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sldIdLst>
    <p:sldId id="256" r:id="rId2"/>
    <p:sldId id="277" r:id="rId3"/>
    <p:sldId id="272" r:id="rId4"/>
    <p:sldId id="304" r:id="rId5"/>
    <p:sldId id="258" r:id="rId6"/>
    <p:sldId id="259" r:id="rId7"/>
    <p:sldId id="312" r:id="rId8"/>
    <p:sldId id="305" r:id="rId9"/>
    <p:sldId id="309" r:id="rId10"/>
    <p:sldId id="283" r:id="rId11"/>
    <p:sldId id="286" r:id="rId12"/>
    <p:sldId id="264" r:id="rId13"/>
    <p:sldId id="285" r:id="rId14"/>
    <p:sldId id="287" r:id="rId15"/>
    <p:sldId id="289" r:id="rId16"/>
    <p:sldId id="290" r:id="rId17"/>
    <p:sldId id="293" r:id="rId18"/>
    <p:sldId id="300" r:id="rId19"/>
    <p:sldId id="299" r:id="rId20"/>
    <p:sldId id="267" r:id="rId21"/>
    <p:sldId id="269" r:id="rId22"/>
    <p:sldId id="310" r:id="rId23"/>
    <p:sldId id="308" r:id="rId24"/>
    <p:sldId id="270" r:id="rId25"/>
    <p:sldId id="278" r:id="rId26"/>
    <p:sldId id="313" r:id="rId27"/>
    <p:sldId id="303" r:id="rId28"/>
    <p:sldId id="302" r:id="rId29"/>
    <p:sldId id="311" r:id="rId30"/>
    <p:sldId id="273" r:id="rId31"/>
    <p:sldId id="276" r:id="rId32"/>
    <p:sldId id="314" r:id="rId33"/>
    <p:sldId id="315" r:id="rId34"/>
    <p:sldId id="280" r:id="rId35"/>
    <p:sldId id="25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97"/>
    <p:restoredTop sz="94654"/>
  </p:normalViewPr>
  <p:slideViewPr>
    <p:cSldViewPr snapToGrid="0">
      <p:cViewPr varScale="1">
        <p:scale>
          <a:sx n="81" d="100"/>
          <a:sy n="81" d="100"/>
        </p:scale>
        <p:origin x="192" y="1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5048C7-4A82-BA44-AD9F-3C70E890D3E7}" type="datetimeFigureOut">
              <a:rPr lang="en-GB" smtClean="0"/>
              <a:t>08/05/2026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242548-96FA-854E-8DA3-ED0487B16990}" type="slidenum">
              <a:rPr lang="en-GB" smtClean="0"/>
              <a:t>‹#›</a:t>
            </a:fld>
            <a:endParaRPr lang="en-GB"/>
          </a:p>
        </p:txBody>
      </p:sp>
    </p:spTree>
    <p:extLst>
      <p:ext uri="{BB962C8B-B14F-4D97-AF65-F5344CB8AC3E}">
        <p14:creationId xmlns:p14="http://schemas.microsoft.com/office/powerpoint/2010/main" val="1418355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Asking about them what is good or bad about the business and taking opinions around the employees and from my personal experiences. </a:t>
            </a:r>
          </a:p>
          <a:p>
            <a:pPr marL="171450" indent="-171450">
              <a:buFont typeface="Arial" panose="020B0604020202020204" pitchFamily="34" charset="0"/>
              <a:buChar char="•"/>
            </a:pPr>
            <a:r>
              <a:rPr lang="en-GB" dirty="0"/>
              <a:t>I have lot of knowledge from kitchen and restaurant. </a:t>
            </a:r>
          </a:p>
        </p:txBody>
      </p:sp>
      <p:sp>
        <p:nvSpPr>
          <p:cNvPr id="4" name="Slide Number Placeholder 3"/>
          <p:cNvSpPr>
            <a:spLocks noGrp="1"/>
          </p:cNvSpPr>
          <p:nvPr>
            <p:ph type="sldNum" sz="quarter" idx="5"/>
          </p:nvPr>
        </p:nvSpPr>
        <p:spPr/>
        <p:txBody>
          <a:bodyPr/>
          <a:lstStyle/>
          <a:p>
            <a:fld id="{4F242548-96FA-854E-8DA3-ED0487B16990}" type="slidenum">
              <a:rPr lang="en-GB" smtClean="0"/>
              <a:t>2</a:t>
            </a:fld>
            <a:endParaRPr lang="en-GB"/>
          </a:p>
        </p:txBody>
      </p:sp>
    </p:spTree>
    <p:extLst>
      <p:ext uri="{BB962C8B-B14F-4D97-AF65-F5344CB8AC3E}">
        <p14:creationId xmlns:p14="http://schemas.microsoft.com/office/powerpoint/2010/main" val="808679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i="1" dirty="0"/>
              <a:t>Restaurant Management 2025</a:t>
            </a:r>
            <a:r>
              <a:rPr lang="en-GB" dirty="0"/>
              <a:t>, staff retention starts with strong early support </a:t>
            </a:r>
          </a:p>
          <a:p>
            <a:r>
              <a:rPr lang="en-GB" dirty="0"/>
              <a:t>Restaurants are improving onboarding with structured training programmes </a:t>
            </a:r>
          </a:p>
          <a:p>
            <a:r>
              <a:rPr lang="en-GB" dirty="0"/>
              <a:t>Leadership development helps build employee skills and confidence </a:t>
            </a:r>
          </a:p>
          <a:p>
            <a:r>
              <a:rPr lang="en-GB" dirty="0"/>
              <a:t>Real-time feedback tools improve communication and performance </a:t>
            </a:r>
          </a:p>
          <a:p>
            <a:r>
              <a:rPr lang="en-GB" dirty="0"/>
              <a:t>First 30–90 days are critical for whether employees stay or leave </a:t>
            </a:r>
          </a:p>
          <a:p>
            <a:r>
              <a:rPr lang="en-GB" dirty="0"/>
              <a:t>Employees decide early if they feel valued and supported </a:t>
            </a:r>
          </a:p>
          <a:p>
            <a:r>
              <a:rPr lang="en-GB" dirty="0"/>
              <a:t>Mentorship and continuous training increase engagement </a:t>
            </a:r>
          </a:p>
          <a:p>
            <a:r>
              <a:rPr lang="en-GB" dirty="0"/>
              <a:t>Digital tools improve communication and morale </a:t>
            </a:r>
          </a:p>
          <a:p>
            <a:r>
              <a:rPr lang="en-GB" dirty="0"/>
              <a:t>Overall goal is to strengthen commitment and reduce staff turnover</a:t>
            </a:r>
          </a:p>
          <a:p>
            <a:endParaRPr lang="en-GB" dirty="0"/>
          </a:p>
        </p:txBody>
      </p:sp>
      <p:sp>
        <p:nvSpPr>
          <p:cNvPr id="4" name="Slide Number Placeholder 3"/>
          <p:cNvSpPr>
            <a:spLocks noGrp="1"/>
          </p:cNvSpPr>
          <p:nvPr>
            <p:ph type="sldNum" sz="quarter" idx="5"/>
          </p:nvPr>
        </p:nvSpPr>
        <p:spPr/>
        <p:txBody>
          <a:bodyPr/>
          <a:lstStyle/>
          <a:p>
            <a:fld id="{4F242548-96FA-854E-8DA3-ED0487B16990}" type="slidenum">
              <a:rPr lang="en-GB" smtClean="0"/>
              <a:t>25</a:t>
            </a:fld>
            <a:endParaRPr lang="en-GB"/>
          </a:p>
        </p:txBody>
      </p:sp>
    </p:spTree>
    <p:extLst>
      <p:ext uri="{BB962C8B-B14F-4D97-AF65-F5344CB8AC3E}">
        <p14:creationId xmlns:p14="http://schemas.microsoft.com/office/powerpoint/2010/main" val="769000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latin typeface="Arial" panose="020B0604020202020204" pitchFamily="34" charset="0"/>
                <a:cs typeface="Arial" panose="020B0604020202020204" pitchFamily="34" charset="0"/>
              </a:rPr>
              <a:t>Notes </a:t>
            </a:r>
          </a:p>
          <a:p>
            <a:r>
              <a:rPr lang="en-GB" sz="1200" b="0" dirty="0">
                <a:latin typeface="Arial" panose="020B0604020202020204" pitchFamily="34" charset="0"/>
                <a:cs typeface="Arial" panose="020B0604020202020204" pitchFamily="34" charset="0"/>
              </a:rPr>
              <a:t>Employee retention is explained using Herzberg’s Two-Factor Theory. </a:t>
            </a:r>
          </a:p>
          <a:p>
            <a:r>
              <a:rPr lang="en-GB" sz="1200" b="0" dirty="0">
                <a:latin typeface="Arial" panose="020B0604020202020204" pitchFamily="34" charset="0"/>
                <a:cs typeface="Arial" panose="020B0604020202020204" pitchFamily="34" charset="0"/>
              </a:rPr>
              <a:t>There are two types of factors: </a:t>
            </a:r>
          </a:p>
          <a:p>
            <a:endParaRPr lang="en-GB" sz="1200" b="0"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Hygiene factors:</a:t>
            </a:r>
          </a:p>
          <a:p>
            <a:r>
              <a:rPr lang="en-GB" sz="1200" b="0" dirty="0">
                <a:latin typeface="Arial" panose="020B0604020202020204" pitchFamily="34" charset="0"/>
                <a:cs typeface="Arial" panose="020B0604020202020204" pitchFamily="34" charset="0"/>
              </a:rPr>
              <a:t>Salary, job security, rules, working conditions </a:t>
            </a:r>
          </a:p>
          <a:p>
            <a:r>
              <a:rPr lang="en-GB" sz="1200" b="0" dirty="0">
                <a:latin typeface="Arial" panose="020B0604020202020204" pitchFamily="34" charset="0"/>
                <a:cs typeface="Arial" panose="020B0604020202020204" pitchFamily="34" charset="0"/>
              </a:rPr>
              <a:t>Prevent dissatisfaction but don’t motivate long-term </a:t>
            </a:r>
          </a:p>
          <a:p>
            <a:endParaRPr lang="en-GB" sz="1200" b="0"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Motivators:</a:t>
            </a:r>
          </a:p>
          <a:p>
            <a:r>
              <a:rPr lang="en-GB" sz="1200" b="0" dirty="0">
                <a:latin typeface="Arial" panose="020B0604020202020204" pitchFamily="34" charset="0"/>
                <a:cs typeface="Arial" panose="020B0604020202020204" pitchFamily="34" charset="0"/>
              </a:rPr>
              <a:t>Recognition, responsibility, career growth, meaningful work </a:t>
            </a:r>
          </a:p>
          <a:p>
            <a:r>
              <a:rPr lang="en-GB" sz="1200" b="0" dirty="0">
                <a:latin typeface="Arial" panose="020B0604020202020204" pitchFamily="34" charset="0"/>
                <a:cs typeface="Arial" panose="020B0604020202020204" pitchFamily="34" charset="0"/>
              </a:rPr>
              <a:t>Increase satisfaction and encourage employees to stay </a:t>
            </a:r>
          </a:p>
          <a:p>
            <a:r>
              <a:rPr lang="en-GB" sz="1200" b="0" dirty="0">
                <a:latin typeface="Arial" panose="020B0604020202020204" pitchFamily="34" charset="0"/>
                <a:cs typeface="Arial" panose="020B0604020202020204" pitchFamily="34" charset="0"/>
              </a:rPr>
              <a:t>Main idea is Both hygiene factors and motivators are needed for better employee retention.</a:t>
            </a:r>
          </a:p>
          <a:p>
            <a:endParaRPr lang="en-GB" dirty="0"/>
          </a:p>
        </p:txBody>
      </p:sp>
      <p:sp>
        <p:nvSpPr>
          <p:cNvPr id="4" name="Slide Number Placeholder 3"/>
          <p:cNvSpPr>
            <a:spLocks noGrp="1"/>
          </p:cNvSpPr>
          <p:nvPr>
            <p:ph type="sldNum" sz="quarter" idx="5"/>
          </p:nvPr>
        </p:nvSpPr>
        <p:spPr/>
        <p:txBody>
          <a:bodyPr/>
          <a:lstStyle/>
          <a:p>
            <a:fld id="{4F242548-96FA-854E-8DA3-ED0487B16990}" type="slidenum">
              <a:rPr lang="en-GB" smtClean="0"/>
              <a:t>30</a:t>
            </a:fld>
            <a:endParaRPr lang="en-GB"/>
          </a:p>
        </p:txBody>
      </p:sp>
    </p:spTree>
    <p:extLst>
      <p:ext uri="{BB962C8B-B14F-4D97-AF65-F5344CB8AC3E}">
        <p14:creationId xmlns:p14="http://schemas.microsoft.com/office/powerpoint/2010/main" val="4293521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are more likely to stay in jobs where they feel cared for and supported.</a:t>
            </a:r>
          </a:p>
        </p:txBody>
      </p:sp>
      <p:sp>
        <p:nvSpPr>
          <p:cNvPr id="4" name="Slide Number Placeholder 3"/>
          <p:cNvSpPr>
            <a:spLocks noGrp="1"/>
          </p:cNvSpPr>
          <p:nvPr>
            <p:ph type="sldNum" sz="quarter" idx="5"/>
          </p:nvPr>
        </p:nvSpPr>
        <p:spPr/>
        <p:txBody>
          <a:bodyPr/>
          <a:lstStyle/>
          <a:p>
            <a:fld id="{4F242548-96FA-854E-8DA3-ED0487B16990}" type="slidenum">
              <a:rPr lang="en-GB" smtClean="0"/>
              <a:t>31</a:t>
            </a:fld>
            <a:endParaRPr lang="en-GB"/>
          </a:p>
        </p:txBody>
      </p:sp>
    </p:spTree>
    <p:extLst>
      <p:ext uri="{BB962C8B-B14F-4D97-AF65-F5344CB8AC3E}">
        <p14:creationId xmlns:p14="http://schemas.microsoft.com/office/powerpoint/2010/main" val="2112835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A5FFD-2460-FC92-4C8E-B8D9295CA3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6C112BD-9C98-0C8F-830F-BE259F91DE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64FFCB3-444A-50E8-8FDF-61E81DB484EB}"/>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3CCC1CB9-72C9-F1C8-2892-C80DC70BB9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80B45C-06D2-5B79-94C1-F8F0DA3668CB}"/>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1402883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10879-C686-E359-E583-84F7FE83EC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A0E0ED-812A-55D2-AAAF-0D52DA0D8F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422C779-F1DE-C890-EDF7-069140B6E728}"/>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3D58C497-BB59-2423-1D48-296E41E24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0E9D4F-5B4C-B547-DAB9-E2E6B4F33AC3}"/>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3767151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5D3EC-2AD6-04B5-A386-17B9EE8C737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927C7FF-38FA-418A-94A0-1CE9A0F8A5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7ED552E-389C-D343-5F8E-C9452C36F0F6}"/>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D8E260A2-BC55-58F5-DBF7-A7657441F0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BEF14C-B81E-0F21-C2AB-2E59ED6741FC}"/>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2183767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045C-8751-3D35-0BF6-F32A680ABC1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139D25-FAD9-C630-3B75-4575521140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605C270-0498-B250-60EF-53B79A77D96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EAE0542-28E8-633D-D28E-9902DCAF54CB}"/>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6" name="Footer Placeholder 5">
            <a:extLst>
              <a:ext uri="{FF2B5EF4-FFF2-40B4-BE49-F238E27FC236}">
                <a16:creationId xmlns:a16="http://schemas.microsoft.com/office/drawing/2014/main" id="{DAC1F340-1980-FCF7-8309-7FDC4172CF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CBD2C-68C7-5227-D35A-33933B468BA7}"/>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1535748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56FD6-E4FE-726C-9359-F200D648246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8C9C997-C4B4-5BE8-DC72-5914068583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E346C7-852E-A297-436D-A9F80211B0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46B3E17-EB0A-25A2-0D1D-06FF33463E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53DED21-EDC2-1CC6-0FCC-C6BB2E23065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23F89C-AA71-4678-DC46-40C1451F3309}"/>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8" name="Footer Placeholder 7">
            <a:extLst>
              <a:ext uri="{FF2B5EF4-FFF2-40B4-BE49-F238E27FC236}">
                <a16:creationId xmlns:a16="http://schemas.microsoft.com/office/drawing/2014/main" id="{B597B161-FB6E-652E-1446-D0144B0AA0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36D53D-DD28-5FBD-26E5-8DC779E2E3B8}"/>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2710331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5BFB-48E9-1570-BA94-832AABAA0C5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D8C91C6-58EA-7019-9914-4AD23D482E12}"/>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4" name="Footer Placeholder 3">
            <a:extLst>
              <a:ext uri="{FF2B5EF4-FFF2-40B4-BE49-F238E27FC236}">
                <a16:creationId xmlns:a16="http://schemas.microsoft.com/office/drawing/2014/main" id="{AB77C094-8FB9-B6C5-6BF2-3664E99EF4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98BAEA-7563-7EA8-C22E-587852FC969D}"/>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654721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13B038-CFFE-450C-D5FD-06EF882BE54D}"/>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3" name="Footer Placeholder 2">
            <a:extLst>
              <a:ext uri="{FF2B5EF4-FFF2-40B4-BE49-F238E27FC236}">
                <a16:creationId xmlns:a16="http://schemas.microsoft.com/office/drawing/2014/main" id="{0951F301-2D00-817D-21E5-20250F376F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5A4778-04AE-002F-FA60-78F93E77EDF8}"/>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722600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16995-9B0A-160E-4C7B-81162F1915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7942380-F3F1-AF4D-3D1C-2C20B5F3F5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C01FFED-68A0-907D-AB09-47CDCBE33B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3FA866-15C6-264E-503C-F0F7064E15B6}"/>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6" name="Footer Placeholder 5">
            <a:extLst>
              <a:ext uri="{FF2B5EF4-FFF2-40B4-BE49-F238E27FC236}">
                <a16:creationId xmlns:a16="http://schemas.microsoft.com/office/drawing/2014/main" id="{EBA90CFC-4098-68D9-B96C-9FC18EF133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C048C-D2D1-E795-3051-CEE15CA0F198}"/>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2436609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49875-0BD8-B5B5-E443-4BD0D8D365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46C7024-7B1B-2886-CC6D-8BBAE9483E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EADA6C-60C9-2D41-CF84-60C2647DEE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0C08CD-8B8E-AC1C-B478-018FF263A9AB}"/>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6" name="Footer Placeholder 5">
            <a:extLst>
              <a:ext uri="{FF2B5EF4-FFF2-40B4-BE49-F238E27FC236}">
                <a16:creationId xmlns:a16="http://schemas.microsoft.com/office/drawing/2014/main" id="{5DD41425-5591-7C92-7800-949D160A84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D9F6C3-4E49-4411-53DB-F77C535E7795}"/>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1531518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E2EBB-AABA-1BEB-5343-A3BC2DC304A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D5ECCAB-E894-9275-4F61-2F07DB229C4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C2E387-BC43-667B-65A6-E438C16798E8}"/>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0E0C642F-AED1-0E28-4EAF-0DA237AFE4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2B313D-A08C-A5CD-E730-ADAD47FD50B6}"/>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271246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6B39CB-A6FF-2BEC-CB41-1448339DE7F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43AAFD-5106-E1FA-DF9B-1896213FB9F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E12C27-AD81-1AFD-E449-913E0D98E6D4}"/>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DB51AF40-B061-358F-B863-39B032300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E350AD-0DC1-456D-DAAD-8CF9178894BC}"/>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4236002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2BCD10-1D9D-8E48-0A57-8E31ED921C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870955E-A616-5627-E7F7-523F3AA3C9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3EE2BC-4401-A894-4A82-CF3C4FC966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9A199038-9018-DF96-C5DA-0DEF5F0A21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68B387-53DA-0EFF-C965-97DF4C0DA1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067DA4-CDA6-C348-A2F8-52B82827883D}" type="slidenum">
              <a:rPr lang="en-GB" smtClean="0"/>
              <a:t>‹#›</a:t>
            </a:fld>
            <a:endParaRPr lang="en-GB"/>
          </a:p>
        </p:txBody>
      </p:sp>
    </p:spTree>
    <p:extLst>
      <p:ext uri="{BB962C8B-B14F-4D97-AF65-F5344CB8AC3E}">
        <p14:creationId xmlns:p14="http://schemas.microsoft.com/office/powerpoint/2010/main" val="5553763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vgsilh.com/image/28741.html" TargetMode="External"/><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rgans Hotel - Luxury Boutique Hotel In Swansea City Centre">
            <a:extLst>
              <a:ext uri="{FF2B5EF4-FFF2-40B4-BE49-F238E27FC236}">
                <a16:creationId xmlns:a16="http://schemas.microsoft.com/office/drawing/2014/main" id="{ABBE7A82-B1BB-E7A3-35E8-F8E4F6324B66}"/>
              </a:ext>
            </a:extLst>
          </p:cNvPr>
          <p:cNvPicPr>
            <a:picLocks noChangeAspect="1"/>
          </p:cNvPicPr>
          <p:nvPr/>
        </p:nvPicPr>
        <p:blipFill>
          <a:blip r:embed="rId2"/>
          <a:srcRect t="27494" r="9089" b="583"/>
          <a:stretch>
            <a:fillRect/>
          </a:stretch>
        </p:blipFill>
        <p:spPr>
          <a:xfrm>
            <a:off x="3523488" y="10"/>
            <a:ext cx="8668512" cy="6857990"/>
          </a:xfrm>
          <a:prstGeom prst="rect">
            <a:avLst/>
          </a:prstGeom>
        </p:spPr>
      </p:pic>
      <p:sp>
        <p:nvSpPr>
          <p:cNvPr id="50" name="Rectangle 4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CED0EC-5C62-68BC-8240-5BA34233D6EE}"/>
              </a:ext>
            </a:extLst>
          </p:cNvPr>
          <p:cNvSpPr>
            <a:spLocks noGrp="1"/>
          </p:cNvSpPr>
          <p:nvPr>
            <p:ph type="ctrTitle"/>
          </p:nvPr>
        </p:nvSpPr>
        <p:spPr>
          <a:xfrm>
            <a:off x="477981" y="1122363"/>
            <a:ext cx="4023360" cy="3204134"/>
          </a:xfrm>
        </p:spPr>
        <p:txBody>
          <a:bodyPr anchor="b">
            <a:normAutofit/>
          </a:bodyPr>
          <a:lstStyle/>
          <a:p>
            <a:pPr algn="l"/>
            <a:r>
              <a:rPr lang="en-GB" sz="4000" b="1" u="sng" dirty="0">
                <a:latin typeface="Arial" panose="020B0604020202020204" pitchFamily="34" charset="0"/>
                <a:cs typeface="Arial" panose="020B0604020202020204" pitchFamily="34" charset="0"/>
              </a:rPr>
              <a:t>Consultancy: Staff Retention in Morgans Hotel</a:t>
            </a:r>
          </a:p>
        </p:txBody>
      </p:sp>
      <p:sp>
        <p:nvSpPr>
          <p:cNvPr id="3" name="Subtitle 2">
            <a:extLst>
              <a:ext uri="{FF2B5EF4-FFF2-40B4-BE49-F238E27FC236}">
                <a16:creationId xmlns:a16="http://schemas.microsoft.com/office/drawing/2014/main" id="{4A81ED4E-24D8-3207-ACC6-C70DDB2DC59E}"/>
              </a:ext>
            </a:extLst>
          </p:cNvPr>
          <p:cNvSpPr>
            <a:spLocks noGrp="1"/>
          </p:cNvSpPr>
          <p:nvPr>
            <p:ph type="subTitle" idx="1"/>
          </p:nvPr>
        </p:nvSpPr>
        <p:spPr>
          <a:xfrm>
            <a:off x="477980" y="4872922"/>
            <a:ext cx="4023359" cy="1208141"/>
          </a:xfrm>
        </p:spPr>
        <p:txBody>
          <a:bodyPr>
            <a:normAutofit fontScale="25000" lnSpcReduction="20000"/>
          </a:bodyPr>
          <a:lstStyle/>
          <a:p>
            <a:pPr algn="l"/>
            <a:r>
              <a:rPr lang="en-GB" sz="8000" dirty="0">
                <a:latin typeface="Arial" panose="020B0604020202020204" pitchFamily="34" charset="0"/>
                <a:cs typeface="Arial" panose="020B0604020202020204" pitchFamily="34" charset="0"/>
              </a:rPr>
              <a:t>Ayesha Amir</a:t>
            </a:r>
          </a:p>
          <a:p>
            <a:pPr algn="l"/>
            <a:r>
              <a:rPr lang="en-GB" sz="8000" dirty="0">
                <a:latin typeface="Arial" panose="020B0604020202020204" pitchFamily="34" charset="0"/>
                <a:cs typeface="Arial" panose="020B0604020202020204" pitchFamily="34" charset="0"/>
              </a:rPr>
              <a:t>2306141</a:t>
            </a:r>
          </a:p>
          <a:p>
            <a:pPr algn="l"/>
            <a:r>
              <a:rPr lang="en-GB" sz="8000" dirty="0">
                <a:latin typeface="Arial" panose="020B0604020202020204" pitchFamily="34" charset="0"/>
                <a:cs typeface="Arial" panose="020B0604020202020204" pitchFamily="34" charset="0"/>
              </a:rPr>
              <a:t>Specialist Placement: Consultancy</a:t>
            </a:r>
          </a:p>
          <a:p>
            <a:pPr algn="l"/>
            <a:r>
              <a:rPr lang="en-GB" sz="8000" dirty="0">
                <a:latin typeface="Arial" panose="020B0604020202020204" pitchFamily="34" charset="0"/>
                <a:cs typeface="Arial" panose="020B0604020202020204" pitchFamily="34" charset="0"/>
              </a:rPr>
              <a:t>BMGM 6005</a:t>
            </a:r>
          </a:p>
          <a:p>
            <a:pPr algn="l"/>
            <a:r>
              <a:rPr lang="en-GB" sz="8000" dirty="0">
                <a:latin typeface="Arial" panose="020B0604020202020204" pitchFamily="34" charset="0"/>
                <a:cs typeface="Arial" panose="020B0604020202020204" pitchFamily="34" charset="0"/>
              </a:rPr>
              <a:t>Jemma Smith</a:t>
            </a:r>
          </a:p>
          <a:p>
            <a:pPr algn="l"/>
            <a:endParaRPr lang="en-GB" sz="2000" dirty="0">
              <a:latin typeface="Arial" panose="020B0604020202020204" pitchFamily="34" charset="0"/>
              <a:cs typeface="Arial" panose="020B0604020202020204" pitchFamily="34" charset="0"/>
            </a:endParaRPr>
          </a:p>
        </p:txBody>
      </p:sp>
      <p:sp>
        <p:nvSpPr>
          <p:cNvPr id="52" name="Rectangle 5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4" name="Rectangle 5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1664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D7347EF-8F20-3B51-4085-DFDEDE30C92F}"/>
              </a:ext>
            </a:extLst>
          </p:cNvPr>
          <p:cNvSpPr>
            <a:spLocks noGrp="1"/>
          </p:cNvSpPr>
          <p:nvPr>
            <p:ph type="title"/>
          </p:nvPr>
        </p:nvSpPr>
        <p:spPr>
          <a:xfrm>
            <a:off x="563022" y="787173"/>
            <a:ext cx="9833548" cy="1066802"/>
          </a:xfrm>
        </p:spPr>
        <p:txBody>
          <a:bodyPr anchor="b">
            <a:normAutofit/>
          </a:bodyPr>
          <a:lstStyle/>
          <a:p>
            <a:r>
              <a:rPr lang="en-GB" sz="2000" b="1" u="sng" dirty="0">
                <a:solidFill>
                  <a:schemeClr val="tx2"/>
                </a:solidFill>
                <a:latin typeface="Arial" panose="020B0604020202020204" pitchFamily="34" charset="0"/>
                <a:cs typeface="Arial" panose="020B0604020202020204" pitchFamily="34" charset="0"/>
              </a:rPr>
              <a:t>About Me</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DC55C88-2911-E376-BC44-2E8FA6A7F716}"/>
              </a:ext>
            </a:extLst>
          </p:cNvPr>
          <p:cNvSpPr>
            <a:spLocks noGrp="1"/>
          </p:cNvSpPr>
          <p:nvPr>
            <p:ph idx="1"/>
          </p:nvPr>
        </p:nvSpPr>
        <p:spPr>
          <a:xfrm>
            <a:off x="562412" y="1264714"/>
            <a:ext cx="8038423" cy="2945574"/>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My name is Ayesha, and I worked as a Consultant Supervisor at Morgans Hotel. I worked at Morgans Hotel for two years in both front-of-house and back-of-house roles. I have also worked in different cafés, restaurants, and hotels to gain a better understanding of operations and employee relations.</a:t>
            </a:r>
          </a:p>
        </p:txBody>
      </p:sp>
      <p:sp>
        <p:nvSpPr>
          <p:cNvPr id="4" name="Title 1">
            <a:extLst>
              <a:ext uri="{FF2B5EF4-FFF2-40B4-BE49-F238E27FC236}">
                <a16:creationId xmlns:a16="http://schemas.microsoft.com/office/drawing/2014/main" id="{4B41E1B7-9407-287E-BF04-260348F9EBDB}"/>
              </a:ext>
            </a:extLst>
          </p:cNvPr>
          <p:cNvSpPr txBox="1">
            <a:spLocks/>
          </p:cNvSpPr>
          <p:nvPr/>
        </p:nvSpPr>
        <p:spPr>
          <a:xfrm>
            <a:off x="577246" y="122143"/>
            <a:ext cx="9833548" cy="106680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u="sng" dirty="0">
                <a:solidFill>
                  <a:schemeClr val="tx2"/>
                </a:solidFill>
                <a:latin typeface="Arial" panose="020B0604020202020204" pitchFamily="34" charset="0"/>
                <a:cs typeface="Arial" panose="020B0604020202020204" pitchFamily="34" charset="0"/>
              </a:rPr>
              <a:t>About Me and Morgans Hotel</a:t>
            </a:r>
          </a:p>
        </p:txBody>
      </p:sp>
      <p:sp>
        <p:nvSpPr>
          <p:cNvPr id="5" name="Title 1">
            <a:extLst>
              <a:ext uri="{FF2B5EF4-FFF2-40B4-BE49-F238E27FC236}">
                <a16:creationId xmlns:a16="http://schemas.microsoft.com/office/drawing/2014/main" id="{807B90E7-0690-FE8F-0428-2B46B20D59A2}"/>
              </a:ext>
            </a:extLst>
          </p:cNvPr>
          <p:cNvSpPr txBox="1">
            <a:spLocks/>
          </p:cNvSpPr>
          <p:nvPr/>
        </p:nvSpPr>
        <p:spPr>
          <a:xfrm>
            <a:off x="562717" y="2902748"/>
            <a:ext cx="9833548" cy="106680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u="sng" dirty="0">
                <a:solidFill>
                  <a:schemeClr val="tx2"/>
                </a:solidFill>
                <a:latin typeface="Arial" panose="020B0604020202020204" pitchFamily="34" charset="0"/>
                <a:cs typeface="Arial" panose="020B0604020202020204" pitchFamily="34" charset="0"/>
              </a:rPr>
              <a:t>About Morgans Hotel</a:t>
            </a:r>
          </a:p>
        </p:txBody>
      </p:sp>
      <p:sp>
        <p:nvSpPr>
          <p:cNvPr id="6" name="TextBox 5">
            <a:extLst>
              <a:ext uri="{FF2B5EF4-FFF2-40B4-BE49-F238E27FC236}">
                <a16:creationId xmlns:a16="http://schemas.microsoft.com/office/drawing/2014/main" id="{1FABCCC3-417C-F886-B41B-DB68ACB771FC}"/>
              </a:ext>
            </a:extLst>
          </p:cNvPr>
          <p:cNvSpPr txBox="1"/>
          <p:nvPr/>
        </p:nvSpPr>
        <p:spPr>
          <a:xfrm>
            <a:off x="462858" y="4142328"/>
            <a:ext cx="8280787"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Morgans Hotel is a historic building originally built in 1902 as the Swansea Harbour Trust Offices, during a time when Swansea was a busy and successful port involved in global trade. Today, the hotel blends its historic character with modern touches, offering comfortable accommodation in the centre of Swansea. Morgans Hotel is partnered with Swansea.com, an investment company based in Swansea that manages a range of local businesses and supports local employment opportunities </a:t>
            </a:r>
            <a:r>
              <a:rPr lang="en-GB" sz="2000" dirty="0">
                <a:effectLst/>
                <a:latin typeface="Arial" panose="020B0604020202020204" pitchFamily="34" charset="0"/>
                <a:cs typeface="Arial" panose="020B0604020202020204" pitchFamily="34" charset="0"/>
              </a:rPr>
              <a:t>(</a:t>
            </a:r>
            <a:r>
              <a:rPr lang="en-GB" sz="2000" dirty="0" err="1">
                <a:effectLst/>
                <a:latin typeface="Arial" panose="020B0604020202020204" pitchFamily="34" charset="0"/>
                <a:cs typeface="Arial" panose="020B0604020202020204" pitchFamily="34" charset="0"/>
              </a:rPr>
              <a:t>Swansea.com</a:t>
            </a:r>
            <a:r>
              <a:rPr lang="en-GB" sz="2000" dirty="0">
                <a:effectLst/>
                <a:latin typeface="Arial" panose="020B0604020202020204" pitchFamily="34" charset="0"/>
                <a:cs typeface="Arial" panose="020B0604020202020204" pitchFamily="34" charset="0"/>
              </a:rPr>
              <a:t>, 2026</a:t>
            </a:r>
            <a:r>
              <a:rPr lang="en-GB" sz="2000" dirty="0">
                <a:latin typeface="Arial" panose="020B0604020202020204" pitchFamily="34" charset="0"/>
                <a:cs typeface="Arial" panose="020B0604020202020204" pitchFamily="34" charset="0"/>
              </a:rPr>
              <a:t> and</a:t>
            </a:r>
            <a:r>
              <a:rPr lang="en-GB" sz="2000" dirty="0">
                <a:effectLst/>
                <a:latin typeface="Arial" panose="020B0604020202020204" pitchFamily="34" charset="0"/>
                <a:cs typeface="Arial" panose="020B0604020202020204" pitchFamily="34" charset="0"/>
              </a:rPr>
              <a:t> Morgans Hotel 2026a)</a:t>
            </a:r>
            <a:endParaRPr lang="en-GB" sz="2000"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DF2C992D-4C84-8375-FD3F-C1D4390B422C}"/>
              </a:ext>
            </a:extLst>
          </p:cNvPr>
          <p:cNvPicPr>
            <a:picLocks noChangeAspect="1"/>
          </p:cNvPicPr>
          <p:nvPr/>
        </p:nvPicPr>
        <p:blipFill>
          <a:blip r:embed="rId3"/>
          <a:stretch>
            <a:fillRect/>
          </a:stretch>
        </p:blipFill>
        <p:spPr>
          <a:xfrm>
            <a:off x="8390965" y="2641147"/>
            <a:ext cx="3776325" cy="2426447"/>
          </a:xfrm>
          <a:prstGeom prst="rect">
            <a:avLst/>
          </a:prstGeom>
        </p:spPr>
      </p:pic>
    </p:spTree>
    <p:extLst>
      <p:ext uri="{BB962C8B-B14F-4D97-AF65-F5344CB8AC3E}">
        <p14:creationId xmlns:p14="http://schemas.microsoft.com/office/powerpoint/2010/main" val="4006434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DE93-2C92-45BE-9A74-C52D889E6FF5}"/>
              </a:ext>
            </a:extLst>
          </p:cNvPr>
          <p:cNvSpPr>
            <a:spLocks noGrp="1"/>
          </p:cNvSpPr>
          <p:nvPr>
            <p:ph type="title"/>
          </p:nvPr>
        </p:nvSpPr>
        <p:spPr>
          <a:xfrm>
            <a:off x="6417733" y="490537"/>
            <a:ext cx="5291663" cy="1628775"/>
          </a:xfrm>
        </p:spPr>
        <p:txBody>
          <a:bodyPr anchor="b">
            <a:normAutofit/>
          </a:bodyPr>
          <a:lstStyle/>
          <a:p>
            <a:r>
              <a:rPr lang="en-GB" sz="4000" b="1" u="sng" dirty="0">
                <a:latin typeface="Arial" panose="020B0604020202020204" pitchFamily="34" charset="0"/>
                <a:cs typeface="Arial" panose="020B0604020202020204" pitchFamily="34" charset="0"/>
              </a:rPr>
              <a:t>Aims And Objectives</a:t>
            </a:r>
          </a:p>
        </p:txBody>
      </p:sp>
      <p:pic>
        <p:nvPicPr>
          <p:cNvPr id="6" name="Picture 5" descr="MORGANS HOTEL - Updated 2026 Prices &amp; Reviews (Swansea, Wales)">
            <a:extLst>
              <a:ext uri="{FF2B5EF4-FFF2-40B4-BE49-F238E27FC236}">
                <a16:creationId xmlns:a16="http://schemas.microsoft.com/office/drawing/2014/main" id="{7897AF08-EDA5-A4F0-D4F5-85247BFB643D}"/>
              </a:ext>
            </a:extLst>
          </p:cNvPr>
          <p:cNvPicPr>
            <a:picLocks noChangeAspect="1"/>
          </p:cNvPicPr>
          <p:nvPr/>
        </p:nvPicPr>
        <p:blipFill>
          <a:blip r:embed="rId2"/>
          <a:srcRect l="22364" r="27625"/>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63E08B9C-5E16-1F71-0B74-6F31E4386AE5}"/>
              </a:ext>
            </a:extLst>
          </p:cNvPr>
          <p:cNvSpPr>
            <a:spLocks noGrp="1"/>
          </p:cNvSpPr>
          <p:nvPr>
            <p:ph idx="1"/>
          </p:nvPr>
        </p:nvSpPr>
        <p:spPr>
          <a:xfrm>
            <a:off x="6417734" y="2614612"/>
            <a:ext cx="5291663" cy="3752849"/>
          </a:xfrm>
        </p:spPr>
        <p:txBody>
          <a:bodyPr>
            <a:normAutofit/>
          </a:bodyPr>
          <a:lstStyle/>
          <a:p>
            <a:pPr fontAlgn="t"/>
            <a:r>
              <a:rPr lang="en-GB" sz="1400" b="1">
                <a:latin typeface="Arial" panose="020B0604020202020204" pitchFamily="34" charset="0"/>
                <a:cs typeface="Arial" panose="020B0604020202020204" pitchFamily="34" charset="0"/>
              </a:rPr>
              <a:t>Aims</a:t>
            </a:r>
          </a:p>
          <a:p>
            <a:pPr fontAlgn="t"/>
            <a:r>
              <a:rPr lang="en-GB" sz="1400">
                <a:latin typeface="Arial" panose="020B0604020202020204" pitchFamily="34" charset="0"/>
                <a:cs typeface="Arial" panose="020B0604020202020204" pitchFamily="34" charset="0"/>
              </a:rPr>
              <a:t>To improve staff retention at Morgans Hotel</a:t>
            </a:r>
          </a:p>
          <a:p>
            <a:pPr fontAlgn="t"/>
            <a:r>
              <a:rPr lang="en-GB" sz="1400">
                <a:latin typeface="Arial" panose="020B0604020202020204" pitchFamily="34" charset="0"/>
                <a:cs typeface="Arial" panose="020B0604020202020204" pitchFamily="34" charset="0"/>
              </a:rPr>
              <a:t>To create a more positive and supportive working environment</a:t>
            </a:r>
          </a:p>
          <a:p>
            <a:pPr fontAlgn="t"/>
            <a:r>
              <a:rPr lang="en-GB" sz="1400">
                <a:latin typeface="Arial" panose="020B0604020202020204" pitchFamily="34" charset="0"/>
                <a:cs typeface="Arial" panose="020B0604020202020204" pitchFamily="34" charset="0"/>
              </a:rPr>
              <a:t>To increase employee satisfaction and motivation</a:t>
            </a: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fontAlgn="t"/>
            <a:r>
              <a:rPr lang="en-GB" sz="1400" b="1">
                <a:latin typeface="Arial" panose="020B0604020202020204" pitchFamily="34" charset="0"/>
                <a:cs typeface="Arial" panose="020B0604020202020204" pitchFamily="34" charset="0"/>
              </a:rPr>
              <a:t>Objectives</a:t>
            </a:r>
          </a:p>
          <a:p>
            <a:pPr fontAlgn="t"/>
            <a:r>
              <a:rPr lang="en-GB" sz="1400">
                <a:latin typeface="Arial" panose="020B0604020202020204" pitchFamily="34" charset="0"/>
                <a:cs typeface="Arial" panose="020B0604020202020204" pitchFamily="34" charset="0"/>
              </a:rPr>
              <a:t>To reduce the number of employees leaving the hotel</a:t>
            </a:r>
          </a:p>
          <a:p>
            <a:pPr fontAlgn="t"/>
            <a:r>
              <a:rPr lang="en-GB" sz="1400">
                <a:latin typeface="Arial" panose="020B0604020202020204" pitchFamily="34" charset="0"/>
                <a:cs typeface="Arial" panose="020B0604020202020204" pitchFamily="34" charset="0"/>
              </a:rPr>
              <a:t>To improve communication between staff and management</a:t>
            </a:r>
          </a:p>
          <a:p>
            <a:pPr fontAlgn="t"/>
            <a:r>
              <a:rPr lang="en-GB" sz="1400">
                <a:latin typeface="Arial" panose="020B0604020202020204" pitchFamily="34" charset="0"/>
                <a:cs typeface="Arial" panose="020B0604020202020204" pitchFamily="34" charset="0"/>
              </a:rPr>
              <a:t>To provide better training and career opportunities</a:t>
            </a:r>
          </a:p>
          <a:p>
            <a:pPr fontAlgn="t"/>
            <a:r>
              <a:rPr lang="en-GB" sz="1400">
                <a:latin typeface="Arial" panose="020B0604020202020204" pitchFamily="34" charset="0"/>
                <a:cs typeface="Arial" panose="020B0604020202020204" pitchFamily="34" charset="0"/>
              </a:rPr>
              <a:t>To support employee wellbeing and work-life balance</a:t>
            </a:r>
          </a:p>
          <a:p>
            <a:pPr fontAlgn="t"/>
            <a:r>
              <a:rPr lang="en-GB" sz="1400">
                <a:latin typeface="Arial" panose="020B0604020202020204" pitchFamily="34" charset="0"/>
                <a:cs typeface="Arial" panose="020B0604020202020204" pitchFamily="34" charset="0"/>
              </a:rPr>
              <a:t>To offer fair pay and rewards to motivate staff</a:t>
            </a:r>
          </a:p>
          <a:p>
            <a:pPr fontAlgn="t"/>
            <a:r>
              <a:rPr lang="en-GB" sz="1400">
                <a:latin typeface="Arial" panose="020B0604020202020204" pitchFamily="34" charset="0"/>
                <a:cs typeface="Arial" panose="020B0604020202020204" pitchFamily="34" charset="0"/>
              </a:rPr>
              <a:t>To make employees feel valued and appreciated</a:t>
            </a:r>
          </a:p>
        </p:txBody>
      </p:sp>
    </p:spTree>
    <p:extLst>
      <p:ext uri="{BB962C8B-B14F-4D97-AF65-F5344CB8AC3E}">
        <p14:creationId xmlns:p14="http://schemas.microsoft.com/office/powerpoint/2010/main" val="4063770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B62BE-506F-B109-1A94-28BE36602D0D}"/>
              </a:ext>
            </a:extLst>
          </p:cNvPr>
          <p:cNvSpPr>
            <a:spLocks noGrp="1"/>
          </p:cNvSpPr>
          <p:nvPr>
            <p:ph type="title"/>
          </p:nvPr>
        </p:nvSpPr>
        <p:spPr/>
        <p:txBody>
          <a:bodyPr>
            <a:normAutofit/>
          </a:bodyPr>
          <a:lstStyle/>
          <a:p>
            <a:r>
              <a:rPr lang="en-GB" sz="4000" b="1" u="sng" dirty="0">
                <a:latin typeface="Arial" panose="020B0604020202020204" pitchFamily="34" charset="0"/>
                <a:cs typeface="Arial" panose="020B0604020202020204" pitchFamily="34" charset="0"/>
              </a:rPr>
              <a:t>Problems at Morgans Hotel</a:t>
            </a:r>
          </a:p>
        </p:txBody>
      </p:sp>
      <p:sp>
        <p:nvSpPr>
          <p:cNvPr id="3" name="Content Placeholder 2">
            <a:extLst>
              <a:ext uri="{FF2B5EF4-FFF2-40B4-BE49-F238E27FC236}">
                <a16:creationId xmlns:a16="http://schemas.microsoft.com/office/drawing/2014/main" id="{D4D895C9-F5E9-E491-F154-A295DC169794}"/>
              </a:ext>
            </a:extLst>
          </p:cNvPr>
          <p:cNvSpPr>
            <a:spLocks noGrp="1"/>
          </p:cNvSpPr>
          <p:nvPr>
            <p:ph idx="1"/>
          </p:nvPr>
        </p:nvSpPr>
        <p:spPr>
          <a:xfrm>
            <a:off x="414068" y="1431670"/>
            <a:ext cx="8712679" cy="4351338"/>
          </a:xfrm>
        </p:spPr>
        <p:txBody>
          <a:bodyPr>
            <a:noAutofit/>
          </a:bodyPr>
          <a:lstStyle/>
          <a:p>
            <a:r>
              <a:rPr lang="en-GB" sz="2000" dirty="0">
                <a:latin typeface="Arial" panose="020B0604020202020204" pitchFamily="34" charset="0"/>
                <a:cs typeface="Arial" panose="020B0604020202020204" pitchFamily="34" charset="0"/>
              </a:rPr>
              <a:t>At Morgans Hotel, a small staff survey and internal research showed that only around 30.61% of employees stay long-term. This means most staff leave the hotel for different personal and work-related reasons.</a:t>
            </a:r>
          </a:p>
          <a:p>
            <a:r>
              <a:rPr lang="en-GB" sz="2000" dirty="0">
                <a:latin typeface="Arial" panose="020B0604020202020204" pitchFamily="34" charset="0"/>
                <a:cs typeface="Arial" panose="020B0604020202020204" pitchFamily="34" charset="0"/>
              </a:rPr>
              <a:t>The main reasons for leaving are personal circumstances such as childcare responsibilities, finishing education, or moving away. Some staff also leave because they are students or travellers working part-time, so their time at the hotel is always temporary. Others leave due to job-related issues such as low pay, heavy workload, poor communication within the workplace, or lack of job satisfaction. employees also leave because they receive better job opportunities elsewhere or decide to change career paths. Overall, this shows that high staff turnover at Morgans Hotel is influenced by a mix of personal situations and workplace factors, especially because many employees are not permanent workers.</a:t>
            </a:r>
          </a:p>
          <a:p>
            <a:r>
              <a:rPr lang="en-GB" sz="2000" dirty="0">
                <a:latin typeface="Arial" panose="020B0604020202020204" pitchFamily="34" charset="0"/>
                <a:cs typeface="Arial" panose="020B0604020202020204" pitchFamily="34" charset="0"/>
              </a:rPr>
              <a:t>According to Robinson (2023), restaurants can improve staff retention by focusing on making employees feel valued, supported, and treat fairly, rather than relying solely on pay increases or constantly hiring new staff. The study highlights that poor management, and unstable working conditions are major reasons why employees leave.</a:t>
            </a:r>
          </a:p>
        </p:txBody>
      </p:sp>
      <p:pic>
        <p:nvPicPr>
          <p:cNvPr id="8" name="Graphic 7" descr="SVG &gt; idea person thought question - Free SVG Image &amp; Icon. | SVG Silh">
            <a:extLst>
              <a:ext uri="{FF2B5EF4-FFF2-40B4-BE49-F238E27FC236}">
                <a16:creationId xmlns:a16="http://schemas.microsoft.com/office/drawing/2014/main" id="{83B0BD9E-9E7F-BB1F-178D-D0D6E90F89E9}"/>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9126747" y="721803"/>
            <a:ext cx="3065253" cy="5771072"/>
          </a:xfrm>
          <a:prstGeom prst="rect">
            <a:avLst/>
          </a:prstGeom>
        </p:spPr>
      </p:pic>
    </p:spTree>
    <p:extLst>
      <p:ext uri="{BB962C8B-B14F-4D97-AF65-F5344CB8AC3E}">
        <p14:creationId xmlns:p14="http://schemas.microsoft.com/office/powerpoint/2010/main" val="3692875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431B9B-FE84-8467-84BF-DE93F48463C0}"/>
              </a:ext>
            </a:extLst>
          </p:cNvPr>
          <p:cNvSpPr>
            <a:spLocks noGrp="1"/>
          </p:cNvSpPr>
          <p:nvPr>
            <p:ph type="title"/>
          </p:nvPr>
        </p:nvSpPr>
        <p:spPr>
          <a:xfrm>
            <a:off x="300396" y="403713"/>
            <a:ext cx="10640754" cy="775845"/>
          </a:xfrm>
        </p:spPr>
        <p:txBody>
          <a:bodyPr vert="horz" lIns="91440" tIns="45720" rIns="91440" bIns="45720" rtlCol="0" anchor="b">
            <a:normAutofit/>
          </a:bodyPr>
          <a:lstStyle/>
          <a:p>
            <a:pPr algn="ctr"/>
            <a:r>
              <a:rPr lang="en-US" sz="4000" b="1" u="sng" kern="1200" dirty="0">
                <a:solidFill>
                  <a:schemeClr val="tx2"/>
                </a:solidFill>
                <a:latin typeface="Arial" panose="020B0604020202020204" pitchFamily="34" charset="0"/>
                <a:cs typeface="Arial" panose="020B0604020202020204" pitchFamily="34" charset="0"/>
              </a:rPr>
              <a:t>Retention Rate</a:t>
            </a:r>
          </a:p>
        </p:txBody>
      </p:sp>
      <p:sp>
        <p:nvSpPr>
          <p:cNvPr id="5" name="TextBox 4">
            <a:extLst>
              <a:ext uri="{FF2B5EF4-FFF2-40B4-BE49-F238E27FC236}">
                <a16:creationId xmlns:a16="http://schemas.microsoft.com/office/drawing/2014/main" id="{12C2F76B-B1AF-471A-6227-A01EF1DA9ED4}"/>
              </a:ext>
            </a:extLst>
          </p:cNvPr>
          <p:cNvSpPr txBox="1"/>
          <p:nvPr/>
        </p:nvSpPr>
        <p:spPr>
          <a:xfrm>
            <a:off x="7784858" y="3632747"/>
            <a:ext cx="4068531" cy="775845"/>
          </a:xfrm>
          <a:prstGeom prst="rect">
            <a:avLst/>
          </a:prstGeom>
        </p:spPr>
        <p:txBody>
          <a:bodyPr vert="horz" lIns="91440" tIns="45720" rIns="91440" bIns="45720" rtlCol="0" anchor="ctr">
            <a:noAutofit/>
          </a:bodyPr>
          <a:lstStyle/>
          <a:p>
            <a:pPr algn="ctr">
              <a:lnSpc>
                <a:spcPct val="90000"/>
              </a:lnSpc>
              <a:spcBef>
                <a:spcPts val="1000"/>
              </a:spcBef>
            </a:pPr>
            <a:r>
              <a:rPr lang="en-GB" sz="2000" dirty="0">
                <a:latin typeface="Arial" panose="020B0604020202020204" pitchFamily="34" charset="0"/>
                <a:cs typeface="Arial" panose="020B0604020202020204" pitchFamily="34" charset="0"/>
              </a:rPr>
              <a:t>Morgans Hotel has a low staff retention rate of 30.61%, which means many employees are leaving the company. This rate has dropped by 2.22% compared to the previous year, showing that retention is getting worse. Although the hotel hired many new employees in August and October 2025, a large number of staff also left during this period. This suggests the hotel is struggling to keep employees for a long time after recruitment.</a:t>
            </a:r>
            <a:endParaRPr lang="en-US" sz="2000" kern="1200" dirty="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5" name="Freeform: Shape 1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23C62516-C18C-F837-8B00-712C259943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611" y="1373524"/>
            <a:ext cx="7325146" cy="5080763"/>
          </a:xfrm>
          <a:prstGeom prst="rect">
            <a:avLst/>
          </a:prstGeom>
        </p:spPr>
      </p:pic>
      <p:grpSp>
        <p:nvGrpSpPr>
          <p:cNvPr id="20" name="Group 1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1" name="Freeform: Shape 2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9532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42D96-7545-F4FB-27B0-416F210F8C4D}"/>
              </a:ext>
            </a:extLst>
          </p:cNvPr>
          <p:cNvSpPr>
            <a:spLocks noGrp="1"/>
          </p:cNvSpPr>
          <p:nvPr>
            <p:ph type="title"/>
          </p:nvPr>
        </p:nvSpPr>
        <p:spPr>
          <a:xfrm>
            <a:off x="1" y="0"/>
            <a:ext cx="12192000" cy="1230319"/>
          </a:xfrm>
        </p:spPr>
        <p:txBody>
          <a:bodyPr vert="horz" lIns="91440" tIns="45720" rIns="91440" bIns="45720" rtlCol="0" anchor="b">
            <a:normAutofit/>
          </a:bodyPr>
          <a:lstStyle/>
          <a:p>
            <a:pPr algn="ctr"/>
            <a:r>
              <a:rPr lang="en-US" sz="4000" b="1" u="sng" kern="1200" dirty="0">
                <a:latin typeface="Arial" panose="020B0604020202020204" pitchFamily="34" charset="0"/>
                <a:cs typeface="Arial" panose="020B0604020202020204" pitchFamily="34" charset="0"/>
              </a:rPr>
              <a:t>Turnover Rate</a:t>
            </a:r>
          </a:p>
        </p:txBody>
      </p:sp>
      <p:grpSp>
        <p:nvGrpSpPr>
          <p:cNvPr id="13" name="Group 12">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14" name="Freeform: Shape 13">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4CCBE12D-2DAC-0734-F661-43EA07A7D3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553" y="2195621"/>
            <a:ext cx="5532401" cy="3513746"/>
          </a:xfrm>
          <a:prstGeom prst="rect">
            <a:avLst/>
          </a:prstGeom>
        </p:spPr>
      </p:pic>
      <p:grpSp>
        <p:nvGrpSpPr>
          <p:cNvPr id="19" name="Group 18">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20" name="Freeform: Shape 19">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a16="http://schemas.microsoft.com/office/drawing/2014/main" id="{0E6EC25A-D1BA-3199-558F-2F7D759BD133}"/>
              </a:ext>
            </a:extLst>
          </p:cNvPr>
          <p:cNvSpPr txBox="1"/>
          <p:nvPr/>
        </p:nvSpPr>
        <p:spPr>
          <a:xfrm>
            <a:off x="6454273" y="1257474"/>
            <a:ext cx="5379432" cy="5632311"/>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Morgans Hotel staff turnover data shows that the hotel has had a high number of employees leaving over the past year, with an annual turnover rate of 62.39%. This means that many staff members did not stay with the business for a long period of time. The first-year turnover rate of 52.94% also shows that a lot of employees leave within their first year, which could be because of issues such as job satisfaction, training, workload, or communication in the workplace. However, there are some positive signs, as no employees left during March or in the last 30 days, while the hotel continued hiring new staff. This could mean that the business is starting to improve staff retention and create a more stable and supportive working environment.</a:t>
            </a:r>
          </a:p>
        </p:txBody>
      </p:sp>
    </p:spTree>
    <p:extLst>
      <p:ext uri="{BB962C8B-B14F-4D97-AF65-F5344CB8AC3E}">
        <p14:creationId xmlns:p14="http://schemas.microsoft.com/office/powerpoint/2010/main" val="4171195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ACA47-51A9-2C8F-C397-6769EBD3F57E}"/>
              </a:ext>
            </a:extLst>
          </p:cNvPr>
          <p:cNvSpPr>
            <a:spLocks noGrp="1"/>
          </p:cNvSpPr>
          <p:nvPr>
            <p:ph type="title"/>
          </p:nvPr>
        </p:nvSpPr>
        <p:spPr/>
        <p:txBody>
          <a:bodyPr>
            <a:normAutofit/>
          </a:bodyPr>
          <a:lstStyle/>
          <a:p>
            <a:r>
              <a:rPr lang="en-US" b="1" u="sng" dirty="0"/>
              <a:t>Monthly Staff Turnover at Morgan Hotel in 2025</a:t>
            </a:r>
            <a:endParaRPr lang="en-GB" dirty="0"/>
          </a:p>
        </p:txBody>
      </p:sp>
      <p:sp>
        <p:nvSpPr>
          <p:cNvPr id="3" name="Content Placeholder 2">
            <a:extLst>
              <a:ext uri="{FF2B5EF4-FFF2-40B4-BE49-F238E27FC236}">
                <a16:creationId xmlns:a16="http://schemas.microsoft.com/office/drawing/2014/main" id="{DA540C64-422A-D624-CF6E-6B06599E5EE4}"/>
              </a:ext>
            </a:extLst>
          </p:cNvPr>
          <p:cNvSpPr>
            <a:spLocks noGrp="1"/>
          </p:cNvSpPr>
          <p:nvPr>
            <p:ph idx="1"/>
          </p:nvPr>
        </p:nvSpPr>
        <p:spPr>
          <a:xfrm>
            <a:off x="0" y="1910485"/>
            <a:ext cx="6960079" cy="4351338"/>
          </a:xfrm>
        </p:spPr>
        <p:txBody>
          <a:bodyPr>
            <a:normAutofit/>
          </a:bodyPr>
          <a:lstStyle/>
          <a:p>
            <a:r>
              <a:rPr lang="en-US" sz="2000" dirty="0">
                <a:latin typeface="Arial" panose="020B0604020202020204" pitchFamily="34" charset="0"/>
                <a:cs typeface="Arial" panose="020B0604020202020204" pitchFamily="34" charset="0"/>
              </a:rPr>
              <a:t>This chart shows the monthly staff turnover at Morgans Hotel during 2025. The turnover rate changed throughout the year, with the highest number of staff leaving in May and November. Some employees left voluntarily, while others left involuntarily. This may show that the hotel faced some challenges with keeping staff during busy periods of the year. Months like January and September had lower turnover rates, which suggests better staff stability during those months, and the chart shows that more employees chose to leave on their own rather than being asked to leave, which could be linked to reasons such as workload, stress, pay, job satisfaction, or looking for better opportunities elsewhere. </a:t>
            </a:r>
          </a:p>
          <a:p>
            <a:r>
              <a:rPr lang="en-GB" sz="2000" dirty="0">
                <a:latin typeface="Arial" panose="020B0604020202020204" pitchFamily="34" charset="0"/>
                <a:cs typeface="Arial" panose="020B0604020202020204" pitchFamily="34" charset="0"/>
              </a:rPr>
              <a:t>According to McAllister (2026) turnover rise 13% to £22.5m in the year end of 31 July 2025</a:t>
            </a:r>
          </a:p>
        </p:txBody>
      </p:sp>
      <p:pic>
        <p:nvPicPr>
          <p:cNvPr id="5" name="Picture 4">
            <a:extLst>
              <a:ext uri="{FF2B5EF4-FFF2-40B4-BE49-F238E27FC236}">
                <a16:creationId xmlns:a16="http://schemas.microsoft.com/office/drawing/2014/main" id="{B10FC414-5DBC-F0F4-8312-BDD5574258CE}"/>
              </a:ext>
            </a:extLst>
          </p:cNvPr>
          <p:cNvPicPr>
            <a:picLocks noChangeAspect="1"/>
          </p:cNvPicPr>
          <p:nvPr/>
        </p:nvPicPr>
        <p:blipFill>
          <a:blip r:embed="rId2">
            <a:extLst>
              <a:ext uri="{28A0092B-C50C-407E-A947-70E740481C1C}">
                <a14:useLocalDpi xmlns:a14="http://schemas.microsoft.com/office/drawing/2010/main" val="0"/>
              </a:ext>
            </a:extLst>
          </a:blip>
          <a:srcRect l="10823" r="-295"/>
          <a:stretch>
            <a:fillRect/>
          </a:stretch>
        </p:blipFill>
        <p:spPr>
          <a:xfrm>
            <a:off x="6781801" y="1910485"/>
            <a:ext cx="5410200" cy="4351337"/>
          </a:xfrm>
          <a:prstGeom prst="rect">
            <a:avLst/>
          </a:prstGeom>
        </p:spPr>
      </p:pic>
    </p:spTree>
    <p:extLst>
      <p:ext uri="{BB962C8B-B14F-4D97-AF65-F5344CB8AC3E}">
        <p14:creationId xmlns:p14="http://schemas.microsoft.com/office/powerpoint/2010/main" val="4177542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6755AA-0B49-B6FE-F214-32B43B6A4F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096000" cy="6826885"/>
          </a:xfrm>
          <a:prstGeom prst="rect">
            <a:avLst/>
          </a:prstGeom>
        </p:spPr>
      </p:pic>
      <p:pic>
        <p:nvPicPr>
          <p:cNvPr id="6" name="Picture 5">
            <a:extLst>
              <a:ext uri="{FF2B5EF4-FFF2-40B4-BE49-F238E27FC236}">
                <a16:creationId xmlns:a16="http://schemas.microsoft.com/office/drawing/2014/main" id="{3D4DEE07-C229-0131-714F-3C0C91EEDD5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1708618"/>
            <a:ext cx="6096000" cy="4144821"/>
          </a:xfrm>
          <a:prstGeom prst="rect">
            <a:avLst/>
          </a:prstGeom>
        </p:spPr>
      </p:pic>
      <p:sp>
        <p:nvSpPr>
          <p:cNvPr id="9" name="TextBox 8">
            <a:extLst>
              <a:ext uri="{FF2B5EF4-FFF2-40B4-BE49-F238E27FC236}">
                <a16:creationId xmlns:a16="http://schemas.microsoft.com/office/drawing/2014/main" id="{40744330-7994-EFED-C885-45BA1AC6D8D1}"/>
              </a:ext>
            </a:extLst>
          </p:cNvPr>
          <p:cNvSpPr txBox="1"/>
          <p:nvPr/>
        </p:nvSpPr>
        <p:spPr>
          <a:xfrm>
            <a:off x="7046259" y="192590"/>
            <a:ext cx="4894729" cy="1323439"/>
          </a:xfrm>
          <a:prstGeom prst="rect">
            <a:avLst/>
          </a:prstGeom>
          <a:noFill/>
        </p:spPr>
        <p:txBody>
          <a:bodyPr wrap="square" rtlCol="0">
            <a:spAutoFit/>
          </a:bodyPr>
          <a:lstStyle/>
          <a:p>
            <a:r>
              <a:rPr lang="en-GB" sz="4000" b="1" u="sng" dirty="0">
                <a:latin typeface="Arial" panose="020B0604020202020204" pitchFamily="34" charset="0"/>
                <a:cs typeface="Arial" panose="020B0604020202020204" pitchFamily="34" charset="0"/>
              </a:rPr>
              <a:t>Data Sheet Of Employees Left</a:t>
            </a:r>
          </a:p>
        </p:txBody>
      </p:sp>
    </p:spTree>
    <p:extLst>
      <p:ext uri="{BB962C8B-B14F-4D97-AF65-F5344CB8AC3E}">
        <p14:creationId xmlns:p14="http://schemas.microsoft.com/office/powerpoint/2010/main" val="987810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AF7E3-D027-6493-2E75-4B86A56731F4}"/>
              </a:ext>
            </a:extLst>
          </p:cNvPr>
          <p:cNvSpPr>
            <a:spLocks noGrp="1"/>
          </p:cNvSpPr>
          <p:nvPr>
            <p:ph type="title"/>
          </p:nvPr>
        </p:nvSpPr>
        <p:spPr>
          <a:xfrm>
            <a:off x="6417733" y="197239"/>
            <a:ext cx="5291663" cy="1628775"/>
          </a:xfrm>
        </p:spPr>
        <p:txBody>
          <a:bodyPr anchor="b">
            <a:normAutofit/>
          </a:bodyPr>
          <a:lstStyle/>
          <a:p>
            <a:r>
              <a:rPr lang="en-GB" sz="2800" u="sng" dirty="0">
                <a:latin typeface="Arial" panose="020B0604020202020204" pitchFamily="34" charset="0"/>
                <a:cs typeface="Arial" panose="020B0604020202020204" pitchFamily="34" charset="0"/>
              </a:rPr>
              <a:t>Impact of COVID-19 on Employee Retention in the Hospitality Industry</a:t>
            </a:r>
            <a:br>
              <a:rPr lang="en-GB" sz="2800" u="sng" dirty="0">
                <a:latin typeface="Arial" panose="020B0604020202020204" pitchFamily="34" charset="0"/>
                <a:cs typeface="Arial" panose="020B0604020202020204" pitchFamily="34" charset="0"/>
              </a:rPr>
            </a:br>
            <a:endParaRPr lang="en-GB" sz="2800" u="sng" dirty="0">
              <a:latin typeface="Arial" panose="020B0604020202020204" pitchFamily="34" charset="0"/>
              <a:cs typeface="Arial" panose="020B0604020202020204" pitchFamily="34" charset="0"/>
            </a:endParaRPr>
          </a:p>
        </p:txBody>
      </p:sp>
      <p:pic>
        <p:nvPicPr>
          <p:cNvPr id="4" name="Picture 3" descr="About COVID-19 | Covid | CDC">
            <a:extLst>
              <a:ext uri="{FF2B5EF4-FFF2-40B4-BE49-F238E27FC236}">
                <a16:creationId xmlns:a16="http://schemas.microsoft.com/office/drawing/2014/main" id="{645069BC-E6DF-557E-A8FA-6CE38A4D3664}"/>
              </a:ext>
            </a:extLst>
          </p:cNvPr>
          <p:cNvPicPr>
            <a:picLocks noChangeAspect="1"/>
          </p:cNvPicPr>
          <p:nvPr/>
        </p:nvPicPr>
        <p:blipFill>
          <a:blip r:embed="rId2"/>
          <a:srcRect l="28989" r="21000"/>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B4337D92-5BE3-CECA-66BD-F51ADED59CD9}"/>
              </a:ext>
            </a:extLst>
          </p:cNvPr>
          <p:cNvSpPr>
            <a:spLocks noGrp="1"/>
          </p:cNvSpPr>
          <p:nvPr>
            <p:ph idx="1"/>
          </p:nvPr>
        </p:nvSpPr>
        <p:spPr>
          <a:xfrm>
            <a:off x="6096000" y="1552575"/>
            <a:ext cx="6096000" cy="3752849"/>
          </a:xfrm>
        </p:spPr>
        <p:txBody>
          <a:bodyPr>
            <a:noAutofit/>
          </a:bodyPr>
          <a:lstStyle/>
          <a:p>
            <a:r>
              <a:rPr lang="en-GB" sz="1800" dirty="0">
                <a:latin typeface="Arial" panose="020B0604020202020204" pitchFamily="34" charset="0"/>
                <a:cs typeface="Arial" panose="020B0604020202020204" pitchFamily="34" charset="0"/>
              </a:rPr>
              <a:t>According to Arun and D Gunaseelan (2025) The covid 19 pandemic severely disrupted the global hospitality industry, leading to over 100 million jobs losses worldwide as reported in hospitality industry (UNWTO,2021, as cited in Arun and D Gunaseelan, 2025).</a:t>
            </a:r>
          </a:p>
          <a:p>
            <a:r>
              <a:rPr lang="en-GB" sz="1800" dirty="0">
                <a:latin typeface="Arial" panose="020B0604020202020204" pitchFamily="34" charset="0"/>
                <a:cs typeface="Arial" panose="020B0604020202020204" pitchFamily="34" charset="0"/>
              </a:rPr>
              <a:t>This disruption is one of the reasons why employee needs and expectations in the hospitality sector have changed. Many workers left the industry during the pandemic and did not return, which has created ongoing staff shortages. As a result, the hospitality industry is still struggling to attract and retain employees.</a:t>
            </a:r>
          </a:p>
          <a:p>
            <a:r>
              <a:rPr lang="en-GB" sz="1800" dirty="0">
                <a:latin typeface="Arial" panose="020B0604020202020204" pitchFamily="34" charset="0"/>
                <a:cs typeface="Arial" panose="020B0604020202020204" pitchFamily="34" charset="0"/>
              </a:rPr>
              <a:t>This has also increased pressure on businesses like Morgan’s Hotel, where staff turnover is already high. Employees now expect better pay, improved working conditions, job security, and better work-life balance. If these needs are not met, staff are more likely to leave for other opportunities, making retention even more difficult for the industry.</a:t>
            </a:r>
          </a:p>
        </p:txBody>
      </p:sp>
    </p:spTree>
    <p:extLst>
      <p:ext uri="{BB962C8B-B14F-4D97-AF65-F5344CB8AC3E}">
        <p14:creationId xmlns:p14="http://schemas.microsoft.com/office/powerpoint/2010/main" val="2997879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0A963-C42F-93F0-65AF-07DC10B189C3}"/>
              </a:ext>
            </a:extLst>
          </p:cNvPr>
          <p:cNvSpPr>
            <a:spLocks noGrp="1"/>
          </p:cNvSpPr>
          <p:nvPr>
            <p:ph type="title"/>
          </p:nvPr>
        </p:nvSpPr>
        <p:spPr>
          <a:xfrm>
            <a:off x="7320466" y="609600"/>
            <a:ext cx="4140014" cy="1330839"/>
          </a:xfrm>
        </p:spPr>
        <p:txBody>
          <a:bodyPr>
            <a:normAutofit/>
          </a:bodyPr>
          <a:lstStyle/>
          <a:p>
            <a:r>
              <a:rPr lang="en-GB"/>
              <a:t>SWOT - Strengths</a:t>
            </a:r>
          </a:p>
        </p:txBody>
      </p:sp>
      <p:pic>
        <p:nvPicPr>
          <p:cNvPr id="5" name="Picture 4" descr="Are your team members using their strengths every day? – Discovery in Action">
            <a:extLst>
              <a:ext uri="{FF2B5EF4-FFF2-40B4-BE49-F238E27FC236}">
                <a16:creationId xmlns:a16="http://schemas.microsoft.com/office/drawing/2014/main" id="{FDA03C8F-97F8-E46C-9171-F7D940AF1716}"/>
              </a:ext>
            </a:extLst>
          </p:cNvPr>
          <p:cNvPicPr>
            <a:picLocks noChangeAspect="1"/>
          </p:cNvPicPr>
          <p:nvPr/>
        </p:nvPicPr>
        <p:blipFill>
          <a:blip r:embed="rId2"/>
          <a:srcRect t="633" r="-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C2E36BBA-EC75-0E13-9180-4ADE40475A63}"/>
              </a:ext>
            </a:extLst>
          </p:cNvPr>
          <p:cNvSpPr>
            <a:spLocks noGrp="1"/>
          </p:cNvSpPr>
          <p:nvPr>
            <p:ph idx="1"/>
          </p:nvPr>
        </p:nvSpPr>
        <p:spPr>
          <a:xfrm>
            <a:off x="7320465" y="2194102"/>
            <a:ext cx="4140013" cy="3908586"/>
          </a:xfrm>
        </p:spPr>
        <p:txBody>
          <a:bodyPr>
            <a:normAutofit/>
          </a:bodyPr>
          <a:lstStyle/>
          <a:p>
            <a:r>
              <a:rPr lang="en-GB" sz="1600">
                <a:latin typeface="Arial" panose="020B0604020202020204" pitchFamily="34" charset="0"/>
                <a:cs typeface="Arial" panose="020B0604020202020204" pitchFamily="34" charset="0"/>
              </a:rPr>
              <a:t>Great central location in Swansea, close to shops, beach, universities, and attractions </a:t>
            </a:r>
          </a:p>
          <a:p>
            <a:r>
              <a:rPr lang="en-GB" sz="1600">
                <a:latin typeface="Arial" panose="020B0604020202020204" pitchFamily="34" charset="0"/>
                <a:cs typeface="Arial" panose="020B0604020202020204" pitchFamily="34" charset="0"/>
              </a:rPr>
              <a:t>Friendly and supportive working environment </a:t>
            </a:r>
          </a:p>
          <a:p>
            <a:r>
              <a:rPr lang="en-GB" sz="1600">
                <a:latin typeface="Arial" panose="020B0604020202020204" pitchFamily="34" charset="0"/>
                <a:cs typeface="Arial" panose="020B0604020202020204" pitchFamily="34" charset="0"/>
              </a:rPr>
              <a:t>Strong team culture with effective management </a:t>
            </a:r>
          </a:p>
          <a:p>
            <a:r>
              <a:rPr lang="en-GB" sz="1600">
                <a:latin typeface="Arial" panose="020B0604020202020204" pitchFamily="34" charset="0"/>
                <a:cs typeface="Arial" panose="020B0604020202020204" pitchFamily="34" charset="0"/>
              </a:rPr>
              <a:t>Employee Appreciation “ Employee of the Month” or Rewards (vouchers/discounts) </a:t>
            </a:r>
          </a:p>
          <a:p>
            <a:r>
              <a:rPr lang="en-GB" sz="1600">
                <a:latin typeface="Arial" panose="020B0604020202020204" pitchFamily="34" charset="0"/>
                <a:cs typeface="Arial" panose="020B0604020202020204" pitchFamily="34" charset="0"/>
              </a:rPr>
              <a:t>Opportunities for promotion and career progression </a:t>
            </a:r>
          </a:p>
          <a:p>
            <a:r>
              <a:rPr lang="en-GB" sz="1600">
                <a:latin typeface="Arial" panose="020B0604020202020204" pitchFamily="34" charset="0"/>
                <a:cs typeface="Arial" panose="020B0604020202020204" pitchFamily="34" charset="0"/>
              </a:rPr>
              <a:t>Good accessibility for both guests and staff </a:t>
            </a:r>
          </a:p>
        </p:txBody>
      </p:sp>
    </p:spTree>
    <p:extLst>
      <p:ext uri="{BB962C8B-B14F-4D97-AF65-F5344CB8AC3E}">
        <p14:creationId xmlns:p14="http://schemas.microsoft.com/office/powerpoint/2010/main" val="885469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92A74D-9187-641A-278B-4FA080512AE4}"/>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eakness - Free people icons">
            <a:extLst>
              <a:ext uri="{FF2B5EF4-FFF2-40B4-BE49-F238E27FC236}">
                <a16:creationId xmlns:a16="http://schemas.microsoft.com/office/drawing/2014/main" id="{3DE349A7-7E19-74E9-3AC9-E020AC9173E0}"/>
              </a:ext>
            </a:extLst>
          </p:cNvPr>
          <p:cNvPicPr>
            <a:picLocks noChangeAspect="1"/>
          </p:cNvPicPr>
          <p:nvPr/>
        </p:nvPicPr>
        <p:blipFill>
          <a:blip r:embed="rId2"/>
          <a:srcRect t="7902" b="21175"/>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FBA536-9945-A858-053C-345207C266F5}"/>
              </a:ext>
            </a:extLst>
          </p:cNvPr>
          <p:cNvSpPr>
            <a:spLocks noGrp="1"/>
          </p:cNvSpPr>
          <p:nvPr>
            <p:ph type="title"/>
          </p:nvPr>
        </p:nvSpPr>
        <p:spPr>
          <a:xfrm>
            <a:off x="7531610" y="365125"/>
            <a:ext cx="3822189" cy="1899912"/>
          </a:xfrm>
        </p:spPr>
        <p:txBody>
          <a:bodyPr>
            <a:normAutofit/>
          </a:bodyPr>
          <a:lstStyle/>
          <a:p>
            <a:r>
              <a:rPr lang="en-GB" sz="4000" dirty="0"/>
              <a:t>SWOT - Weakness</a:t>
            </a:r>
          </a:p>
        </p:txBody>
      </p:sp>
      <p:sp>
        <p:nvSpPr>
          <p:cNvPr id="3" name="Content Placeholder 2">
            <a:extLst>
              <a:ext uri="{FF2B5EF4-FFF2-40B4-BE49-F238E27FC236}">
                <a16:creationId xmlns:a16="http://schemas.microsoft.com/office/drawing/2014/main" id="{F286ED30-18FC-E903-106E-6F5C4B438851}"/>
              </a:ext>
            </a:extLst>
          </p:cNvPr>
          <p:cNvSpPr>
            <a:spLocks noGrp="1"/>
          </p:cNvSpPr>
          <p:nvPr>
            <p:ph idx="1"/>
          </p:nvPr>
        </p:nvSpPr>
        <p:spPr>
          <a:xfrm>
            <a:off x="7531610" y="2089144"/>
            <a:ext cx="4220613" cy="3742762"/>
          </a:xfrm>
        </p:spPr>
        <p:txBody>
          <a:bodyPr>
            <a:noAutofit/>
          </a:bodyPr>
          <a:lstStyle/>
          <a:p>
            <a:r>
              <a:rPr lang="en-GB" sz="1600" dirty="0"/>
              <a:t>A lot of staff leave the hotel, especially within their first year (62.39% turnover) </a:t>
            </a:r>
          </a:p>
          <a:p>
            <a:r>
              <a:rPr lang="en-GB" sz="1600" dirty="0"/>
              <a:t>There aren’t many training or development opportunities for employees </a:t>
            </a:r>
          </a:p>
          <a:p>
            <a:r>
              <a:rPr lang="en-GB" sz="1600" dirty="0"/>
              <a:t>Pay is quite low, and there aren’t many rewards or incentives for staff </a:t>
            </a:r>
          </a:p>
          <a:p>
            <a:r>
              <a:rPr lang="en-GB" sz="1600" dirty="0"/>
              <a:t>Communication between management and staff isn’t always clear or consistent </a:t>
            </a:r>
          </a:p>
          <a:p>
            <a:r>
              <a:rPr lang="en-GB" sz="1600" dirty="0"/>
              <a:t>Some employees feel they have too much workload and pressure </a:t>
            </a:r>
          </a:p>
          <a:p>
            <a:r>
              <a:rPr lang="en-GB" sz="1600" dirty="0"/>
              <a:t>Mental health and wellbeing support is not strongly focused on </a:t>
            </a:r>
          </a:p>
          <a:p>
            <a:r>
              <a:rPr lang="en-GB" sz="1600" dirty="0"/>
              <a:t>Teamwork between different departments could be improved </a:t>
            </a:r>
          </a:p>
          <a:p>
            <a:r>
              <a:rPr lang="en-GB" sz="1600" dirty="0"/>
              <a:t>Staff don’t always have a clear idea of how they can progress in their career </a:t>
            </a:r>
          </a:p>
        </p:txBody>
      </p:sp>
    </p:spTree>
    <p:extLst>
      <p:ext uri="{BB962C8B-B14F-4D97-AF65-F5344CB8AC3E}">
        <p14:creationId xmlns:p14="http://schemas.microsoft.com/office/powerpoint/2010/main" val="2427239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01F8102-5E3F-2D5C-4D19-3F9A4D759647}"/>
              </a:ext>
            </a:extLst>
          </p:cNvPr>
          <p:cNvSpPr>
            <a:spLocks noGrp="1"/>
          </p:cNvSpPr>
          <p:nvPr>
            <p:ph type="title"/>
          </p:nvPr>
        </p:nvSpPr>
        <p:spPr>
          <a:xfrm>
            <a:off x="828948" y="1181100"/>
            <a:ext cx="3810000" cy="1217043"/>
          </a:xfrm>
        </p:spPr>
        <p:txBody>
          <a:bodyPr anchor="t">
            <a:normAutofit/>
          </a:bodyPr>
          <a:lstStyle/>
          <a:p>
            <a:r>
              <a:rPr lang="en-GB" sz="4000" dirty="0"/>
              <a:t>SWOT –Opportunity</a:t>
            </a:r>
          </a:p>
        </p:txBody>
      </p:sp>
      <p:sp>
        <p:nvSpPr>
          <p:cNvPr id="3" name="Content Placeholder 2">
            <a:extLst>
              <a:ext uri="{FF2B5EF4-FFF2-40B4-BE49-F238E27FC236}">
                <a16:creationId xmlns:a16="http://schemas.microsoft.com/office/drawing/2014/main" id="{4B25C140-373F-C411-6311-FA7BD460AF19}"/>
              </a:ext>
            </a:extLst>
          </p:cNvPr>
          <p:cNvSpPr>
            <a:spLocks noGrp="1"/>
          </p:cNvSpPr>
          <p:nvPr>
            <p:ph idx="1"/>
          </p:nvPr>
        </p:nvSpPr>
        <p:spPr>
          <a:xfrm>
            <a:off x="5724256" y="1676400"/>
            <a:ext cx="5638796" cy="3505200"/>
          </a:xfrm>
        </p:spPr>
        <p:txBody>
          <a:bodyPr>
            <a:normAutofit fontScale="25000" lnSpcReduction="20000"/>
          </a:bodyPr>
          <a:lstStyle/>
          <a:p>
            <a:r>
              <a:rPr lang="en-GB" sz="8000" dirty="0"/>
              <a:t>Provide regular training to help staff improve their skills</a:t>
            </a:r>
          </a:p>
          <a:p>
            <a:r>
              <a:rPr lang="en-GB" sz="8000" dirty="0"/>
              <a:t> Improve communication through meetings and feedback</a:t>
            </a:r>
          </a:p>
          <a:p>
            <a:r>
              <a:rPr lang="en-GB" sz="8000" dirty="0"/>
              <a:t>Offer better rewards like bonuses and benefits</a:t>
            </a:r>
          </a:p>
          <a:p>
            <a:r>
              <a:rPr lang="en-GB" sz="8000" dirty="0"/>
              <a:t>Make career progression clearer so staff know how they can grow</a:t>
            </a:r>
          </a:p>
          <a:p>
            <a:r>
              <a:rPr lang="en-GB" sz="8000" dirty="0"/>
              <a:t>Improve teamwork between all departments</a:t>
            </a:r>
          </a:p>
          <a:p>
            <a:r>
              <a:rPr lang="en-GB" sz="8000" dirty="0"/>
              <a:t>Involve staff in decisions and listen to their ideas</a:t>
            </a:r>
          </a:p>
          <a:p>
            <a:r>
              <a:rPr lang="en-GB" sz="8000" dirty="0"/>
              <a:t>Provide better support for mental health and wellbeing</a:t>
            </a:r>
          </a:p>
          <a:p>
            <a:r>
              <a:rPr lang="en-GB" sz="8000" dirty="0"/>
              <a:t>Use better strategies to keep staff and reduce turnover</a:t>
            </a:r>
            <a:endParaRPr lang="en-GB" sz="2400" dirty="0">
              <a:solidFill>
                <a:schemeClr val="tx1">
                  <a:alpha val="55000"/>
                </a:schemeClr>
              </a:solidFill>
            </a:endParaRPr>
          </a:p>
        </p:txBody>
      </p:sp>
      <p:pic>
        <p:nvPicPr>
          <p:cNvPr id="4" name="Picture 3" descr="Photography business person take pictures – Royalty-Free Vector |  VectorStock">
            <a:extLst>
              <a:ext uri="{FF2B5EF4-FFF2-40B4-BE49-F238E27FC236}">
                <a16:creationId xmlns:a16="http://schemas.microsoft.com/office/drawing/2014/main" id="{DF3CC484-00D8-7124-804D-6AFB2737B62D}"/>
              </a:ext>
            </a:extLst>
          </p:cNvPr>
          <p:cNvPicPr>
            <a:picLocks noChangeAspect="1"/>
          </p:cNvPicPr>
          <p:nvPr/>
        </p:nvPicPr>
        <p:blipFill>
          <a:blip r:embed="rId2"/>
          <a:stretch>
            <a:fillRect/>
          </a:stretch>
        </p:blipFill>
        <p:spPr>
          <a:xfrm>
            <a:off x="828947" y="2373649"/>
            <a:ext cx="4019098" cy="3101155"/>
          </a:xfrm>
          <a:prstGeom prst="rect">
            <a:avLst/>
          </a:prstGeom>
        </p:spPr>
      </p:pic>
    </p:spTree>
    <p:extLst>
      <p:ext uri="{BB962C8B-B14F-4D97-AF65-F5344CB8AC3E}">
        <p14:creationId xmlns:p14="http://schemas.microsoft.com/office/powerpoint/2010/main" val="2668747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27BD4F-768D-753A-ECCB-055E8702CD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D94CE7-1716-00FA-681E-21E88CA225E8}"/>
              </a:ext>
            </a:extLst>
          </p:cNvPr>
          <p:cNvSpPr>
            <a:spLocks noGrp="1"/>
          </p:cNvSpPr>
          <p:nvPr>
            <p:ph type="title"/>
          </p:nvPr>
        </p:nvSpPr>
        <p:spPr>
          <a:xfrm>
            <a:off x="6417733" y="490537"/>
            <a:ext cx="5291663" cy="1628775"/>
          </a:xfrm>
        </p:spPr>
        <p:txBody>
          <a:bodyPr anchor="b">
            <a:normAutofit/>
          </a:bodyPr>
          <a:lstStyle/>
          <a:p>
            <a:r>
              <a:rPr lang="en-GB" sz="4000" dirty="0"/>
              <a:t>SWOT – Threats</a:t>
            </a:r>
          </a:p>
        </p:txBody>
      </p:sp>
      <p:pic>
        <p:nvPicPr>
          <p:cNvPr id="4" name="Picture 3" descr="Understanding Threats and Risk Mitigation - Imperial Protection Services">
            <a:extLst>
              <a:ext uri="{FF2B5EF4-FFF2-40B4-BE49-F238E27FC236}">
                <a16:creationId xmlns:a16="http://schemas.microsoft.com/office/drawing/2014/main" id="{BCF40A35-EDE3-E400-8127-6BEF8A278838}"/>
              </a:ext>
            </a:extLst>
          </p:cNvPr>
          <p:cNvPicPr>
            <a:picLocks noChangeAspect="1"/>
          </p:cNvPicPr>
          <p:nvPr/>
        </p:nvPicPr>
        <p:blipFill>
          <a:blip r:embed="rId2"/>
          <a:srcRect l="19479" r="21173"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D4753DEC-BB11-A6D9-7C5E-35D6FE82B9BB}"/>
              </a:ext>
            </a:extLst>
          </p:cNvPr>
          <p:cNvSpPr>
            <a:spLocks noGrp="1"/>
          </p:cNvSpPr>
          <p:nvPr>
            <p:ph idx="1"/>
          </p:nvPr>
        </p:nvSpPr>
        <p:spPr>
          <a:xfrm>
            <a:off x="6417734" y="2614612"/>
            <a:ext cx="5291663" cy="3752849"/>
          </a:xfrm>
        </p:spPr>
        <p:txBody>
          <a:bodyPr>
            <a:normAutofit/>
          </a:bodyPr>
          <a:lstStyle/>
          <a:p>
            <a:r>
              <a:rPr lang="en-GB" sz="1500"/>
              <a:t>Changes in UK employment laws and higher wages can increase business costs</a:t>
            </a:r>
          </a:p>
          <a:p>
            <a:r>
              <a:rPr lang="en-GB" sz="1500"/>
              <a:t> Rising inflation and cost of living make it harder for both staff and the business</a:t>
            </a:r>
          </a:p>
          <a:p>
            <a:r>
              <a:rPr lang="en-GB" sz="1500"/>
              <a:t> Strong competition from hotels like Swansea Marriott Hotel </a:t>
            </a:r>
          </a:p>
          <a:p>
            <a:r>
              <a:rPr lang="en-GB" sz="1500"/>
              <a:t>High staff turnover affects consistency and service quality</a:t>
            </a:r>
          </a:p>
          <a:p>
            <a:r>
              <a:rPr lang="en-GB" sz="1500"/>
              <a:t> Seasonal tourism changes cause staffing problems during busy or quiet times </a:t>
            </a:r>
          </a:p>
          <a:p>
            <a:r>
              <a:rPr lang="en-GB" sz="1500"/>
              <a:t>Negative online reviews can damage the hotel’s reputation</a:t>
            </a:r>
          </a:p>
          <a:p>
            <a:r>
              <a:rPr lang="en-GB" sz="1500"/>
              <a:t> Employees may leave for better pay and benefits in other hotels</a:t>
            </a:r>
            <a:endParaRPr lang="en-GB" sz="1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3681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FF99D6-05B2-4703-A47A-12987D5A71D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Are Political Parties (Ab)Using Intellectual Property? - Zivko  Mijatovic &amp; Partners">
            <a:extLst>
              <a:ext uri="{FF2B5EF4-FFF2-40B4-BE49-F238E27FC236}">
                <a16:creationId xmlns:a16="http://schemas.microsoft.com/office/drawing/2014/main" id="{88D105F8-E845-200E-4C07-BC1E423C5D9F}"/>
              </a:ext>
            </a:extLst>
          </p:cNvPr>
          <p:cNvPicPr>
            <a:picLocks noChangeAspect="1"/>
          </p:cNvPicPr>
          <p:nvPr/>
        </p:nvPicPr>
        <p:blipFill>
          <a:blip r:embed="rId2"/>
          <a:srcRect l="9681" r="13828" b="1"/>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0C65D2-4374-2CB0-9C5D-3B08806BD554}"/>
              </a:ext>
            </a:extLst>
          </p:cNvPr>
          <p:cNvSpPr>
            <a:spLocks noGrp="1"/>
          </p:cNvSpPr>
          <p:nvPr>
            <p:ph type="title"/>
          </p:nvPr>
        </p:nvSpPr>
        <p:spPr>
          <a:xfrm>
            <a:off x="7531610" y="365125"/>
            <a:ext cx="3822189" cy="1899912"/>
          </a:xfrm>
        </p:spPr>
        <p:txBody>
          <a:bodyPr>
            <a:normAutofit/>
          </a:bodyPr>
          <a:lstStyle/>
          <a:p>
            <a:r>
              <a:rPr lang="en-GB" sz="4000" dirty="0"/>
              <a:t>PESTEL – Political</a:t>
            </a:r>
          </a:p>
        </p:txBody>
      </p:sp>
      <p:sp>
        <p:nvSpPr>
          <p:cNvPr id="3" name="Content Placeholder 2">
            <a:extLst>
              <a:ext uri="{FF2B5EF4-FFF2-40B4-BE49-F238E27FC236}">
                <a16:creationId xmlns:a16="http://schemas.microsoft.com/office/drawing/2014/main" id="{111BE487-9D52-A65C-15D1-028E432A485D}"/>
              </a:ext>
            </a:extLst>
          </p:cNvPr>
          <p:cNvSpPr>
            <a:spLocks noGrp="1"/>
          </p:cNvSpPr>
          <p:nvPr>
            <p:ph idx="1"/>
          </p:nvPr>
        </p:nvSpPr>
        <p:spPr>
          <a:xfrm>
            <a:off x="7531610" y="2434201"/>
            <a:ext cx="3822189" cy="3742762"/>
          </a:xfrm>
        </p:spPr>
        <p:txBody>
          <a:bodyPr>
            <a:normAutofit/>
          </a:bodyPr>
          <a:lstStyle/>
          <a:p>
            <a:r>
              <a:rPr lang="en-GB" sz="2000"/>
              <a:t>UK laws on employment and minimum wage affect staff costs and how the hotel operates</a:t>
            </a:r>
          </a:p>
          <a:p>
            <a:r>
              <a:rPr lang="en-GB" sz="2000"/>
              <a:t>Changes in government policies can impact hiring and working conditions</a:t>
            </a:r>
          </a:p>
          <a:p>
            <a:r>
              <a:rPr lang="en-GB" sz="2000"/>
              <a:t>Global conflicts may affect tourism and staff availability from other countries</a:t>
            </a:r>
          </a:p>
        </p:txBody>
      </p:sp>
    </p:spTree>
    <p:extLst>
      <p:ext uri="{BB962C8B-B14F-4D97-AF65-F5344CB8AC3E}">
        <p14:creationId xmlns:p14="http://schemas.microsoft.com/office/powerpoint/2010/main" val="156941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9205DA-710B-983C-4AF3-2D3BB1C386A3}"/>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y should I care about economic growth? - ESID">
            <a:extLst>
              <a:ext uri="{FF2B5EF4-FFF2-40B4-BE49-F238E27FC236}">
                <a16:creationId xmlns:a16="http://schemas.microsoft.com/office/drawing/2014/main" id="{428BCCE2-C92B-4580-C39F-FE64927BAF75}"/>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4054A8-C0B9-02F7-1504-0C2D76B55631}"/>
              </a:ext>
            </a:extLst>
          </p:cNvPr>
          <p:cNvSpPr>
            <a:spLocks noGrp="1"/>
          </p:cNvSpPr>
          <p:nvPr>
            <p:ph type="title"/>
          </p:nvPr>
        </p:nvSpPr>
        <p:spPr>
          <a:xfrm>
            <a:off x="7531610" y="365125"/>
            <a:ext cx="3822189" cy="1899912"/>
          </a:xfrm>
        </p:spPr>
        <p:txBody>
          <a:bodyPr>
            <a:normAutofit/>
          </a:bodyPr>
          <a:lstStyle/>
          <a:p>
            <a:r>
              <a:rPr lang="en-GB" sz="4000" dirty="0"/>
              <a:t>PESTEL – Economic</a:t>
            </a:r>
          </a:p>
        </p:txBody>
      </p:sp>
      <p:sp>
        <p:nvSpPr>
          <p:cNvPr id="3" name="Content Placeholder 2">
            <a:extLst>
              <a:ext uri="{FF2B5EF4-FFF2-40B4-BE49-F238E27FC236}">
                <a16:creationId xmlns:a16="http://schemas.microsoft.com/office/drawing/2014/main" id="{84727C5D-81CF-7C08-115A-029CC1ED9D99}"/>
              </a:ext>
            </a:extLst>
          </p:cNvPr>
          <p:cNvSpPr>
            <a:spLocks noGrp="1"/>
          </p:cNvSpPr>
          <p:nvPr>
            <p:ph idx="1"/>
          </p:nvPr>
        </p:nvSpPr>
        <p:spPr>
          <a:xfrm>
            <a:off x="7531610" y="2434201"/>
            <a:ext cx="3822189" cy="3742762"/>
          </a:xfrm>
        </p:spPr>
        <p:txBody>
          <a:bodyPr>
            <a:normAutofit/>
          </a:bodyPr>
          <a:lstStyle/>
          <a:p>
            <a:r>
              <a:rPr lang="en-GB" sz="2000"/>
              <a:t>Inflation and rising living costs increase pressure on both the business and employees </a:t>
            </a:r>
          </a:p>
          <a:p>
            <a:r>
              <a:rPr lang="en-GB" sz="2000"/>
              <a:t>Higher wages and running costs can affect hotel profits </a:t>
            </a:r>
          </a:p>
          <a:p>
            <a:r>
              <a:rPr lang="en-GB" sz="2000"/>
              <a:t>Economic instability can reduce customer spending and increase staff turnover </a:t>
            </a:r>
          </a:p>
        </p:txBody>
      </p:sp>
    </p:spTree>
    <p:extLst>
      <p:ext uri="{BB962C8B-B14F-4D97-AF65-F5344CB8AC3E}">
        <p14:creationId xmlns:p14="http://schemas.microsoft.com/office/powerpoint/2010/main" val="3332626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A18BB8-5DC7-67AB-E860-2E7BA50AFE4A}"/>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ocial Impact: What is it? - HEVALIA">
            <a:extLst>
              <a:ext uri="{FF2B5EF4-FFF2-40B4-BE49-F238E27FC236}">
                <a16:creationId xmlns:a16="http://schemas.microsoft.com/office/drawing/2014/main" id="{D6B28707-C3D9-034B-B336-79B5E14054AA}"/>
              </a:ext>
            </a:extLst>
          </p:cNvPr>
          <p:cNvPicPr>
            <a:picLocks noChangeAspect="1"/>
          </p:cNvPicPr>
          <p:nvPr/>
        </p:nvPicPr>
        <p:blipFill>
          <a:blip r:embed="rId2"/>
          <a:srcRect r="243" b="-1"/>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924608-F357-2CEE-0672-CF3F63169156}"/>
              </a:ext>
            </a:extLst>
          </p:cNvPr>
          <p:cNvSpPr>
            <a:spLocks noGrp="1"/>
          </p:cNvSpPr>
          <p:nvPr>
            <p:ph type="title"/>
          </p:nvPr>
        </p:nvSpPr>
        <p:spPr>
          <a:xfrm>
            <a:off x="7531610" y="365125"/>
            <a:ext cx="3822189" cy="1899912"/>
          </a:xfrm>
        </p:spPr>
        <p:txBody>
          <a:bodyPr>
            <a:normAutofit/>
          </a:bodyPr>
          <a:lstStyle/>
          <a:p>
            <a:r>
              <a:rPr lang="en-GB" sz="4000" dirty="0"/>
              <a:t>PESTEL – Social</a:t>
            </a:r>
          </a:p>
        </p:txBody>
      </p:sp>
      <p:sp>
        <p:nvSpPr>
          <p:cNvPr id="3" name="Content Placeholder 2">
            <a:extLst>
              <a:ext uri="{FF2B5EF4-FFF2-40B4-BE49-F238E27FC236}">
                <a16:creationId xmlns:a16="http://schemas.microsoft.com/office/drawing/2014/main" id="{0A86B053-451E-A66A-A58B-DC340AC2314B}"/>
              </a:ext>
            </a:extLst>
          </p:cNvPr>
          <p:cNvSpPr>
            <a:spLocks noGrp="1"/>
          </p:cNvSpPr>
          <p:nvPr>
            <p:ph idx="1"/>
          </p:nvPr>
        </p:nvSpPr>
        <p:spPr>
          <a:xfrm>
            <a:off x="7531610" y="2434201"/>
            <a:ext cx="3822189" cy="3742762"/>
          </a:xfrm>
        </p:spPr>
        <p:txBody>
          <a:bodyPr>
            <a:normAutofit/>
          </a:bodyPr>
          <a:lstStyle/>
          <a:p>
            <a:r>
              <a:rPr lang="en-GB" sz="2000"/>
              <a:t>Employees expect better wellbeing support and a healthier work-life balance </a:t>
            </a:r>
          </a:p>
          <a:p>
            <a:r>
              <a:rPr lang="en-GB" sz="2000"/>
              <a:t>Staff want more flexible working options and clear career progression </a:t>
            </a:r>
          </a:p>
          <a:p>
            <a:r>
              <a:rPr lang="en-GB" sz="2000"/>
              <a:t>Customers are also expecting higher service quality and better experiences</a:t>
            </a:r>
          </a:p>
        </p:txBody>
      </p:sp>
    </p:spTree>
    <p:extLst>
      <p:ext uri="{BB962C8B-B14F-4D97-AF65-F5344CB8AC3E}">
        <p14:creationId xmlns:p14="http://schemas.microsoft.com/office/powerpoint/2010/main" val="1320990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B6EB64-391F-E70A-E77E-598E83DCE922}"/>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Hospitality Tech Trends Not to Miss in 2025">
            <a:extLst>
              <a:ext uri="{FF2B5EF4-FFF2-40B4-BE49-F238E27FC236}">
                <a16:creationId xmlns:a16="http://schemas.microsoft.com/office/drawing/2014/main" id="{A09DF95F-35F8-BEA0-8A67-C0C74A702329}"/>
              </a:ext>
            </a:extLst>
          </p:cNvPr>
          <p:cNvPicPr>
            <a:picLocks noChangeAspect="1"/>
          </p:cNvPicPr>
          <p:nvPr/>
        </p:nvPicPr>
        <p:blipFill>
          <a:blip r:embed="rId2"/>
          <a:srcRect t="9094" r="-1" b="1629"/>
          <a:stretch>
            <a:fillRect/>
          </a:stretch>
        </p:blipFill>
        <p:spPr>
          <a:xfrm>
            <a:off x="-1" y="10"/>
            <a:ext cx="12228129" cy="4666928"/>
          </a:xfrm>
          <a:prstGeom prst="rect">
            <a:avLst/>
          </a:prstGeom>
        </p:spPr>
      </p:pic>
      <p:grpSp>
        <p:nvGrpSpPr>
          <p:cNvPr id="23" name="Group 22">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24" name="Freeform: Shape 23">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7" name="Freeform: Shape 26">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90BDC3F8-F99F-B090-56AA-73259AE654FF}"/>
              </a:ext>
            </a:extLst>
          </p:cNvPr>
          <p:cNvSpPr>
            <a:spLocks noGrp="1"/>
          </p:cNvSpPr>
          <p:nvPr>
            <p:ph type="title"/>
          </p:nvPr>
        </p:nvSpPr>
        <p:spPr>
          <a:xfrm>
            <a:off x="804672" y="4551037"/>
            <a:ext cx="5021782" cy="1509931"/>
          </a:xfrm>
        </p:spPr>
        <p:txBody>
          <a:bodyPr>
            <a:normAutofit/>
          </a:bodyPr>
          <a:lstStyle/>
          <a:p>
            <a:r>
              <a:rPr lang="en-GB" sz="3600">
                <a:solidFill>
                  <a:schemeClr val="tx2"/>
                </a:solidFill>
              </a:rPr>
              <a:t>PESTEL – Technological</a:t>
            </a:r>
          </a:p>
        </p:txBody>
      </p:sp>
      <p:sp>
        <p:nvSpPr>
          <p:cNvPr id="3" name="Content Placeholder 2">
            <a:extLst>
              <a:ext uri="{FF2B5EF4-FFF2-40B4-BE49-F238E27FC236}">
                <a16:creationId xmlns:a16="http://schemas.microsoft.com/office/drawing/2014/main" id="{53DCA41E-7AE5-63DE-D5DF-95B5CCCE7802}"/>
              </a:ext>
            </a:extLst>
          </p:cNvPr>
          <p:cNvSpPr>
            <a:spLocks noGrp="1"/>
          </p:cNvSpPr>
          <p:nvPr>
            <p:ph idx="1"/>
          </p:nvPr>
        </p:nvSpPr>
        <p:spPr>
          <a:xfrm>
            <a:off x="6470247" y="4551037"/>
            <a:ext cx="4926411" cy="1509935"/>
          </a:xfrm>
        </p:spPr>
        <p:txBody>
          <a:bodyPr anchor="ctr">
            <a:normAutofit/>
          </a:bodyPr>
          <a:lstStyle/>
          <a:p>
            <a:r>
              <a:rPr lang="en-GB" sz="1400">
                <a:solidFill>
                  <a:schemeClr val="tx2"/>
                </a:solidFill>
              </a:rPr>
              <a:t>The hotel needs to keep up with booking systems and POS systems </a:t>
            </a:r>
          </a:p>
          <a:p>
            <a:r>
              <a:rPr lang="en-GB" sz="1400">
                <a:solidFill>
                  <a:schemeClr val="tx2"/>
                </a:solidFill>
              </a:rPr>
              <a:t>Online marketing and social media are important for attracting customers </a:t>
            </a:r>
          </a:p>
          <a:p>
            <a:r>
              <a:rPr lang="en-GB" sz="1400">
                <a:solidFill>
                  <a:schemeClr val="tx2"/>
                </a:solidFill>
              </a:rPr>
              <a:t>Online reviews and digital platforms strongly affect reputation</a:t>
            </a:r>
          </a:p>
          <a:p>
            <a:endParaRPr lang="en-GB" sz="1400">
              <a:solidFill>
                <a:schemeClr val="tx2"/>
              </a:solidFill>
            </a:endParaRPr>
          </a:p>
        </p:txBody>
      </p:sp>
    </p:spTree>
    <p:extLst>
      <p:ext uri="{BB962C8B-B14F-4D97-AF65-F5344CB8AC3E}">
        <p14:creationId xmlns:p14="http://schemas.microsoft.com/office/powerpoint/2010/main" val="3306975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BB856D-0CDA-35CB-C360-FC5DD7F4865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nvironmental Science vs. Ecology — Unity Environmental University">
            <a:extLst>
              <a:ext uri="{FF2B5EF4-FFF2-40B4-BE49-F238E27FC236}">
                <a16:creationId xmlns:a16="http://schemas.microsoft.com/office/drawing/2014/main" id="{4E7FBAD9-CF19-7F6B-834D-DCA7CF5BD8CD}"/>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2FD141-B812-67E8-3519-EDD2CB66147F}"/>
              </a:ext>
            </a:extLst>
          </p:cNvPr>
          <p:cNvSpPr>
            <a:spLocks noGrp="1"/>
          </p:cNvSpPr>
          <p:nvPr>
            <p:ph type="title"/>
          </p:nvPr>
        </p:nvSpPr>
        <p:spPr>
          <a:xfrm>
            <a:off x="838200" y="365125"/>
            <a:ext cx="3822189" cy="1899912"/>
          </a:xfrm>
        </p:spPr>
        <p:txBody>
          <a:bodyPr>
            <a:normAutofit/>
          </a:bodyPr>
          <a:lstStyle/>
          <a:p>
            <a:r>
              <a:rPr lang="en-GB" sz="4000" dirty="0"/>
              <a:t>PESTEL – Environmental</a:t>
            </a:r>
          </a:p>
        </p:txBody>
      </p:sp>
      <p:sp>
        <p:nvSpPr>
          <p:cNvPr id="3" name="Content Placeholder 2">
            <a:extLst>
              <a:ext uri="{FF2B5EF4-FFF2-40B4-BE49-F238E27FC236}">
                <a16:creationId xmlns:a16="http://schemas.microsoft.com/office/drawing/2014/main" id="{D4796108-91E7-85F8-09EC-96329ED94B30}"/>
              </a:ext>
            </a:extLst>
          </p:cNvPr>
          <p:cNvSpPr>
            <a:spLocks noGrp="1"/>
          </p:cNvSpPr>
          <p:nvPr>
            <p:ph idx="1"/>
          </p:nvPr>
        </p:nvSpPr>
        <p:spPr>
          <a:xfrm>
            <a:off x="838200" y="2434201"/>
            <a:ext cx="3822189" cy="3742762"/>
          </a:xfrm>
        </p:spPr>
        <p:txBody>
          <a:bodyPr>
            <a:normAutofit/>
          </a:bodyPr>
          <a:lstStyle/>
          <a:p>
            <a:r>
              <a:rPr lang="en-GB" sz="2000"/>
              <a:t>There is growing pressure to be more sustainable in hospitality</a:t>
            </a:r>
          </a:p>
          <a:p>
            <a:r>
              <a:rPr lang="en-GB" sz="2000"/>
              <a:t> Customers prefer hotels that reduce waste and save energy </a:t>
            </a:r>
          </a:p>
          <a:p>
            <a:r>
              <a:rPr lang="en-GB" sz="2000"/>
              <a:t>Eco-friendly practices are becoming more important for reputation</a:t>
            </a:r>
          </a:p>
        </p:txBody>
      </p:sp>
    </p:spTree>
    <p:extLst>
      <p:ext uri="{BB962C8B-B14F-4D97-AF65-F5344CB8AC3E}">
        <p14:creationId xmlns:p14="http://schemas.microsoft.com/office/powerpoint/2010/main" val="26593558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B6FA75-A21B-958F-D917-CA87B1FCC366}"/>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F4A6338A-BE91-D880-422B-B288A4B0D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D2B228D6-8A8A-79F5-8548-548C10D597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B4A090A3-468E-14A7-D047-0E9C230D0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997A8B3-63A1-89E7-34A4-8B086CF79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0910BF07-F3F3-B7B1-E4EB-D59050DE5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1FF1DD8E-7F05-A2D7-7303-A15AEC768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3609526-0558-8C34-3C1D-3F9EE41B73A3}"/>
              </a:ext>
            </a:extLst>
          </p:cNvPr>
          <p:cNvSpPr>
            <a:spLocks noGrp="1"/>
          </p:cNvSpPr>
          <p:nvPr>
            <p:ph type="title"/>
          </p:nvPr>
        </p:nvSpPr>
        <p:spPr>
          <a:xfrm>
            <a:off x="668993" y="1107775"/>
            <a:ext cx="3810000" cy="3505200"/>
          </a:xfrm>
        </p:spPr>
        <p:txBody>
          <a:bodyPr anchor="t">
            <a:normAutofit/>
          </a:bodyPr>
          <a:lstStyle/>
          <a:p>
            <a:r>
              <a:rPr lang="en-GB" sz="4000" dirty="0"/>
              <a:t>PESTEL – Legal</a:t>
            </a:r>
          </a:p>
        </p:txBody>
      </p:sp>
      <p:sp>
        <p:nvSpPr>
          <p:cNvPr id="3" name="Content Placeholder 2">
            <a:extLst>
              <a:ext uri="{FF2B5EF4-FFF2-40B4-BE49-F238E27FC236}">
                <a16:creationId xmlns:a16="http://schemas.microsoft.com/office/drawing/2014/main" id="{8533EA6F-D6FF-B90F-C369-A91AE7DD056B}"/>
              </a:ext>
            </a:extLst>
          </p:cNvPr>
          <p:cNvSpPr>
            <a:spLocks noGrp="1"/>
          </p:cNvSpPr>
          <p:nvPr>
            <p:ph idx="1"/>
          </p:nvPr>
        </p:nvSpPr>
        <p:spPr>
          <a:xfrm>
            <a:off x="5181604" y="1676400"/>
            <a:ext cx="5638796" cy="3505200"/>
          </a:xfrm>
        </p:spPr>
        <p:txBody>
          <a:bodyPr>
            <a:normAutofit/>
          </a:bodyPr>
          <a:lstStyle/>
          <a:p>
            <a:r>
              <a:rPr lang="en-GB" sz="2400" dirty="0"/>
              <a:t>The hotel must follow employment laws and minimum wage rules </a:t>
            </a:r>
          </a:p>
          <a:p>
            <a:r>
              <a:rPr lang="en-GB" sz="2400" dirty="0"/>
              <a:t>Health and safety regulations must be properly followed to protect staff and guests </a:t>
            </a:r>
          </a:p>
          <a:p>
            <a:r>
              <a:rPr lang="en-GB" sz="2400" dirty="0"/>
              <a:t>Equality laws must be respected in hiring and workplace practices</a:t>
            </a:r>
            <a:endParaRPr lang="en-GB" sz="2400" dirty="0">
              <a:solidFill>
                <a:schemeClr val="tx1">
                  <a:alpha val="55000"/>
                </a:schemeClr>
              </a:solidFill>
            </a:endParaRPr>
          </a:p>
        </p:txBody>
      </p:sp>
      <p:pic>
        <p:nvPicPr>
          <p:cNvPr id="4" name="Picture 3" descr="The Value of Joining a Legal Association: Elevate Your Practice and  Professional Growth">
            <a:extLst>
              <a:ext uri="{FF2B5EF4-FFF2-40B4-BE49-F238E27FC236}">
                <a16:creationId xmlns:a16="http://schemas.microsoft.com/office/drawing/2014/main" id="{FA087363-A19E-7F1F-E638-FA9C82799A91}"/>
              </a:ext>
            </a:extLst>
          </p:cNvPr>
          <p:cNvPicPr>
            <a:picLocks noChangeAspect="1"/>
          </p:cNvPicPr>
          <p:nvPr/>
        </p:nvPicPr>
        <p:blipFill>
          <a:blip r:embed="rId2"/>
          <a:stretch>
            <a:fillRect/>
          </a:stretch>
        </p:blipFill>
        <p:spPr>
          <a:xfrm>
            <a:off x="861654" y="1815856"/>
            <a:ext cx="4222050" cy="3636038"/>
          </a:xfrm>
          <a:prstGeom prst="rect">
            <a:avLst/>
          </a:prstGeom>
        </p:spPr>
      </p:pic>
    </p:spTree>
    <p:extLst>
      <p:ext uri="{BB962C8B-B14F-4D97-AF65-F5344CB8AC3E}">
        <p14:creationId xmlns:p14="http://schemas.microsoft.com/office/powerpoint/2010/main" val="3696469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23858C0-CCC5-49A8-8FDA-82BAEEE41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E73C386-7D31-4D0F-9EEC-BC2A67FC9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B7D379B-0842-4203-A23B-FABED51E1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8486D-9B30-AFF2-9149-BE9FA0F2DF0D}"/>
              </a:ext>
            </a:extLst>
          </p:cNvPr>
          <p:cNvSpPr>
            <a:spLocks noGrp="1"/>
          </p:cNvSpPr>
          <p:nvPr>
            <p:ph type="title"/>
          </p:nvPr>
        </p:nvSpPr>
        <p:spPr>
          <a:xfrm>
            <a:off x="6753765" y="2915050"/>
            <a:ext cx="4609177" cy="2967606"/>
          </a:xfrm>
        </p:spPr>
        <p:txBody>
          <a:bodyPr vert="horz" lIns="91440" tIns="45720" rIns="91440" bIns="45720" rtlCol="0" anchor="b">
            <a:noAutofit/>
          </a:bodyPr>
          <a:lstStyle/>
          <a:p>
            <a:r>
              <a:rPr lang="en-GB" sz="2000" dirty="0">
                <a:latin typeface="Arial" panose="020B0604020202020204" pitchFamily="34" charset="0"/>
                <a:cs typeface="Arial" panose="020B0604020202020204" pitchFamily="34" charset="0"/>
              </a:rPr>
              <a:t>According to GOV.UK (n.d.), the National Minimum Wage is £12.71 per hour. At Morgans Hotel, staff are paid around £12.21–£12.25 per hour, which is lower than the national rate. This lower pay can be one of the reasons why employees decide to leave the job. From April, the national wage increased to £12.71, which makes the difference between the hotel’s pay and the legal minimum even bigger.</a:t>
            </a:r>
          </a:p>
        </p:txBody>
      </p:sp>
      <p:sp>
        <p:nvSpPr>
          <p:cNvPr id="33" name="Rectangle 32">
            <a:extLst>
              <a:ext uri="{FF2B5EF4-FFF2-40B4-BE49-F238E27FC236}">
                <a16:creationId xmlns:a16="http://schemas.microsoft.com/office/drawing/2014/main" id="{EBD1E24A-BF09-4A6C-AAD2-AE3FCA2159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13" y="-1550"/>
            <a:ext cx="3051858" cy="71918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pic>
        <p:nvPicPr>
          <p:cNvPr id="5" name="Picture 4">
            <a:extLst>
              <a:ext uri="{FF2B5EF4-FFF2-40B4-BE49-F238E27FC236}">
                <a16:creationId xmlns:a16="http://schemas.microsoft.com/office/drawing/2014/main" id="{2702A849-F3B3-25CE-BE5E-9433665F679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14" y="687444"/>
            <a:ext cx="3051857" cy="5129173"/>
          </a:xfrm>
          <a:prstGeom prst="rect">
            <a:avLst/>
          </a:prstGeom>
        </p:spPr>
      </p:pic>
      <p:pic>
        <p:nvPicPr>
          <p:cNvPr id="4" name="Picture 3">
            <a:extLst>
              <a:ext uri="{FF2B5EF4-FFF2-40B4-BE49-F238E27FC236}">
                <a16:creationId xmlns:a16="http://schemas.microsoft.com/office/drawing/2014/main" id="{70BE99EA-9624-5C17-2B62-EB654439F14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94168" y="701465"/>
            <a:ext cx="3016912" cy="5411503"/>
          </a:xfrm>
          <a:prstGeom prst="rect">
            <a:avLst/>
          </a:prstGeom>
        </p:spPr>
      </p:pic>
      <p:cxnSp>
        <p:nvCxnSpPr>
          <p:cNvPr id="35" name="Straight Connector 34">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D3983C6A-56A5-4E61-A5AF-EEA9556C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80640" y="6142997"/>
            <a:ext cx="3051858" cy="71918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6" name="Title 1">
            <a:extLst>
              <a:ext uri="{FF2B5EF4-FFF2-40B4-BE49-F238E27FC236}">
                <a16:creationId xmlns:a16="http://schemas.microsoft.com/office/drawing/2014/main" id="{A3D2CE72-3F1A-D3F3-D1FB-9CFA3FA169C3}"/>
              </a:ext>
            </a:extLst>
          </p:cNvPr>
          <p:cNvSpPr txBox="1">
            <a:spLocks/>
          </p:cNvSpPr>
          <p:nvPr/>
        </p:nvSpPr>
        <p:spPr>
          <a:xfrm>
            <a:off x="6347677" y="34387"/>
            <a:ext cx="5134549" cy="254471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u="sng" dirty="0">
                <a:latin typeface="Arial" panose="020B0604020202020204" pitchFamily="34" charset="0"/>
                <a:cs typeface="Arial" panose="020B0604020202020204" pitchFamily="34" charset="0"/>
              </a:rPr>
              <a:t>Impact of Minimum Wage Changes on Employee Retention at Morgans Hotel</a:t>
            </a:r>
            <a:endParaRPr lang="en-GB" sz="40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1892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B710E6E-49E4-2F8B-16C0-5A216E9283EE}"/>
              </a:ext>
            </a:extLst>
          </p:cNvPr>
          <p:cNvSpPr>
            <a:spLocks noGrp="1"/>
          </p:cNvSpPr>
          <p:nvPr>
            <p:ph type="title"/>
          </p:nvPr>
        </p:nvSpPr>
        <p:spPr>
          <a:xfrm>
            <a:off x="501676" y="375524"/>
            <a:ext cx="5157948" cy="1019353"/>
          </a:xfrm>
        </p:spPr>
        <p:txBody>
          <a:bodyPr vert="horz" lIns="91440" tIns="45720" rIns="91440" bIns="45720" rtlCol="0" anchor="ctr">
            <a:normAutofit fontScale="90000"/>
          </a:bodyPr>
          <a:lstStyle/>
          <a:p>
            <a:r>
              <a:rPr lang="en-GB" sz="4000" b="1" dirty="0"/>
              <a:t>What Makes Employees Stay?</a:t>
            </a:r>
          </a:p>
        </p:txBody>
      </p:sp>
      <p:sp>
        <p:nvSpPr>
          <p:cNvPr id="6" name="Title 1">
            <a:extLst>
              <a:ext uri="{FF2B5EF4-FFF2-40B4-BE49-F238E27FC236}">
                <a16:creationId xmlns:a16="http://schemas.microsoft.com/office/drawing/2014/main" id="{3C6E48EC-4DFD-AC47-2760-7654E76EE6DC}"/>
              </a:ext>
            </a:extLst>
          </p:cNvPr>
          <p:cNvSpPr txBox="1">
            <a:spLocks/>
          </p:cNvSpPr>
          <p:nvPr/>
        </p:nvSpPr>
        <p:spPr>
          <a:xfrm>
            <a:off x="497669" y="4689678"/>
            <a:ext cx="7031844" cy="154766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Arial" panose="020B0604020202020204" pitchFamily="34" charset="0"/>
                <a:cs typeface="Arial" panose="020B0604020202020204" pitchFamily="34" charset="0"/>
              </a:rPr>
              <a:t>According to </a:t>
            </a:r>
            <a:r>
              <a:rPr lang="en-GB" sz="2000" dirty="0">
                <a:latin typeface="Arial" panose="020B0604020202020204" pitchFamily="34" charset="0"/>
                <a:cs typeface="Arial" panose="020B0604020202020204" pitchFamily="34" charset="0"/>
              </a:rPr>
              <a:t>Maude (2017) business retain employees by offering flexible, career growth, and good management rather than superficial workplace perk, employees values supportive</a:t>
            </a:r>
            <a:r>
              <a:rPr lang="en-US" sz="2000" dirty="0">
                <a:latin typeface="Arial" panose="020B0604020202020204" pitchFamily="34" charset="0"/>
                <a:cs typeface="Arial" panose="020B0604020202020204" pitchFamily="34" charset="0"/>
              </a:rPr>
              <a:t> leadership and work life balance, which help improve engagement and loyalty</a:t>
            </a:r>
          </a:p>
        </p:txBody>
      </p:sp>
      <p:sp>
        <p:nvSpPr>
          <p:cNvPr id="11" name="TextBox 10">
            <a:extLst>
              <a:ext uri="{FF2B5EF4-FFF2-40B4-BE49-F238E27FC236}">
                <a16:creationId xmlns:a16="http://schemas.microsoft.com/office/drawing/2014/main" id="{298D2899-4E7D-76D2-A931-EB65D70F0FEC}"/>
              </a:ext>
            </a:extLst>
          </p:cNvPr>
          <p:cNvSpPr txBox="1"/>
          <p:nvPr/>
        </p:nvSpPr>
        <p:spPr>
          <a:xfrm>
            <a:off x="497669" y="1457228"/>
            <a:ext cx="7389031" cy="3170099"/>
          </a:xfrm>
          <a:prstGeom prst="rect">
            <a:avLst/>
          </a:prstGeom>
          <a:noFill/>
        </p:spPr>
        <p:txBody>
          <a:bodyPr wrap="square">
            <a:sp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Employees want flexibility in how they work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Opportunities to learn and grow help people stay longer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Supportive managers make employees feel valued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A healthy work life balance is important to employees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Good leadership builds trust and loyalty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Employees care more about feeling supported than workplace perks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Engaged employees are more likely to remain with the company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 Fair pay and good benefits are important to employees </a:t>
            </a:r>
          </a:p>
        </p:txBody>
      </p:sp>
      <p:pic>
        <p:nvPicPr>
          <p:cNvPr id="17" name="Picture 16" descr="Close up. business handshake at the negotiating table . concept of  partnership. | Premium Photo">
            <a:extLst>
              <a:ext uri="{FF2B5EF4-FFF2-40B4-BE49-F238E27FC236}">
                <a16:creationId xmlns:a16="http://schemas.microsoft.com/office/drawing/2014/main" id="{E29007EF-B63F-5FEA-1034-5579BEC4009C}"/>
              </a:ext>
            </a:extLst>
          </p:cNvPr>
          <p:cNvPicPr>
            <a:picLocks noChangeAspect="1"/>
          </p:cNvPicPr>
          <p:nvPr/>
        </p:nvPicPr>
        <p:blipFill>
          <a:blip r:embed="rId2"/>
          <a:stretch>
            <a:fillRect/>
          </a:stretch>
        </p:blipFill>
        <p:spPr>
          <a:xfrm>
            <a:off x="7734820" y="2343332"/>
            <a:ext cx="4206681" cy="2664231"/>
          </a:xfrm>
          <a:prstGeom prst="rect">
            <a:avLst/>
          </a:prstGeom>
        </p:spPr>
      </p:pic>
    </p:spTree>
    <p:extLst>
      <p:ext uri="{BB962C8B-B14F-4D97-AF65-F5344CB8AC3E}">
        <p14:creationId xmlns:p14="http://schemas.microsoft.com/office/powerpoint/2010/main" val="4160464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lat illustration of businessman running up growth chart symbolizing  ambition and achievement in career 51535225 Vector Art at Vecteezy">
            <a:extLst>
              <a:ext uri="{FF2B5EF4-FFF2-40B4-BE49-F238E27FC236}">
                <a16:creationId xmlns:a16="http://schemas.microsoft.com/office/drawing/2014/main" id="{0B282DA6-888C-715C-9F49-2662E26F08E2}"/>
              </a:ext>
            </a:extLst>
          </p:cNvPr>
          <p:cNvPicPr>
            <a:picLocks noChangeAspect="1"/>
          </p:cNvPicPr>
          <p:nvPr/>
        </p:nvPicPr>
        <p:blipFill>
          <a:blip r:embed="rId2"/>
          <a:srcRect l="4111" r="177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BF71A4-2700-F877-BDAE-A7EE3914D6B3}"/>
              </a:ext>
            </a:extLst>
          </p:cNvPr>
          <p:cNvSpPr>
            <a:spLocks noGrp="1"/>
          </p:cNvSpPr>
          <p:nvPr>
            <p:ph type="title"/>
          </p:nvPr>
        </p:nvSpPr>
        <p:spPr>
          <a:xfrm>
            <a:off x="838200" y="365125"/>
            <a:ext cx="3822189" cy="1899912"/>
          </a:xfrm>
        </p:spPr>
        <p:txBody>
          <a:bodyPr>
            <a:normAutofit/>
          </a:bodyPr>
          <a:lstStyle/>
          <a:p>
            <a:r>
              <a:rPr lang="en-GB" sz="3100" b="1" u="sng">
                <a:latin typeface="Arial" panose="020B0604020202020204" pitchFamily="34" charset="0"/>
                <a:cs typeface="Arial" panose="020B0604020202020204" pitchFamily="34" charset="0"/>
              </a:rPr>
              <a:t>Employee Career Development and Job Satisfaction</a:t>
            </a:r>
            <a:br>
              <a:rPr lang="en-GB" sz="3100" b="1" u="sng">
                <a:latin typeface="Arial" panose="020B0604020202020204" pitchFamily="34" charset="0"/>
                <a:cs typeface="Arial" panose="020B0604020202020204" pitchFamily="34" charset="0"/>
              </a:rPr>
            </a:br>
            <a:endParaRPr lang="en-GB" sz="3100"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5AE4945-F0B4-01AB-81B3-75B5A6344E4D}"/>
              </a:ext>
            </a:extLst>
          </p:cNvPr>
          <p:cNvSpPr>
            <a:spLocks noGrp="1"/>
          </p:cNvSpPr>
          <p:nvPr>
            <p:ph idx="1"/>
          </p:nvPr>
        </p:nvSpPr>
        <p:spPr>
          <a:xfrm>
            <a:off x="838200" y="2434201"/>
            <a:ext cx="3822189" cy="3742762"/>
          </a:xfrm>
        </p:spPr>
        <p:txBody>
          <a:bodyPr>
            <a:normAutofit/>
          </a:bodyPr>
          <a:lstStyle/>
          <a:p>
            <a:r>
              <a:rPr lang="en-GB" sz="2000" dirty="0">
                <a:latin typeface="Arial" panose="020B0604020202020204" pitchFamily="34" charset="0"/>
                <a:cs typeface="Arial" panose="020B0604020202020204" pitchFamily="34" charset="0"/>
              </a:rPr>
              <a:t>According to British Dental Journal (2024) Employment want career development opportunities and a good working environment to built job satisfaction and loyalty to their workplace.</a:t>
            </a:r>
          </a:p>
        </p:txBody>
      </p:sp>
    </p:spTree>
    <p:extLst>
      <p:ext uri="{BB962C8B-B14F-4D97-AF65-F5344CB8AC3E}">
        <p14:creationId xmlns:p14="http://schemas.microsoft.com/office/powerpoint/2010/main" val="4237969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95F038-4238-5C48-3832-C816F8E2967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40398F-C7B9-F200-18F4-7FE943C5A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E16336-4C26-7050-792B-F196A90DC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93803EEA-8354-BCF5-674C-A02D62A2A7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8E585706-BE53-18A9-1C6F-C1D7B02895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79ED595-764A-39BE-3021-447C8E1D8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6623FAC-EBDE-405C-F310-CAEF7EE04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B014851-0998-7D89-783C-44E4B83F4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3A56D561-50FA-BB24-289B-369FC9026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2747D6A0-7F79-BBFD-28D4-C92E8ED5D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9A60DE2-95C0-2EDA-B72C-6538E80B7E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29B72833-8E82-8ED4-981E-2C15C87A9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B026B11-33AC-5320-3710-F6AE4BBA1A68}"/>
              </a:ext>
            </a:extLst>
          </p:cNvPr>
          <p:cNvSpPr>
            <a:spLocks noGrp="1"/>
          </p:cNvSpPr>
          <p:nvPr>
            <p:ph type="title"/>
          </p:nvPr>
        </p:nvSpPr>
        <p:spPr>
          <a:xfrm>
            <a:off x="442752" y="81632"/>
            <a:ext cx="5157948" cy="1019353"/>
          </a:xfrm>
        </p:spPr>
        <p:txBody>
          <a:bodyPr vert="horz" lIns="91440" tIns="45720" rIns="91440" bIns="45720" rtlCol="0" anchor="ctr">
            <a:normAutofit fontScale="90000"/>
          </a:bodyPr>
          <a:lstStyle/>
          <a:p>
            <a:pPr fontAlgn="t"/>
            <a:r>
              <a:rPr lang="en-GB" b="1" u="sng" dirty="0">
                <a:latin typeface="Arial" panose="020B0604020202020204" pitchFamily="34" charset="0"/>
                <a:cs typeface="Arial" panose="020B0604020202020204" pitchFamily="34" charset="0"/>
              </a:rPr>
              <a:t>Providing Staff Retention Benefits</a:t>
            </a:r>
          </a:p>
        </p:txBody>
      </p:sp>
      <p:pic>
        <p:nvPicPr>
          <p:cNvPr id="5" name="Picture 4">
            <a:extLst>
              <a:ext uri="{FF2B5EF4-FFF2-40B4-BE49-F238E27FC236}">
                <a16:creationId xmlns:a16="http://schemas.microsoft.com/office/drawing/2014/main" id="{3EF45976-CF6A-3246-0EF6-753376B41A6F}"/>
              </a:ext>
            </a:extLst>
          </p:cNvPr>
          <p:cNvPicPr>
            <a:picLocks noChangeAspect="1"/>
          </p:cNvPicPr>
          <p:nvPr/>
        </p:nvPicPr>
        <p:blipFill>
          <a:blip r:embed="rId2"/>
          <a:stretch>
            <a:fillRect/>
          </a:stretch>
        </p:blipFill>
        <p:spPr>
          <a:xfrm>
            <a:off x="8715374" y="0"/>
            <a:ext cx="3474317" cy="4386263"/>
          </a:xfrm>
          <a:prstGeom prst="rect">
            <a:avLst/>
          </a:prstGeom>
        </p:spPr>
      </p:pic>
      <p:pic>
        <p:nvPicPr>
          <p:cNvPr id="7" name="Picture 6">
            <a:extLst>
              <a:ext uri="{FF2B5EF4-FFF2-40B4-BE49-F238E27FC236}">
                <a16:creationId xmlns:a16="http://schemas.microsoft.com/office/drawing/2014/main" id="{7F457AE5-79CD-4BB8-2A98-4C532324987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3734" y="4179571"/>
            <a:ext cx="3474317" cy="2678429"/>
          </a:xfrm>
          <a:prstGeom prst="rect">
            <a:avLst/>
          </a:prstGeom>
        </p:spPr>
      </p:pic>
      <p:sp>
        <p:nvSpPr>
          <p:cNvPr id="17" name="TextBox 16">
            <a:extLst>
              <a:ext uri="{FF2B5EF4-FFF2-40B4-BE49-F238E27FC236}">
                <a16:creationId xmlns:a16="http://schemas.microsoft.com/office/drawing/2014/main" id="{D04F351D-FD89-C629-EF6F-3D7D545D6278}"/>
              </a:ext>
            </a:extLst>
          </p:cNvPr>
          <p:cNvSpPr txBox="1"/>
          <p:nvPr/>
        </p:nvSpPr>
        <p:spPr>
          <a:xfrm>
            <a:off x="442752" y="1244969"/>
            <a:ext cx="8058311" cy="5632311"/>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Financial Benefits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Fair pay and bonuses motivate staff </a:t>
            </a:r>
          </a:p>
          <a:p>
            <a:pPr>
              <a:buFont typeface="Arial" panose="020B0604020202020204" pitchFamily="34" charset="0"/>
              <a:buChar char="•"/>
            </a:pPr>
            <a:r>
              <a:rPr lang="en-GB" dirty="0">
                <a:latin typeface="Arial" panose="020B0604020202020204" pitchFamily="34" charset="0"/>
                <a:cs typeface="Arial" panose="020B0604020202020204" pitchFamily="34" charset="0"/>
              </a:rPr>
              <a:t>Pay rises reward experience </a:t>
            </a:r>
          </a:p>
          <a:p>
            <a:pPr>
              <a:buFont typeface="Arial" panose="020B0604020202020204" pitchFamily="34" charset="0"/>
              <a:buChar char="•"/>
            </a:pPr>
            <a:r>
              <a:rPr lang="en-GB" dirty="0">
                <a:latin typeface="Arial" panose="020B0604020202020204" pitchFamily="34" charset="0"/>
                <a:cs typeface="Arial" panose="020B0604020202020204" pitchFamily="34" charset="0"/>
              </a:rPr>
              <a:t>Pension contributions build loyalty </a:t>
            </a:r>
          </a:p>
          <a:p>
            <a:pPr>
              <a:buNone/>
            </a:pPr>
            <a:r>
              <a:rPr lang="en-GB" b="1" dirty="0">
                <a:latin typeface="Arial" panose="020B0604020202020204" pitchFamily="34" charset="0"/>
                <a:cs typeface="Arial" panose="020B0604020202020204" pitchFamily="34" charset="0"/>
              </a:rPr>
              <a:t>Career Development</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Training improves skills and confidence </a:t>
            </a:r>
          </a:p>
          <a:p>
            <a:pPr>
              <a:buFont typeface="Arial" panose="020B0604020202020204" pitchFamily="34" charset="0"/>
              <a:buChar char="•"/>
            </a:pPr>
            <a:r>
              <a:rPr lang="en-GB" dirty="0">
                <a:latin typeface="Arial" panose="020B0604020202020204" pitchFamily="34" charset="0"/>
                <a:cs typeface="Arial" panose="020B0604020202020204" pitchFamily="34" charset="0"/>
              </a:rPr>
              <a:t>Promotion opportunities encourage staff to stay </a:t>
            </a:r>
          </a:p>
          <a:p>
            <a:pPr>
              <a:buFont typeface="Arial" panose="020B0604020202020204" pitchFamily="34" charset="0"/>
              <a:buChar char="•"/>
            </a:pPr>
            <a:r>
              <a:rPr lang="en-GB" dirty="0">
                <a:latin typeface="Arial" panose="020B0604020202020204" pitchFamily="34" charset="0"/>
                <a:cs typeface="Arial" panose="020B0604020202020204" pitchFamily="34" charset="0"/>
              </a:rPr>
              <a:t>Support for qualifications invests in employees </a:t>
            </a:r>
          </a:p>
          <a:p>
            <a:pPr>
              <a:buNone/>
            </a:pPr>
            <a:r>
              <a:rPr lang="en-GB" b="1" dirty="0">
                <a:latin typeface="Arial" panose="020B0604020202020204" pitchFamily="34" charset="0"/>
                <a:cs typeface="Arial" panose="020B0604020202020204" pitchFamily="34" charset="0"/>
              </a:rPr>
              <a:t>Wellbeing &amp; Work-Life Balance</a:t>
            </a:r>
          </a:p>
          <a:p>
            <a:pPr>
              <a:buFont typeface="Arial" panose="020B0604020202020204" pitchFamily="34" charset="0"/>
              <a:buChar char="•"/>
            </a:pPr>
            <a:r>
              <a:rPr lang="en-GB" dirty="0">
                <a:latin typeface="Arial" panose="020B0604020202020204" pitchFamily="34" charset="0"/>
                <a:cs typeface="Arial" panose="020B0604020202020204" pitchFamily="34" charset="0"/>
              </a:rPr>
              <a:t>Flexible hours support work-life balance </a:t>
            </a:r>
          </a:p>
          <a:p>
            <a:pPr>
              <a:buFont typeface="Arial" panose="020B0604020202020204" pitchFamily="34" charset="0"/>
              <a:buChar char="•"/>
            </a:pPr>
            <a:r>
              <a:rPr lang="en-GB" dirty="0">
                <a:latin typeface="Arial" panose="020B0604020202020204" pitchFamily="34" charset="0"/>
                <a:cs typeface="Arial" panose="020B0604020202020204" pitchFamily="34" charset="0"/>
              </a:rPr>
              <a:t>Extra holiday rewards hard work </a:t>
            </a:r>
          </a:p>
          <a:p>
            <a:pPr>
              <a:buFont typeface="Arial" panose="020B0604020202020204" pitchFamily="34" charset="0"/>
              <a:buChar char="•"/>
            </a:pPr>
            <a:r>
              <a:rPr lang="en-GB" dirty="0">
                <a:latin typeface="Arial" panose="020B0604020202020204" pitchFamily="34" charset="0"/>
                <a:cs typeface="Arial" panose="020B0604020202020204" pitchFamily="34" charset="0"/>
              </a:rPr>
              <a:t>Mental health support creates a positive workplace </a:t>
            </a:r>
          </a:p>
          <a:p>
            <a:pPr>
              <a:buNone/>
            </a:pPr>
            <a:r>
              <a:rPr lang="en-GB" b="1" dirty="0">
                <a:latin typeface="Arial" panose="020B0604020202020204" pitchFamily="34" charset="0"/>
                <a:cs typeface="Arial" panose="020B0604020202020204" pitchFamily="34" charset="0"/>
              </a:rPr>
              <a:t>Staff Experience</a:t>
            </a:r>
          </a:p>
          <a:p>
            <a:pPr>
              <a:buFont typeface="Arial" panose="020B0604020202020204" pitchFamily="34" charset="0"/>
              <a:buChar char="•"/>
            </a:pPr>
            <a:r>
              <a:rPr lang="en-GB" dirty="0">
                <a:latin typeface="Arial" panose="020B0604020202020204" pitchFamily="34" charset="0"/>
                <a:cs typeface="Arial" panose="020B0604020202020204" pitchFamily="34" charset="0"/>
              </a:rPr>
              <a:t>Free/discounted meals improve satisfaction </a:t>
            </a:r>
          </a:p>
          <a:p>
            <a:pPr>
              <a:buFont typeface="Arial" panose="020B0604020202020204" pitchFamily="34" charset="0"/>
              <a:buChar char="•"/>
            </a:pPr>
            <a:r>
              <a:rPr lang="en-GB" dirty="0">
                <a:latin typeface="Arial" panose="020B0604020202020204" pitchFamily="34" charset="0"/>
                <a:cs typeface="Arial" panose="020B0604020202020204" pitchFamily="34" charset="0"/>
              </a:rPr>
              <a:t>Rewards recognise hard work </a:t>
            </a:r>
          </a:p>
          <a:p>
            <a:pPr>
              <a:buFont typeface="Arial" panose="020B0604020202020204" pitchFamily="34" charset="0"/>
              <a:buChar char="•"/>
            </a:pPr>
            <a:r>
              <a:rPr lang="en-GB" dirty="0">
                <a:latin typeface="Arial" panose="020B0604020202020204" pitchFamily="34" charset="0"/>
                <a:cs typeface="Arial" panose="020B0604020202020204" pitchFamily="34" charset="0"/>
              </a:rPr>
              <a:t>Small gestures boost morale </a:t>
            </a:r>
          </a:p>
          <a:p>
            <a:pPr>
              <a:buNone/>
            </a:pPr>
            <a:r>
              <a:rPr lang="en-GB" b="1" dirty="0">
                <a:latin typeface="Arial" panose="020B0604020202020204" pitchFamily="34" charset="0"/>
                <a:cs typeface="Arial" panose="020B0604020202020204" pitchFamily="34" charset="0"/>
              </a:rPr>
              <a:t>Culture &amp; Loyalty</a:t>
            </a:r>
          </a:p>
          <a:p>
            <a:pPr>
              <a:buFont typeface="Arial" panose="020B0604020202020204" pitchFamily="34" charset="0"/>
              <a:buChar char="•"/>
            </a:pPr>
            <a:r>
              <a:rPr lang="en-GB" dirty="0">
                <a:latin typeface="Arial" panose="020B0604020202020204" pitchFamily="34" charset="0"/>
                <a:cs typeface="Arial" panose="020B0604020202020204" pitchFamily="34" charset="0"/>
              </a:rPr>
              <a:t>Team-building creates a supportive environment </a:t>
            </a:r>
          </a:p>
          <a:p>
            <a:pPr>
              <a:buFont typeface="Arial" panose="020B0604020202020204" pitchFamily="34" charset="0"/>
              <a:buChar char="•"/>
            </a:pPr>
            <a:r>
              <a:rPr lang="en-GB" dirty="0">
                <a:latin typeface="Arial" panose="020B0604020202020204" pitchFamily="34" charset="0"/>
                <a:cs typeface="Arial" panose="020B0604020202020204" pitchFamily="34" charset="0"/>
              </a:rPr>
              <a:t>Long-service rewards encourage loyalty </a:t>
            </a:r>
          </a:p>
          <a:p>
            <a:pPr>
              <a:buFont typeface="Arial" panose="020B0604020202020204" pitchFamily="34" charset="0"/>
              <a:buChar char="•"/>
            </a:pPr>
            <a:r>
              <a:rPr lang="en-GB" dirty="0">
                <a:latin typeface="Arial" panose="020B0604020202020204" pitchFamily="34" charset="0"/>
                <a:cs typeface="Arial" panose="020B0604020202020204" pitchFamily="34" charset="0"/>
              </a:rPr>
              <a:t>Referral bonuses strengthen the team </a:t>
            </a:r>
          </a:p>
        </p:txBody>
      </p:sp>
    </p:spTree>
    <p:extLst>
      <p:ext uri="{BB962C8B-B14F-4D97-AF65-F5344CB8AC3E}">
        <p14:creationId xmlns:p14="http://schemas.microsoft.com/office/powerpoint/2010/main" val="14996103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55081D9-D905-AF17-2637-5EE899B523D8}"/>
              </a:ext>
            </a:extLst>
          </p:cNvPr>
          <p:cNvSpPr>
            <a:spLocks noGrp="1"/>
          </p:cNvSpPr>
          <p:nvPr>
            <p:ph type="title"/>
          </p:nvPr>
        </p:nvSpPr>
        <p:spPr>
          <a:xfrm>
            <a:off x="804672" y="2053641"/>
            <a:ext cx="3669161" cy="2760098"/>
          </a:xfrm>
        </p:spPr>
        <p:txBody>
          <a:bodyPr>
            <a:normAutofit/>
          </a:bodyPr>
          <a:lstStyle/>
          <a:p>
            <a:r>
              <a:rPr lang="en-GB" sz="4000" b="1" u="sng" dirty="0">
                <a:solidFill>
                  <a:schemeClr val="tx2"/>
                </a:solidFill>
                <a:latin typeface="Arial" panose="020B0604020202020204" pitchFamily="34" charset="0"/>
                <a:cs typeface="Arial" panose="020B0604020202020204" pitchFamily="34" charset="0"/>
              </a:rPr>
              <a:t>Employee Retention Strategies</a:t>
            </a:r>
          </a:p>
        </p:txBody>
      </p:sp>
      <p:sp>
        <p:nvSpPr>
          <p:cNvPr id="3" name="Content Placeholder 2">
            <a:extLst>
              <a:ext uri="{FF2B5EF4-FFF2-40B4-BE49-F238E27FC236}">
                <a16:creationId xmlns:a16="http://schemas.microsoft.com/office/drawing/2014/main" id="{AA1367E7-C1EF-7483-CDD9-F7270BEADE70}"/>
              </a:ext>
            </a:extLst>
          </p:cNvPr>
          <p:cNvSpPr>
            <a:spLocks noGrp="1"/>
          </p:cNvSpPr>
          <p:nvPr>
            <p:ph idx="1"/>
          </p:nvPr>
        </p:nvSpPr>
        <p:spPr>
          <a:xfrm>
            <a:off x="6090574" y="801866"/>
            <a:ext cx="5306084" cy="5230634"/>
          </a:xfrm>
          <a:noFill/>
          <a:ln>
            <a:noFill/>
          </a:ln>
        </p:spPr>
        <p:txBody>
          <a:bodyPr anchor="ctr">
            <a:normAutofit fontScale="62500" lnSpcReduction="20000"/>
          </a:bodyPr>
          <a:lstStyle/>
          <a:p>
            <a:r>
              <a:rPr lang="en-GB" b="1" dirty="0"/>
              <a:t>Employee Engagement</a:t>
            </a:r>
            <a:br>
              <a:rPr lang="en-GB" dirty="0"/>
            </a:br>
            <a:r>
              <a:rPr lang="en-GB" dirty="0"/>
              <a:t>Employee engagement helps improve productivity, job satisfaction, and staff retention. According to Syal and Sharma (2021), when employees feel valued and involved, they are more motivated and likely to stay with the organisation. Engaged staff also deliver better quality work and contribute positively to workplace culture.</a:t>
            </a:r>
          </a:p>
          <a:p>
            <a:r>
              <a:rPr lang="en-GB" b="1" dirty="0"/>
              <a:t>Competitive Salary and Benefits</a:t>
            </a:r>
            <a:br>
              <a:rPr lang="en-GB" dirty="0"/>
            </a:br>
            <a:r>
              <a:rPr lang="en-GB" dirty="0"/>
              <a:t>Fair pay and benefits are important for retaining employees. Syal and Sharma (2021) state that competitive salaries improve morale and reduce turnover. Benefits such as bonuses, paid holidays, pensions, and training opportunities help employees feel appreciated and increase job satisfaction.</a:t>
            </a:r>
          </a:p>
          <a:p>
            <a:r>
              <a:rPr lang="en-GB" b="1" dirty="0"/>
              <a:t>Work–Life Balance</a:t>
            </a:r>
            <a:br>
              <a:rPr lang="en-GB" dirty="0"/>
            </a:br>
            <a:r>
              <a:rPr lang="en-GB" dirty="0"/>
              <a:t>Work–life balance supports employee well-being and reduces stress. Syal and Sharma (2021) explain that flexible working options like flexitime, part-time work, and job-sharing help employees manage personal and work commitments, leading to better retention.</a:t>
            </a:r>
          </a:p>
        </p:txBody>
      </p:sp>
    </p:spTree>
    <p:extLst>
      <p:ext uri="{BB962C8B-B14F-4D97-AF65-F5344CB8AC3E}">
        <p14:creationId xmlns:p14="http://schemas.microsoft.com/office/powerpoint/2010/main" val="3158178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E9DA0-3A0D-29E1-D08E-9552B905A8C9}"/>
              </a:ext>
            </a:extLst>
          </p:cNvPr>
          <p:cNvSpPr>
            <a:spLocks noGrp="1"/>
          </p:cNvSpPr>
          <p:nvPr>
            <p:ph type="title"/>
          </p:nvPr>
        </p:nvSpPr>
        <p:spPr>
          <a:xfrm>
            <a:off x="947543" y="299803"/>
            <a:ext cx="10296914" cy="939073"/>
          </a:xfrm>
        </p:spPr>
        <p:txBody>
          <a:bodyPr anchor="ctr">
            <a:normAutofit/>
          </a:bodyPr>
          <a:lstStyle/>
          <a:p>
            <a:pPr algn="ctr"/>
            <a:r>
              <a:rPr lang="en-GB" sz="4000" b="1" u="sng" dirty="0">
                <a:latin typeface="Arial" panose="020B0604020202020204" pitchFamily="34" charset="0"/>
                <a:cs typeface="Arial" panose="020B0604020202020204" pitchFamily="34" charset="0"/>
              </a:rPr>
              <a:t>Improving Employee Retention</a:t>
            </a:r>
          </a:p>
        </p:txBody>
      </p:sp>
      <p:sp>
        <p:nvSpPr>
          <p:cNvPr id="3" name="Content Placeholder 2">
            <a:extLst>
              <a:ext uri="{FF2B5EF4-FFF2-40B4-BE49-F238E27FC236}">
                <a16:creationId xmlns:a16="http://schemas.microsoft.com/office/drawing/2014/main" id="{061531FE-1FC7-88C5-A847-217786CF4813}"/>
              </a:ext>
            </a:extLst>
          </p:cNvPr>
          <p:cNvSpPr>
            <a:spLocks noGrp="1"/>
          </p:cNvSpPr>
          <p:nvPr>
            <p:ph idx="1"/>
          </p:nvPr>
        </p:nvSpPr>
        <p:spPr>
          <a:xfrm>
            <a:off x="773453" y="2592401"/>
            <a:ext cx="6946481" cy="2452687"/>
          </a:xfrm>
        </p:spPr>
        <p:txBody>
          <a:bodyPr anchor="ctr">
            <a:normAutofit fontScale="25000" lnSpcReduction="20000"/>
          </a:bodyPr>
          <a:lstStyle/>
          <a:p>
            <a:r>
              <a:rPr lang="en-GB" sz="8000" dirty="0">
                <a:latin typeface="Arial" panose="020B0604020202020204" pitchFamily="34" charset="0"/>
                <a:cs typeface="Arial" panose="020B0604020202020204" pitchFamily="34" charset="0"/>
              </a:rPr>
              <a:t>According to </a:t>
            </a:r>
            <a:r>
              <a:rPr lang="en-GB" sz="8000" i="1" dirty="0">
                <a:latin typeface="Arial" panose="020B0604020202020204" pitchFamily="34" charset="0"/>
                <a:cs typeface="Arial" panose="020B0604020202020204" pitchFamily="34" charset="0"/>
              </a:rPr>
              <a:t>Restaurant Management 2025</a:t>
            </a:r>
            <a:r>
              <a:rPr lang="en-GB" sz="8000" dirty="0">
                <a:latin typeface="Arial" panose="020B0604020202020204" pitchFamily="34" charset="0"/>
                <a:cs typeface="Arial" panose="020B0604020202020204" pitchFamily="34" charset="0"/>
              </a:rPr>
              <a:t>, improving staff retention depends on how well restaurants support employees from day one. Operators are focusing on structured onboarding, leadership training, and real-time feedback tools to strengthen the employee experience. The first 30 to 90 days are especially important, as this is when new hires decide whether to stay. Mentorship, ongoing training, and digital engagement help improve communication, morale, and long-term commitment.</a:t>
            </a:r>
          </a:p>
          <a:p>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According to (Robinson, 2023) that restaurants can keep staff longer by focusing on making employees feel valued, supported, and fairly treated rather than relying only on pay or hiring more people. It highlights that poor management, lack of recognition, and unstable working conditions are the main reasons staff leave.</a:t>
            </a:r>
          </a:p>
          <a:p>
            <a:endParaRPr lang="en-GB" sz="18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493183B-9D30-3C50-72C5-022175823FC7}"/>
              </a:ext>
            </a:extLst>
          </p:cNvPr>
          <p:cNvPicPr>
            <a:picLocks noChangeAspect="1"/>
          </p:cNvPicPr>
          <p:nvPr/>
        </p:nvPicPr>
        <p:blipFill>
          <a:blip r:embed="rId3"/>
          <a:stretch>
            <a:fillRect/>
          </a:stretch>
        </p:blipFill>
        <p:spPr>
          <a:xfrm>
            <a:off x="8055964" y="1280099"/>
            <a:ext cx="3886200" cy="4358845"/>
          </a:xfrm>
          <a:prstGeom prst="rect">
            <a:avLst/>
          </a:prstGeom>
        </p:spPr>
      </p:pic>
    </p:spTree>
    <p:extLst>
      <p:ext uri="{BB962C8B-B14F-4D97-AF65-F5344CB8AC3E}">
        <p14:creationId xmlns:p14="http://schemas.microsoft.com/office/powerpoint/2010/main" val="20190670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DF601-6E76-E8F6-EE4E-E7E9D720127B}"/>
              </a:ext>
            </a:extLst>
          </p:cNvPr>
          <p:cNvSpPr>
            <a:spLocks noGrp="1"/>
          </p:cNvSpPr>
          <p:nvPr>
            <p:ph type="title"/>
          </p:nvPr>
        </p:nvSpPr>
        <p:spPr/>
        <p:txBody>
          <a:bodyPr/>
          <a:lstStyle/>
          <a:p>
            <a:r>
              <a:rPr lang="en-GB" b="1" u="sng" dirty="0"/>
              <a:t>Stakeholder </a:t>
            </a:r>
            <a:endParaRPr lang="en-GB" dirty="0"/>
          </a:p>
        </p:txBody>
      </p:sp>
      <p:sp>
        <p:nvSpPr>
          <p:cNvPr id="3" name="Content Placeholder 2">
            <a:extLst>
              <a:ext uri="{FF2B5EF4-FFF2-40B4-BE49-F238E27FC236}">
                <a16:creationId xmlns:a16="http://schemas.microsoft.com/office/drawing/2014/main" id="{BFC9AA35-E7AC-AEF0-FACE-EB08B9CA833E}"/>
              </a:ext>
            </a:extLst>
          </p:cNvPr>
          <p:cNvSpPr>
            <a:spLocks noGrp="1"/>
          </p:cNvSpPr>
          <p:nvPr>
            <p:ph idx="1"/>
          </p:nvPr>
        </p:nvSpPr>
        <p:spPr>
          <a:xfrm>
            <a:off x="714633" y="1393138"/>
            <a:ext cx="10515600" cy="4351338"/>
          </a:xfrm>
        </p:spPr>
        <p:txBody>
          <a:bodyPr>
            <a:normAutofit fontScale="25000" lnSpcReduction="20000"/>
          </a:bodyPr>
          <a:lstStyle/>
          <a:p>
            <a:pPr marL="0" indent="0">
              <a:buNone/>
            </a:pPr>
            <a:r>
              <a:rPr lang="en-GB" sz="4800" b="1" dirty="0">
                <a:latin typeface="Arial" panose="020B0604020202020204" pitchFamily="34" charset="0"/>
                <a:cs typeface="Arial" panose="020B0604020202020204" pitchFamily="34" charset="0"/>
              </a:rPr>
              <a:t>Employees</a:t>
            </a:r>
          </a:p>
          <a:p>
            <a:r>
              <a:rPr lang="en-GB" sz="4800" dirty="0">
                <a:latin typeface="Arial" panose="020B0604020202020204" pitchFamily="34" charset="0"/>
                <a:cs typeface="Arial" panose="020B0604020202020204" pitchFamily="34" charset="0"/>
              </a:rPr>
              <a:t>Employee retention at Morgan Hotel is low, with high staff turnover. </a:t>
            </a:r>
          </a:p>
          <a:p>
            <a:r>
              <a:rPr lang="en-GB" sz="4800" dirty="0">
                <a:latin typeface="Arial" panose="020B0604020202020204" pitchFamily="34" charset="0"/>
                <a:cs typeface="Arial" panose="020B0604020202020204" pitchFamily="34" charset="0"/>
              </a:rPr>
              <a:t>Staff may leave because of low pay, stress, limited career growth, or poor communication. </a:t>
            </a:r>
          </a:p>
          <a:p>
            <a:r>
              <a:rPr lang="en-GB" sz="4800" dirty="0">
                <a:latin typeface="Arial" panose="020B0604020202020204" pitchFamily="34" charset="0"/>
                <a:cs typeface="Arial" panose="020B0604020202020204" pitchFamily="34" charset="0"/>
              </a:rPr>
              <a:t>Keeping employees happy is important because experienced staff provide better customer service and help the hotel run smoothly. </a:t>
            </a:r>
          </a:p>
          <a:p>
            <a:r>
              <a:rPr lang="en-GB" sz="4800" dirty="0">
                <a:latin typeface="Arial" panose="020B0604020202020204" pitchFamily="34" charset="0"/>
                <a:cs typeface="Arial" panose="020B0604020202020204" pitchFamily="34" charset="0"/>
              </a:rPr>
              <a:t>Fair wages, training, rewards, and a positive working environment can improve employee loyalty and retention.</a:t>
            </a:r>
          </a:p>
          <a:p>
            <a:pPr marL="0" indent="0">
              <a:buNone/>
            </a:pPr>
            <a:r>
              <a:rPr lang="en-GB" sz="4800" b="1" dirty="0">
                <a:latin typeface="Arial" panose="020B0604020202020204" pitchFamily="34" charset="0"/>
                <a:cs typeface="Arial" panose="020B0604020202020204" pitchFamily="34" charset="0"/>
              </a:rPr>
              <a:t>Customers</a:t>
            </a:r>
          </a:p>
          <a:p>
            <a:r>
              <a:rPr lang="en-GB" sz="4800" dirty="0">
                <a:latin typeface="Arial" panose="020B0604020202020204" pitchFamily="34" charset="0"/>
                <a:cs typeface="Arial" panose="020B0604020202020204" pitchFamily="34" charset="0"/>
              </a:rPr>
              <a:t>Customers influence the hotel’s reputation through reviews and feedback. </a:t>
            </a:r>
          </a:p>
          <a:p>
            <a:r>
              <a:rPr lang="en-GB" sz="4800" dirty="0">
                <a:latin typeface="Arial" panose="020B0604020202020204" pitchFamily="34" charset="0"/>
                <a:cs typeface="Arial" panose="020B0604020202020204" pitchFamily="34" charset="0"/>
              </a:rPr>
              <a:t>Positive reviews can attract more guests, while negative reviews can damage the hotel’s image. </a:t>
            </a:r>
          </a:p>
          <a:p>
            <a:r>
              <a:rPr lang="en-GB" sz="4800" dirty="0">
                <a:latin typeface="Arial" panose="020B0604020202020204" pitchFamily="34" charset="0"/>
                <a:cs typeface="Arial" panose="020B0604020202020204" pitchFamily="34" charset="0"/>
              </a:rPr>
              <a:t>Good customer service increases repeat visits and customer loyalty.</a:t>
            </a:r>
          </a:p>
          <a:p>
            <a:pPr marL="0" indent="0">
              <a:buNone/>
            </a:pPr>
            <a:r>
              <a:rPr lang="en-GB" sz="4800" b="1" dirty="0">
                <a:latin typeface="Arial" panose="020B0604020202020204" pitchFamily="34" charset="0"/>
                <a:cs typeface="Arial" panose="020B0604020202020204" pitchFamily="34" charset="0"/>
              </a:rPr>
              <a:t>Owners</a:t>
            </a:r>
          </a:p>
          <a:p>
            <a:r>
              <a:rPr lang="en-GB" sz="4800" dirty="0">
                <a:latin typeface="Arial" panose="020B0604020202020204" pitchFamily="34" charset="0"/>
                <a:cs typeface="Arial" panose="020B0604020202020204" pitchFamily="34" charset="0"/>
              </a:rPr>
              <a:t>Owners focus on profitability, growth, and the long-term success of the hotel. </a:t>
            </a:r>
          </a:p>
          <a:p>
            <a:r>
              <a:rPr lang="en-GB" sz="4800" dirty="0">
                <a:latin typeface="Arial" panose="020B0604020202020204" pitchFamily="34" charset="0"/>
                <a:cs typeface="Arial" panose="020B0604020202020204" pitchFamily="34" charset="0"/>
              </a:rPr>
              <a:t>High staff turnover can increase recruitment and training costs, reducing profits. </a:t>
            </a:r>
          </a:p>
          <a:p>
            <a:r>
              <a:rPr lang="en-GB" sz="4800" dirty="0">
                <a:latin typeface="Arial" panose="020B0604020202020204" pitchFamily="34" charset="0"/>
                <a:cs typeface="Arial" panose="020B0604020202020204" pitchFamily="34" charset="0"/>
              </a:rPr>
              <a:t>Owners want the business to perform well financially while maintaining a strong reputation.</a:t>
            </a:r>
          </a:p>
          <a:p>
            <a:pPr marL="0" indent="0">
              <a:buNone/>
            </a:pPr>
            <a:r>
              <a:rPr lang="en-GB" sz="4800" b="1" dirty="0">
                <a:latin typeface="Arial" panose="020B0604020202020204" pitchFamily="34" charset="0"/>
                <a:cs typeface="Arial" panose="020B0604020202020204" pitchFamily="34" charset="0"/>
              </a:rPr>
              <a:t>Managers</a:t>
            </a:r>
          </a:p>
          <a:p>
            <a:r>
              <a:rPr lang="en-GB" sz="4800" dirty="0">
                <a:latin typeface="Arial" panose="020B0604020202020204" pitchFamily="34" charset="0"/>
                <a:cs typeface="Arial" panose="020B0604020202020204" pitchFamily="34" charset="0"/>
              </a:rPr>
              <a:t>Managers are responsible for balancing the needs of employees, customers, suppliers, and owners. </a:t>
            </a:r>
          </a:p>
          <a:p>
            <a:r>
              <a:rPr lang="en-GB" sz="4800" dirty="0">
                <a:latin typeface="Arial" panose="020B0604020202020204" pitchFamily="34" charset="0"/>
                <a:cs typeface="Arial" panose="020B0604020202020204" pitchFamily="34" charset="0"/>
              </a:rPr>
              <a:t>They help solve workplace issues, maintain service quality, and support team performance. </a:t>
            </a:r>
          </a:p>
          <a:p>
            <a:r>
              <a:rPr lang="en-GB" sz="4800" dirty="0">
                <a:latin typeface="Arial" panose="020B0604020202020204" pitchFamily="34" charset="0"/>
                <a:cs typeface="Arial" panose="020B0604020202020204" pitchFamily="34" charset="0"/>
              </a:rPr>
              <a:t>Good management can improve employee morale and customer satisfaction.</a:t>
            </a:r>
          </a:p>
          <a:p>
            <a:pPr marL="0" indent="0">
              <a:buNone/>
            </a:pPr>
            <a:r>
              <a:rPr lang="en-GB" sz="4800" b="1" dirty="0">
                <a:latin typeface="Arial" panose="020B0604020202020204" pitchFamily="34" charset="0"/>
                <a:cs typeface="Arial" panose="020B0604020202020204" pitchFamily="34" charset="0"/>
              </a:rPr>
              <a:t>Suppliers</a:t>
            </a:r>
          </a:p>
          <a:p>
            <a:r>
              <a:rPr lang="en-GB" sz="4800" dirty="0">
                <a:latin typeface="Arial" panose="020B0604020202020204" pitchFamily="34" charset="0"/>
                <a:cs typeface="Arial" panose="020B0604020202020204" pitchFamily="34" charset="0"/>
              </a:rPr>
              <a:t>Suppliers provide food, drinks, cleaning products, and other important resources. </a:t>
            </a:r>
          </a:p>
          <a:p>
            <a:r>
              <a:rPr lang="en-GB" sz="4800" dirty="0">
                <a:latin typeface="Arial" panose="020B0604020202020204" pitchFamily="34" charset="0"/>
                <a:cs typeface="Arial" panose="020B0604020202020204" pitchFamily="34" charset="0"/>
              </a:rPr>
              <a:t>Strong relationships with suppliers help the hotel maintain quality and avoid delays. </a:t>
            </a:r>
          </a:p>
          <a:p>
            <a:r>
              <a:rPr lang="en-GB" sz="4800" dirty="0">
                <a:latin typeface="Arial" panose="020B0604020202020204" pitchFamily="34" charset="0"/>
                <a:cs typeface="Arial" panose="020B0604020202020204" pitchFamily="34" charset="0"/>
              </a:rPr>
              <a:t>Poor supplier relationships can affect hotel operations and customer experience.</a:t>
            </a:r>
          </a:p>
          <a:p>
            <a:pPr marL="0" indent="0">
              <a:buNone/>
            </a:pPr>
            <a:endParaRPr lang="en-GB" dirty="0"/>
          </a:p>
          <a:p>
            <a:pPr marL="0" indent="0">
              <a:buNone/>
            </a:pPr>
            <a:endParaRPr lang="en-GB" dirty="0"/>
          </a:p>
          <a:p>
            <a:endParaRPr lang="en-GB" dirty="0"/>
          </a:p>
          <a:p>
            <a:endParaRPr lang="en-GB" dirty="0"/>
          </a:p>
        </p:txBody>
      </p:sp>
      <p:pic>
        <p:nvPicPr>
          <p:cNvPr id="4" name="Picture 3" descr="What is a Stakeholder? Types, Examples &amp; Definitions | CFI">
            <a:extLst>
              <a:ext uri="{FF2B5EF4-FFF2-40B4-BE49-F238E27FC236}">
                <a16:creationId xmlns:a16="http://schemas.microsoft.com/office/drawing/2014/main" id="{DDE3C2DE-7025-228D-3891-4BA2639FB8EC}"/>
              </a:ext>
            </a:extLst>
          </p:cNvPr>
          <p:cNvPicPr>
            <a:picLocks noChangeAspect="1"/>
          </p:cNvPicPr>
          <p:nvPr/>
        </p:nvPicPr>
        <p:blipFill>
          <a:blip r:embed="rId2"/>
          <a:stretch>
            <a:fillRect/>
          </a:stretch>
        </p:blipFill>
        <p:spPr>
          <a:xfrm>
            <a:off x="7886700" y="2840294"/>
            <a:ext cx="4305300" cy="3987800"/>
          </a:xfrm>
          <a:prstGeom prst="rect">
            <a:avLst/>
          </a:prstGeom>
        </p:spPr>
      </p:pic>
    </p:spTree>
    <p:extLst>
      <p:ext uri="{BB962C8B-B14F-4D97-AF65-F5344CB8AC3E}">
        <p14:creationId xmlns:p14="http://schemas.microsoft.com/office/powerpoint/2010/main" val="13135960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Hotel Manager's Guide to Reducing Employee Turnover - Keycafe Blog">
            <a:extLst>
              <a:ext uri="{FF2B5EF4-FFF2-40B4-BE49-F238E27FC236}">
                <a16:creationId xmlns:a16="http://schemas.microsoft.com/office/drawing/2014/main" id="{2D82D0C3-C44C-F422-1EB2-F688528F1ACC}"/>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E2B68F-1E8F-09C0-601C-FD2A5E4BA428}"/>
              </a:ext>
            </a:extLst>
          </p:cNvPr>
          <p:cNvSpPr>
            <a:spLocks noGrp="1"/>
          </p:cNvSpPr>
          <p:nvPr>
            <p:ph type="title"/>
          </p:nvPr>
        </p:nvSpPr>
        <p:spPr>
          <a:xfrm>
            <a:off x="6850505" y="365125"/>
            <a:ext cx="5171605" cy="1899912"/>
          </a:xfrm>
        </p:spPr>
        <p:txBody>
          <a:bodyPr>
            <a:noAutofit/>
          </a:bodyPr>
          <a:lstStyle/>
          <a:p>
            <a:r>
              <a:rPr lang="en-GB" sz="4000" b="1" u="sng" dirty="0">
                <a:latin typeface="Arial" panose="020B0604020202020204" pitchFamily="34" charset="0"/>
                <a:cs typeface="Arial" panose="020B0604020202020204" pitchFamily="34" charset="0"/>
              </a:rPr>
              <a:t>How Can Morgan Hotel Improving Employee Retention</a:t>
            </a:r>
            <a:endParaRPr lang="en-GB" sz="4000" b="1" u="sng" dirty="0"/>
          </a:p>
        </p:txBody>
      </p:sp>
      <p:sp>
        <p:nvSpPr>
          <p:cNvPr id="3" name="Content Placeholder 2">
            <a:extLst>
              <a:ext uri="{FF2B5EF4-FFF2-40B4-BE49-F238E27FC236}">
                <a16:creationId xmlns:a16="http://schemas.microsoft.com/office/drawing/2014/main" id="{4151F2F7-4710-914C-7355-C937F0B95216}"/>
              </a:ext>
            </a:extLst>
          </p:cNvPr>
          <p:cNvSpPr>
            <a:spLocks noGrp="1"/>
          </p:cNvSpPr>
          <p:nvPr>
            <p:ph idx="1"/>
          </p:nvPr>
        </p:nvSpPr>
        <p:spPr>
          <a:xfrm>
            <a:off x="7531610" y="2434201"/>
            <a:ext cx="3822189" cy="3742762"/>
          </a:xfrm>
        </p:spPr>
        <p:txBody>
          <a:bodyPr>
            <a:normAutofit/>
          </a:bodyPr>
          <a:lstStyle/>
          <a:p>
            <a:pPr fontAlgn="base"/>
            <a:r>
              <a:rPr lang="en-GB" sz="2000" dirty="0">
                <a:latin typeface="Arial" panose="020B0604020202020204" pitchFamily="34" charset="0"/>
                <a:cs typeface="Arial" panose="020B0604020202020204" pitchFamily="34" charset="0"/>
              </a:rPr>
              <a:t>Improve your onboarding process</a:t>
            </a:r>
          </a:p>
          <a:p>
            <a:r>
              <a:rPr lang="en-GB" sz="2000" dirty="0">
                <a:latin typeface="Arial" panose="020B0604020202020204" pitchFamily="34" charset="0"/>
                <a:cs typeface="Arial" panose="020B0604020202020204" pitchFamily="34" charset="0"/>
              </a:rPr>
              <a:t>Offer competitive pay</a:t>
            </a:r>
          </a:p>
          <a:p>
            <a:r>
              <a:rPr lang="en-GB" sz="2000" dirty="0">
                <a:latin typeface="Arial" panose="020B0604020202020204" pitchFamily="34" charset="0"/>
                <a:cs typeface="Arial" panose="020B0604020202020204" pitchFamily="34" charset="0"/>
              </a:rPr>
              <a:t>Employees Benefits</a:t>
            </a:r>
          </a:p>
          <a:p>
            <a:r>
              <a:rPr lang="en-GB" sz="2000" dirty="0">
                <a:latin typeface="Arial" panose="020B0604020202020204" pitchFamily="34" charset="0"/>
                <a:cs typeface="Arial" panose="020B0604020202020204" pitchFamily="34" charset="0"/>
              </a:rPr>
              <a:t>Provide training and development</a:t>
            </a:r>
          </a:p>
          <a:p>
            <a:r>
              <a:rPr lang="en-GB" sz="2000" dirty="0">
                <a:latin typeface="Arial" panose="020B0604020202020204" pitchFamily="34" charset="0"/>
                <a:cs typeface="Arial" panose="020B0604020202020204" pitchFamily="34" charset="0"/>
              </a:rPr>
              <a:t>Invest in wellness and wellbeing</a:t>
            </a:r>
          </a:p>
          <a:p>
            <a:r>
              <a:rPr lang="en-GB" sz="2000" dirty="0">
                <a:latin typeface="Arial" panose="020B0604020202020204" pitchFamily="34" charset="0"/>
                <a:cs typeface="Arial" panose="020B0604020202020204" pitchFamily="34" charset="0"/>
              </a:rPr>
              <a:t>Schedule Regular feedback and Reviews</a:t>
            </a:r>
            <a:br>
              <a:rPr lang="en-GB" sz="1900" dirty="0"/>
            </a:br>
            <a:endParaRPr lang="en-GB" sz="1900" dirty="0"/>
          </a:p>
        </p:txBody>
      </p:sp>
      <p:sp>
        <p:nvSpPr>
          <p:cNvPr id="6" name="TextBox 5">
            <a:extLst>
              <a:ext uri="{FF2B5EF4-FFF2-40B4-BE49-F238E27FC236}">
                <a16:creationId xmlns:a16="http://schemas.microsoft.com/office/drawing/2014/main" id="{452483EE-0E69-BE23-8A2D-C515E6465D4E}"/>
              </a:ext>
            </a:extLst>
          </p:cNvPr>
          <p:cNvSpPr txBox="1"/>
          <p:nvPr/>
        </p:nvSpPr>
        <p:spPr>
          <a:xfrm>
            <a:off x="7666369" y="5917316"/>
            <a:ext cx="1776335" cy="400110"/>
          </a:xfrm>
          <a:prstGeom prst="rect">
            <a:avLst/>
          </a:prstGeom>
          <a:noFill/>
        </p:spPr>
        <p:txBody>
          <a:bodyPr wrap="square">
            <a:spAutoFit/>
          </a:bodyPr>
          <a:lstStyle/>
          <a:p>
            <a:r>
              <a:rPr lang="en-GB" sz="2000" dirty="0">
                <a:effectLst/>
                <a:latin typeface="Arial" panose="020B0604020202020204" pitchFamily="34" charset="0"/>
                <a:cs typeface="Arial" panose="020B0604020202020204" pitchFamily="34" charset="0"/>
              </a:rPr>
              <a:t>(ADP, 2025)</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0363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AA385-7136-E8CF-EA3B-DBB4A0BCA3BD}"/>
              </a:ext>
            </a:extLst>
          </p:cNvPr>
          <p:cNvSpPr>
            <a:spLocks noGrp="1"/>
          </p:cNvSpPr>
          <p:nvPr>
            <p:ph type="title"/>
          </p:nvPr>
        </p:nvSpPr>
        <p:spPr/>
        <p:txBody>
          <a:bodyPr>
            <a:normAutofit/>
          </a:bodyPr>
          <a:lstStyle/>
          <a:p>
            <a:r>
              <a:rPr lang="en-GB" sz="4000" b="1" u="sng" dirty="0">
                <a:latin typeface="Arial" panose="020B0604020202020204" pitchFamily="34" charset="0"/>
                <a:cs typeface="Arial" panose="020B0604020202020204" pitchFamily="34" charset="0"/>
              </a:rPr>
              <a:t>Theories of Employee Motivation (Maslow, Herzberg &amp; Vroom) </a:t>
            </a:r>
          </a:p>
        </p:txBody>
      </p:sp>
      <p:sp>
        <p:nvSpPr>
          <p:cNvPr id="3" name="Content Placeholder 2">
            <a:extLst>
              <a:ext uri="{FF2B5EF4-FFF2-40B4-BE49-F238E27FC236}">
                <a16:creationId xmlns:a16="http://schemas.microsoft.com/office/drawing/2014/main" id="{C956C187-6766-042C-B708-64BF491F8B3A}"/>
              </a:ext>
            </a:extLst>
          </p:cNvPr>
          <p:cNvSpPr>
            <a:spLocks noGrp="1"/>
          </p:cNvSpPr>
          <p:nvPr>
            <p:ph idx="1"/>
          </p:nvPr>
        </p:nvSpPr>
        <p:spPr>
          <a:xfrm>
            <a:off x="838201" y="1825625"/>
            <a:ext cx="7946036" cy="4351338"/>
          </a:xfrm>
        </p:spPr>
        <p:txBody>
          <a:bodyPr>
            <a:noAutofit/>
          </a:bodyPr>
          <a:lstStyle/>
          <a:p>
            <a:r>
              <a:rPr lang="en-GB" sz="2000" dirty="0">
                <a:latin typeface="Arial" panose="020B0604020202020204" pitchFamily="34" charset="0"/>
                <a:cs typeface="Arial" panose="020B0604020202020204" pitchFamily="34" charset="0"/>
              </a:rPr>
              <a:t>According to Shinde (2025a), Maslow’s Hierarchy of Needs (1943), Herzberg’s Two-Factor Theory (1959), and Vroom’s Expectancy Theory (1964) each explain what drives employees at work in different ways. Maslow suggests that people are motivated by needs that range from basic things like pay and safety to higher goals like personal growth and fulfilment, so organisations try to support this through fair rewards, teamwork, and development opportunities. Herzberg focuses on the idea that while good pay and working conditions stop employees from being unhappy, real motivation comes from things like achievement, recognition, and responsibility, so both need attention in HRM. Vroom, on the other hand, explains that people are motivated when they believe their effort will lead to good performance, that performance will be rewarded, and that those rewards matter to them, which is why clear goals and fair incentive systems are important.</a:t>
            </a:r>
          </a:p>
        </p:txBody>
      </p:sp>
      <p:pic>
        <p:nvPicPr>
          <p:cNvPr id="4" name="Picture 3" descr="Maslow's Hierarchy of Needs">
            <a:extLst>
              <a:ext uri="{FF2B5EF4-FFF2-40B4-BE49-F238E27FC236}">
                <a16:creationId xmlns:a16="http://schemas.microsoft.com/office/drawing/2014/main" id="{526A00EB-3BBB-BB98-BD86-B5CF1226263C}"/>
              </a:ext>
            </a:extLst>
          </p:cNvPr>
          <p:cNvPicPr>
            <a:picLocks noChangeAspect="1"/>
          </p:cNvPicPr>
          <p:nvPr/>
        </p:nvPicPr>
        <p:blipFill>
          <a:blip r:embed="rId2"/>
          <a:stretch>
            <a:fillRect/>
          </a:stretch>
        </p:blipFill>
        <p:spPr>
          <a:xfrm>
            <a:off x="8784236" y="1027906"/>
            <a:ext cx="3087973" cy="2175656"/>
          </a:xfrm>
          <a:prstGeom prst="rect">
            <a:avLst/>
          </a:prstGeom>
        </p:spPr>
      </p:pic>
      <p:pic>
        <p:nvPicPr>
          <p:cNvPr id="5" name="Picture 4" descr="Herzberg's Two-Factor Theory Of Motivation-Hygiene">
            <a:extLst>
              <a:ext uri="{FF2B5EF4-FFF2-40B4-BE49-F238E27FC236}">
                <a16:creationId xmlns:a16="http://schemas.microsoft.com/office/drawing/2014/main" id="{7E818763-5F87-FA72-39CF-86621043E91F}"/>
              </a:ext>
            </a:extLst>
          </p:cNvPr>
          <p:cNvPicPr>
            <a:picLocks noChangeAspect="1"/>
          </p:cNvPicPr>
          <p:nvPr/>
        </p:nvPicPr>
        <p:blipFill>
          <a:blip r:embed="rId3"/>
          <a:stretch>
            <a:fillRect/>
          </a:stretch>
        </p:blipFill>
        <p:spPr>
          <a:xfrm>
            <a:off x="9031987" y="3172930"/>
            <a:ext cx="2563645" cy="1965461"/>
          </a:xfrm>
          <a:prstGeom prst="rect">
            <a:avLst/>
          </a:prstGeom>
        </p:spPr>
      </p:pic>
      <p:pic>
        <p:nvPicPr>
          <p:cNvPr id="6" name="Picture 5">
            <a:extLst>
              <a:ext uri="{FF2B5EF4-FFF2-40B4-BE49-F238E27FC236}">
                <a16:creationId xmlns:a16="http://schemas.microsoft.com/office/drawing/2014/main" id="{8EC21F51-67A9-53B7-282C-134AFA8DC03A}"/>
              </a:ext>
            </a:extLst>
          </p:cNvPr>
          <p:cNvPicPr>
            <a:picLocks noChangeAspect="1"/>
          </p:cNvPicPr>
          <p:nvPr/>
        </p:nvPicPr>
        <p:blipFill>
          <a:blip r:embed="rId4"/>
          <a:srcRect l="6477" t="28289" r="12296" b="15929"/>
          <a:stretch>
            <a:fillRect/>
          </a:stretch>
        </p:blipFill>
        <p:spPr>
          <a:xfrm>
            <a:off x="8583197" y="5138391"/>
            <a:ext cx="3450070" cy="1564346"/>
          </a:xfrm>
          <a:prstGeom prst="rect">
            <a:avLst/>
          </a:prstGeom>
        </p:spPr>
      </p:pic>
    </p:spTree>
    <p:extLst>
      <p:ext uri="{BB962C8B-B14F-4D97-AF65-F5344CB8AC3E}">
        <p14:creationId xmlns:p14="http://schemas.microsoft.com/office/powerpoint/2010/main" val="1165009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FA558AF-417B-D040-2924-22531E3EE577}"/>
              </a:ext>
            </a:extLst>
          </p:cNvPr>
          <p:cNvSpPr>
            <a:spLocks noGrp="1"/>
          </p:cNvSpPr>
          <p:nvPr>
            <p:ph idx="1"/>
          </p:nvPr>
        </p:nvSpPr>
        <p:spPr>
          <a:xfrm>
            <a:off x="573740" y="471021"/>
            <a:ext cx="5733130" cy="3908585"/>
          </a:xfrm>
        </p:spPr>
        <p:txBody>
          <a:bodyPr>
            <a:noAutofit/>
          </a:bodyPr>
          <a:lstStyle/>
          <a:p>
            <a:r>
              <a:rPr lang="en-GB" sz="1600" dirty="0">
                <a:latin typeface="Arial" panose="020B0604020202020204" pitchFamily="34" charset="0"/>
                <a:cs typeface="Arial" panose="020B0604020202020204" pitchFamily="34" charset="0"/>
              </a:rPr>
              <a:t>According to McLeod (2025), Maslow’s Hierarchy of Needs is a motivational theory that explains how people are motivated by different levels of needs, usually shown as a pyramid. The theory suggests that people must first meet their basic needs before they can focus on higher personal goals and achievements.</a:t>
            </a:r>
          </a:p>
          <a:p>
            <a:r>
              <a:rPr lang="en-GB" sz="1600" b="1" dirty="0">
                <a:latin typeface="Arial" panose="020B0604020202020204" pitchFamily="34" charset="0"/>
                <a:cs typeface="Arial" panose="020B0604020202020204" pitchFamily="34" charset="0"/>
              </a:rPr>
              <a:t>Physiological Needs:</a:t>
            </a:r>
            <a:r>
              <a:rPr lang="en-GB" sz="1600" dirty="0">
                <a:latin typeface="Arial" panose="020B0604020202020204" pitchFamily="34" charset="0"/>
                <a:cs typeface="Arial" panose="020B0604020202020204" pitchFamily="34" charset="0"/>
              </a:rPr>
              <a:t> These are the basic needs needed to survive, such as food, water, air, rest, and sleep. Without these essentials, people cannot function properly. </a:t>
            </a:r>
          </a:p>
          <a:p>
            <a:r>
              <a:rPr lang="en-GB" sz="1600" b="1" dirty="0">
                <a:latin typeface="Arial" panose="020B0604020202020204" pitchFamily="34" charset="0"/>
                <a:cs typeface="Arial" panose="020B0604020202020204" pitchFamily="34" charset="0"/>
              </a:rPr>
              <a:t>Safety Needs:</a:t>
            </a:r>
            <a:r>
              <a:rPr lang="en-GB" sz="1600" dirty="0">
                <a:latin typeface="Arial" panose="020B0604020202020204" pitchFamily="34" charset="0"/>
                <a:cs typeface="Arial" panose="020B0604020202020204" pitchFamily="34" charset="0"/>
              </a:rPr>
              <a:t> Once basic needs are met, people want to feel safe and secure. This includes having stable employment, financial security, good health, and protection from harm. </a:t>
            </a:r>
          </a:p>
          <a:p>
            <a:r>
              <a:rPr lang="en-GB" sz="1600" b="1" dirty="0">
                <a:latin typeface="Arial" panose="020B0604020202020204" pitchFamily="34" charset="0"/>
                <a:cs typeface="Arial" panose="020B0604020202020204" pitchFamily="34" charset="0"/>
              </a:rPr>
              <a:t>Love and Belongingness:</a:t>
            </a:r>
            <a:r>
              <a:rPr lang="en-GB" sz="1600" dirty="0">
                <a:latin typeface="Arial" panose="020B0604020202020204" pitchFamily="34" charset="0"/>
                <a:cs typeface="Arial" panose="020B0604020202020204" pitchFamily="34" charset="0"/>
              </a:rPr>
              <a:t> People also need social connections and emotional support. This can include friendships, family relationships, teamwork, and feeling accepted by others. </a:t>
            </a:r>
          </a:p>
          <a:p>
            <a:r>
              <a:rPr lang="en-GB" sz="1600" b="1" dirty="0">
                <a:latin typeface="Arial" panose="020B0604020202020204" pitchFamily="34" charset="0"/>
                <a:cs typeface="Arial" panose="020B0604020202020204" pitchFamily="34" charset="0"/>
              </a:rPr>
              <a:t>Esteem Needs:</a:t>
            </a:r>
            <a:r>
              <a:rPr lang="en-GB" sz="1600" dirty="0">
                <a:latin typeface="Arial" panose="020B0604020202020204" pitchFamily="34" charset="0"/>
                <a:cs typeface="Arial" panose="020B0604020202020204" pitchFamily="34" charset="0"/>
              </a:rPr>
              <a:t> At this stage, individuals want to feel respected and valued. Recognition, confidence, achievements, and appreciation from others help build self-esteem. </a:t>
            </a:r>
          </a:p>
          <a:p>
            <a:r>
              <a:rPr lang="en-GB" sz="1600" b="1" dirty="0">
                <a:latin typeface="Arial" panose="020B0604020202020204" pitchFamily="34" charset="0"/>
                <a:cs typeface="Arial" panose="020B0604020202020204" pitchFamily="34" charset="0"/>
              </a:rPr>
              <a:t>Self-Actualisation:</a:t>
            </a:r>
            <a:r>
              <a:rPr lang="en-GB" sz="1600" dirty="0">
                <a:latin typeface="Arial" panose="020B0604020202020204" pitchFamily="34" charset="0"/>
                <a:cs typeface="Arial" panose="020B0604020202020204" pitchFamily="34" charset="0"/>
              </a:rPr>
              <a:t> This is the highest level of the hierarchy, where people aim to reach their full potential, improve their skills, achieve personal goals, and feel fulfilled in life. </a:t>
            </a:r>
          </a:p>
        </p:txBody>
      </p:sp>
      <p:pic>
        <p:nvPicPr>
          <p:cNvPr id="4" name="Picture 3" descr="Maslow's Hierarchy of Needs">
            <a:extLst>
              <a:ext uri="{FF2B5EF4-FFF2-40B4-BE49-F238E27FC236}">
                <a16:creationId xmlns:a16="http://schemas.microsoft.com/office/drawing/2014/main" id="{CAF7A40D-EC1D-27AE-8928-66C953B92AE3}"/>
              </a:ext>
            </a:extLst>
          </p:cNvPr>
          <p:cNvPicPr>
            <a:picLocks noChangeAspect="1"/>
          </p:cNvPicPr>
          <p:nvPr/>
        </p:nvPicPr>
        <p:blipFill>
          <a:blip r:embed="rId2"/>
          <a:srcRect t="302"/>
          <a:stretch>
            <a:fillRect/>
          </a:stretch>
        </p:blipFill>
        <p:spPr>
          <a:xfrm>
            <a:off x="6880610" y="1078436"/>
            <a:ext cx="4737650" cy="4723343"/>
          </a:xfrm>
          <a:prstGeom prst="rect">
            <a:avLst/>
          </a:prstGeom>
        </p:spPr>
      </p:pic>
    </p:spTree>
    <p:extLst>
      <p:ext uri="{BB962C8B-B14F-4D97-AF65-F5344CB8AC3E}">
        <p14:creationId xmlns:p14="http://schemas.microsoft.com/office/powerpoint/2010/main" val="2141736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3C49081-61E0-960A-5353-31984088C149}"/>
              </a:ext>
            </a:extLst>
          </p:cNvPr>
          <p:cNvSpPr>
            <a:spLocks noGrp="1"/>
          </p:cNvSpPr>
          <p:nvPr>
            <p:ph type="title"/>
          </p:nvPr>
        </p:nvSpPr>
        <p:spPr>
          <a:xfrm>
            <a:off x="640080" y="1243013"/>
            <a:ext cx="3855720" cy="4371974"/>
          </a:xfrm>
        </p:spPr>
        <p:txBody>
          <a:bodyPr>
            <a:normAutofit/>
          </a:bodyPr>
          <a:lstStyle/>
          <a:p>
            <a:r>
              <a:rPr lang="en-GB" sz="4000" b="1" u="sng" dirty="0"/>
              <a:t>Herzberg’s Two-Factor Theory in Employee Retention</a:t>
            </a:r>
            <a:br>
              <a:rPr lang="en-GB" sz="3600" dirty="0"/>
            </a:br>
            <a:endParaRPr lang="en-GB" sz="3600" b="1" dirty="0">
              <a:solidFill>
                <a:schemeClr val="tx2"/>
              </a:solidFill>
            </a:endParaRPr>
          </a:p>
        </p:txBody>
      </p:sp>
      <p:sp>
        <p:nvSpPr>
          <p:cNvPr id="3" name="Content Placeholder 2">
            <a:extLst>
              <a:ext uri="{FF2B5EF4-FFF2-40B4-BE49-F238E27FC236}">
                <a16:creationId xmlns:a16="http://schemas.microsoft.com/office/drawing/2014/main" id="{05B8AA70-A954-A72F-0009-2CFF4F589609}"/>
              </a:ext>
            </a:extLst>
          </p:cNvPr>
          <p:cNvSpPr>
            <a:spLocks noGrp="1"/>
          </p:cNvSpPr>
          <p:nvPr>
            <p:ph idx="1"/>
          </p:nvPr>
        </p:nvSpPr>
        <p:spPr>
          <a:xfrm>
            <a:off x="6095847" y="1243013"/>
            <a:ext cx="5221224" cy="5230368"/>
          </a:xfrm>
        </p:spPr>
        <p:txBody>
          <a:bodyPr anchor="ctr">
            <a:normAutofit/>
          </a:bodyPr>
          <a:lstStyle/>
          <a:p>
            <a:r>
              <a:rPr lang="en-GB" sz="2000" dirty="0">
                <a:latin typeface="Arial" panose="020B0604020202020204" pitchFamily="34" charset="0"/>
                <a:cs typeface="Arial" panose="020B0604020202020204" pitchFamily="34" charset="0"/>
              </a:rPr>
              <a:t>According to Shinde (2025b), employee retention is explained using Herzberg’s Two-Factor Theory, which divides workplace factors into two groups.</a:t>
            </a:r>
          </a:p>
          <a:p>
            <a:r>
              <a:rPr lang="en-GB" sz="2000" dirty="0">
                <a:latin typeface="Arial" panose="020B0604020202020204" pitchFamily="34" charset="0"/>
                <a:cs typeface="Arial" panose="020B0604020202020204" pitchFamily="34" charset="0"/>
              </a:rPr>
              <a:t>hygiene factors like salary, job security, company rules, and working conditions are important because they prevent employee dissatisfaction, but they do not create long-term motivation on their own.  motivators such as recognition, responsibility, career growth, and meaningful work are what truly increase employee satisfaction and commitment, leading them to stay longer in the organisation.</a:t>
            </a:r>
          </a:p>
        </p:txBody>
      </p:sp>
    </p:spTree>
    <p:extLst>
      <p:ext uri="{BB962C8B-B14F-4D97-AF65-F5344CB8AC3E}">
        <p14:creationId xmlns:p14="http://schemas.microsoft.com/office/powerpoint/2010/main" val="3095873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Arc 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Why Employers Are Prioritizing Employee Mental Health? In today's  fast-paced, high-pressure work environment, mental health is no longer a  “nice-to-have” benefit, it's a business imperative… | Boston  Neurobehavioral Associates">
            <a:extLst>
              <a:ext uri="{FF2B5EF4-FFF2-40B4-BE49-F238E27FC236}">
                <a16:creationId xmlns:a16="http://schemas.microsoft.com/office/drawing/2014/main" id="{0C8386D8-CA2C-FEAA-DE12-1B43B2998F24}"/>
              </a:ext>
            </a:extLst>
          </p:cNvPr>
          <p:cNvPicPr>
            <a:picLocks noChangeAspect="1"/>
          </p:cNvPicPr>
          <p:nvPr/>
        </p:nvPicPr>
        <p:blipFill>
          <a:blip r:embed="rId3"/>
          <a:srcRect t="8078"/>
          <a:stretch>
            <a:fillRect/>
          </a:stretch>
        </p:blipFill>
        <p:spPr>
          <a:xfrm>
            <a:off x="825604" y="511293"/>
            <a:ext cx="453253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8757B10-055C-5954-897B-B0EB3CF44925}"/>
              </a:ext>
            </a:extLst>
          </p:cNvPr>
          <p:cNvSpPr>
            <a:spLocks noGrp="1"/>
          </p:cNvSpPr>
          <p:nvPr>
            <p:ph idx="1"/>
          </p:nvPr>
        </p:nvSpPr>
        <p:spPr>
          <a:xfrm>
            <a:off x="6045651" y="2540065"/>
            <a:ext cx="5458838" cy="4192520"/>
          </a:xfrm>
        </p:spPr>
        <p:txBody>
          <a:bodyPr>
            <a:normAutofit/>
          </a:bodyPr>
          <a:lstStyle/>
          <a:p>
            <a:r>
              <a:rPr lang="en-GB" sz="2000" dirty="0">
                <a:latin typeface="Arial" panose="020B0604020202020204" pitchFamily="34" charset="0"/>
                <a:cs typeface="Arial" panose="020B0604020202020204" pitchFamily="34" charset="0"/>
              </a:rPr>
              <a:t>According to Payne (2025) Most employees clearly value workplaces that genuinely care about wellbeing, seeing it as something that helps people stay longer and attracts a wider range of talent. there’s still a noticeable gap between expectation and reality, with many feeling employers don’t really follow through. Only a small share of employees feel their workplace truly cares or is doing enough to support wellbeing in practice. it suggests that while wellbeing is widely recognised as important, many organisations still have work to do to make it feel real to staff.</a:t>
            </a:r>
          </a:p>
        </p:txBody>
      </p:sp>
      <p:sp>
        <p:nvSpPr>
          <p:cNvPr id="6" name="TextBox 5">
            <a:extLst>
              <a:ext uri="{FF2B5EF4-FFF2-40B4-BE49-F238E27FC236}">
                <a16:creationId xmlns:a16="http://schemas.microsoft.com/office/drawing/2014/main" id="{ECDAE6FE-019B-503A-114D-906011427371}"/>
              </a:ext>
            </a:extLst>
          </p:cNvPr>
          <p:cNvSpPr txBox="1"/>
          <p:nvPr/>
        </p:nvSpPr>
        <p:spPr>
          <a:xfrm>
            <a:off x="5724572" y="1111942"/>
            <a:ext cx="6100996" cy="1323439"/>
          </a:xfrm>
          <a:prstGeom prst="rect">
            <a:avLst/>
          </a:prstGeom>
          <a:noFill/>
        </p:spPr>
        <p:txBody>
          <a:bodyPr wrap="square">
            <a:spAutoFit/>
          </a:bodyPr>
          <a:lstStyle/>
          <a:p>
            <a:r>
              <a:rPr lang="en-GB" sz="4000" b="1" u="sng" dirty="0">
                <a:latin typeface="Arial" panose="020B0604020202020204" pitchFamily="34" charset="0"/>
                <a:cs typeface="Arial" panose="020B0604020202020204" pitchFamily="34" charset="0"/>
              </a:rPr>
              <a:t>How Wellbeing Impacts Employee Retention</a:t>
            </a:r>
          </a:p>
        </p:txBody>
      </p:sp>
    </p:spTree>
    <p:extLst>
      <p:ext uri="{BB962C8B-B14F-4D97-AF65-F5344CB8AC3E}">
        <p14:creationId xmlns:p14="http://schemas.microsoft.com/office/powerpoint/2010/main" val="20595271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3280F-41D8-8B7F-0CCE-E1E5F734E042}"/>
              </a:ext>
            </a:extLst>
          </p:cNvPr>
          <p:cNvSpPr>
            <a:spLocks noGrp="1"/>
          </p:cNvSpPr>
          <p:nvPr>
            <p:ph type="title"/>
          </p:nvPr>
        </p:nvSpPr>
        <p:spPr>
          <a:xfrm>
            <a:off x="686834" y="1153572"/>
            <a:ext cx="3200400" cy="4461163"/>
          </a:xfrm>
        </p:spPr>
        <p:txBody>
          <a:bodyPr>
            <a:normAutofit/>
          </a:bodyPr>
          <a:lstStyle/>
          <a:p>
            <a:r>
              <a:rPr lang="en-GB" sz="28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8217F1-723B-1758-EFBF-6D6164743CEE}"/>
              </a:ext>
            </a:extLst>
          </p:cNvPr>
          <p:cNvSpPr>
            <a:spLocks noGrp="1"/>
          </p:cNvSpPr>
          <p:nvPr>
            <p:ph idx="1"/>
          </p:nvPr>
        </p:nvSpPr>
        <p:spPr>
          <a:xfrm>
            <a:off x="4447308" y="591344"/>
            <a:ext cx="6906491" cy="5585619"/>
          </a:xfrm>
        </p:spPr>
        <p:txBody>
          <a:bodyPr anchor="ctr">
            <a:normAutofit/>
          </a:bodyPr>
          <a:lstStyle/>
          <a:p>
            <a:pPr fontAlgn="t"/>
            <a:r>
              <a:rPr lang="en-GB" sz="2400"/>
              <a:t>To help staff stay longer at Morgans Hotel, the business should start by making sure employees are paid fairly, ideally matching or going above the minimum wage so staff don’t feel the need to leave for better pay elsewhere. It’s also important to give employees chances to grow by providing training and showing them a clear path for career progression. Communication should be improved as well, with regular feedback and conversations so staff feel listened to and valued. The hotel should also look at reducing pressure by organising shifts better and making sure the workload is shared fairly. Finally, focusing on staff wellbeing by offering flexible working, rewards, and incentives can help employees feel appreciated and more motivated to stay.</a:t>
            </a:r>
          </a:p>
          <a:p>
            <a:endParaRPr lang="en-GB" sz="2400"/>
          </a:p>
        </p:txBody>
      </p:sp>
    </p:spTree>
    <p:extLst>
      <p:ext uri="{BB962C8B-B14F-4D97-AF65-F5344CB8AC3E}">
        <p14:creationId xmlns:p14="http://schemas.microsoft.com/office/powerpoint/2010/main" val="7982343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3706D-0552-809F-E133-A6E6466E4A90}"/>
              </a:ext>
            </a:extLst>
          </p:cNvPr>
          <p:cNvSpPr>
            <a:spLocks noGrp="1"/>
          </p:cNvSpPr>
          <p:nvPr>
            <p:ph type="title"/>
          </p:nvPr>
        </p:nvSpPr>
        <p:spPr>
          <a:xfrm>
            <a:off x="686834" y="1153572"/>
            <a:ext cx="3200400" cy="4461163"/>
          </a:xfrm>
        </p:spPr>
        <p:txBody>
          <a:bodyPr>
            <a:normAutofit/>
          </a:bodyPr>
          <a:lstStyle/>
          <a:p>
            <a:r>
              <a:rPr lang="en-GB" u="sng">
                <a:solidFill>
                  <a:srgbClr val="FFFFFF"/>
                </a:solidFill>
                <a:latin typeface="Arial" panose="020B0604020202020204" pitchFamily="34" charset="0"/>
                <a:cs typeface="Arial" panose="020B0604020202020204" pitchFamily="34" charset="0"/>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745C2C-32A0-AA2D-1F82-5E05F709B90E}"/>
              </a:ext>
            </a:extLst>
          </p:cNvPr>
          <p:cNvSpPr>
            <a:spLocks noGrp="1"/>
          </p:cNvSpPr>
          <p:nvPr>
            <p:ph idx="1"/>
          </p:nvPr>
        </p:nvSpPr>
        <p:spPr>
          <a:xfrm>
            <a:off x="4447308" y="591344"/>
            <a:ext cx="6906491" cy="5585619"/>
          </a:xfrm>
        </p:spPr>
        <p:txBody>
          <a:bodyPr anchor="ctr">
            <a:normAutofit/>
          </a:bodyPr>
          <a:lstStyle/>
          <a:p>
            <a:r>
              <a:rPr lang="en-GB" sz="2600"/>
              <a:t>At Morgans Hotel, staff are leaving mainly because pay is low, the workload feels heavy, and there aren’t many clear opportunities to develop or progress. On top of that, poor communication can make people feel undervalued and disconnected.</a:t>
            </a:r>
          </a:p>
          <a:p>
            <a:r>
              <a:rPr lang="en-GB" sz="2600"/>
              <a:t>If the hotel focuses more on employee wellbeing, offers better training and career development, improves pay, and builds stronger two-way communication, it’s much more likely to keep staff for longer. That would reduce recruitment costs, create a more positive working environment, and help build a stable, motivated team.</a:t>
            </a:r>
          </a:p>
        </p:txBody>
      </p:sp>
    </p:spTree>
    <p:extLst>
      <p:ext uri="{BB962C8B-B14F-4D97-AF65-F5344CB8AC3E}">
        <p14:creationId xmlns:p14="http://schemas.microsoft.com/office/powerpoint/2010/main" val="28898647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eetings And Events In Swansea City Centre | Morgans Hotel">
            <a:extLst>
              <a:ext uri="{FF2B5EF4-FFF2-40B4-BE49-F238E27FC236}">
                <a16:creationId xmlns:a16="http://schemas.microsoft.com/office/drawing/2014/main" id="{8556078E-FA4F-2115-93A4-62350572675A}"/>
              </a:ext>
            </a:extLst>
          </p:cNvPr>
          <p:cNvPicPr>
            <a:picLocks noChangeAspect="1"/>
          </p:cNvPicPr>
          <p:nvPr/>
        </p:nvPicPr>
        <p:blipFill>
          <a:blip r:embed="rId2"/>
          <a:srcRect t="19221" r="-2" b="-2"/>
          <a:stretch>
            <a:fillRect/>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6EE90DB6-FE61-55A2-9FF6-914251AD62DC}"/>
              </a:ext>
            </a:extLst>
          </p:cNvPr>
          <p:cNvSpPr>
            <a:spLocks noGrp="1"/>
          </p:cNvSpPr>
          <p:nvPr>
            <p:ph type="title"/>
          </p:nvPr>
        </p:nvSpPr>
        <p:spPr>
          <a:xfrm>
            <a:off x="6343650" y="3962400"/>
            <a:ext cx="5505814" cy="1690409"/>
          </a:xfrm>
        </p:spPr>
        <p:txBody>
          <a:bodyPr vert="horz" lIns="91440" tIns="45720" rIns="91440" bIns="45720" rtlCol="0" anchor="b">
            <a:normAutofit/>
          </a:bodyPr>
          <a:lstStyle/>
          <a:p>
            <a:pPr algn="ctr"/>
            <a:r>
              <a:rPr lang="en-US" kern="1200" dirty="0">
                <a:solidFill>
                  <a:schemeClr val="tx1"/>
                </a:solidFill>
                <a:latin typeface="+mj-lt"/>
                <a:ea typeface="+mj-ea"/>
                <a:cs typeface="+mj-cs"/>
              </a:rPr>
              <a:t>Thank You </a:t>
            </a:r>
            <a:br>
              <a:rPr lang="en-US" kern="1200" dirty="0">
                <a:solidFill>
                  <a:schemeClr val="tx1"/>
                </a:solidFill>
                <a:latin typeface="+mj-lt"/>
                <a:ea typeface="+mj-ea"/>
                <a:cs typeface="+mj-cs"/>
              </a:rPr>
            </a:br>
            <a:r>
              <a:rPr lang="en-US" kern="1200" dirty="0">
                <a:solidFill>
                  <a:schemeClr val="tx1"/>
                </a:solidFill>
                <a:latin typeface="+mj-lt"/>
                <a:ea typeface="+mj-ea"/>
                <a:cs typeface="+mj-cs"/>
              </a:rPr>
              <a:t>Any Questions?</a:t>
            </a:r>
          </a:p>
        </p:txBody>
      </p:sp>
      <p:pic>
        <p:nvPicPr>
          <p:cNvPr id="10" name="Picture 9" descr="Women ask fewer questions than men at conference talks, new studies suggest  | Science | AAAS">
            <a:extLst>
              <a:ext uri="{FF2B5EF4-FFF2-40B4-BE49-F238E27FC236}">
                <a16:creationId xmlns:a16="http://schemas.microsoft.com/office/drawing/2014/main" id="{31D3820A-45CA-F77E-6F7F-6D76E2D9339C}"/>
              </a:ext>
            </a:extLst>
          </p:cNvPr>
          <p:cNvPicPr>
            <a:picLocks noChangeAspect="1"/>
          </p:cNvPicPr>
          <p:nvPr/>
        </p:nvPicPr>
        <p:blipFill>
          <a:blip r:embed="rId3"/>
          <a:srcRect l="27651" r="6506" b="-1"/>
          <a:stretch>
            <a:fillRect/>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1897698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638E0E3-3D73-EA80-9DAA-609EE592D006}"/>
              </a:ext>
            </a:extLst>
          </p:cNvPr>
          <p:cNvSpPr>
            <a:spLocks noGrp="1"/>
          </p:cNvSpPr>
          <p:nvPr>
            <p:ph type="title"/>
          </p:nvPr>
        </p:nvSpPr>
        <p:spPr>
          <a:xfrm>
            <a:off x="216101" y="-533401"/>
            <a:ext cx="9833548" cy="1066802"/>
          </a:xfrm>
        </p:spPr>
        <p:txBody>
          <a:bodyPr anchor="b">
            <a:normAutofit/>
          </a:bodyPr>
          <a:lstStyle/>
          <a:p>
            <a:r>
              <a:rPr lang="en-GB" sz="3200" b="1" u="sng" dirty="0">
                <a:solidFill>
                  <a:schemeClr val="tx2"/>
                </a:solidFill>
                <a:latin typeface="Arial" panose="020B0604020202020204" pitchFamily="34" charset="0"/>
                <a:cs typeface="Arial" panose="020B0604020202020204" pitchFamily="34" charset="0"/>
              </a:rPr>
              <a:t>References</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7B2358F-C606-D826-0995-8BDD27B2365B}"/>
              </a:ext>
            </a:extLst>
          </p:cNvPr>
          <p:cNvSpPr>
            <a:spLocks noGrp="1"/>
          </p:cNvSpPr>
          <p:nvPr>
            <p:ph idx="1"/>
          </p:nvPr>
        </p:nvSpPr>
        <p:spPr>
          <a:xfrm>
            <a:off x="-305" y="2384223"/>
            <a:ext cx="11249527" cy="2945574"/>
          </a:xfrm>
        </p:spPr>
        <p:txBody>
          <a:bodyPr anchor="ctr">
            <a:normAutofit fontScale="25000" lnSpcReduction="20000"/>
          </a:bodyPr>
          <a:lstStyle/>
          <a:p>
            <a:r>
              <a:rPr lang="en-GB" sz="4800" dirty="0">
                <a:latin typeface="Arial" panose="020B0604020202020204" pitchFamily="34" charset="0"/>
                <a:cs typeface="Arial" panose="020B0604020202020204" pitchFamily="34" charset="0"/>
              </a:rPr>
              <a:t>ADP (2025). </a:t>
            </a:r>
            <a:r>
              <a:rPr lang="en-GB" sz="4800" i="1" dirty="0">
                <a:latin typeface="Arial" panose="020B0604020202020204" pitchFamily="34" charset="0"/>
                <a:cs typeface="Arial" panose="020B0604020202020204" pitchFamily="34" charset="0"/>
              </a:rPr>
              <a:t>Employee retention: definition, pitfalls and strategies for HR leaders</a:t>
            </a:r>
            <a:r>
              <a:rPr lang="en-GB" sz="4800" dirty="0">
                <a:latin typeface="Arial" panose="020B0604020202020204" pitchFamily="34" charset="0"/>
                <a:cs typeface="Arial" panose="020B0604020202020204" pitchFamily="34" charset="0"/>
              </a:rPr>
              <a:t>. [online] </a:t>
            </a:r>
            <a:r>
              <a:rPr lang="en-GB" sz="4800" dirty="0" err="1">
                <a:latin typeface="Arial" panose="020B0604020202020204" pitchFamily="34" charset="0"/>
                <a:cs typeface="Arial" panose="020B0604020202020204" pitchFamily="34" charset="0"/>
              </a:rPr>
              <a:t>Adp</a:t>
            </a:r>
            <a:r>
              <a:rPr lang="en-GB" sz="4800" dirty="0">
                <a:latin typeface="Arial" panose="020B0604020202020204" pitchFamily="34" charset="0"/>
                <a:cs typeface="Arial" panose="020B0604020202020204" pitchFamily="34" charset="0"/>
              </a:rPr>
              <a:t>. Available at: https://</a:t>
            </a:r>
            <a:r>
              <a:rPr lang="en-GB" sz="4800" dirty="0" err="1">
                <a:latin typeface="Arial" panose="020B0604020202020204" pitchFamily="34" charset="0"/>
                <a:cs typeface="Arial" panose="020B0604020202020204" pitchFamily="34" charset="0"/>
              </a:rPr>
              <a:t>uk.adp.com</a:t>
            </a:r>
            <a:r>
              <a:rPr lang="en-GB" sz="4800" dirty="0">
                <a:latin typeface="Arial" panose="020B0604020202020204" pitchFamily="34" charset="0"/>
                <a:cs typeface="Arial" panose="020B0604020202020204" pitchFamily="34" charset="0"/>
              </a:rPr>
              <a:t>/resources/</a:t>
            </a:r>
            <a:r>
              <a:rPr lang="en-GB" sz="4800" dirty="0" err="1">
                <a:latin typeface="Arial" panose="020B0604020202020204" pitchFamily="34" charset="0"/>
                <a:cs typeface="Arial" panose="020B0604020202020204" pitchFamily="34" charset="0"/>
              </a:rPr>
              <a:t>adp</a:t>
            </a:r>
            <a:r>
              <a:rPr lang="en-GB" sz="4800" dirty="0">
                <a:latin typeface="Arial" panose="020B0604020202020204" pitchFamily="34" charset="0"/>
                <a:cs typeface="Arial" panose="020B0604020202020204" pitchFamily="34" charset="0"/>
              </a:rPr>
              <a:t>-articles-and-insights/articles/e/employee-retention-definition-causes-and-strategies-for-hr-leaders.aspx [Accessed 3 May 2026].</a:t>
            </a:r>
          </a:p>
          <a:p>
            <a:r>
              <a:rPr lang="en-GB" sz="4800" dirty="0">
                <a:latin typeface="Arial" panose="020B0604020202020204" pitchFamily="34" charset="0"/>
                <a:cs typeface="Arial" panose="020B0604020202020204" pitchFamily="34" charset="0"/>
              </a:rPr>
              <a:t>Arun, A. and D Gunaseelan (2025). Employee Retention Strategies in the Hospitality Industry: A Post-COVID Analysis. </a:t>
            </a:r>
            <a:r>
              <a:rPr lang="en-GB" sz="4800" i="1" dirty="0">
                <a:latin typeface="Arial" panose="020B0604020202020204" pitchFamily="34" charset="0"/>
                <a:cs typeface="Arial" panose="020B0604020202020204" pitchFamily="34" charset="0"/>
              </a:rPr>
              <a:t>Research Gate</a:t>
            </a:r>
            <a:r>
              <a:rPr lang="en-GB" sz="4800" dirty="0">
                <a:latin typeface="Arial" panose="020B0604020202020204" pitchFamily="34" charset="0"/>
                <a:cs typeface="Arial" panose="020B0604020202020204" pitchFamily="34" charset="0"/>
              </a:rPr>
              <a:t>, [online] 11(11), pp.4362–4366. Available at: https://</a:t>
            </a:r>
            <a:r>
              <a:rPr lang="en-GB" sz="4800" dirty="0" err="1">
                <a:latin typeface="Arial" panose="020B0604020202020204" pitchFamily="34" charset="0"/>
                <a:cs typeface="Arial" panose="020B0604020202020204" pitchFamily="34" charset="0"/>
              </a:rPr>
              <a:t>www.researchgate.net</a:t>
            </a:r>
            <a:r>
              <a:rPr lang="en-GB" sz="4800" dirty="0">
                <a:latin typeface="Arial" panose="020B0604020202020204" pitchFamily="34" charset="0"/>
                <a:cs typeface="Arial" panose="020B0604020202020204" pitchFamily="34" charset="0"/>
              </a:rPr>
              <a:t>/publication/392338731_Employee_Retention_Strategies_in_the_Hospitality_Industry_A_Post-COVID_Analysis [Accessed 5 May 2026].</a:t>
            </a:r>
          </a:p>
          <a:p>
            <a:r>
              <a:rPr lang="en-GB" sz="4800" dirty="0">
                <a:latin typeface="Arial" panose="020B0604020202020204" pitchFamily="34" charset="0"/>
                <a:cs typeface="Arial" panose="020B0604020202020204" pitchFamily="34" charset="0"/>
              </a:rPr>
              <a:t>British Dental Journal (2024). Boost staff retention with the working environment. </a:t>
            </a:r>
            <a:r>
              <a:rPr lang="en-GB" sz="4800" i="1" dirty="0">
                <a:latin typeface="Arial" panose="020B0604020202020204" pitchFamily="34" charset="0"/>
                <a:cs typeface="Arial" panose="020B0604020202020204" pitchFamily="34" charset="0"/>
              </a:rPr>
              <a:t>BRITISH DENTAL JOURNAL</a:t>
            </a:r>
            <a:r>
              <a:rPr lang="en-GB" sz="4800" dirty="0">
                <a:latin typeface="Arial" panose="020B0604020202020204" pitchFamily="34" charset="0"/>
                <a:cs typeface="Arial" panose="020B0604020202020204" pitchFamily="34" charset="0"/>
              </a:rPr>
              <a:t>, [online] 237(12), p.943. </a:t>
            </a:r>
            <a:r>
              <a:rPr lang="en-GB" sz="4800" dirty="0" err="1">
                <a:latin typeface="Arial" panose="020B0604020202020204" pitchFamily="34" charset="0"/>
                <a:cs typeface="Arial" panose="020B0604020202020204" pitchFamily="34" charset="0"/>
              </a:rPr>
              <a:t>doi:https</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doi.org</a:t>
            </a:r>
            <a:r>
              <a:rPr lang="en-GB" sz="4800" dirty="0">
                <a:latin typeface="Arial" panose="020B0604020202020204" pitchFamily="34" charset="0"/>
                <a:cs typeface="Arial" panose="020B0604020202020204" pitchFamily="34" charset="0"/>
              </a:rPr>
              <a:t>/10.1038/s41415-024-8253-3.</a:t>
            </a:r>
          </a:p>
          <a:p>
            <a:r>
              <a:rPr lang="en-GB" sz="4800" dirty="0">
                <a:latin typeface="Arial" panose="020B0604020202020204" pitchFamily="34" charset="0"/>
                <a:cs typeface="Arial" panose="020B0604020202020204" pitchFamily="34" charset="0"/>
              </a:rPr>
              <a:t>GOV.UK (n.d.). </a:t>
            </a:r>
            <a:r>
              <a:rPr lang="en-GB" sz="4800" i="1" dirty="0">
                <a:latin typeface="Arial" panose="020B0604020202020204" pitchFamily="34" charset="0"/>
                <a:cs typeface="Arial" panose="020B0604020202020204" pitchFamily="34" charset="0"/>
              </a:rPr>
              <a:t>National Minimum Wage and National Living Wage rates</a:t>
            </a:r>
            <a:r>
              <a:rPr lang="en-GB" sz="4800" dirty="0">
                <a:latin typeface="Arial" panose="020B0604020202020204" pitchFamily="34" charset="0"/>
                <a:cs typeface="Arial" panose="020B0604020202020204" pitchFamily="34" charset="0"/>
              </a:rPr>
              <a:t>. [online] GOV.UK. Available at: https://</a:t>
            </a:r>
            <a:r>
              <a:rPr lang="en-GB" sz="4800" dirty="0" err="1">
                <a:latin typeface="Arial" panose="020B0604020202020204" pitchFamily="34" charset="0"/>
                <a:cs typeface="Arial" panose="020B0604020202020204" pitchFamily="34" charset="0"/>
              </a:rPr>
              <a:t>www.gov.uk</a:t>
            </a:r>
            <a:r>
              <a:rPr lang="en-GB" sz="4800" dirty="0">
                <a:latin typeface="Arial" panose="020B0604020202020204" pitchFamily="34" charset="0"/>
                <a:cs typeface="Arial" panose="020B0604020202020204" pitchFamily="34" charset="0"/>
              </a:rPr>
              <a:t>/national-minimum-wage-rates [Accessed 2 May 2026].</a:t>
            </a:r>
          </a:p>
          <a:p>
            <a:r>
              <a:rPr lang="en-GB" sz="4800" dirty="0">
                <a:latin typeface="Arial" panose="020B0604020202020204" pitchFamily="34" charset="0"/>
                <a:cs typeface="Arial" panose="020B0604020202020204" pitchFamily="34" charset="0"/>
              </a:rPr>
              <a:t>Maude, J. (2017). </a:t>
            </a:r>
            <a:r>
              <a:rPr lang="en-GB" sz="4800" i="1" dirty="0">
                <a:latin typeface="Arial" panose="020B0604020202020204" pitchFamily="34" charset="0"/>
                <a:cs typeface="Arial" panose="020B0604020202020204" pitchFamily="34" charset="0"/>
              </a:rPr>
              <a:t>Fighting the staff retention war</a:t>
            </a:r>
            <a:r>
              <a:rPr lang="en-GB" sz="4800" dirty="0">
                <a:latin typeface="Arial" panose="020B0604020202020204" pitchFamily="34" charset="0"/>
                <a:cs typeface="Arial" panose="020B0604020202020204" pitchFamily="34" charset="0"/>
              </a:rPr>
              <a:t>. [online] </a:t>
            </a:r>
            <a:r>
              <a:rPr lang="en-GB" sz="4800" dirty="0" err="1">
                <a:latin typeface="Arial" panose="020B0604020202020204" pitchFamily="34" charset="0"/>
                <a:cs typeface="Arial" panose="020B0604020202020204" pitchFamily="34" charset="0"/>
              </a:rPr>
              <a:t>www.peoplemanagement.co.uk</a:t>
            </a:r>
            <a:r>
              <a:rPr lang="en-GB" sz="4800" dirty="0">
                <a:latin typeface="Arial" panose="020B0604020202020204" pitchFamily="34" charset="0"/>
                <a:cs typeface="Arial" panose="020B0604020202020204" pitchFamily="34" charset="0"/>
              </a:rPr>
              <a:t>. Available at: https://</a:t>
            </a:r>
            <a:r>
              <a:rPr lang="en-GB" sz="4800" dirty="0" err="1">
                <a:latin typeface="Arial" panose="020B0604020202020204" pitchFamily="34" charset="0"/>
                <a:cs typeface="Arial" panose="020B0604020202020204" pitchFamily="34" charset="0"/>
              </a:rPr>
              <a:t>www.peoplemanagement.co.uk</a:t>
            </a:r>
            <a:r>
              <a:rPr lang="en-GB" sz="4800" dirty="0">
                <a:latin typeface="Arial" panose="020B0604020202020204" pitchFamily="34" charset="0"/>
                <a:cs typeface="Arial" panose="020B0604020202020204" pitchFamily="34" charset="0"/>
              </a:rPr>
              <a:t>/article/1741356/fighting-staff-retention-war [Accessed 4 May 2026].</a:t>
            </a:r>
          </a:p>
          <a:p>
            <a:r>
              <a:rPr lang="en-GB" sz="4800" dirty="0">
                <a:latin typeface="Arial" panose="020B0604020202020204" pitchFamily="34" charset="0"/>
                <a:cs typeface="Arial" panose="020B0604020202020204" pitchFamily="34" charset="0"/>
              </a:rPr>
              <a:t>McAllister, J. (2026). </a:t>
            </a:r>
            <a:r>
              <a:rPr lang="en-GB" sz="4800" i="1" dirty="0">
                <a:latin typeface="Arial" panose="020B0604020202020204" pitchFamily="34" charset="0"/>
                <a:cs typeface="Arial" panose="020B0604020202020204" pitchFamily="34" charset="0"/>
              </a:rPr>
              <a:t>Super 8 Restaurants plans further openings as turnover rises</a:t>
            </a:r>
            <a:r>
              <a:rPr lang="en-GB" sz="4800" dirty="0">
                <a:latin typeface="Arial" panose="020B0604020202020204" pitchFamily="34" charset="0"/>
                <a:cs typeface="Arial" panose="020B0604020202020204" pitchFamily="34" charset="0"/>
              </a:rPr>
              <a:t>. [online] Restaurant. Available at: https://</a:t>
            </a:r>
            <a:r>
              <a:rPr lang="en-GB" sz="4800" dirty="0" err="1">
                <a:latin typeface="Arial" panose="020B0604020202020204" pitchFamily="34" charset="0"/>
                <a:cs typeface="Arial" panose="020B0604020202020204" pitchFamily="34" charset="0"/>
              </a:rPr>
              <a:t>www.restaurantonline.co.uk</a:t>
            </a:r>
            <a:r>
              <a:rPr lang="en-GB" sz="4800" dirty="0">
                <a:latin typeface="Arial" panose="020B0604020202020204" pitchFamily="34" charset="0"/>
                <a:cs typeface="Arial" panose="020B0604020202020204" pitchFamily="34" charset="0"/>
              </a:rPr>
              <a:t>/Article/2026/04/28/kiln-brat-and-mountain-operator-super-8-restaurants-plans-further-openings-as-turnover-rises/ [Accessed 2 May 2026].</a:t>
            </a:r>
          </a:p>
          <a:p>
            <a:r>
              <a:rPr lang="en-GB" sz="4800" dirty="0">
                <a:latin typeface="Arial" panose="020B0604020202020204" pitchFamily="34" charset="0"/>
                <a:cs typeface="Arial" panose="020B0604020202020204" pitchFamily="34" charset="0"/>
              </a:rPr>
              <a:t>McLeod, S. (2025). </a:t>
            </a:r>
            <a:r>
              <a:rPr lang="en-GB" sz="4800" i="1" dirty="0">
                <a:latin typeface="Arial" panose="020B0604020202020204" pitchFamily="34" charset="0"/>
                <a:cs typeface="Arial" panose="020B0604020202020204" pitchFamily="34" charset="0"/>
              </a:rPr>
              <a:t>Maslow’s hierarchy of needs</a:t>
            </a:r>
            <a:r>
              <a:rPr lang="en-GB" sz="4800" dirty="0">
                <a:latin typeface="Arial" panose="020B0604020202020204" pitchFamily="34" charset="0"/>
                <a:cs typeface="Arial" panose="020B0604020202020204" pitchFamily="34" charset="0"/>
              </a:rPr>
              <a:t>. [online] Simply Psychology. Available at: https://</a:t>
            </a:r>
            <a:r>
              <a:rPr lang="en-GB" sz="4800" dirty="0" err="1">
                <a:latin typeface="Arial" panose="020B0604020202020204" pitchFamily="34" charset="0"/>
                <a:cs typeface="Arial" panose="020B0604020202020204" pitchFamily="34" charset="0"/>
              </a:rPr>
              <a:t>www.simplypsychology.org</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maslow.html</a:t>
            </a:r>
            <a:r>
              <a:rPr lang="en-GB" sz="4800" dirty="0">
                <a:latin typeface="Arial" panose="020B0604020202020204" pitchFamily="34" charset="0"/>
                <a:cs typeface="Arial" panose="020B0604020202020204" pitchFamily="34" charset="0"/>
              </a:rPr>
              <a:t> [Accessed 5 May 2026].</a:t>
            </a:r>
          </a:p>
          <a:p>
            <a:r>
              <a:rPr lang="en-GB" sz="4800" dirty="0">
                <a:latin typeface="Arial" panose="020B0604020202020204" pitchFamily="34" charset="0"/>
                <a:cs typeface="Arial" panose="020B0604020202020204" pitchFamily="34" charset="0"/>
              </a:rPr>
              <a:t>Morgans Hotel (2026). </a:t>
            </a:r>
            <a:r>
              <a:rPr lang="en-GB" sz="4800" i="1" dirty="0">
                <a:latin typeface="Arial" panose="020B0604020202020204" pitchFamily="34" charset="0"/>
                <a:cs typeface="Arial" panose="020B0604020202020204" pitchFamily="34" charset="0"/>
              </a:rPr>
              <a:t>History | Morgans Hotel</a:t>
            </a:r>
            <a:r>
              <a:rPr lang="en-GB" sz="4800" dirty="0">
                <a:latin typeface="Arial" panose="020B0604020202020204" pitchFamily="34" charset="0"/>
                <a:cs typeface="Arial" panose="020B0604020202020204" pitchFamily="34" charset="0"/>
              </a:rPr>
              <a:t>. [online] Morgans Hotel. Available at: https://</a:t>
            </a:r>
            <a:r>
              <a:rPr lang="en-GB" sz="4800" dirty="0" err="1">
                <a:latin typeface="Arial" panose="020B0604020202020204" pitchFamily="34" charset="0"/>
                <a:cs typeface="Arial" panose="020B0604020202020204" pitchFamily="34" charset="0"/>
              </a:rPr>
              <a:t>www.morganshotel.co.uk</a:t>
            </a:r>
            <a:r>
              <a:rPr lang="en-GB" sz="4800" dirty="0">
                <a:latin typeface="Arial" panose="020B0604020202020204" pitchFamily="34" charset="0"/>
                <a:cs typeface="Arial" panose="020B0604020202020204" pitchFamily="34" charset="0"/>
              </a:rPr>
              <a:t>/history/ [Accessed 3 May 2026].</a:t>
            </a:r>
          </a:p>
          <a:p>
            <a:r>
              <a:rPr lang="en-GB" sz="4800" dirty="0">
                <a:latin typeface="Arial" panose="020B0604020202020204" pitchFamily="34" charset="0"/>
                <a:cs typeface="Arial" panose="020B0604020202020204" pitchFamily="34" charset="0"/>
              </a:rPr>
              <a:t>Morgans Hotel (2026b). </a:t>
            </a:r>
            <a:r>
              <a:rPr lang="en-GB" sz="4800" i="1" dirty="0">
                <a:latin typeface="Arial" panose="020B0604020202020204" pitchFamily="34" charset="0"/>
                <a:cs typeface="Arial" panose="020B0604020202020204" pitchFamily="34" charset="0"/>
              </a:rPr>
              <a:t>Morgans Hotel – Luxury Rooms in the Heart of Swansea</a:t>
            </a:r>
            <a:r>
              <a:rPr lang="en-GB" sz="4800" dirty="0">
                <a:latin typeface="Arial" panose="020B0604020202020204" pitchFamily="34" charset="0"/>
                <a:cs typeface="Arial" panose="020B0604020202020204" pitchFamily="34" charset="0"/>
              </a:rPr>
              <a:t>. [online] Morgans Hotel. Available at: https://</a:t>
            </a:r>
            <a:r>
              <a:rPr lang="en-GB" sz="4800" dirty="0" err="1">
                <a:latin typeface="Arial" panose="020B0604020202020204" pitchFamily="34" charset="0"/>
                <a:cs typeface="Arial" panose="020B0604020202020204" pitchFamily="34" charset="0"/>
              </a:rPr>
              <a:t>www.morganshotel.co.uk</a:t>
            </a:r>
            <a:r>
              <a:rPr lang="en-GB" sz="4800" dirty="0">
                <a:latin typeface="Arial" panose="020B0604020202020204" pitchFamily="34" charset="0"/>
                <a:cs typeface="Arial" panose="020B0604020202020204" pitchFamily="34" charset="0"/>
              </a:rPr>
              <a:t>/ [Accessed 7 May 2026].</a:t>
            </a:r>
          </a:p>
          <a:p>
            <a:r>
              <a:rPr lang="en-GB" sz="4800" dirty="0">
                <a:latin typeface="Arial" panose="020B0604020202020204" pitchFamily="34" charset="0"/>
                <a:cs typeface="Arial" panose="020B0604020202020204" pitchFamily="34" charset="0"/>
              </a:rPr>
              <a:t>Payne, E.-R. (2025). </a:t>
            </a:r>
            <a:r>
              <a:rPr lang="en-GB" sz="4800" i="1" dirty="0">
                <a:latin typeface="Arial" panose="020B0604020202020204" pitchFamily="34" charset="0"/>
                <a:cs typeface="Arial" panose="020B0604020202020204" pitchFamily="34" charset="0"/>
              </a:rPr>
              <a:t>Caring employers retain staff for longer, research suggests - HR Magazine</a:t>
            </a:r>
            <a:r>
              <a:rPr lang="en-GB" sz="4800" dirty="0">
                <a:latin typeface="Arial" panose="020B0604020202020204" pitchFamily="34" charset="0"/>
                <a:cs typeface="Arial" panose="020B0604020202020204" pitchFamily="34" charset="0"/>
              </a:rPr>
              <a:t>. [online] HR Magazine. Available at: https://</a:t>
            </a:r>
            <a:r>
              <a:rPr lang="en-GB" sz="4800" dirty="0" err="1">
                <a:latin typeface="Arial" panose="020B0604020202020204" pitchFamily="34" charset="0"/>
                <a:cs typeface="Arial" panose="020B0604020202020204" pitchFamily="34" charset="0"/>
              </a:rPr>
              <a:t>www.hrmagazine.co.uk</a:t>
            </a:r>
            <a:r>
              <a:rPr lang="en-GB" sz="4800" dirty="0">
                <a:latin typeface="Arial" panose="020B0604020202020204" pitchFamily="34" charset="0"/>
                <a:cs typeface="Arial" panose="020B0604020202020204" pitchFamily="34" charset="0"/>
              </a:rPr>
              <a:t>/content/news/caring-employers-retain-staff-for-longer-research-suggests [Accessed 4 May 2026].</a:t>
            </a:r>
          </a:p>
          <a:p>
            <a:r>
              <a:rPr lang="en-GB" sz="4800" dirty="0">
                <a:latin typeface="Arial" panose="020B0604020202020204" pitchFamily="34" charset="0"/>
                <a:cs typeface="Arial" panose="020B0604020202020204" pitchFamily="34" charset="0"/>
              </a:rPr>
              <a:t>Restaurant Magazine (2025). From Want Ad to Workforce: How Tech is Serving Up Faster Hiring and Longer Retention in Restaurants. </a:t>
            </a:r>
            <a:r>
              <a:rPr lang="en-GB" sz="4800" i="1" dirty="0">
                <a:latin typeface="Arial" panose="020B0604020202020204" pitchFamily="34" charset="0"/>
                <a:cs typeface="Arial" panose="020B0604020202020204" pitchFamily="34" charset="0"/>
              </a:rPr>
              <a:t>Restaurant Magazine</a:t>
            </a:r>
            <a:r>
              <a:rPr lang="en-GB" sz="4800" dirty="0">
                <a:latin typeface="Arial" panose="020B0604020202020204" pitchFamily="34" charset="0"/>
                <a:cs typeface="Arial" panose="020B0604020202020204" pitchFamily="34" charset="0"/>
              </a:rPr>
              <a:t>. [online] 18 Mar. Available at: https://</a:t>
            </a:r>
            <a:r>
              <a:rPr lang="en-GB" sz="4800" dirty="0" err="1">
                <a:latin typeface="Arial" panose="020B0604020202020204" pitchFamily="34" charset="0"/>
                <a:cs typeface="Arial" panose="020B0604020202020204" pitchFamily="34" charset="0"/>
              </a:rPr>
              <a:t>www.restaurantmagazine.com</a:t>
            </a:r>
            <a:r>
              <a:rPr lang="en-GB" sz="4800" dirty="0">
                <a:latin typeface="Arial" panose="020B0604020202020204" pitchFamily="34" charset="0"/>
                <a:cs typeface="Arial" panose="020B0604020202020204" pitchFamily="34" charset="0"/>
              </a:rPr>
              <a:t>/from-want-ad-to-workforce-how-tech-is-serving-up-faster-hiring-and-longer-retention-in-restaurants/ [Accessed 2 May 2026].</a:t>
            </a:r>
          </a:p>
          <a:p>
            <a:r>
              <a:rPr lang="en-GB" sz="4800" dirty="0">
                <a:latin typeface="Arial" panose="020B0604020202020204" pitchFamily="34" charset="0"/>
                <a:cs typeface="Arial" panose="020B0604020202020204" pitchFamily="34" charset="0"/>
              </a:rPr>
              <a:t>Robinson, P. (2023). </a:t>
            </a:r>
            <a:r>
              <a:rPr lang="en-GB" sz="4800" i="1" dirty="0">
                <a:latin typeface="Arial" panose="020B0604020202020204" pitchFamily="34" charset="0"/>
                <a:cs typeface="Arial" panose="020B0604020202020204" pitchFamily="34" charset="0"/>
              </a:rPr>
              <a:t>Seven ways to improve staff retention</a:t>
            </a:r>
            <a:r>
              <a:rPr lang="en-GB" sz="4800" dirty="0">
                <a:latin typeface="Arial" panose="020B0604020202020204" pitchFamily="34" charset="0"/>
                <a:cs typeface="Arial" panose="020B0604020202020204" pitchFamily="34" charset="0"/>
              </a:rPr>
              <a:t>. [online] </a:t>
            </a:r>
            <a:r>
              <a:rPr lang="en-GB" sz="4800" dirty="0" err="1">
                <a:latin typeface="Arial" panose="020B0604020202020204" pitchFamily="34" charset="0"/>
                <a:cs typeface="Arial" panose="020B0604020202020204" pitchFamily="34" charset="0"/>
              </a:rPr>
              <a:t>restaurantonline.co.uk</a:t>
            </a:r>
            <a:r>
              <a:rPr lang="en-GB" sz="4800" dirty="0">
                <a:latin typeface="Arial" panose="020B0604020202020204" pitchFamily="34" charset="0"/>
                <a:cs typeface="Arial" panose="020B0604020202020204" pitchFamily="34" charset="0"/>
              </a:rPr>
              <a:t>. Available at: https://</a:t>
            </a:r>
            <a:r>
              <a:rPr lang="en-GB" sz="4800" dirty="0" err="1">
                <a:latin typeface="Arial" panose="020B0604020202020204" pitchFamily="34" charset="0"/>
                <a:cs typeface="Arial" panose="020B0604020202020204" pitchFamily="34" charset="0"/>
              </a:rPr>
              <a:t>www.restaurantonline.co.uk</a:t>
            </a:r>
            <a:r>
              <a:rPr lang="en-GB" sz="4800" dirty="0">
                <a:latin typeface="Arial" panose="020B0604020202020204" pitchFamily="34" charset="0"/>
                <a:cs typeface="Arial" panose="020B0604020202020204" pitchFamily="34" charset="0"/>
              </a:rPr>
              <a:t>/Article/2023/08/11/how-restaurants-can-improve-staff-retention/ [Accessed 6 May 2026].</a:t>
            </a:r>
          </a:p>
          <a:p>
            <a:r>
              <a:rPr lang="en-GB" sz="4800" dirty="0">
                <a:latin typeface="Arial" panose="020B0604020202020204" pitchFamily="34" charset="0"/>
                <a:cs typeface="Arial" panose="020B0604020202020204" pitchFamily="34" charset="0"/>
              </a:rPr>
              <a:t>Shinde, S. (2025a). Motivation and Retention in the Modern Workplace: Adapting Maslow, Herzberg, and Vroom for Retention... </a:t>
            </a:r>
            <a:r>
              <a:rPr lang="en-GB" sz="4800" i="1" dirty="0">
                <a:latin typeface="Arial" panose="020B0604020202020204" pitchFamily="34" charset="0"/>
                <a:cs typeface="Arial" panose="020B0604020202020204" pitchFamily="34" charset="0"/>
              </a:rPr>
              <a:t>Research Gate</a:t>
            </a:r>
            <a:r>
              <a:rPr lang="en-GB" sz="4800" dirty="0">
                <a:latin typeface="Arial" panose="020B0604020202020204" pitchFamily="34" charset="0"/>
                <a:cs typeface="Arial" panose="020B0604020202020204" pitchFamily="34" charset="0"/>
              </a:rPr>
              <a:t>, [online] 10(5), pp.205–214. </a:t>
            </a:r>
            <a:r>
              <a:rPr lang="en-GB" sz="4800" dirty="0" err="1">
                <a:latin typeface="Arial" panose="020B0604020202020204" pitchFamily="34" charset="0"/>
                <a:cs typeface="Arial" panose="020B0604020202020204" pitchFamily="34" charset="0"/>
              </a:rPr>
              <a:t>doi:https</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doi.org</a:t>
            </a:r>
            <a:r>
              <a:rPr lang="en-GB" sz="4800" dirty="0">
                <a:latin typeface="Arial" panose="020B0604020202020204" pitchFamily="34" charset="0"/>
                <a:cs typeface="Arial" panose="020B0604020202020204" pitchFamily="34" charset="0"/>
              </a:rPr>
              <a:t>/10.31305/rrijm.2025.v10.n5.020.</a:t>
            </a:r>
          </a:p>
          <a:p>
            <a:r>
              <a:rPr lang="en-GB" sz="4800" dirty="0">
                <a:latin typeface="Arial" panose="020B0604020202020204" pitchFamily="34" charset="0"/>
                <a:cs typeface="Arial" panose="020B0604020202020204" pitchFamily="34" charset="0"/>
              </a:rPr>
              <a:t>Shinde, S. (2025b). Motivators and Hygiene Factors in Employee Retention: Insights from Herzberg Theory. </a:t>
            </a:r>
            <a:r>
              <a:rPr lang="en-GB" sz="4800" i="1" dirty="0">
                <a:latin typeface="Arial" panose="020B0604020202020204" pitchFamily="34" charset="0"/>
                <a:cs typeface="Arial" panose="020B0604020202020204" pitchFamily="34" charset="0"/>
              </a:rPr>
              <a:t>Research Gate</a:t>
            </a:r>
            <a:r>
              <a:rPr lang="en-GB" sz="4800" dirty="0">
                <a:latin typeface="Arial" panose="020B0604020202020204" pitchFamily="34" charset="0"/>
                <a:cs typeface="Arial" panose="020B0604020202020204" pitchFamily="34" charset="0"/>
              </a:rPr>
              <a:t>, [online] 12(5), pp.106–114. </a:t>
            </a:r>
            <a:r>
              <a:rPr lang="en-GB" sz="4800" dirty="0" err="1">
                <a:latin typeface="Arial" panose="020B0604020202020204" pitchFamily="34" charset="0"/>
                <a:cs typeface="Arial" panose="020B0604020202020204" pitchFamily="34" charset="0"/>
              </a:rPr>
              <a:t>doi:https</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doi.org</a:t>
            </a:r>
            <a:r>
              <a:rPr lang="en-GB" sz="4800" dirty="0">
                <a:latin typeface="Arial" panose="020B0604020202020204" pitchFamily="34" charset="0"/>
                <a:cs typeface="Arial" panose="020B0604020202020204" pitchFamily="34" charset="0"/>
              </a:rPr>
              <a:t>/10.53573/rhimrj.2025.v12n5.013.</a:t>
            </a:r>
          </a:p>
          <a:p>
            <a:r>
              <a:rPr lang="en-GB" sz="4800" dirty="0" err="1">
                <a:latin typeface="Arial" panose="020B0604020202020204" pitchFamily="34" charset="0"/>
                <a:cs typeface="Arial" panose="020B0604020202020204" pitchFamily="34" charset="0"/>
              </a:rPr>
              <a:t>Swansea.com</a:t>
            </a:r>
            <a:r>
              <a:rPr lang="en-GB" sz="4800" dirty="0">
                <a:latin typeface="Arial" panose="020B0604020202020204" pitchFamily="34" charset="0"/>
                <a:cs typeface="Arial" panose="020B0604020202020204" pitchFamily="34" charset="0"/>
              </a:rPr>
              <a:t> (2026). </a:t>
            </a:r>
            <a:r>
              <a:rPr lang="en-GB" sz="4800" i="1" dirty="0" err="1">
                <a:latin typeface="Arial" panose="020B0604020202020204" pitchFamily="34" charset="0"/>
                <a:cs typeface="Arial" panose="020B0604020202020204" pitchFamily="34" charset="0"/>
              </a:rPr>
              <a:t>Swansea.com</a:t>
            </a:r>
            <a:r>
              <a:rPr lang="en-GB" sz="4800" dirty="0">
                <a:latin typeface="Arial" panose="020B0604020202020204" pitchFamily="34" charset="0"/>
                <a:cs typeface="Arial" panose="020B0604020202020204" pitchFamily="34" charset="0"/>
              </a:rPr>
              <a:t>. [online] </a:t>
            </a:r>
            <a:r>
              <a:rPr lang="en-GB" sz="4800" dirty="0" err="1">
                <a:latin typeface="Arial" panose="020B0604020202020204" pitchFamily="34" charset="0"/>
                <a:cs typeface="Arial" panose="020B0604020202020204" pitchFamily="34" charset="0"/>
              </a:rPr>
              <a:t>Swansea.com</a:t>
            </a:r>
            <a:r>
              <a:rPr lang="en-GB" sz="4800" dirty="0">
                <a:latin typeface="Arial" panose="020B0604020202020204" pitchFamily="34" charset="0"/>
                <a:cs typeface="Arial" panose="020B0604020202020204" pitchFamily="34" charset="0"/>
              </a:rPr>
              <a:t>. Available at: https://</a:t>
            </a:r>
            <a:r>
              <a:rPr lang="en-GB" sz="4800" dirty="0" err="1">
                <a:latin typeface="Arial" panose="020B0604020202020204" pitchFamily="34" charset="0"/>
                <a:cs typeface="Arial" panose="020B0604020202020204" pitchFamily="34" charset="0"/>
              </a:rPr>
              <a:t>swansea.com</a:t>
            </a:r>
            <a:r>
              <a:rPr lang="en-GB" sz="4800" dirty="0">
                <a:latin typeface="Arial" panose="020B0604020202020204" pitchFamily="34" charset="0"/>
                <a:cs typeface="Arial" panose="020B0604020202020204" pitchFamily="34" charset="0"/>
              </a:rPr>
              <a:t> [Accessed 3 May 2026].</a:t>
            </a:r>
          </a:p>
          <a:p>
            <a:r>
              <a:rPr lang="en-GB" sz="4800" dirty="0">
                <a:latin typeface="Arial" panose="020B0604020202020204" pitchFamily="34" charset="0"/>
                <a:cs typeface="Arial" panose="020B0604020202020204" pitchFamily="34" charset="0"/>
              </a:rPr>
              <a:t>Syal, S. and Sharma, D. (2021). </a:t>
            </a:r>
            <a:r>
              <a:rPr lang="en-GB" sz="4800" i="1" dirty="0">
                <a:latin typeface="Arial" panose="020B0604020202020204" pitchFamily="34" charset="0"/>
                <a:cs typeface="Arial" panose="020B0604020202020204" pitchFamily="34" charset="0"/>
              </a:rPr>
              <a:t>Employee Retention: An imperative way to boost employee and organizational productivity</a:t>
            </a:r>
            <a:r>
              <a:rPr lang="en-GB" sz="4800" dirty="0">
                <a:latin typeface="Arial" panose="020B0604020202020204" pitchFamily="34" charset="0"/>
                <a:cs typeface="Arial" panose="020B0604020202020204" pitchFamily="34" charset="0"/>
              </a:rPr>
              <a:t>. [online] Research Gate. Available at: https://</a:t>
            </a:r>
            <a:r>
              <a:rPr lang="en-GB" sz="4800" dirty="0" err="1">
                <a:latin typeface="Arial" panose="020B0604020202020204" pitchFamily="34" charset="0"/>
                <a:cs typeface="Arial" panose="020B0604020202020204" pitchFamily="34" charset="0"/>
              </a:rPr>
              <a:t>www.researchgate.net</a:t>
            </a:r>
            <a:r>
              <a:rPr lang="en-GB" sz="4800" dirty="0">
                <a:latin typeface="Arial" panose="020B0604020202020204" pitchFamily="34" charset="0"/>
                <a:cs typeface="Arial" panose="020B0604020202020204" pitchFamily="34" charset="0"/>
              </a:rPr>
              <a:t>/publication/362850874_Employee_Retention_An_imperative_way_to_boost_employee_and_organizational_productivity [Accessed 4 May 2026].</a:t>
            </a:r>
          </a:p>
          <a:p>
            <a:endParaRPr lang="en-GB" sz="1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19098586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11615</TotalTime>
  <Words>4241</Words>
  <Application>Microsoft Macintosh PowerPoint</Application>
  <PresentationFormat>Widescreen</PresentationFormat>
  <Paragraphs>235</Paragraphs>
  <Slides>35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Aptos</vt:lpstr>
      <vt:lpstr>Aptos Display</vt:lpstr>
      <vt:lpstr>Arial</vt:lpstr>
      <vt:lpstr>Calibri</vt:lpstr>
      <vt:lpstr>Helvetica Neue Medium</vt:lpstr>
      <vt:lpstr>Office Theme</vt:lpstr>
      <vt:lpstr>Consultancy: Staff Retention in Morgans Hotel</vt:lpstr>
      <vt:lpstr>About Me</vt:lpstr>
      <vt:lpstr>Aims And Objectives</vt:lpstr>
      <vt:lpstr>Problems at Morgans Hotel</vt:lpstr>
      <vt:lpstr>Retention Rate</vt:lpstr>
      <vt:lpstr>Turnover Rate</vt:lpstr>
      <vt:lpstr>Monthly Staff Turnover at Morgan Hotel in 2025</vt:lpstr>
      <vt:lpstr>PowerPoint Presentation</vt:lpstr>
      <vt:lpstr>Impact of COVID-19 on Employee Retention in the Hospitality Industry </vt:lpstr>
      <vt:lpstr>SWOT - Strengths</vt:lpstr>
      <vt:lpstr>SWOT - Weakness</vt:lpstr>
      <vt:lpstr>SWOT –Opportunity</vt:lpstr>
      <vt:lpstr>SWOT – Threats</vt:lpstr>
      <vt:lpstr>PESTEL – Political</vt:lpstr>
      <vt:lpstr>PESTEL – Economic</vt:lpstr>
      <vt:lpstr>PESTEL – Social</vt:lpstr>
      <vt:lpstr>PESTEL – Technological</vt:lpstr>
      <vt:lpstr>PESTEL – Environmental</vt:lpstr>
      <vt:lpstr>PESTEL – Legal</vt:lpstr>
      <vt:lpstr>According to GOV.UK (n.d.), the National Minimum Wage is £12.71 per hour. At Morgans Hotel, staff are paid around £12.21–£12.25 per hour, which is lower than the national rate. This lower pay can be one of the reasons why employees decide to leave the job. From April, the national wage increased to £12.71, which makes the difference between the hotel’s pay and the legal minimum even bigger.</vt:lpstr>
      <vt:lpstr>What Makes Employees Stay?</vt:lpstr>
      <vt:lpstr>Employee Career Development and Job Satisfaction </vt:lpstr>
      <vt:lpstr>Providing Staff Retention Benefits</vt:lpstr>
      <vt:lpstr>Employee Retention Strategies</vt:lpstr>
      <vt:lpstr>Improving Employee Retention</vt:lpstr>
      <vt:lpstr>Stakeholder </vt:lpstr>
      <vt:lpstr>How Can Morgan Hotel Improving Employee Retention</vt:lpstr>
      <vt:lpstr>Theories of Employee Motivation (Maslow, Herzberg &amp; Vroom) </vt:lpstr>
      <vt:lpstr>PowerPoint Presentation</vt:lpstr>
      <vt:lpstr>Herzberg’s Two-Factor Theory in Employee Retention </vt:lpstr>
      <vt:lpstr>PowerPoint Presentation</vt:lpstr>
      <vt:lpstr>Recommendations</vt:lpstr>
      <vt:lpstr>Conclusion</vt:lpstr>
      <vt:lpstr>Thank You  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Ayesha Amir (2306141)</dc:creator>
  <cp:lastModifiedBy>Ayesha Amir (2306141)</cp:lastModifiedBy>
  <cp:revision>23</cp:revision>
  <dcterms:created xsi:type="dcterms:W3CDTF">2026-04-30T13:38:47Z</dcterms:created>
  <dcterms:modified xsi:type="dcterms:W3CDTF">2026-05-08T15:17:53Z</dcterms:modified>
</cp:coreProperties>
</file>