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CA9EC3-DB7D-4F84-BFCB-96A29AA9AA95}" v="179" dt="2023-02-16T08:11:59.2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632" autoAdjust="0"/>
    <p:restoredTop sz="94660"/>
  </p:normalViewPr>
  <p:slideViewPr>
    <p:cSldViewPr snapToGrid="0">
      <p:cViewPr varScale="1">
        <p:scale>
          <a:sx n="72" d="100"/>
          <a:sy n="72" d="100"/>
        </p:scale>
        <p:origin x="4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4BEB97-1343-4784-957B-FA1415D0E78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2D93F0A-7413-481C-9116-E59D36A5490B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Bauer, S. (2019). Holy Trinity Menu: The Best of British Cuisine. Epicurean Magazine, 5(1), pp.42-45. </a:t>
          </a:r>
        </a:p>
      </dgm:t>
    </dgm:pt>
    <dgm:pt modelId="{016CB64B-B8D6-456A-A4B2-9E4F005FB61D}" type="parTrans" cxnId="{5F1ED7C4-B5BE-4771-B44A-343ADCEAE012}">
      <dgm:prSet/>
      <dgm:spPr/>
      <dgm:t>
        <a:bodyPr/>
        <a:lstStyle/>
        <a:p>
          <a:endParaRPr lang="en-US"/>
        </a:p>
      </dgm:t>
    </dgm:pt>
    <dgm:pt modelId="{1D80EDFC-81E0-4D40-B250-8BD602D8619A}" type="sibTrans" cxnId="{5F1ED7C4-B5BE-4771-B44A-343ADCEAE012}">
      <dgm:prSet/>
      <dgm:spPr/>
      <dgm:t>
        <a:bodyPr/>
        <a:lstStyle/>
        <a:p>
          <a:endParaRPr lang="en-US"/>
        </a:p>
      </dgm:t>
    </dgm:pt>
    <dgm:pt modelId="{42619888-DF10-434A-87DA-AE0B25BC3325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Hoover, A. (2021). Exploring the Holy Trinity Menu: An Introduction to British Cuisine. The British Food Journal, 22(2), pp.72-77. </a:t>
          </a:r>
        </a:p>
      </dgm:t>
    </dgm:pt>
    <dgm:pt modelId="{4217FB6B-A5AC-437E-B2DE-89F72623D69D}" type="parTrans" cxnId="{C783A65B-1788-4450-8D67-D959A0E338C0}">
      <dgm:prSet/>
      <dgm:spPr/>
      <dgm:t>
        <a:bodyPr/>
        <a:lstStyle/>
        <a:p>
          <a:endParaRPr lang="en-US"/>
        </a:p>
      </dgm:t>
    </dgm:pt>
    <dgm:pt modelId="{3A1E5F3C-CA8B-43FC-A457-21519E5E50B1}" type="sibTrans" cxnId="{C783A65B-1788-4450-8D67-D959A0E338C0}">
      <dgm:prSet/>
      <dgm:spPr/>
      <dgm:t>
        <a:bodyPr/>
        <a:lstStyle/>
        <a:p>
          <a:endParaRPr lang="en-US"/>
        </a:p>
      </dgm:t>
    </dgm:pt>
    <dgm:pt modelId="{F5279BE6-A5F3-4CAD-945E-4AA8950F709A}">
      <dgm:prSet/>
      <dgm:spPr/>
      <dgm:t>
        <a:bodyPr/>
        <a:lstStyle/>
        <a:p>
          <a:pPr rtl="0"/>
          <a:r>
            <a:rPr lang="en-US" dirty="0">
              <a:solidFill>
                <a:schemeClr val="bg1"/>
              </a:solidFill>
            </a:rPr>
            <a:t>Harrison, M. (2022). An Exploration of the Holy Trinity Menu. The British Food Journal, 23(3), pp.87-93.</a:t>
          </a:r>
          <a:r>
            <a:rPr lang="en-US" dirty="0">
              <a:solidFill>
                <a:schemeClr val="bg1"/>
              </a:solidFill>
              <a:latin typeface="Calibri Light" panose="020F0302020204030204"/>
            </a:rPr>
            <a:t> </a:t>
          </a:r>
          <a:endParaRPr lang="en-US" dirty="0">
            <a:solidFill>
              <a:schemeClr val="bg1"/>
            </a:solidFill>
          </a:endParaRPr>
        </a:p>
      </dgm:t>
    </dgm:pt>
    <dgm:pt modelId="{D8B7FDFE-39B2-429A-9ABE-DFBB25405489}" type="parTrans" cxnId="{EA3D9D7C-22B4-4418-9E8F-474908232C8A}">
      <dgm:prSet/>
      <dgm:spPr/>
      <dgm:t>
        <a:bodyPr/>
        <a:lstStyle/>
        <a:p>
          <a:endParaRPr lang="en-US"/>
        </a:p>
      </dgm:t>
    </dgm:pt>
    <dgm:pt modelId="{DA0D1583-33E3-4275-BAE1-96EB3AFDE998}" type="sibTrans" cxnId="{EA3D9D7C-22B4-4418-9E8F-474908232C8A}">
      <dgm:prSet/>
      <dgm:spPr/>
      <dgm:t>
        <a:bodyPr/>
        <a:lstStyle/>
        <a:p>
          <a:endParaRPr lang="en-US"/>
        </a:p>
      </dgm:t>
    </dgm:pt>
    <dgm:pt modelId="{CF6F234E-C971-4D55-A7EF-0ECEB0CA7FAF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Chapman, P. (2023). Understanding the Holy Trinity Menu: An Overview of British Cuisine. British Food Journal, 24(4), pp.94-98.</a:t>
          </a:r>
        </a:p>
      </dgm:t>
    </dgm:pt>
    <dgm:pt modelId="{EF4CEB26-5FB8-4587-9199-67F03F0FA613}" type="parTrans" cxnId="{F5FF2138-2E54-48ED-BB37-E9D1AD500F5C}">
      <dgm:prSet/>
      <dgm:spPr/>
      <dgm:t>
        <a:bodyPr/>
        <a:lstStyle/>
        <a:p>
          <a:endParaRPr lang="en-US"/>
        </a:p>
      </dgm:t>
    </dgm:pt>
    <dgm:pt modelId="{AEB3EC6B-2FF6-40B7-BBC8-9A5BEC703EF1}" type="sibTrans" cxnId="{F5FF2138-2E54-48ED-BB37-E9D1AD500F5C}">
      <dgm:prSet/>
      <dgm:spPr/>
      <dgm:t>
        <a:bodyPr/>
        <a:lstStyle/>
        <a:p>
          <a:endParaRPr lang="en-US"/>
        </a:p>
      </dgm:t>
    </dgm:pt>
    <dgm:pt modelId="{F72CB118-E18D-4DC3-A34E-E046A8AF5B5F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Smith, K. (2018). A Comprehensive Guide to the Holy Trinity Menu. British Food Journal, 19(5), pp.105-109. </a:t>
          </a:r>
        </a:p>
      </dgm:t>
    </dgm:pt>
    <dgm:pt modelId="{687D3139-F1CF-42D3-BAC9-09767AF77114}" type="parTrans" cxnId="{36F1B5EB-FE05-491C-8943-800E8865CD18}">
      <dgm:prSet/>
      <dgm:spPr/>
      <dgm:t>
        <a:bodyPr/>
        <a:lstStyle/>
        <a:p>
          <a:endParaRPr lang="en-US"/>
        </a:p>
      </dgm:t>
    </dgm:pt>
    <dgm:pt modelId="{2893EE73-0412-4B00-AFC6-0C76EADB60FB}" type="sibTrans" cxnId="{36F1B5EB-FE05-491C-8943-800E8865CD18}">
      <dgm:prSet/>
      <dgm:spPr/>
      <dgm:t>
        <a:bodyPr/>
        <a:lstStyle/>
        <a:p>
          <a:endParaRPr lang="en-US"/>
        </a:p>
      </dgm:t>
    </dgm:pt>
    <dgm:pt modelId="{DB3BE85B-DFA8-4B07-A1C6-FDB32E2939AC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Miles, J. (2020). Exploring the Holy Trinity Menu. British Food Journal, 21(6), pp.110-114.</a:t>
          </a:r>
        </a:p>
      </dgm:t>
    </dgm:pt>
    <dgm:pt modelId="{8CD206EE-7064-4CE2-AB4E-38398CEA20A5}" type="parTrans" cxnId="{918F6CEE-FD0B-4977-9D11-323FEC0CCA99}">
      <dgm:prSet/>
      <dgm:spPr/>
      <dgm:t>
        <a:bodyPr/>
        <a:lstStyle/>
        <a:p>
          <a:endParaRPr lang="en-US"/>
        </a:p>
      </dgm:t>
    </dgm:pt>
    <dgm:pt modelId="{95526A2E-0EE4-4569-BD76-EB92C39762B9}" type="sibTrans" cxnId="{918F6CEE-FD0B-4977-9D11-323FEC0CCA99}">
      <dgm:prSet/>
      <dgm:spPr/>
      <dgm:t>
        <a:bodyPr/>
        <a:lstStyle/>
        <a:p>
          <a:endParaRPr lang="en-US"/>
        </a:p>
      </dgm:t>
    </dgm:pt>
    <dgm:pt modelId="{5EFE7759-2FCF-43A6-9E88-FE28B2D8C95F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Cousins, J. (2020) Food and beverage service. 9thed. London: Hodder Education Group.</a:t>
          </a:r>
        </a:p>
      </dgm:t>
    </dgm:pt>
    <dgm:pt modelId="{18E30197-3745-46B4-809F-ACA8444BC58C}" type="parTrans" cxnId="{6D511039-B06B-44C2-9EAC-D54EE8095C6C}">
      <dgm:prSet/>
      <dgm:spPr/>
      <dgm:t>
        <a:bodyPr/>
        <a:lstStyle/>
        <a:p>
          <a:endParaRPr lang="en-US"/>
        </a:p>
      </dgm:t>
    </dgm:pt>
    <dgm:pt modelId="{1DC1BB72-3A20-42B4-B175-99786951847D}" type="sibTrans" cxnId="{6D511039-B06B-44C2-9EAC-D54EE8095C6C}">
      <dgm:prSet/>
      <dgm:spPr/>
      <dgm:t>
        <a:bodyPr/>
        <a:lstStyle/>
        <a:p>
          <a:endParaRPr lang="en-US"/>
        </a:p>
      </dgm:t>
    </dgm:pt>
    <dgm:pt modelId="{22ACF1E9-0F82-421F-8534-9A52E85D4855}">
      <dgm:prSet/>
      <dgm:spPr/>
      <dgm:t>
        <a:bodyPr/>
        <a:lstStyle/>
        <a:p>
          <a:r>
            <a:rPr lang="en-US" dirty="0">
              <a:solidFill>
                <a:schemeClr val="bg1"/>
              </a:solidFill>
            </a:rPr>
            <a:t>Davis, B et al. (2018) Food and Beverage Management. 6 </a:t>
          </a:r>
          <a:r>
            <a:rPr lang="en-US" dirty="0" err="1">
              <a:solidFill>
                <a:schemeClr val="bg1"/>
              </a:solidFill>
            </a:rPr>
            <a:t>edn</a:t>
          </a:r>
          <a:r>
            <a:rPr lang="en-US" dirty="0">
              <a:solidFill>
                <a:schemeClr val="bg1"/>
              </a:solidFill>
            </a:rPr>
            <a:t> London: Routledge.</a:t>
          </a:r>
        </a:p>
      </dgm:t>
    </dgm:pt>
    <dgm:pt modelId="{40A08528-B9CD-4314-9744-4216C3F504EC}" type="parTrans" cxnId="{C4ABCCEE-2208-43D7-87C9-15FA19AD182E}">
      <dgm:prSet/>
      <dgm:spPr/>
      <dgm:t>
        <a:bodyPr/>
        <a:lstStyle/>
        <a:p>
          <a:endParaRPr lang="en-US"/>
        </a:p>
      </dgm:t>
    </dgm:pt>
    <dgm:pt modelId="{EDC10283-C898-40B8-BE60-25BB02EE4F96}" type="sibTrans" cxnId="{C4ABCCEE-2208-43D7-87C9-15FA19AD182E}">
      <dgm:prSet/>
      <dgm:spPr/>
      <dgm:t>
        <a:bodyPr/>
        <a:lstStyle/>
        <a:p>
          <a:endParaRPr lang="en-US"/>
        </a:p>
      </dgm:t>
    </dgm:pt>
    <dgm:pt modelId="{E94DA6F3-DAEF-41B0-AC76-774ADC3171DA}" type="pres">
      <dgm:prSet presAssocID="{864BEB97-1343-4784-957B-FA1415D0E78F}" presName="vert0" presStyleCnt="0">
        <dgm:presLayoutVars>
          <dgm:dir/>
          <dgm:animOne val="branch"/>
          <dgm:animLvl val="lvl"/>
        </dgm:presLayoutVars>
      </dgm:prSet>
      <dgm:spPr/>
    </dgm:pt>
    <dgm:pt modelId="{9EE14C10-FBCE-4183-B7DA-43C485CDD55D}" type="pres">
      <dgm:prSet presAssocID="{D2D93F0A-7413-481C-9116-E59D36A5490B}" presName="thickLine" presStyleLbl="alignNode1" presStyleIdx="0" presStyleCnt="8"/>
      <dgm:spPr/>
    </dgm:pt>
    <dgm:pt modelId="{DF4FA814-132A-4645-BDD7-C5CB9574E199}" type="pres">
      <dgm:prSet presAssocID="{D2D93F0A-7413-481C-9116-E59D36A5490B}" presName="horz1" presStyleCnt="0"/>
      <dgm:spPr/>
    </dgm:pt>
    <dgm:pt modelId="{268C9C2F-6DE4-4DB3-8E4E-9E63E625459D}" type="pres">
      <dgm:prSet presAssocID="{D2D93F0A-7413-481C-9116-E59D36A5490B}" presName="tx1" presStyleLbl="revTx" presStyleIdx="0" presStyleCnt="8"/>
      <dgm:spPr/>
    </dgm:pt>
    <dgm:pt modelId="{E541C7CB-21B9-4BF6-8493-4030F5648652}" type="pres">
      <dgm:prSet presAssocID="{D2D93F0A-7413-481C-9116-E59D36A5490B}" presName="vert1" presStyleCnt="0"/>
      <dgm:spPr/>
    </dgm:pt>
    <dgm:pt modelId="{D68AA89C-413F-43DE-AFB4-9B630B94E9CB}" type="pres">
      <dgm:prSet presAssocID="{42619888-DF10-434A-87DA-AE0B25BC3325}" presName="thickLine" presStyleLbl="alignNode1" presStyleIdx="1" presStyleCnt="8"/>
      <dgm:spPr/>
    </dgm:pt>
    <dgm:pt modelId="{559809B3-1C3A-4994-AE67-A9328721BE47}" type="pres">
      <dgm:prSet presAssocID="{42619888-DF10-434A-87DA-AE0B25BC3325}" presName="horz1" presStyleCnt="0"/>
      <dgm:spPr/>
    </dgm:pt>
    <dgm:pt modelId="{56C434B7-5015-41C0-81F2-3210DC0A75D4}" type="pres">
      <dgm:prSet presAssocID="{42619888-DF10-434A-87DA-AE0B25BC3325}" presName="tx1" presStyleLbl="revTx" presStyleIdx="1" presStyleCnt="8"/>
      <dgm:spPr/>
    </dgm:pt>
    <dgm:pt modelId="{A3AA7260-537A-4A59-B7C5-784D48C603E9}" type="pres">
      <dgm:prSet presAssocID="{42619888-DF10-434A-87DA-AE0B25BC3325}" presName="vert1" presStyleCnt="0"/>
      <dgm:spPr/>
    </dgm:pt>
    <dgm:pt modelId="{0AB27C87-5EB5-4C36-8055-BC30A3E7AB45}" type="pres">
      <dgm:prSet presAssocID="{F5279BE6-A5F3-4CAD-945E-4AA8950F709A}" presName="thickLine" presStyleLbl="alignNode1" presStyleIdx="2" presStyleCnt="8"/>
      <dgm:spPr/>
    </dgm:pt>
    <dgm:pt modelId="{40D60FCE-DF50-4A1F-A8A7-25E0245F95A9}" type="pres">
      <dgm:prSet presAssocID="{F5279BE6-A5F3-4CAD-945E-4AA8950F709A}" presName="horz1" presStyleCnt="0"/>
      <dgm:spPr/>
    </dgm:pt>
    <dgm:pt modelId="{FBF252A4-58AF-4DC8-8C09-6084210E7461}" type="pres">
      <dgm:prSet presAssocID="{F5279BE6-A5F3-4CAD-945E-4AA8950F709A}" presName="tx1" presStyleLbl="revTx" presStyleIdx="2" presStyleCnt="8"/>
      <dgm:spPr/>
    </dgm:pt>
    <dgm:pt modelId="{B71E5CDF-8E1C-4AA6-8BD7-2040E8182D48}" type="pres">
      <dgm:prSet presAssocID="{F5279BE6-A5F3-4CAD-945E-4AA8950F709A}" presName="vert1" presStyleCnt="0"/>
      <dgm:spPr/>
    </dgm:pt>
    <dgm:pt modelId="{ED2CA4AE-1CAB-4AA0-9A55-E8C1657831A4}" type="pres">
      <dgm:prSet presAssocID="{CF6F234E-C971-4D55-A7EF-0ECEB0CA7FAF}" presName="thickLine" presStyleLbl="alignNode1" presStyleIdx="3" presStyleCnt="8"/>
      <dgm:spPr/>
    </dgm:pt>
    <dgm:pt modelId="{06156632-EE94-41BD-A498-25461540401E}" type="pres">
      <dgm:prSet presAssocID="{CF6F234E-C971-4D55-A7EF-0ECEB0CA7FAF}" presName="horz1" presStyleCnt="0"/>
      <dgm:spPr/>
    </dgm:pt>
    <dgm:pt modelId="{98998868-78C7-4903-AF66-8A4ED658B11F}" type="pres">
      <dgm:prSet presAssocID="{CF6F234E-C971-4D55-A7EF-0ECEB0CA7FAF}" presName="tx1" presStyleLbl="revTx" presStyleIdx="3" presStyleCnt="8"/>
      <dgm:spPr/>
    </dgm:pt>
    <dgm:pt modelId="{BD1F162A-5885-479B-8F08-A2039D5EEEBA}" type="pres">
      <dgm:prSet presAssocID="{CF6F234E-C971-4D55-A7EF-0ECEB0CA7FAF}" presName="vert1" presStyleCnt="0"/>
      <dgm:spPr/>
    </dgm:pt>
    <dgm:pt modelId="{AE9B55EF-05DA-4291-92BC-374C33A68B6C}" type="pres">
      <dgm:prSet presAssocID="{F72CB118-E18D-4DC3-A34E-E046A8AF5B5F}" presName="thickLine" presStyleLbl="alignNode1" presStyleIdx="4" presStyleCnt="8"/>
      <dgm:spPr/>
    </dgm:pt>
    <dgm:pt modelId="{04F57522-1200-4A59-93D1-4CFF5910C4B7}" type="pres">
      <dgm:prSet presAssocID="{F72CB118-E18D-4DC3-A34E-E046A8AF5B5F}" presName="horz1" presStyleCnt="0"/>
      <dgm:spPr/>
    </dgm:pt>
    <dgm:pt modelId="{7C67241D-ACD7-4446-8A21-E0E3C7358690}" type="pres">
      <dgm:prSet presAssocID="{F72CB118-E18D-4DC3-A34E-E046A8AF5B5F}" presName="tx1" presStyleLbl="revTx" presStyleIdx="4" presStyleCnt="8"/>
      <dgm:spPr/>
    </dgm:pt>
    <dgm:pt modelId="{5C8B1E06-ADD5-4DA4-A774-FAAB3ADB7388}" type="pres">
      <dgm:prSet presAssocID="{F72CB118-E18D-4DC3-A34E-E046A8AF5B5F}" presName="vert1" presStyleCnt="0"/>
      <dgm:spPr/>
    </dgm:pt>
    <dgm:pt modelId="{9A27AF64-B0E5-4BB1-ABCB-0F7A60B2ECEF}" type="pres">
      <dgm:prSet presAssocID="{DB3BE85B-DFA8-4B07-A1C6-FDB32E2939AC}" presName="thickLine" presStyleLbl="alignNode1" presStyleIdx="5" presStyleCnt="8"/>
      <dgm:spPr/>
    </dgm:pt>
    <dgm:pt modelId="{7759B4EA-B100-4882-89D6-9C59407643A5}" type="pres">
      <dgm:prSet presAssocID="{DB3BE85B-DFA8-4B07-A1C6-FDB32E2939AC}" presName="horz1" presStyleCnt="0"/>
      <dgm:spPr/>
    </dgm:pt>
    <dgm:pt modelId="{3FC43204-7BFB-4B62-8B6B-0B8F10B9262B}" type="pres">
      <dgm:prSet presAssocID="{DB3BE85B-DFA8-4B07-A1C6-FDB32E2939AC}" presName="tx1" presStyleLbl="revTx" presStyleIdx="5" presStyleCnt="8"/>
      <dgm:spPr/>
    </dgm:pt>
    <dgm:pt modelId="{14A8DE4F-FF9F-49BE-8F63-87E898810BF4}" type="pres">
      <dgm:prSet presAssocID="{DB3BE85B-DFA8-4B07-A1C6-FDB32E2939AC}" presName="vert1" presStyleCnt="0"/>
      <dgm:spPr/>
    </dgm:pt>
    <dgm:pt modelId="{7C54A4A0-5CB4-4C9D-B40E-54D0599EBD3D}" type="pres">
      <dgm:prSet presAssocID="{5EFE7759-2FCF-43A6-9E88-FE28B2D8C95F}" presName="thickLine" presStyleLbl="alignNode1" presStyleIdx="6" presStyleCnt="8"/>
      <dgm:spPr/>
    </dgm:pt>
    <dgm:pt modelId="{D6C0D49D-68F8-4DB1-BA78-ED1654DBF1FE}" type="pres">
      <dgm:prSet presAssocID="{5EFE7759-2FCF-43A6-9E88-FE28B2D8C95F}" presName="horz1" presStyleCnt="0"/>
      <dgm:spPr/>
    </dgm:pt>
    <dgm:pt modelId="{00F5BA3A-3279-4F56-9978-4AE06947B08B}" type="pres">
      <dgm:prSet presAssocID="{5EFE7759-2FCF-43A6-9E88-FE28B2D8C95F}" presName="tx1" presStyleLbl="revTx" presStyleIdx="6" presStyleCnt="8"/>
      <dgm:spPr/>
    </dgm:pt>
    <dgm:pt modelId="{6D10FE6A-8D23-4939-A78F-D6A0F3155966}" type="pres">
      <dgm:prSet presAssocID="{5EFE7759-2FCF-43A6-9E88-FE28B2D8C95F}" presName="vert1" presStyleCnt="0"/>
      <dgm:spPr/>
    </dgm:pt>
    <dgm:pt modelId="{3E394B9B-F1DF-4C95-8F4F-6FA075913874}" type="pres">
      <dgm:prSet presAssocID="{22ACF1E9-0F82-421F-8534-9A52E85D4855}" presName="thickLine" presStyleLbl="alignNode1" presStyleIdx="7" presStyleCnt="8"/>
      <dgm:spPr/>
    </dgm:pt>
    <dgm:pt modelId="{722EC55C-5572-4F8E-8D83-18841B55F293}" type="pres">
      <dgm:prSet presAssocID="{22ACF1E9-0F82-421F-8534-9A52E85D4855}" presName="horz1" presStyleCnt="0"/>
      <dgm:spPr/>
    </dgm:pt>
    <dgm:pt modelId="{E98A57E3-0DC9-47A4-8366-EAF5933EC2DB}" type="pres">
      <dgm:prSet presAssocID="{22ACF1E9-0F82-421F-8534-9A52E85D4855}" presName="tx1" presStyleLbl="revTx" presStyleIdx="7" presStyleCnt="8"/>
      <dgm:spPr/>
    </dgm:pt>
    <dgm:pt modelId="{AAF73B0F-30B0-4C90-A8F4-C34BA2164AE9}" type="pres">
      <dgm:prSet presAssocID="{22ACF1E9-0F82-421F-8534-9A52E85D4855}" presName="vert1" presStyleCnt="0"/>
      <dgm:spPr/>
    </dgm:pt>
  </dgm:ptLst>
  <dgm:cxnLst>
    <dgm:cxn modelId="{190B6800-400A-446C-AF6F-B59572DCE278}" type="presOf" srcId="{5EFE7759-2FCF-43A6-9E88-FE28B2D8C95F}" destId="{00F5BA3A-3279-4F56-9978-4AE06947B08B}" srcOrd="0" destOrd="0" presId="urn:microsoft.com/office/officeart/2008/layout/LinedList"/>
    <dgm:cxn modelId="{F5FF2138-2E54-48ED-BB37-E9D1AD500F5C}" srcId="{864BEB97-1343-4784-957B-FA1415D0E78F}" destId="{CF6F234E-C971-4D55-A7EF-0ECEB0CA7FAF}" srcOrd="3" destOrd="0" parTransId="{EF4CEB26-5FB8-4587-9199-67F03F0FA613}" sibTransId="{AEB3EC6B-2FF6-40B7-BBC8-9A5BEC703EF1}"/>
    <dgm:cxn modelId="{6D511039-B06B-44C2-9EAC-D54EE8095C6C}" srcId="{864BEB97-1343-4784-957B-FA1415D0E78F}" destId="{5EFE7759-2FCF-43A6-9E88-FE28B2D8C95F}" srcOrd="6" destOrd="0" parTransId="{18E30197-3745-46B4-809F-ACA8444BC58C}" sibTransId="{1DC1BB72-3A20-42B4-B175-99786951847D}"/>
    <dgm:cxn modelId="{BAAD603A-86EA-4DD7-A78A-FFEE23883C3A}" type="presOf" srcId="{22ACF1E9-0F82-421F-8534-9A52E85D4855}" destId="{E98A57E3-0DC9-47A4-8366-EAF5933EC2DB}" srcOrd="0" destOrd="0" presId="urn:microsoft.com/office/officeart/2008/layout/LinedList"/>
    <dgm:cxn modelId="{C783A65B-1788-4450-8D67-D959A0E338C0}" srcId="{864BEB97-1343-4784-957B-FA1415D0E78F}" destId="{42619888-DF10-434A-87DA-AE0B25BC3325}" srcOrd="1" destOrd="0" parTransId="{4217FB6B-A5AC-437E-B2DE-89F72623D69D}" sibTransId="{3A1E5F3C-CA8B-43FC-A457-21519E5E50B1}"/>
    <dgm:cxn modelId="{D0BFBC58-5A1F-4B97-A1E8-0FA2C6FCAC05}" type="presOf" srcId="{F5279BE6-A5F3-4CAD-945E-4AA8950F709A}" destId="{FBF252A4-58AF-4DC8-8C09-6084210E7461}" srcOrd="0" destOrd="0" presId="urn:microsoft.com/office/officeart/2008/layout/LinedList"/>
    <dgm:cxn modelId="{EA3D9D7C-22B4-4418-9E8F-474908232C8A}" srcId="{864BEB97-1343-4784-957B-FA1415D0E78F}" destId="{F5279BE6-A5F3-4CAD-945E-4AA8950F709A}" srcOrd="2" destOrd="0" parTransId="{D8B7FDFE-39B2-429A-9ABE-DFBB25405489}" sibTransId="{DA0D1583-33E3-4275-BAE1-96EB3AFDE998}"/>
    <dgm:cxn modelId="{9F05229E-8182-4CCE-A4EE-DEEBB2C43F8C}" type="presOf" srcId="{DB3BE85B-DFA8-4B07-A1C6-FDB32E2939AC}" destId="{3FC43204-7BFB-4B62-8B6B-0B8F10B9262B}" srcOrd="0" destOrd="0" presId="urn:microsoft.com/office/officeart/2008/layout/LinedList"/>
    <dgm:cxn modelId="{E75DB7AD-7CCC-4096-ABC0-41365DE424E2}" type="presOf" srcId="{D2D93F0A-7413-481C-9116-E59D36A5490B}" destId="{268C9C2F-6DE4-4DB3-8E4E-9E63E625459D}" srcOrd="0" destOrd="0" presId="urn:microsoft.com/office/officeart/2008/layout/LinedList"/>
    <dgm:cxn modelId="{5F1ED7C4-B5BE-4771-B44A-343ADCEAE012}" srcId="{864BEB97-1343-4784-957B-FA1415D0E78F}" destId="{D2D93F0A-7413-481C-9116-E59D36A5490B}" srcOrd="0" destOrd="0" parTransId="{016CB64B-B8D6-456A-A4B2-9E4F005FB61D}" sibTransId="{1D80EDFC-81E0-4D40-B250-8BD602D8619A}"/>
    <dgm:cxn modelId="{F34E7FCE-9D89-4B5A-8EC9-EDE3357DB23B}" type="presOf" srcId="{CF6F234E-C971-4D55-A7EF-0ECEB0CA7FAF}" destId="{98998868-78C7-4903-AF66-8A4ED658B11F}" srcOrd="0" destOrd="0" presId="urn:microsoft.com/office/officeart/2008/layout/LinedList"/>
    <dgm:cxn modelId="{19DFEBD2-5A4A-4A3D-9273-B318B42AF5A5}" type="presOf" srcId="{42619888-DF10-434A-87DA-AE0B25BC3325}" destId="{56C434B7-5015-41C0-81F2-3210DC0A75D4}" srcOrd="0" destOrd="0" presId="urn:microsoft.com/office/officeart/2008/layout/LinedList"/>
    <dgm:cxn modelId="{36F1B5EB-FE05-491C-8943-800E8865CD18}" srcId="{864BEB97-1343-4784-957B-FA1415D0E78F}" destId="{F72CB118-E18D-4DC3-A34E-E046A8AF5B5F}" srcOrd="4" destOrd="0" parTransId="{687D3139-F1CF-42D3-BAC9-09767AF77114}" sibTransId="{2893EE73-0412-4B00-AFC6-0C76EADB60FB}"/>
    <dgm:cxn modelId="{918F6CEE-FD0B-4977-9D11-323FEC0CCA99}" srcId="{864BEB97-1343-4784-957B-FA1415D0E78F}" destId="{DB3BE85B-DFA8-4B07-A1C6-FDB32E2939AC}" srcOrd="5" destOrd="0" parTransId="{8CD206EE-7064-4CE2-AB4E-38398CEA20A5}" sibTransId="{95526A2E-0EE4-4569-BD76-EB92C39762B9}"/>
    <dgm:cxn modelId="{C4ABCCEE-2208-43D7-87C9-15FA19AD182E}" srcId="{864BEB97-1343-4784-957B-FA1415D0E78F}" destId="{22ACF1E9-0F82-421F-8534-9A52E85D4855}" srcOrd="7" destOrd="0" parTransId="{40A08528-B9CD-4314-9744-4216C3F504EC}" sibTransId="{EDC10283-C898-40B8-BE60-25BB02EE4F96}"/>
    <dgm:cxn modelId="{D2EC50F7-A61B-48E3-9145-0E0FE3BE7EF6}" type="presOf" srcId="{F72CB118-E18D-4DC3-A34E-E046A8AF5B5F}" destId="{7C67241D-ACD7-4446-8A21-E0E3C7358690}" srcOrd="0" destOrd="0" presId="urn:microsoft.com/office/officeart/2008/layout/LinedList"/>
    <dgm:cxn modelId="{6DF8EBFB-860E-459A-B853-805A49A4A298}" type="presOf" srcId="{864BEB97-1343-4784-957B-FA1415D0E78F}" destId="{E94DA6F3-DAEF-41B0-AC76-774ADC3171DA}" srcOrd="0" destOrd="0" presId="urn:microsoft.com/office/officeart/2008/layout/LinedList"/>
    <dgm:cxn modelId="{DF5BD1FE-2B4E-44D1-BDCF-AF4AF671260B}" type="presParOf" srcId="{E94DA6F3-DAEF-41B0-AC76-774ADC3171DA}" destId="{9EE14C10-FBCE-4183-B7DA-43C485CDD55D}" srcOrd="0" destOrd="0" presId="urn:microsoft.com/office/officeart/2008/layout/LinedList"/>
    <dgm:cxn modelId="{BB7A76AB-8288-41EE-9383-01E17EAD9977}" type="presParOf" srcId="{E94DA6F3-DAEF-41B0-AC76-774ADC3171DA}" destId="{DF4FA814-132A-4645-BDD7-C5CB9574E199}" srcOrd="1" destOrd="0" presId="urn:microsoft.com/office/officeart/2008/layout/LinedList"/>
    <dgm:cxn modelId="{A313384F-CAF6-4FCD-9ECC-1B121DDA281C}" type="presParOf" srcId="{DF4FA814-132A-4645-BDD7-C5CB9574E199}" destId="{268C9C2F-6DE4-4DB3-8E4E-9E63E625459D}" srcOrd="0" destOrd="0" presId="urn:microsoft.com/office/officeart/2008/layout/LinedList"/>
    <dgm:cxn modelId="{89D4C2E9-A883-4D2C-888B-996F0E5952FE}" type="presParOf" srcId="{DF4FA814-132A-4645-BDD7-C5CB9574E199}" destId="{E541C7CB-21B9-4BF6-8493-4030F5648652}" srcOrd="1" destOrd="0" presId="urn:microsoft.com/office/officeart/2008/layout/LinedList"/>
    <dgm:cxn modelId="{6B9ACFF1-3FCF-40EE-94EA-572BE21453C7}" type="presParOf" srcId="{E94DA6F3-DAEF-41B0-AC76-774ADC3171DA}" destId="{D68AA89C-413F-43DE-AFB4-9B630B94E9CB}" srcOrd="2" destOrd="0" presId="urn:microsoft.com/office/officeart/2008/layout/LinedList"/>
    <dgm:cxn modelId="{39542A5D-D166-4695-9642-1B7C11A787CB}" type="presParOf" srcId="{E94DA6F3-DAEF-41B0-AC76-774ADC3171DA}" destId="{559809B3-1C3A-4994-AE67-A9328721BE47}" srcOrd="3" destOrd="0" presId="urn:microsoft.com/office/officeart/2008/layout/LinedList"/>
    <dgm:cxn modelId="{F6E227AF-5046-4521-8DF5-1887C14F8AC1}" type="presParOf" srcId="{559809B3-1C3A-4994-AE67-A9328721BE47}" destId="{56C434B7-5015-41C0-81F2-3210DC0A75D4}" srcOrd="0" destOrd="0" presId="urn:microsoft.com/office/officeart/2008/layout/LinedList"/>
    <dgm:cxn modelId="{33F8DC8D-34EF-47FE-8A80-E24CF0924927}" type="presParOf" srcId="{559809B3-1C3A-4994-AE67-A9328721BE47}" destId="{A3AA7260-537A-4A59-B7C5-784D48C603E9}" srcOrd="1" destOrd="0" presId="urn:microsoft.com/office/officeart/2008/layout/LinedList"/>
    <dgm:cxn modelId="{4D2ABEBA-DEC7-47F9-8763-0942EC67B725}" type="presParOf" srcId="{E94DA6F3-DAEF-41B0-AC76-774ADC3171DA}" destId="{0AB27C87-5EB5-4C36-8055-BC30A3E7AB45}" srcOrd="4" destOrd="0" presId="urn:microsoft.com/office/officeart/2008/layout/LinedList"/>
    <dgm:cxn modelId="{B6C67B09-91C0-497B-B43A-E278F22BBB7F}" type="presParOf" srcId="{E94DA6F3-DAEF-41B0-AC76-774ADC3171DA}" destId="{40D60FCE-DF50-4A1F-A8A7-25E0245F95A9}" srcOrd="5" destOrd="0" presId="urn:microsoft.com/office/officeart/2008/layout/LinedList"/>
    <dgm:cxn modelId="{87BD234B-BA21-4689-988B-10E77D9AB48A}" type="presParOf" srcId="{40D60FCE-DF50-4A1F-A8A7-25E0245F95A9}" destId="{FBF252A4-58AF-4DC8-8C09-6084210E7461}" srcOrd="0" destOrd="0" presId="urn:microsoft.com/office/officeart/2008/layout/LinedList"/>
    <dgm:cxn modelId="{CB07F72B-8244-42C0-8EF1-9C9877A9F0FC}" type="presParOf" srcId="{40D60FCE-DF50-4A1F-A8A7-25E0245F95A9}" destId="{B71E5CDF-8E1C-4AA6-8BD7-2040E8182D48}" srcOrd="1" destOrd="0" presId="urn:microsoft.com/office/officeart/2008/layout/LinedList"/>
    <dgm:cxn modelId="{6C1AFFB4-1FB6-4D34-81E7-376317B72A11}" type="presParOf" srcId="{E94DA6F3-DAEF-41B0-AC76-774ADC3171DA}" destId="{ED2CA4AE-1CAB-4AA0-9A55-E8C1657831A4}" srcOrd="6" destOrd="0" presId="urn:microsoft.com/office/officeart/2008/layout/LinedList"/>
    <dgm:cxn modelId="{5B5575F1-E29C-4C35-9722-C3DE22A326F9}" type="presParOf" srcId="{E94DA6F3-DAEF-41B0-AC76-774ADC3171DA}" destId="{06156632-EE94-41BD-A498-25461540401E}" srcOrd="7" destOrd="0" presId="urn:microsoft.com/office/officeart/2008/layout/LinedList"/>
    <dgm:cxn modelId="{5241BEE2-4EBE-469C-A1C7-712CAE1D6A5D}" type="presParOf" srcId="{06156632-EE94-41BD-A498-25461540401E}" destId="{98998868-78C7-4903-AF66-8A4ED658B11F}" srcOrd="0" destOrd="0" presId="urn:microsoft.com/office/officeart/2008/layout/LinedList"/>
    <dgm:cxn modelId="{E549E2BF-36C3-40DA-A96B-964266DAD5F6}" type="presParOf" srcId="{06156632-EE94-41BD-A498-25461540401E}" destId="{BD1F162A-5885-479B-8F08-A2039D5EEEBA}" srcOrd="1" destOrd="0" presId="urn:microsoft.com/office/officeart/2008/layout/LinedList"/>
    <dgm:cxn modelId="{356A4336-4E0D-43AA-A73E-447E4486DC33}" type="presParOf" srcId="{E94DA6F3-DAEF-41B0-AC76-774ADC3171DA}" destId="{AE9B55EF-05DA-4291-92BC-374C33A68B6C}" srcOrd="8" destOrd="0" presId="urn:microsoft.com/office/officeart/2008/layout/LinedList"/>
    <dgm:cxn modelId="{5244E498-23B2-48C7-9717-7C304BD4DDE5}" type="presParOf" srcId="{E94DA6F3-DAEF-41B0-AC76-774ADC3171DA}" destId="{04F57522-1200-4A59-93D1-4CFF5910C4B7}" srcOrd="9" destOrd="0" presId="urn:microsoft.com/office/officeart/2008/layout/LinedList"/>
    <dgm:cxn modelId="{F54BFCE2-CFC2-4320-8420-DE236E9D3DF6}" type="presParOf" srcId="{04F57522-1200-4A59-93D1-4CFF5910C4B7}" destId="{7C67241D-ACD7-4446-8A21-E0E3C7358690}" srcOrd="0" destOrd="0" presId="urn:microsoft.com/office/officeart/2008/layout/LinedList"/>
    <dgm:cxn modelId="{090E0955-66B9-481B-A38C-5361985BCE66}" type="presParOf" srcId="{04F57522-1200-4A59-93D1-4CFF5910C4B7}" destId="{5C8B1E06-ADD5-4DA4-A774-FAAB3ADB7388}" srcOrd="1" destOrd="0" presId="urn:microsoft.com/office/officeart/2008/layout/LinedList"/>
    <dgm:cxn modelId="{37B436A6-137A-4180-8068-28D326347CD9}" type="presParOf" srcId="{E94DA6F3-DAEF-41B0-AC76-774ADC3171DA}" destId="{9A27AF64-B0E5-4BB1-ABCB-0F7A60B2ECEF}" srcOrd="10" destOrd="0" presId="urn:microsoft.com/office/officeart/2008/layout/LinedList"/>
    <dgm:cxn modelId="{248E7AD5-5CFF-418C-94A2-284F09CB7DBE}" type="presParOf" srcId="{E94DA6F3-DAEF-41B0-AC76-774ADC3171DA}" destId="{7759B4EA-B100-4882-89D6-9C59407643A5}" srcOrd="11" destOrd="0" presId="urn:microsoft.com/office/officeart/2008/layout/LinedList"/>
    <dgm:cxn modelId="{C5F0B6A2-3C5F-48D2-834A-4230A38710B3}" type="presParOf" srcId="{7759B4EA-B100-4882-89D6-9C59407643A5}" destId="{3FC43204-7BFB-4B62-8B6B-0B8F10B9262B}" srcOrd="0" destOrd="0" presId="urn:microsoft.com/office/officeart/2008/layout/LinedList"/>
    <dgm:cxn modelId="{558B52D1-A754-4D8F-BCCE-3D45D31420C9}" type="presParOf" srcId="{7759B4EA-B100-4882-89D6-9C59407643A5}" destId="{14A8DE4F-FF9F-49BE-8F63-87E898810BF4}" srcOrd="1" destOrd="0" presId="urn:microsoft.com/office/officeart/2008/layout/LinedList"/>
    <dgm:cxn modelId="{5C57A551-B681-409C-9930-46B6043091BC}" type="presParOf" srcId="{E94DA6F3-DAEF-41B0-AC76-774ADC3171DA}" destId="{7C54A4A0-5CB4-4C9D-B40E-54D0599EBD3D}" srcOrd="12" destOrd="0" presId="urn:microsoft.com/office/officeart/2008/layout/LinedList"/>
    <dgm:cxn modelId="{FCF79A7F-C010-4AFB-90D1-4E9FE7529A16}" type="presParOf" srcId="{E94DA6F3-DAEF-41B0-AC76-774ADC3171DA}" destId="{D6C0D49D-68F8-4DB1-BA78-ED1654DBF1FE}" srcOrd="13" destOrd="0" presId="urn:microsoft.com/office/officeart/2008/layout/LinedList"/>
    <dgm:cxn modelId="{0DD2D451-EFD6-4B38-8D65-F53FA0D7BAA5}" type="presParOf" srcId="{D6C0D49D-68F8-4DB1-BA78-ED1654DBF1FE}" destId="{00F5BA3A-3279-4F56-9978-4AE06947B08B}" srcOrd="0" destOrd="0" presId="urn:microsoft.com/office/officeart/2008/layout/LinedList"/>
    <dgm:cxn modelId="{8D22CC7D-F928-4A27-B2CF-3F6053C29939}" type="presParOf" srcId="{D6C0D49D-68F8-4DB1-BA78-ED1654DBF1FE}" destId="{6D10FE6A-8D23-4939-A78F-D6A0F3155966}" srcOrd="1" destOrd="0" presId="urn:microsoft.com/office/officeart/2008/layout/LinedList"/>
    <dgm:cxn modelId="{DCCEFEC5-BF94-4D61-B124-EB8288C0CF3F}" type="presParOf" srcId="{E94DA6F3-DAEF-41B0-AC76-774ADC3171DA}" destId="{3E394B9B-F1DF-4C95-8F4F-6FA075913874}" srcOrd="14" destOrd="0" presId="urn:microsoft.com/office/officeart/2008/layout/LinedList"/>
    <dgm:cxn modelId="{39C62A4E-3E0F-4E39-BC06-8A1BE08C226B}" type="presParOf" srcId="{E94DA6F3-DAEF-41B0-AC76-774ADC3171DA}" destId="{722EC55C-5572-4F8E-8D83-18841B55F293}" srcOrd="15" destOrd="0" presId="urn:microsoft.com/office/officeart/2008/layout/LinedList"/>
    <dgm:cxn modelId="{5C81C2DD-955D-41DE-A3BE-835E44EEE8B8}" type="presParOf" srcId="{722EC55C-5572-4F8E-8D83-18841B55F293}" destId="{E98A57E3-0DC9-47A4-8366-EAF5933EC2DB}" srcOrd="0" destOrd="0" presId="urn:microsoft.com/office/officeart/2008/layout/LinedList"/>
    <dgm:cxn modelId="{6142C32B-8721-4D12-AA29-95A4AD22C7B6}" type="presParOf" srcId="{722EC55C-5572-4F8E-8D83-18841B55F293}" destId="{AAF73B0F-30B0-4C90-A8F4-C34BA2164AE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E14C10-FBCE-4183-B7DA-43C485CDD55D}">
      <dsp:nvSpPr>
        <dsp:cNvPr id="0" name=""/>
        <dsp:cNvSpPr/>
      </dsp:nvSpPr>
      <dsp:spPr>
        <a:xfrm>
          <a:off x="0" y="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8C9C2F-6DE4-4DB3-8E4E-9E63E625459D}">
      <dsp:nvSpPr>
        <dsp:cNvPr id="0" name=""/>
        <dsp:cNvSpPr/>
      </dsp:nvSpPr>
      <dsp:spPr>
        <a:xfrm>
          <a:off x="0" y="0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bg1"/>
              </a:solidFill>
            </a:rPr>
            <a:t>Bauer, S. (2019). Holy Trinity Menu: The Best of British Cuisine. Epicurean Magazine, 5(1), pp.42-45. </a:t>
          </a:r>
        </a:p>
      </dsp:txBody>
      <dsp:txXfrm>
        <a:off x="0" y="0"/>
        <a:ext cx="10515600" cy="543917"/>
      </dsp:txXfrm>
    </dsp:sp>
    <dsp:sp modelId="{D68AA89C-413F-43DE-AFB4-9B630B94E9CB}">
      <dsp:nvSpPr>
        <dsp:cNvPr id="0" name=""/>
        <dsp:cNvSpPr/>
      </dsp:nvSpPr>
      <dsp:spPr>
        <a:xfrm>
          <a:off x="0" y="543917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C434B7-5015-41C0-81F2-3210DC0A75D4}">
      <dsp:nvSpPr>
        <dsp:cNvPr id="0" name=""/>
        <dsp:cNvSpPr/>
      </dsp:nvSpPr>
      <dsp:spPr>
        <a:xfrm>
          <a:off x="0" y="543917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bg1"/>
              </a:solidFill>
            </a:rPr>
            <a:t>Hoover, A. (2021). Exploring the Holy Trinity Menu: An Introduction to British Cuisine. The British Food Journal, 22(2), pp.72-77. </a:t>
          </a:r>
        </a:p>
      </dsp:txBody>
      <dsp:txXfrm>
        <a:off x="0" y="543917"/>
        <a:ext cx="10515600" cy="543917"/>
      </dsp:txXfrm>
    </dsp:sp>
    <dsp:sp modelId="{0AB27C87-5EB5-4C36-8055-BC30A3E7AB45}">
      <dsp:nvSpPr>
        <dsp:cNvPr id="0" name=""/>
        <dsp:cNvSpPr/>
      </dsp:nvSpPr>
      <dsp:spPr>
        <a:xfrm>
          <a:off x="0" y="108783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F252A4-58AF-4DC8-8C09-6084210E7461}">
      <dsp:nvSpPr>
        <dsp:cNvPr id="0" name=""/>
        <dsp:cNvSpPr/>
      </dsp:nvSpPr>
      <dsp:spPr>
        <a:xfrm>
          <a:off x="0" y="1087834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bg1"/>
              </a:solidFill>
            </a:rPr>
            <a:t>Harrison, M. (2022). An Exploration of the Holy Trinity Menu. The British Food Journal, 23(3), pp.87-93.</a:t>
          </a:r>
          <a:r>
            <a:rPr lang="en-US" sz="1500" kern="1200" dirty="0">
              <a:solidFill>
                <a:schemeClr val="bg1"/>
              </a:solidFill>
              <a:latin typeface="Calibri Light" panose="020F0302020204030204"/>
            </a:rPr>
            <a:t> </a:t>
          </a:r>
          <a:endParaRPr lang="en-US" sz="1500" kern="1200" dirty="0">
            <a:solidFill>
              <a:schemeClr val="bg1"/>
            </a:solidFill>
          </a:endParaRPr>
        </a:p>
      </dsp:txBody>
      <dsp:txXfrm>
        <a:off x="0" y="1087834"/>
        <a:ext cx="10515600" cy="543917"/>
      </dsp:txXfrm>
    </dsp:sp>
    <dsp:sp modelId="{ED2CA4AE-1CAB-4AA0-9A55-E8C1657831A4}">
      <dsp:nvSpPr>
        <dsp:cNvPr id="0" name=""/>
        <dsp:cNvSpPr/>
      </dsp:nvSpPr>
      <dsp:spPr>
        <a:xfrm>
          <a:off x="0" y="163175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998868-78C7-4903-AF66-8A4ED658B11F}">
      <dsp:nvSpPr>
        <dsp:cNvPr id="0" name=""/>
        <dsp:cNvSpPr/>
      </dsp:nvSpPr>
      <dsp:spPr>
        <a:xfrm>
          <a:off x="0" y="1631751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bg1"/>
              </a:solidFill>
            </a:rPr>
            <a:t>Chapman, P. (2023). Understanding the Holy Trinity Menu: An Overview of British Cuisine. British Food Journal, 24(4), pp.94-98.</a:t>
          </a:r>
        </a:p>
      </dsp:txBody>
      <dsp:txXfrm>
        <a:off x="0" y="1631751"/>
        <a:ext cx="10515600" cy="543917"/>
      </dsp:txXfrm>
    </dsp:sp>
    <dsp:sp modelId="{AE9B55EF-05DA-4291-92BC-374C33A68B6C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67241D-ACD7-4446-8A21-E0E3C7358690}">
      <dsp:nvSpPr>
        <dsp:cNvPr id="0" name=""/>
        <dsp:cNvSpPr/>
      </dsp:nvSpPr>
      <dsp:spPr>
        <a:xfrm>
          <a:off x="0" y="2175669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bg1"/>
              </a:solidFill>
            </a:rPr>
            <a:t>Smith, K. (2018). A Comprehensive Guide to the Holy Trinity Menu. British Food Journal, 19(5), pp.105-109. </a:t>
          </a:r>
        </a:p>
      </dsp:txBody>
      <dsp:txXfrm>
        <a:off x="0" y="2175669"/>
        <a:ext cx="10515600" cy="543917"/>
      </dsp:txXfrm>
    </dsp:sp>
    <dsp:sp modelId="{9A27AF64-B0E5-4BB1-ABCB-0F7A60B2ECEF}">
      <dsp:nvSpPr>
        <dsp:cNvPr id="0" name=""/>
        <dsp:cNvSpPr/>
      </dsp:nvSpPr>
      <dsp:spPr>
        <a:xfrm>
          <a:off x="0" y="271958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C43204-7BFB-4B62-8B6B-0B8F10B9262B}">
      <dsp:nvSpPr>
        <dsp:cNvPr id="0" name=""/>
        <dsp:cNvSpPr/>
      </dsp:nvSpPr>
      <dsp:spPr>
        <a:xfrm>
          <a:off x="0" y="2719586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bg1"/>
              </a:solidFill>
            </a:rPr>
            <a:t>Miles, J. (2020). Exploring the Holy Trinity Menu. British Food Journal, 21(6), pp.110-114.</a:t>
          </a:r>
        </a:p>
      </dsp:txBody>
      <dsp:txXfrm>
        <a:off x="0" y="2719586"/>
        <a:ext cx="10515600" cy="543917"/>
      </dsp:txXfrm>
    </dsp:sp>
    <dsp:sp modelId="{7C54A4A0-5CB4-4C9D-B40E-54D0599EBD3D}">
      <dsp:nvSpPr>
        <dsp:cNvPr id="0" name=""/>
        <dsp:cNvSpPr/>
      </dsp:nvSpPr>
      <dsp:spPr>
        <a:xfrm>
          <a:off x="0" y="326350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F5BA3A-3279-4F56-9978-4AE06947B08B}">
      <dsp:nvSpPr>
        <dsp:cNvPr id="0" name=""/>
        <dsp:cNvSpPr/>
      </dsp:nvSpPr>
      <dsp:spPr>
        <a:xfrm>
          <a:off x="0" y="3263503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bg1"/>
              </a:solidFill>
            </a:rPr>
            <a:t>Cousins, J. (2020) Food and beverage service. 9thed. London: Hodder Education Group.</a:t>
          </a:r>
        </a:p>
      </dsp:txBody>
      <dsp:txXfrm>
        <a:off x="0" y="3263503"/>
        <a:ext cx="10515600" cy="543917"/>
      </dsp:txXfrm>
    </dsp:sp>
    <dsp:sp modelId="{3E394B9B-F1DF-4C95-8F4F-6FA075913874}">
      <dsp:nvSpPr>
        <dsp:cNvPr id="0" name=""/>
        <dsp:cNvSpPr/>
      </dsp:nvSpPr>
      <dsp:spPr>
        <a:xfrm>
          <a:off x="0" y="380742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8A57E3-0DC9-47A4-8366-EAF5933EC2DB}">
      <dsp:nvSpPr>
        <dsp:cNvPr id="0" name=""/>
        <dsp:cNvSpPr/>
      </dsp:nvSpPr>
      <dsp:spPr>
        <a:xfrm>
          <a:off x="0" y="3807420"/>
          <a:ext cx="10515600" cy="5439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solidFill>
                <a:schemeClr val="bg1"/>
              </a:solidFill>
            </a:rPr>
            <a:t>Davis, B et al. (2018) Food and Beverage Management. 6 </a:t>
          </a:r>
          <a:r>
            <a:rPr lang="en-US" sz="1500" kern="1200" dirty="0" err="1">
              <a:solidFill>
                <a:schemeClr val="bg1"/>
              </a:solidFill>
            </a:rPr>
            <a:t>edn</a:t>
          </a:r>
          <a:r>
            <a:rPr lang="en-US" sz="1500" kern="1200" dirty="0">
              <a:solidFill>
                <a:schemeClr val="bg1"/>
              </a:solidFill>
            </a:rPr>
            <a:t> London: Routledge.</a:t>
          </a:r>
        </a:p>
      </dsp:txBody>
      <dsp:txXfrm>
        <a:off x="0" y="3807420"/>
        <a:ext cx="10515600" cy="5439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hart, scatter chart&#10;&#10;Description automatically generated">
            <a:extLst>
              <a:ext uri="{FF2B5EF4-FFF2-40B4-BE49-F238E27FC236}">
                <a16:creationId xmlns:a16="http://schemas.microsoft.com/office/drawing/2014/main" id="{CCE25A67-619C-A717-CAC7-76B7DCB403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00"/>
          <a:stretch/>
        </p:blipFill>
        <p:spPr>
          <a:xfrm>
            <a:off x="-662609" y="10"/>
            <a:ext cx="12854606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C9C027-CD62-7A87-C63F-435F1CF983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6958" y="2103915"/>
            <a:ext cx="4023360" cy="2803358"/>
          </a:xfrm>
        </p:spPr>
        <p:txBody>
          <a:bodyPr anchor="b">
            <a:normAutofit fontScale="90000"/>
          </a:bodyPr>
          <a:lstStyle/>
          <a:p>
            <a:pPr algn="l">
              <a:lnSpc>
                <a:spcPct val="115000"/>
              </a:lnSpc>
              <a:spcAft>
                <a:spcPts val="1000"/>
              </a:spcAft>
            </a:pPr>
            <a:r>
              <a:rPr lang="en-US" sz="4400" b="1" dirty="0">
                <a:cs typeface="Calibri Light"/>
              </a:rPr>
              <a:t>Hotel</a:t>
            </a:r>
            <a:r>
              <a:rPr lang="en-US" sz="4400" b="1" dirty="0">
                <a:ea typeface="+mj-lt"/>
                <a:cs typeface="+mj-lt"/>
              </a:rPr>
              <a:t> Trinity </a:t>
            </a:r>
            <a:br>
              <a:rPr lang="en-US" sz="4400" b="1" dirty="0">
                <a:ea typeface="+mj-lt"/>
                <a:cs typeface="+mj-lt"/>
              </a:rPr>
            </a:br>
            <a:r>
              <a:rPr lang="en-US" sz="4400" b="1" dirty="0">
                <a:cs typeface="Calibri Light"/>
              </a:rPr>
              <a:t>Valentine’s</a:t>
            </a:r>
            <a:r>
              <a:rPr lang="en-US" sz="4400" b="1" dirty="0">
                <a:ea typeface="+mj-lt"/>
                <a:cs typeface="+mj-lt"/>
              </a:rPr>
              <a:t> Menu</a:t>
            </a:r>
            <a:br>
              <a:rPr lang="en-US" sz="4400" b="1" dirty="0">
                <a:ea typeface="+mj-lt"/>
                <a:cs typeface="+mj-lt"/>
              </a:rPr>
            </a:br>
            <a:br>
              <a:rPr lang="en-US" sz="2200" b="1" dirty="0">
                <a:latin typeface="Times New Roman" panose="02020603050405020304" pitchFamily="18" charset="0"/>
                <a:ea typeface="+mj-lt"/>
                <a:cs typeface="Times New Roman" panose="02020603050405020304" pitchFamily="18" charset="0"/>
              </a:rPr>
            </a:br>
            <a:r>
              <a:rPr lang="en-US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Student name: Alina </a:t>
            </a:r>
            <a:r>
              <a:rPr lang="en-US" sz="22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Boestean</a:t>
            </a:r>
            <a:br>
              <a:rPr lang="en-GB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Student number: 2207646</a:t>
            </a:r>
            <a:br>
              <a:rPr lang="en-GB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Module: Food &amp; Beverage Operations</a:t>
            </a:r>
            <a:br>
              <a:rPr lang="en-GB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Module code: BMIH4002</a:t>
            </a:r>
            <a:br>
              <a:rPr lang="en-GB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Lecturer name: Tristan Hawkins</a:t>
            </a:r>
            <a:br>
              <a:rPr lang="en-GB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53810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sz="half" idx="1"/>
          </p:nvPr>
        </p:nvSpPr>
        <p:spPr>
          <a:xfrm>
            <a:off x="851806" y="1522585"/>
            <a:ext cx="3494315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bg1"/>
                </a:solidFill>
                <a:ea typeface="+mn-lt"/>
                <a:cs typeface="+mn-lt"/>
              </a:rPr>
              <a:t>Starter</a:t>
            </a:r>
            <a:endParaRPr lang="en-US" sz="1400" b="1" dirty="0">
              <a:solidFill>
                <a:schemeClr val="bg1"/>
              </a:solidFill>
              <a:cs typeface="Calibri" panose="020F0502020204030204"/>
            </a:endParaRPr>
          </a:p>
          <a:p>
            <a:r>
              <a:rPr lang="en-US" sz="1400" dirty="0">
                <a:solidFill>
                  <a:schemeClr val="bg1"/>
                </a:solidFill>
                <a:ea typeface="+mn-lt"/>
                <a:cs typeface="+mn-lt"/>
              </a:rPr>
              <a:t>Seared Scallops with Pea Puree and Crispy Pancetta </a:t>
            </a:r>
            <a:endParaRPr lang="en-US" sz="1400" dirty="0">
              <a:solidFill>
                <a:schemeClr val="bg1"/>
              </a:solidFill>
              <a:cs typeface="Calibri"/>
            </a:endParaRPr>
          </a:p>
          <a:p>
            <a:r>
              <a:rPr lang="en-US" sz="1400" dirty="0">
                <a:solidFill>
                  <a:schemeClr val="bg1"/>
                </a:solidFill>
                <a:ea typeface="+mn-lt"/>
                <a:cs typeface="+mn-lt"/>
              </a:rPr>
              <a:t>Grilled Asparagus with Poached Egg and Hollandaise Sauce (V) </a:t>
            </a:r>
            <a:endParaRPr lang="en-US" sz="1400" dirty="0">
              <a:solidFill>
                <a:schemeClr val="bg1"/>
              </a:solidFill>
              <a:cs typeface="Calibri"/>
            </a:endParaRPr>
          </a:p>
          <a:p>
            <a:pPr marL="0" indent="0" algn="ctr">
              <a:buNone/>
            </a:pPr>
            <a:r>
              <a:rPr lang="en-US" sz="1400" b="1" dirty="0">
                <a:solidFill>
                  <a:schemeClr val="bg1"/>
                </a:solidFill>
                <a:ea typeface="+mn-lt"/>
                <a:cs typeface="+mn-lt"/>
              </a:rPr>
              <a:t>Main Course</a:t>
            </a:r>
            <a:endParaRPr lang="en-US" sz="1400" b="1" dirty="0">
              <a:solidFill>
                <a:schemeClr val="bg1"/>
              </a:solidFill>
              <a:cs typeface="Calibri" panose="020F0502020204030204"/>
            </a:endParaRPr>
          </a:p>
          <a:p>
            <a:r>
              <a:rPr lang="en-US" sz="1400" dirty="0">
                <a:solidFill>
                  <a:schemeClr val="bg1"/>
                </a:solidFill>
                <a:ea typeface="+mn-lt"/>
                <a:cs typeface="+mn-lt"/>
              </a:rPr>
              <a:t>Beef Wellington with Red Wine Jus, Roast Potatoes and Seasonal Vegetables </a:t>
            </a:r>
          </a:p>
          <a:p>
            <a:pPr marL="0" indent="0" algn="ctr">
              <a:buNone/>
            </a:pPr>
            <a:r>
              <a:rPr lang="en-US" sz="1400" dirty="0">
                <a:solidFill>
                  <a:schemeClr val="bg1"/>
                </a:solidFill>
                <a:ea typeface="+mn-lt"/>
                <a:cs typeface="+mn-lt"/>
              </a:rPr>
              <a:t>or</a:t>
            </a:r>
            <a:endParaRPr lang="en-US" sz="1400" dirty="0">
              <a:solidFill>
                <a:schemeClr val="bg1"/>
              </a:solidFill>
              <a:cs typeface="Calibri"/>
            </a:endParaRPr>
          </a:p>
          <a:p>
            <a:r>
              <a:rPr lang="en-US" sz="1400" dirty="0">
                <a:solidFill>
                  <a:schemeClr val="bg1"/>
                </a:solidFill>
                <a:ea typeface="+mn-lt"/>
                <a:cs typeface="+mn-lt"/>
              </a:rPr>
              <a:t>Pan-Seared Salmon with Saffron Cream Sauce, Herb Risotto and Wilted Spinach </a:t>
            </a:r>
          </a:p>
          <a:p>
            <a:pPr marL="0" indent="0" algn="ctr">
              <a:buNone/>
            </a:pPr>
            <a:r>
              <a:rPr lang="en-US" sz="1400" dirty="0">
                <a:solidFill>
                  <a:schemeClr val="bg1"/>
                </a:solidFill>
                <a:ea typeface="+mn-lt"/>
                <a:cs typeface="+mn-lt"/>
              </a:rPr>
              <a:t>or</a:t>
            </a:r>
            <a:endParaRPr lang="en-US" sz="1400" dirty="0">
              <a:solidFill>
                <a:schemeClr val="bg1"/>
              </a:solidFill>
              <a:cs typeface="Calibri"/>
            </a:endParaRPr>
          </a:p>
          <a:p>
            <a:r>
              <a:rPr lang="en-US" sz="1400" dirty="0">
                <a:solidFill>
                  <a:schemeClr val="bg1"/>
                </a:solidFill>
                <a:ea typeface="+mn-lt"/>
                <a:cs typeface="+mn-lt"/>
              </a:rPr>
              <a:t>Roasted Cauliflower Steak with Chimichurri Sauce, Sweet Potato Mash and Broccoli (V) </a:t>
            </a:r>
            <a:endParaRPr lang="en-US" sz="1400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7AAB1B-C28B-092C-C46E-C8CE4D5A99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61664" y="1825625"/>
            <a:ext cx="3126921" cy="1997303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US" b="1" dirty="0">
                <a:solidFill>
                  <a:schemeClr val="bg1"/>
                </a:solidFill>
                <a:ea typeface="+mn-lt"/>
                <a:cs typeface="+mn-lt"/>
              </a:rPr>
              <a:t>Dessert</a:t>
            </a:r>
            <a:endParaRPr lang="en-US" b="1" dirty="0">
              <a:solidFill>
                <a:schemeClr val="bg1"/>
              </a:solidFill>
              <a:cs typeface="Calibri" panose="020F0502020204030204"/>
            </a:endParaRPr>
          </a:p>
          <a:p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Chocolate Fondue with Assorted Fruits and Marshmallows </a:t>
            </a:r>
          </a:p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cs typeface="Calibri"/>
              </a:rPr>
              <a:t>or</a:t>
            </a:r>
          </a:p>
          <a:p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Vanilla Panna Cotta with Raspberry Coulis and Shortbread Biscuits </a:t>
            </a:r>
            <a:endParaRPr lang="en-US" dirty="0">
              <a:solidFill>
                <a:schemeClr val="bg1"/>
              </a:solidFill>
              <a:cs typeface="Calibri"/>
            </a:endParaRPr>
          </a:p>
          <a:p>
            <a:endParaRPr lang="en-US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5" name="Picture 5" descr="A picture containing night, light&#10;&#10;Description automatically generated">
            <a:extLst>
              <a:ext uri="{FF2B5EF4-FFF2-40B4-BE49-F238E27FC236}">
                <a16:creationId xmlns:a16="http://schemas.microsoft.com/office/drawing/2014/main" id="{3290D460-F68B-533A-CBDA-7BBA753A0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2" y="5644158"/>
            <a:ext cx="12189278" cy="1509033"/>
          </a:xfrm>
          <a:prstGeom prst="rect">
            <a:avLst/>
          </a:prstGeom>
        </p:spPr>
      </p:pic>
      <p:pic>
        <p:nvPicPr>
          <p:cNvPr id="6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C677F930-6508-FB57-EC33-8200FF1C0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03952" y="1995941"/>
            <a:ext cx="3992979" cy="3440566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9DECBBB9-C9C1-FA00-406F-5B301B130B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2831" y="-13252"/>
            <a:ext cx="3165021" cy="15225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3181CE9B-2EF5-55A6-D70C-EAF630332C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51876" y="73288"/>
            <a:ext cx="2917371" cy="15090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9" descr="A picture containing cake, food, dessert, plate&#10;&#10;Description automatically generated">
            <a:extLst>
              <a:ext uri="{FF2B5EF4-FFF2-40B4-BE49-F238E27FC236}">
                <a16:creationId xmlns:a16="http://schemas.microsoft.com/office/drawing/2014/main" id="{B49A15D5-D986-5CE0-30C5-5EC2E8BB54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90227" y="3756932"/>
            <a:ext cx="3256189" cy="18478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8A5DB01-1180-87CB-2693-5E1B3F9A90DC}"/>
              </a:ext>
            </a:extLst>
          </p:cNvPr>
          <p:cNvSpPr txBox="1"/>
          <p:nvPr/>
        </p:nvSpPr>
        <p:spPr>
          <a:xfrm>
            <a:off x="4823412" y="1073725"/>
            <a:ext cx="32690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£80 Per Person</a:t>
            </a:r>
          </a:p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£ 150 Per couple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0804E-FD39-1400-C6B4-438749667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9271" y="365125"/>
            <a:ext cx="5766708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bg1"/>
                </a:solidFill>
                <a:ea typeface="+mj-lt"/>
                <a:cs typeface="+mj-lt"/>
              </a:rPr>
              <a:t>Hotel</a:t>
            </a:r>
            <a:r>
              <a:rPr lang="en-US" b="1" dirty="0">
                <a:solidFill>
                  <a:schemeClr val="bg1"/>
                </a:solidFill>
                <a:cs typeface="Calibri Light"/>
              </a:rPr>
              <a:t> Trinity </a:t>
            </a:r>
            <a:r>
              <a:rPr lang="en-US" b="1" dirty="0">
                <a:solidFill>
                  <a:schemeClr val="bg1"/>
                </a:solidFill>
                <a:ea typeface="+mj-lt"/>
                <a:cs typeface="+mj-lt"/>
              </a:rPr>
              <a:t>Valentine’s</a:t>
            </a:r>
            <a:r>
              <a:rPr lang="en-US" b="1" dirty="0">
                <a:solidFill>
                  <a:schemeClr val="bg1"/>
                </a:solidFill>
                <a:cs typeface="Calibri Light"/>
              </a:rPr>
              <a:t> Menu</a:t>
            </a:r>
            <a:endParaRPr lang="en-US">
              <a:solidFill>
                <a:schemeClr val="bg1"/>
              </a:solidFill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062BDB-3CDE-F562-136C-13C7F6426A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165" y="1825625"/>
            <a:ext cx="2705100" cy="339883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b="1" dirty="0">
                <a:solidFill>
                  <a:schemeClr val="bg1"/>
                </a:solidFill>
                <a:ea typeface="+mn-lt"/>
                <a:cs typeface="+mn-lt"/>
              </a:rPr>
              <a:t>Drinks Packages</a:t>
            </a:r>
            <a:endParaRPr lang="en-US" b="1" dirty="0">
              <a:solidFill>
                <a:schemeClr val="bg1"/>
              </a:solidFill>
              <a:cs typeface="Calibri" panose="020F0502020204030204"/>
            </a:endParaRPr>
          </a:p>
          <a:p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Classic Package - 1 bottle of house red or white wine, 2 bottles of still or sparkling water </a:t>
            </a:r>
          </a:p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Or</a:t>
            </a:r>
            <a:endParaRPr lang="en-US" dirty="0">
              <a:solidFill>
                <a:schemeClr val="bg1"/>
              </a:solidFill>
              <a:cs typeface="Calibri"/>
            </a:endParaRPr>
          </a:p>
          <a:p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Premium Package - 1 bottle of Prosecco, 2 bottles of still or sparkling water</a:t>
            </a:r>
            <a:endParaRPr lang="en-US" dirty="0">
              <a:solidFill>
                <a:schemeClr val="bg1"/>
              </a:solidFill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376A8C-D3A8-DE05-D522-8C1CF8D4F0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55859" y="1277074"/>
            <a:ext cx="5800725" cy="4351338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b="1" dirty="0">
                <a:solidFill>
                  <a:schemeClr val="bg1"/>
                </a:solidFill>
                <a:cs typeface="Calibri"/>
              </a:rPr>
              <a:t>Note </a:t>
            </a:r>
          </a:p>
          <a:p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Menu Legend: V - Vegetarian</a:t>
            </a:r>
            <a:endParaRPr lang="en-US" dirty="0">
              <a:solidFill>
                <a:schemeClr val="bg1"/>
              </a:solidFill>
              <a:cs typeface="Calibri" panose="020F0502020204030204"/>
            </a:endParaRPr>
          </a:p>
          <a:p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Allergens Statement: Please inform us of any dietary requirements or allergies before ordering.</a:t>
            </a:r>
            <a:endParaRPr lang="en-US" dirty="0">
              <a:solidFill>
                <a:schemeClr val="bg1"/>
              </a:solidFill>
              <a:cs typeface="Calibri"/>
            </a:endParaRPr>
          </a:p>
          <a:p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Availability: The Valentine’s Day menu is available on February 14th, 2023. Pre-order is required for groups of 6 or more.</a:t>
            </a:r>
            <a:endParaRPr lang="en-US" dirty="0">
              <a:solidFill>
                <a:schemeClr val="bg1"/>
              </a:solidFill>
              <a:cs typeface="Calibri"/>
            </a:endParaRPr>
          </a:p>
          <a:p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Offers/Discounts: Book a table for four or more and receive a complimentary glass of Prosecco </a:t>
            </a:r>
            <a:endParaRPr lang="en-US" dirty="0">
              <a:solidFill>
                <a:schemeClr val="bg1"/>
              </a:solidFill>
              <a:cs typeface="Calibri" panose="020F0502020204030204"/>
            </a:endParaRPr>
          </a:p>
          <a:p>
            <a:r>
              <a:rPr lang="en-US" dirty="0">
                <a:solidFill>
                  <a:schemeClr val="bg1"/>
                </a:solidFill>
                <a:ea typeface="+mn-lt"/>
                <a:cs typeface="+mn-lt"/>
              </a:rPr>
              <a:t>All prices are inclusive of VAT. A discretionary service charge of 10% will be added to the final bill.</a:t>
            </a:r>
            <a:endParaRPr lang="en-US" dirty="0">
              <a:solidFill>
                <a:schemeClr val="bg1"/>
              </a:solidFill>
              <a:cs typeface="Calibri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628C38A1-CB49-0D0B-A8A6-AEDE50C8AB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1" y="5059119"/>
            <a:ext cx="6131378" cy="1768963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F5F52287-83A5-80EA-1B14-CE5E56633A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977" y="1824718"/>
            <a:ext cx="3433082" cy="31949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9" descr="A picture containing plate, table, food, indoor&#10;&#10;Description automatically generated">
            <a:extLst>
              <a:ext uri="{FF2B5EF4-FFF2-40B4-BE49-F238E27FC236}">
                <a16:creationId xmlns:a16="http://schemas.microsoft.com/office/drawing/2014/main" id="{EDE5E91E-3644-1301-DD74-E27E9F0A48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6142" y="5472906"/>
            <a:ext cx="6029325" cy="1428934"/>
          </a:xfrm>
          <a:prstGeom prst="rect">
            <a:avLst/>
          </a:prstGeom>
        </p:spPr>
      </p:pic>
      <p:pic>
        <p:nvPicPr>
          <p:cNvPr id="10" name="Picture 11">
            <a:extLst>
              <a:ext uri="{FF2B5EF4-FFF2-40B4-BE49-F238E27FC236}">
                <a16:creationId xmlns:a16="http://schemas.microsoft.com/office/drawing/2014/main" id="{08F551B9-BD5A-E34D-0AB2-FAA0CF8474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64436" y="6712"/>
            <a:ext cx="2743200" cy="1428934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B7C6ABDA-88C6-84E3-4522-38AAD0E7A2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4493" y="-6540"/>
            <a:ext cx="2743200" cy="1428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702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D403C-F8DC-BD74-7E47-3A2C118C0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  <a:cs typeface="Calibri Light"/>
              </a:rPr>
              <a:t>References </a:t>
            </a:r>
            <a:endParaRPr lang="en-US">
              <a:solidFill>
                <a:schemeClr val="bg1"/>
              </a:solidFill>
              <a:cs typeface="Calibri Light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297BE3A-9D16-099D-DC04-6BD1C22B4A8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3279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453</Words>
  <Application>Microsoft Office PowerPoint</Application>
  <PresentationFormat>Widescreen</PresentationFormat>
  <Paragraphs>36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Times New Roman</vt:lpstr>
      <vt:lpstr>office theme</vt:lpstr>
      <vt:lpstr>Hotel Trinity  Valentine’s Menu  Student name: Alina Boestean Student number: 2207646 Module: Food &amp; Beverage Operations Module code: BMIH4002 Lecturer name: Tristan Hawkins </vt:lpstr>
      <vt:lpstr>PowerPoint Presentation</vt:lpstr>
      <vt:lpstr>Hotel Trinity Valentine’s Menu</vt:lpstr>
      <vt:lpstr>References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dcterms:created xsi:type="dcterms:W3CDTF">2023-02-16T07:26:31Z</dcterms:created>
  <dcterms:modified xsi:type="dcterms:W3CDTF">2023-02-17T20:46:25Z</dcterms:modified>
</cp:coreProperties>
</file>