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81" r:id="rId3"/>
    <p:sldId id="471" r:id="rId4"/>
    <p:sldId id="472" r:id="rId5"/>
    <p:sldId id="473" r:id="rId6"/>
    <p:sldId id="474" r:id="rId7"/>
    <p:sldId id="475" r:id="rId8"/>
    <p:sldId id="476" r:id="rId9"/>
    <p:sldId id="477" r:id="rId10"/>
    <p:sldId id="478" r:id="rId11"/>
    <p:sldId id="479" r:id="rId12"/>
    <p:sldId id="48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2E17C7-8336-9CBF-19B3-2383C4F58523}" v="14" dt="2026-08-13T21:17:34.106"/>
    <p1510:client id="{F1DC22CD-7092-269A-0C62-C89236DF9D27}" v="1788" dt="2026-08-13T21:00:09.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106" d="100"/>
          <a:sy n="106" d="100"/>
        </p:scale>
        <p:origin x="176" y="5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handoutMaster" Target="handoutMasters/handout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notesMaster" Target="notesMasters/notesMaster1.xml" Id="rId14"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744948" y="1207720"/>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2222169</a:t>
            </a:r>
          </a:p>
          <a:p>
            <a:pPr algn="l" eaLnBrk="1" hangingPunct="1"/>
            <a:r>
              <a:rPr lang="en-GB" altLang="en-US" sz="2800" b="1" dirty="0">
                <a:solidFill>
                  <a:schemeClr val="bg1"/>
                </a:solidFill>
              </a:rPr>
              <a:t>Student name: Nilsa Rosa</a:t>
            </a:r>
          </a:p>
          <a:p>
            <a:pPr algn="l" eaLnBrk="1" hangingPunct="1"/>
            <a:r>
              <a:rPr lang="en-GB" altLang="en-US" sz="2800" b="1">
                <a:solidFill>
                  <a:schemeClr val="bg1"/>
                </a:solidFill>
              </a:rPr>
              <a:t>Lecturer Name: Shaila Hussain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BC687-5D6F-0F1C-5DA7-A7760149D6C2}"/>
              </a:ext>
            </a:extLst>
          </p:cNvPr>
          <p:cNvSpPr>
            <a:spLocks noGrp="1"/>
          </p:cNvSpPr>
          <p:nvPr>
            <p:ph type="title"/>
          </p:nvPr>
        </p:nvSpPr>
        <p:spPr>
          <a:xfrm>
            <a:off x="683568" y="3993083"/>
            <a:ext cx="7772400" cy="1362075"/>
          </a:xfrm>
        </p:spPr>
        <p:txBody>
          <a:bodyPr wrap="square" anchor="t">
            <a:normAutofit/>
          </a:bodyPr>
          <a:lstStyle/>
          <a:p>
            <a:r>
              <a:rPr lang="en-GB" dirty="0"/>
              <a:t>Fictiona</a:t>
            </a:r>
            <a:r>
              <a:rPr lang="en-GB"/>
              <a:t>l Patient</a:t>
            </a:r>
          </a:p>
        </p:txBody>
      </p:sp>
      <p:sp>
        <p:nvSpPr>
          <p:cNvPr id="3" name="Content Placeholder 2">
            <a:extLst>
              <a:ext uri="{FF2B5EF4-FFF2-40B4-BE49-F238E27FC236}">
                <a16:creationId xmlns:a16="http://schemas.microsoft.com/office/drawing/2014/main" id="{06EFB794-F6B6-F1A4-A8E3-FE6D265E36EC}"/>
              </a:ext>
            </a:extLst>
          </p:cNvPr>
          <p:cNvSpPr>
            <a:spLocks noGrp="1"/>
          </p:cNvSpPr>
          <p:nvPr>
            <p:ph type="body" idx="1"/>
          </p:nvPr>
        </p:nvSpPr>
        <p:spPr>
          <a:xfrm>
            <a:off x="683568" y="2492896"/>
            <a:ext cx="7772400" cy="1500187"/>
          </a:xfrm>
        </p:spPr>
        <p:txBody>
          <a:bodyPr wrap="square" anchor="b">
            <a:normAutofit/>
          </a:bodyPr>
          <a:lstStyle/>
          <a:p>
            <a:pPr>
              <a:lnSpc>
                <a:spcPct val="90000"/>
              </a:lnSpc>
            </a:pPr>
            <a:r>
              <a:rPr lang="en-GB" sz="1700"/>
              <a:t>Name: Ana Silva</a:t>
            </a:r>
            <a:endParaRPr lang="en-US" sz="1700"/>
          </a:p>
          <a:p>
            <a:pPr>
              <a:lnSpc>
                <a:spcPct val="90000"/>
              </a:lnSpc>
            </a:pPr>
            <a:r>
              <a:rPr lang="en-GB" sz="1700"/>
              <a:t>Age: 45 years</a:t>
            </a:r>
          </a:p>
          <a:p>
            <a:pPr>
              <a:lnSpc>
                <a:spcPct val="90000"/>
              </a:lnSpc>
            </a:pPr>
            <a:r>
              <a:rPr lang="en-GB" sz="1700"/>
              <a:t>Gender: Female</a:t>
            </a:r>
          </a:p>
          <a:p>
            <a:pPr>
              <a:lnSpc>
                <a:spcPct val="90000"/>
              </a:lnSpc>
            </a:pPr>
            <a:r>
              <a:rPr lang="en-GB" sz="1700"/>
              <a:t>Occupation: Primary school teacher</a:t>
            </a:r>
          </a:p>
          <a:p>
            <a:pPr>
              <a:lnSpc>
                <a:spcPct val="90000"/>
              </a:lnSpc>
            </a:pPr>
            <a:r>
              <a:rPr lang="en-GB" sz="1700"/>
              <a:t>Living situation: Lives with her husband one children </a:t>
            </a:r>
          </a:p>
        </p:txBody>
      </p:sp>
      <p:sp>
        <p:nvSpPr>
          <p:cNvPr id="4" name="Date Placeholder 3">
            <a:extLst>
              <a:ext uri="{FF2B5EF4-FFF2-40B4-BE49-F238E27FC236}">
                <a16:creationId xmlns:a16="http://schemas.microsoft.com/office/drawing/2014/main" id="{5F2066AD-C8A2-80AD-21ED-D07417A3C1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8FB6859A-8960-EE47-D3F1-72DB80AAFB9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2</a:t>
            </a:fld>
            <a:endParaRPr lang="en-GB" altLang="en-US"/>
          </a:p>
        </p:txBody>
      </p:sp>
    </p:spTree>
    <p:extLst>
      <p:ext uri="{BB962C8B-B14F-4D97-AF65-F5344CB8AC3E}">
        <p14:creationId xmlns:p14="http://schemas.microsoft.com/office/powerpoint/2010/main" val="40631970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683568" y="3993083"/>
            <a:ext cx="7772400" cy="1362075"/>
          </a:xfrm>
        </p:spPr>
        <p:txBody>
          <a:bodyPr wrap="square" anchor="t">
            <a:normAutofit/>
          </a:bodyPr>
          <a:lstStyle/>
          <a:p>
            <a:r>
              <a:rPr lang="en-GB" b="1"/>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type="body" idx="1"/>
          </p:nvPr>
        </p:nvSpPr>
        <p:spPr>
          <a:xfrm>
            <a:off x="683568" y="2492896"/>
            <a:ext cx="7772400" cy="1500187"/>
          </a:xfrm>
        </p:spPr>
        <p:txBody>
          <a:bodyPr wrap="square" anchor="b" anchorCtr="0">
            <a:normAutofit/>
          </a:bodyPr>
          <a:lstStyle/>
          <a:p>
            <a:pPr lvl="1">
              <a:lnSpc>
                <a:spcPct val="90000"/>
              </a:lnSpc>
              <a:spcBef>
                <a:spcPts val="1600"/>
              </a:spcBef>
              <a:buNone/>
            </a:pPr>
            <a:r>
              <a:rPr lang="en-GB" sz="1400"/>
              <a:t>For this case study, the fictional patient is Ana Silva, a 45-year-old woman who has been diagnosed with Stage II invasive ductal carcinoma of the left breast. She is currently undergoing treatment, beginning with surgery followed by chemotherapy as part of her care plan. Breast cancer is the most common cancer affecting women in the UK, making early detection and timely treatment essential. Evidence-based care plays a vital role in improving survival rates, reducing the risk of recurrence and enhancing patients’ overall quality of life throughout their treatment and recovery. </a:t>
            </a:r>
          </a:p>
          <a:p>
            <a:pPr lvl="1">
              <a:lnSpc>
                <a:spcPct val="90000"/>
              </a:lnSpc>
              <a:spcBef>
                <a:spcPts val="1600"/>
              </a:spcBef>
              <a:buNone/>
            </a:pPr>
            <a:endParaRPr lang="en-GB" sz="1400" b="1" i="1"/>
          </a:p>
          <a:p>
            <a:pPr lvl="1">
              <a:lnSpc>
                <a:spcPct val="90000"/>
              </a:lnSpc>
              <a:spcBef>
                <a:spcPts val="1600"/>
              </a:spcBef>
              <a:buNone/>
            </a:pPr>
            <a:endParaRPr lang="en-GB" sz="1400" b="1" i="1"/>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528563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228600" y="-1259"/>
            <a:ext cx="7848600" cy="438696"/>
          </a:xfrm>
        </p:spPr>
        <p:txBody>
          <a:bodyPr/>
          <a:lstStyle/>
          <a:p>
            <a:r>
              <a:rPr lang="en-GB" sz="3600" b="1" dirty="0"/>
              <a:t>Information about the person</a:t>
            </a:r>
          </a:p>
        </p:txBody>
      </p:sp>
      <p:graphicFrame>
        <p:nvGraphicFramePr>
          <p:cNvPr id="6" name="Content Placeholder 5">
            <a:extLst>
              <a:ext uri="{FF2B5EF4-FFF2-40B4-BE49-F238E27FC236}">
                <a16:creationId xmlns:a16="http://schemas.microsoft.com/office/drawing/2014/main" id="{627E5B78-C2F2-4E8A-1051-ED72D3290C7A}"/>
              </a:ext>
            </a:extLst>
          </p:cNvPr>
          <p:cNvGraphicFramePr>
            <a:graphicFrameLocks noGrp="1"/>
          </p:cNvGraphicFramePr>
          <p:nvPr>
            <p:ph idx="1"/>
            <p:extLst>
              <p:ext uri="{D42A27DB-BD31-4B8C-83A1-F6EECF244321}">
                <p14:modId xmlns:p14="http://schemas.microsoft.com/office/powerpoint/2010/main" val="1149588735"/>
              </p:ext>
            </p:extLst>
          </p:nvPr>
        </p:nvGraphicFramePr>
        <p:xfrm>
          <a:off x="78827" y="433551"/>
          <a:ext cx="8953061" cy="5283771"/>
        </p:xfrm>
        <a:graphic>
          <a:graphicData uri="http://schemas.openxmlformats.org/drawingml/2006/table">
            <a:tbl>
              <a:tblPr firstRow="1" bandRow="1">
                <a:tableStyleId>{5C22544A-7EE6-4342-B048-85BDC9FD1C3A}</a:tableStyleId>
              </a:tblPr>
              <a:tblGrid>
                <a:gridCol w="4405971">
                  <a:extLst>
                    <a:ext uri="{9D8B030D-6E8A-4147-A177-3AD203B41FA5}">
                      <a16:colId xmlns:a16="http://schemas.microsoft.com/office/drawing/2014/main" val="1448717710"/>
                    </a:ext>
                  </a:extLst>
                </a:gridCol>
                <a:gridCol w="4547090">
                  <a:extLst>
                    <a:ext uri="{9D8B030D-6E8A-4147-A177-3AD203B41FA5}">
                      <a16:colId xmlns:a16="http://schemas.microsoft.com/office/drawing/2014/main" val="2625232497"/>
                    </a:ext>
                  </a:extLst>
                </a:gridCol>
              </a:tblGrid>
              <a:tr h="356007">
                <a:tc>
                  <a:txBody>
                    <a:bodyPr/>
                    <a:lstStyle/>
                    <a:p>
                      <a:r>
                        <a:rPr lang="en-GB" dirty="0"/>
                        <a:t>Informat</a:t>
                      </a:r>
                      <a:r>
                        <a:rPr lang="en-GB"/>
                        <a:t>ion </a:t>
                      </a:r>
                    </a:p>
                  </a:txBody>
                  <a:tcPr/>
                </a:tc>
                <a:tc>
                  <a:txBody>
                    <a:bodyPr/>
                    <a:lstStyle/>
                    <a:p>
                      <a:r>
                        <a:rPr lang="en-GB"/>
                        <a:t>Details </a:t>
                      </a:r>
                    </a:p>
                  </a:txBody>
                  <a:tcPr/>
                </a:tc>
                <a:extLst>
                  <a:ext uri="{0D108BD9-81ED-4DB2-BD59-A6C34878D82A}">
                    <a16:rowId xmlns:a16="http://schemas.microsoft.com/office/drawing/2014/main" val="3023820230"/>
                  </a:ext>
                </a:extLst>
              </a:tr>
              <a:tr h="356007">
                <a:tc>
                  <a:txBody>
                    <a:bodyPr/>
                    <a:lstStyle/>
                    <a:p>
                      <a:r>
                        <a:rPr lang="en-GB"/>
                        <a:t>Patient Name </a:t>
                      </a: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Ana Silva</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849861851"/>
                  </a:ext>
                </a:extLst>
              </a:tr>
              <a:tr h="356007">
                <a:tc>
                  <a:txBody>
                    <a:bodyPr/>
                    <a:lstStyle/>
                    <a:p>
                      <a:r>
                        <a:rPr lang="en-GB"/>
                        <a:t>Age</a:t>
                      </a: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45 years</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3250751245"/>
                  </a:ext>
                </a:extLst>
              </a:tr>
              <a:tr h="356007">
                <a:tc>
                  <a:txBody>
                    <a:bodyPr/>
                    <a:lstStyle/>
                    <a:p>
                      <a:r>
                        <a:rPr lang="en-GB"/>
                        <a:t>Gender </a:t>
                      </a:r>
                    </a:p>
                  </a:txBody>
                  <a:tcPr/>
                </a:tc>
                <a:tc>
                  <a:txBody>
                    <a:bodyPr/>
                    <a:lstStyle/>
                    <a:p>
                      <a:pPr lvl="0">
                        <a:buNone/>
                      </a:pPr>
                      <a:r>
                        <a:rPr lang="en-GB" sz="1800" b="0" i="0" u="none" strike="noStrike" noProof="0">
                          <a:solidFill>
                            <a:srgbClr val="222222"/>
                          </a:solidFill>
                          <a:latin typeface="Arial"/>
                          <a:cs typeface="Arial"/>
                        </a:rPr>
                        <a:t>Female</a:t>
                      </a:r>
                      <a:endParaRPr lang="en-US"/>
                    </a:p>
                  </a:txBody>
                  <a:tcPr/>
                </a:tc>
                <a:extLst>
                  <a:ext uri="{0D108BD9-81ED-4DB2-BD59-A6C34878D82A}">
                    <a16:rowId xmlns:a16="http://schemas.microsoft.com/office/drawing/2014/main" val="2312936309"/>
                  </a:ext>
                </a:extLst>
              </a:tr>
              <a:tr h="356007">
                <a:tc>
                  <a:txBody>
                    <a:bodyPr/>
                    <a:lstStyle/>
                    <a:p>
                      <a:r>
                        <a:rPr lang="en-GB"/>
                        <a:t>Occupation </a:t>
                      </a: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Primary school teacher</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3355251029"/>
                  </a:ext>
                </a:extLst>
              </a:tr>
              <a:tr h="620142">
                <a:tc>
                  <a:txBody>
                    <a:bodyPr/>
                    <a:lstStyle/>
                    <a:p>
                      <a:pPr lvl="0">
                        <a:buNone/>
                      </a:pPr>
                      <a:r>
                        <a:rPr lang="en-GB"/>
                        <a:t>Lives with</a:t>
                      </a:r>
                      <a:endParaRPr lang="en-US"/>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Husband and one children</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1874162485"/>
                  </a:ext>
                </a:extLst>
              </a:tr>
              <a:tr h="356007">
                <a:tc>
                  <a:txBody>
                    <a:bodyPr/>
                    <a:lstStyle/>
                    <a:p>
                      <a:pPr lvl="0" algn="l">
                        <a:lnSpc>
                          <a:spcPct val="100000"/>
                        </a:lnSpc>
                        <a:spcBef>
                          <a:spcPts val="0"/>
                        </a:spcBef>
                        <a:spcAft>
                          <a:spcPts val="0"/>
                        </a:spcAft>
                        <a:buNone/>
                      </a:pPr>
                      <a:r>
                        <a:rPr lang="en-GB" sz="1800" b="0" i="0" u="none" strike="noStrike" noProof="0">
                          <a:solidFill>
                            <a:srgbClr val="000000"/>
                          </a:solidFill>
                          <a:latin typeface="Myriad Pro"/>
                        </a:rPr>
                        <a:t>Height </a:t>
                      </a: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1.65 m</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2358678425"/>
                  </a:ext>
                </a:extLst>
              </a:tr>
              <a:tr h="356007">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Weight</a:t>
                      </a:r>
                      <a:endParaRPr lang="en-GB" sz="1800" b="0" i="0" u="none" strike="noStrike" noProof="0">
                        <a:solidFill>
                          <a:srgbClr val="000000"/>
                        </a:solidFill>
                        <a:latin typeface="Arial"/>
                        <a:cs typeface="Arial"/>
                      </a:endParaRP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82 kg</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3761571558"/>
                  </a:ext>
                </a:extLst>
              </a:tr>
              <a:tr h="356007">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BMI</a:t>
                      </a:r>
                      <a:endParaRPr lang="en-GB" sz="1800" b="0" i="0" u="none" strike="noStrike" noProof="0">
                        <a:solidFill>
                          <a:srgbClr val="000000"/>
                        </a:solidFill>
                        <a:latin typeface="Arial"/>
                        <a:cs typeface="Arial"/>
                      </a:endParaRP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30.1 kg/m² (Obese)</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2635045043"/>
                  </a:ext>
                </a:extLst>
              </a:tr>
              <a:tr h="356007">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Blood Pressure</a:t>
                      </a:r>
                      <a:endParaRPr lang="en-GB" sz="1800" b="0" i="0" u="none" strike="noStrike" noProof="0">
                        <a:solidFill>
                          <a:srgbClr val="000000"/>
                        </a:solidFill>
                        <a:latin typeface="Arial"/>
                        <a:cs typeface="Arial"/>
                      </a:endParaRP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145/88 mmHg</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1185510938"/>
                  </a:ext>
                </a:extLst>
              </a:tr>
              <a:tr h="356007">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Pulse</a:t>
                      </a:r>
                      <a:endParaRPr lang="en-US"/>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82 beats per minute (bpm)</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2267096831"/>
                  </a:ext>
                </a:extLst>
              </a:tr>
              <a:tr h="356007">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Temperature</a:t>
                      </a:r>
                      <a:endParaRPr lang="en-GB" sz="1800" b="0" i="0" u="none" strike="noStrike" noProof="0">
                        <a:solidFill>
                          <a:srgbClr val="000000"/>
                        </a:solidFill>
                        <a:latin typeface="Arial"/>
                        <a:cs typeface="Arial"/>
                      </a:endParaRP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36.8°C</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2645264109"/>
                  </a:ext>
                </a:extLst>
              </a:tr>
              <a:tr h="640269">
                <a:tc>
                  <a:txBody>
                    <a:bodyPr/>
                    <a:lstStyle/>
                    <a:p>
                      <a:pPr lvl="0" algn="l">
                        <a:lnSpc>
                          <a:spcPct val="100000"/>
                        </a:lnSpc>
                        <a:spcBef>
                          <a:spcPts val="0"/>
                        </a:spcBef>
                        <a:spcAft>
                          <a:spcPts val="0"/>
                        </a:spcAft>
                        <a:buNone/>
                      </a:pPr>
                      <a:r>
                        <a:rPr lang="en-GB" sz="1800" b="1" i="0" u="none" strike="noStrike" noProof="0">
                          <a:solidFill>
                            <a:srgbClr val="222222"/>
                          </a:solidFill>
                          <a:latin typeface="Arial"/>
                          <a:cs typeface="Arial"/>
                        </a:rPr>
                        <a:t>Diagnosis</a:t>
                      </a:r>
                      <a:endParaRPr lang="en-GB" sz="1800" b="0" i="0" u="none" strike="noStrike" noProof="0">
                        <a:solidFill>
                          <a:srgbClr val="000000"/>
                        </a:solidFill>
                        <a:latin typeface="Arial"/>
                        <a:cs typeface="Arial"/>
                      </a:endParaRPr>
                    </a:p>
                  </a:txBody>
                  <a:tcPr/>
                </a:tc>
                <a:tc>
                  <a:txBody>
                    <a:bodyPr/>
                    <a:lstStyle/>
                    <a:p>
                      <a:pPr lvl="0" algn="l">
                        <a:lnSpc>
                          <a:spcPct val="100000"/>
                        </a:lnSpc>
                        <a:spcBef>
                          <a:spcPts val="0"/>
                        </a:spcBef>
                        <a:spcAft>
                          <a:spcPts val="0"/>
                        </a:spcAft>
                        <a:buNone/>
                      </a:pPr>
                      <a:r>
                        <a:rPr lang="en-GB" sz="1800" b="0" i="0" u="none" strike="noStrike" noProof="0">
                          <a:solidFill>
                            <a:srgbClr val="222222"/>
                          </a:solidFill>
                          <a:latin typeface="Arial"/>
                          <a:cs typeface="Arial"/>
                        </a:rPr>
                        <a:t>Stage II invasive ductal carcinoma of the left breast (diagnosed three months ago)</a:t>
                      </a:r>
                      <a:endParaRPr lang="en-GB" sz="1800" b="0" i="0" u="none" strike="noStrike" noProof="0">
                        <a:solidFill>
                          <a:srgbClr val="000000"/>
                        </a:solidFill>
                        <a:latin typeface="Arial"/>
                        <a:cs typeface="Arial"/>
                      </a:endParaRPr>
                    </a:p>
                  </a:txBody>
                  <a:tcPr/>
                </a:tc>
                <a:extLst>
                  <a:ext uri="{0D108BD9-81ED-4DB2-BD59-A6C34878D82A}">
                    <a16:rowId xmlns:a16="http://schemas.microsoft.com/office/drawing/2014/main" val="1088679911"/>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323019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Anatomy and Physiology</a:t>
            </a:r>
          </a:p>
        </p:txBody>
      </p:sp>
      <p:sp>
        <p:nvSpPr>
          <p:cNvPr id="8" name="Content Placeholder 2">
            <a:extLst>
              <a:ext uri="{FF2B5EF4-FFF2-40B4-BE49-F238E27FC236}">
                <a16:creationId xmlns:a16="http://schemas.microsoft.com/office/drawing/2014/main" id="{291C9DE8-DAC8-C98E-4B75-745B986973E9}"/>
              </a:ext>
            </a:extLst>
          </p:cNvPr>
          <p:cNvSpPr>
            <a:spLocks noGrp="1"/>
          </p:cNvSpPr>
          <p:nvPr>
            <p:ph sz="half" idx="1"/>
          </p:nvPr>
        </p:nvSpPr>
        <p:spPr>
          <a:xfrm>
            <a:off x="128752" y="1153511"/>
            <a:ext cx="5393387" cy="4527694"/>
          </a:xfrm>
        </p:spPr>
        <p:txBody>
          <a:bodyPr/>
          <a:lstStyle/>
          <a:p>
            <a:pPr marL="0" indent="0">
              <a:buNone/>
            </a:pPr>
            <a:r>
              <a:rPr lang="en-GB" sz="1100" b="1">
                <a:solidFill>
                  <a:srgbClr val="222222"/>
                </a:solidFill>
                <a:highlight>
                  <a:srgbClr val="FFFFFF"/>
                </a:highlight>
                <a:latin typeface="Arial"/>
                <a:cs typeface="Arial"/>
              </a:rPr>
              <a:t>BODY SYSTEMS AFFECTED</a:t>
            </a:r>
          </a:p>
          <a:p>
            <a:pPr marL="285750" indent="-285750"/>
            <a:r>
              <a:rPr lang="en-GB" sz="1100" dirty="0" err="1">
                <a:solidFill>
                  <a:srgbClr val="222222"/>
                </a:solidFill>
                <a:highlight>
                  <a:srgbClr val="FFFFFF"/>
                </a:highlight>
                <a:latin typeface="Arial"/>
                <a:cs typeface="Arial"/>
              </a:rPr>
              <a:t>Reproduct</a:t>
            </a:r>
            <a:r>
              <a:rPr lang="en-GB" sz="1100" dirty="0">
                <a:solidFill>
                  <a:srgbClr val="222222"/>
                </a:solidFill>
                <a:highlight>
                  <a:srgbClr val="FFFFFF"/>
                </a:highlight>
                <a:latin typeface="Arial"/>
                <a:cs typeface="Arial"/>
              </a:rPr>
              <a:t>ive</a:t>
            </a:r>
          </a:p>
          <a:p>
            <a:pPr marL="285750" indent="-285750"/>
            <a:r>
              <a:rPr lang="en-GB" sz="1100">
                <a:solidFill>
                  <a:srgbClr val="222222"/>
                </a:solidFill>
                <a:highlight>
                  <a:srgbClr val="FFFFFF"/>
                </a:highlight>
                <a:latin typeface="Arial"/>
                <a:cs typeface="Arial"/>
              </a:rPr>
              <a:t>Lymphatic system</a:t>
            </a:r>
          </a:p>
          <a:p>
            <a:pPr marL="0" indent="0">
              <a:buNone/>
            </a:pPr>
            <a:r>
              <a:rPr lang="en-GB" sz="1200" b="1">
                <a:solidFill>
                  <a:srgbClr val="222222"/>
                </a:solidFill>
                <a:highlight>
                  <a:srgbClr val="FFFFFF"/>
                </a:highlight>
                <a:latin typeface="Arial"/>
                <a:cs typeface="Arial"/>
              </a:rPr>
              <a:t>Anatomy</a:t>
            </a:r>
            <a:endParaRPr lang="en-GB" sz="1200" b="1" dirty="0">
              <a:solidFill>
                <a:srgbClr val="222222"/>
              </a:solidFill>
              <a:highlight>
                <a:srgbClr val="FFFFFF"/>
              </a:highlight>
              <a:latin typeface="Arial"/>
              <a:cs typeface="Arial"/>
            </a:endParaRPr>
          </a:p>
          <a:p>
            <a:pPr marL="285750" indent="-285750"/>
            <a:r>
              <a:rPr lang="en-GB" sz="1200" b="1" dirty="0">
                <a:solidFill>
                  <a:srgbClr val="222222"/>
                </a:solidFill>
                <a:highlight>
                  <a:srgbClr val="FFFFFF"/>
                </a:highlight>
                <a:latin typeface="Arial"/>
                <a:cs typeface="Arial"/>
              </a:rPr>
              <a:t>Breast tissue: </a:t>
            </a:r>
            <a:r>
              <a:rPr lang="en-GB" sz="1200" dirty="0">
                <a:solidFill>
                  <a:srgbClr val="222222"/>
                </a:solidFill>
                <a:highlight>
                  <a:srgbClr val="FFFFFF"/>
                </a:highlight>
                <a:latin typeface="Arial"/>
                <a:cs typeface="Arial"/>
              </a:rPr>
              <a:t>Made up of glandular, fatty and </a:t>
            </a:r>
            <a:r>
              <a:rPr lang="en-GB" sz="1200">
                <a:solidFill>
                  <a:srgbClr val="222222"/>
                </a:solidFill>
                <a:highlight>
                  <a:srgbClr val="FFFFFF"/>
                </a:highlight>
                <a:latin typeface="Arial"/>
                <a:cs typeface="Arial"/>
              </a:rPr>
              <a:t>connective tissue.</a:t>
            </a:r>
            <a:endParaRPr lang="en-GB" sz="1200" dirty="0">
              <a:solidFill>
                <a:srgbClr val="222222"/>
              </a:solidFill>
              <a:highlight>
                <a:srgbClr val="FFFFFF"/>
              </a:highlight>
              <a:latin typeface="Arial"/>
              <a:cs typeface="Arial"/>
            </a:endParaRPr>
          </a:p>
          <a:p>
            <a:pPr marL="285750" indent="-285750"/>
            <a:r>
              <a:rPr lang="en-GB" sz="1200" b="1" dirty="0">
                <a:solidFill>
                  <a:srgbClr val="222222"/>
                </a:solidFill>
                <a:highlight>
                  <a:srgbClr val="FFFFFF"/>
                </a:highlight>
                <a:latin typeface="Arial"/>
                <a:cs typeface="Arial"/>
              </a:rPr>
              <a:t>Lobules: </a:t>
            </a:r>
            <a:r>
              <a:rPr lang="en-GB" sz="1200" dirty="0">
                <a:solidFill>
                  <a:srgbClr val="222222"/>
                </a:solidFill>
                <a:highlight>
                  <a:srgbClr val="FFFFFF"/>
                </a:highlight>
                <a:latin typeface="Arial"/>
                <a:cs typeface="Arial"/>
              </a:rPr>
              <a:t>Small glan</a:t>
            </a:r>
            <a:r>
              <a:rPr lang="en-GB" sz="1200">
                <a:solidFill>
                  <a:srgbClr val="222222"/>
                </a:solidFill>
                <a:highlight>
                  <a:srgbClr val="FFFFFF"/>
                </a:highlight>
                <a:latin typeface="Arial"/>
                <a:cs typeface="Arial"/>
              </a:rPr>
              <a:t>ds that produce milk.</a:t>
            </a:r>
            <a:endParaRPr lang="en-GB" sz="1200" dirty="0">
              <a:solidFill>
                <a:srgbClr val="222222"/>
              </a:solidFill>
              <a:highlight>
                <a:srgbClr val="FFFFFF"/>
              </a:highlight>
              <a:latin typeface="Arial"/>
              <a:cs typeface="Arial"/>
            </a:endParaRPr>
          </a:p>
          <a:p>
            <a:pPr marL="285750" indent="-285750"/>
            <a:r>
              <a:rPr lang="en-GB" sz="1200" b="1">
                <a:solidFill>
                  <a:srgbClr val="222222"/>
                </a:solidFill>
                <a:highlight>
                  <a:srgbClr val="FFFFFF"/>
                </a:highlight>
                <a:latin typeface="Arial"/>
                <a:cs typeface="Arial"/>
              </a:rPr>
              <a:t>Ducts: </a:t>
            </a:r>
            <a:r>
              <a:rPr lang="en-GB" sz="1200">
                <a:solidFill>
                  <a:srgbClr val="222222"/>
                </a:solidFill>
                <a:highlight>
                  <a:srgbClr val="FFFFFF"/>
                </a:highlight>
                <a:latin typeface="Arial"/>
                <a:cs typeface="Arial"/>
              </a:rPr>
              <a:t>Thin tubes that carry milk from the lobules to the nipple.</a:t>
            </a:r>
          </a:p>
          <a:p>
            <a:pPr marL="285750" indent="-285750"/>
            <a:r>
              <a:rPr lang="en-GB" sz="1200" b="1">
                <a:solidFill>
                  <a:srgbClr val="222222"/>
                </a:solidFill>
                <a:highlight>
                  <a:srgbClr val="FFFFFF"/>
                </a:highlight>
                <a:latin typeface="Arial"/>
                <a:cs typeface="Arial"/>
              </a:rPr>
              <a:t>Fatty tissue: </a:t>
            </a:r>
            <a:r>
              <a:rPr lang="en-GB" sz="1200">
                <a:solidFill>
                  <a:srgbClr val="222222"/>
                </a:solidFill>
                <a:highlight>
                  <a:srgbClr val="FFFFFF"/>
                </a:highlight>
                <a:latin typeface="Arial"/>
                <a:cs typeface="Arial"/>
              </a:rPr>
              <a:t>Surrounds and protects the lobules and ducts, giving the breast It's shape and size. </a:t>
            </a:r>
          </a:p>
          <a:p>
            <a:pPr marL="285750" indent="-285750"/>
            <a:r>
              <a:rPr lang="en-GB" sz="1200" b="1" dirty="0">
                <a:solidFill>
                  <a:srgbClr val="222222"/>
                </a:solidFill>
                <a:highlight>
                  <a:srgbClr val="FFFFFF"/>
                </a:highlight>
                <a:latin typeface="Arial"/>
                <a:cs typeface="Arial"/>
              </a:rPr>
              <a:t>Lymph nodes: </a:t>
            </a:r>
            <a:r>
              <a:rPr lang="en-GB" sz="1200" dirty="0">
                <a:solidFill>
                  <a:srgbClr val="222222"/>
                </a:solidFill>
                <a:highlight>
                  <a:srgbClr val="FFFFFF"/>
                </a:highlight>
                <a:latin typeface="Arial"/>
                <a:cs typeface="Arial"/>
              </a:rPr>
              <a:t>Small, bean-shaped glands that filter lymph fluid and help the immune sy</a:t>
            </a:r>
            <a:r>
              <a:rPr lang="en-GB" sz="1200">
                <a:solidFill>
                  <a:srgbClr val="222222"/>
                </a:solidFill>
                <a:highlight>
                  <a:srgbClr val="FFFFFF"/>
                </a:highlight>
                <a:latin typeface="Arial"/>
                <a:cs typeface="Arial"/>
              </a:rPr>
              <a:t>stem fight infection.</a:t>
            </a:r>
            <a:endParaRPr lang="en-GB" sz="1200" dirty="0">
              <a:solidFill>
                <a:srgbClr val="222222"/>
              </a:solidFill>
              <a:highlight>
                <a:srgbClr val="FFFFFF"/>
              </a:highlight>
              <a:latin typeface="Arial"/>
              <a:cs typeface="Arial"/>
            </a:endParaRPr>
          </a:p>
          <a:p>
            <a:pPr marL="285750" indent="-285750"/>
            <a:r>
              <a:rPr lang="en-GB" sz="1200" b="1" dirty="0">
                <a:solidFill>
                  <a:srgbClr val="222222"/>
                </a:solidFill>
                <a:highlight>
                  <a:srgbClr val="FFFFFF"/>
                </a:highlight>
                <a:latin typeface="Arial"/>
                <a:cs typeface="Arial"/>
              </a:rPr>
              <a:t>Axillary lymph nodes:</a:t>
            </a:r>
            <a:r>
              <a:rPr lang="en-GB" sz="1200" dirty="0">
                <a:solidFill>
                  <a:srgbClr val="222222"/>
                </a:solidFill>
                <a:highlight>
                  <a:srgbClr val="FFFFFF"/>
                </a:highlight>
                <a:latin typeface="Arial"/>
                <a:cs typeface="Arial"/>
              </a:rPr>
              <a:t> Lymph nodes located in the armpit. They are the first lymph nodes that breast cancer commonly </a:t>
            </a:r>
            <a:r>
              <a:rPr lang="en-GB" sz="1200">
                <a:solidFill>
                  <a:srgbClr val="222222"/>
                </a:solidFill>
                <a:highlight>
                  <a:srgbClr val="FFFFFF"/>
                </a:highlight>
                <a:latin typeface="Arial"/>
                <a:cs typeface="Arial"/>
              </a:rPr>
              <a:t>spread to.</a:t>
            </a:r>
            <a:endParaRPr lang="en-GB" sz="1200" dirty="0">
              <a:solidFill>
                <a:srgbClr val="222222"/>
              </a:solidFill>
              <a:highlight>
                <a:srgbClr val="FFFFFF"/>
              </a:highlight>
              <a:latin typeface="Arial"/>
              <a:cs typeface="Arial"/>
            </a:endParaRPr>
          </a:p>
          <a:p>
            <a:pPr marL="0" indent="0">
              <a:buNone/>
            </a:pPr>
            <a:r>
              <a:rPr lang="en-GB" sz="1600" b="1">
                <a:solidFill>
                  <a:srgbClr val="222222"/>
                </a:solidFill>
                <a:highlight>
                  <a:srgbClr val="FFFFFF"/>
                </a:highlight>
                <a:latin typeface="Arial"/>
                <a:cs typeface="Arial"/>
              </a:rPr>
              <a:t>Physiology- Normal </a:t>
            </a:r>
          </a:p>
          <a:p>
            <a:pPr marL="285750" indent="-285750"/>
            <a:r>
              <a:rPr lang="en-GB" sz="1200" dirty="0">
                <a:solidFill>
                  <a:srgbClr val="222222"/>
                </a:solidFill>
                <a:highlight>
                  <a:srgbClr val="FFFFFF"/>
                </a:highlight>
                <a:latin typeface="Arial"/>
                <a:cs typeface="Arial"/>
              </a:rPr>
              <a:t>Breast cells grow, divide and repair themselves in a controlled way under the influence of hormones, particularly oestrogen and progesteron</a:t>
            </a:r>
            <a:r>
              <a:rPr lang="en-GB" sz="1200">
                <a:solidFill>
                  <a:srgbClr val="222222"/>
                </a:solidFill>
                <a:highlight>
                  <a:srgbClr val="FFFFFF"/>
                </a:highlight>
                <a:latin typeface="Arial"/>
                <a:cs typeface="Arial"/>
              </a:rPr>
              <a:t>e.</a:t>
            </a:r>
            <a:endParaRPr lang="en-GB" sz="1200" dirty="0">
              <a:solidFill>
                <a:srgbClr val="222222"/>
              </a:solidFill>
              <a:highlight>
                <a:srgbClr val="FFFFFF"/>
              </a:highlight>
              <a:latin typeface="Arial"/>
              <a:cs typeface="Arial"/>
            </a:endParaRPr>
          </a:p>
          <a:p>
            <a:pPr marL="0" indent="0">
              <a:buNone/>
            </a:pPr>
            <a:r>
              <a:rPr lang="en-GB" sz="1600" b="1">
                <a:solidFill>
                  <a:srgbClr val="222222"/>
                </a:solidFill>
                <a:highlight>
                  <a:srgbClr val="FFFFFF"/>
                </a:highlight>
                <a:latin typeface="Arial"/>
                <a:cs typeface="Arial"/>
              </a:rPr>
              <a:t>Physiology- IN BREAST CANCER</a:t>
            </a:r>
          </a:p>
          <a:p>
            <a:pPr marL="171450" indent="-171450"/>
            <a:r>
              <a:rPr lang="en-GB" sz="1200" dirty="0">
                <a:solidFill>
                  <a:srgbClr val="222222"/>
                </a:solidFill>
                <a:highlight>
                  <a:srgbClr val="FFFFFF"/>
                </a:highlight>
                <a:latin typeface="Arial"/>
                <a:cs typeface="Arial"/>
              </a:rPr>
              <a:t>DND mutations cause breast cells to grow and divide uncontro</a:t>
            </a:r>
            <a:r>
              <a:rPr lang="en-GB" sz="1200">
                <a:solidFill>
                  <a:srgbClr val="222222"/>
                </a:solidFill>
                <a:highlight>
                  <a:srgbClr val="FFFFFF"/>
                </a:highlight>
                <a:latin typeface="Arial"/>
                <a:cs typeface="Arial"/>
              </a:rPr>
              <a:t>llably.</a:t>
            </a:r>
          </a:p>
          <a:p>
            <a:pPr marL="171450" indent="-171450"/>
            <a:r>
              <a:rPr lang="en-GB" sz="1200" dirty="0">
                <a:solidFill>
                  <a:srgbClr val="222222"/>
                </a:solidFill>
                <a:highlight>
                  <a:srgbClr val="FFFFFF"/>
                </a:highlight>
                <a:latin typeface="Arial"/>
                <a:cs typeface="Arial"/>
              </a:rPr>
              <a:t>These abnormal cells form a tumour within the breast </a:t>
            </a:r>
            <a:r>
              <a:rPr lang="en-GB" sz="1200">
                <a:solidFill>
                  <a:srgbClr val="222222"/>
                </a:solidFill>
                <a:highlight>
                  <a:srgbClr val="FFFFFF"/>
                </a:highlight>
                <a:latin typeface="Arial"/>
                <a:cs typeface="Arial"/>
              </a:rPr>
              <a:t>tissue.</a:t>
            </a:r>
          </a:p>
          <a:p>
            <a:pPr marL="171450" indent="-171450"/>
            <a:r>
              <a:rPr lang="en-GB" sz="1200" dirty="0">
                <a:solidFill>
                  <a:srgbClr val="222222"/>
                </a:solidFill>
                <a:highlight>
                  <a:srgbClr val="FFFFFF"/>
                </a:highlight>
                <a:latin typeface="Arial"/>
                <a:cs typeface="Arial"/>
              </a:rPr>
              <a:t>If left untreated, cancer cells can spread to nearby lymph nodes or travel through the bloodstream to </a:t>
            </a:r>
            <a:r>
              <a:rPr lang="en-GB" sz="1200">
                <a:solidFill>
                  <a:srgbClr val="222222"/>
                </a:solidFill>
                <a:highlight>
                  <a:srgbClr val="FFFFFF"/>
                </a:highlight>
                <a:latin typeface="Arial"/>
                <a:cs typeface="Arial"/>
              </a:rPr>
              <a:t>other parts of the body (metastasis).</a:t>
            </a:r>
          </a:p>
          <a:p>
            <a:pPr marL="171450" indent="-171450"/>
            <a:endParaRPr lang="en-GB" sz="1200" dirty="0">
              <a:solidFill>
                <a:srgbClr val="222222"/>
              </a:solidFill>
              <a:highlight>
                <a:srgbClr val="FFFFFF"/>
              </a:highlight>
              <a:latin typeface="Arial"/>
              <a:cs typeface="Arial"/>
            </a:endParaRPr>
          </a:p>
        </p:txBody>
      </p:sp>
      <p:pic>
        <p:nvPicPr>
          <p:cNvPr id="4" name="Content Placeholder 3">
            <a:extLst>
              <a:ext uri="{FF2B5EF4-FFF2-40B4-BE49-F238E27FC236}">
                <a16:creationId xmlns:a16="http://schemas.microsoft.com/office/drawing/2014/main" id="{452F82FF-B4D2-865B-4484-60BB205B23A4}"/>
              </a:ext>
            </a:extLst>
          </p:cNvPr>
          <p:cNvPicPr>
            <a:picLocks noGrp="1" noChangeAspect="1"/>
          </p:cNvPicPr>
          <p:nvPr>
            <p:ph sz="half" idx="2"/>
          </p:nvPr>
        </p:nvPicPr>
        <p:blipFill>
          <a:blip r:embed="rId2"/>
          <a:stretch>
            <a:fillRect/>
          </a:stretch>
        </p:blipFill>
        <p:spPr bwMode="auto">
          <a:xfrm>
            <a:off x="5928522" y="1720058"/>
            <a:ext cx="3086726" cy="3679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Date Placeholder 4">
            <a:extLst>
              <a:ext uri="{FF2B5EF4-FFF2-40B4-BE49-F238E27FC236}">
                <a16:creationId xmlns:a16="http://schemas.microsoft.com/office/drawing/2014/main" id="{D2BAD477-5363-049F-8AD8-8886CD3D7FE4}"/>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13/08/2026</a:t>
            </a:fld>
            <a:endParaRPr lang="en-GB" altLang="en-US"/>
          </a:p>
        </p:txBody>
      </p:sp>
      <p:sp>
        <p:nvSpPr>
          <p:cNvPr id="14" name="Slide Number Placeholder 5">
            <a:extLst>
              <a:ext uri="{FF2B5EF4-FFF2-40B4-BE49-F238E27FC236}">
                <a16:creationId xmlns:a16="http://schemas.microsoft.com/office/drawing/2014/main" id="{C2B45B51-998A-17AE-5435-87EAFB93A3B5}"/>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446427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207579" y="2164912"/>
            <a:ext cx="3008313" cy="1162050"/>
          </a:xfrm>
        </p:spPr>
        <p:txBody>
          <a:bodyPr wrap="square" anchor="b">
            <a:normAutofit/>
          </a:bodyPr>
          <a:lstStyle/>
          <a:p>
            <a:r>
              <a:rPr lang="en-GB" b="1"/>
              <a:t>Care Plan- Lifestyle and Health Behaviour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3575050" y="273050"/>
            <a:ext cx="5111750" cy="5172173"/>
          </a:xfrm>
        </p:spPr>
        <p:txBody>
          <a:bodyPr wrap="square" anchor="t" anchorCtr="0">
            <a:normAutofit/>
          </a:bodyPr>
          <a:lstStyle/>
          <a:p>
            <a:pPr>
              <a:lnSpc>
                <a:spcPct val="90000"/>
              </a:lnSpc>
            </a:pPr>
            <a:r>
              <a:rPr lang="en-GB" sz="1800">
                <a:highlight>
                  <a:srgbClr val="FFFFFF"/>
                </a:highlight>
              </a:rPr>
              <a:t>Encourage a </a:t>
            </a:r>
            <a:r>
              <a:rPr lang="en-GB" sz="1800" b="1">
                <a:highlight>
                  <a:srgbClr val="FFFFFF"/>
                </a:highlight>
              </a:rPr>
              <a:t>healthy, balanced diet</a:t>
            </a:r>
            <a:r>
              <a:rPr lang="en-GB" sz="1800">
                <a:highlight>
                  <a:srgbClr val="FFFFFF"/>
                </a:highlight>
              </a:rPr>
              <a:t> rich in fruit, vegetables, wholegrains and lean protein to support recovery and overall health.</a:t>
            </a:r>
            <a:endParaRPr lang="en-GB" sz="1800"/>
          </a:p>
          <a:p>
            <a:pPr>
              <a:lnSpc>
                <a:spcPct val="90000"/>
              </a:lnSpc>
              <a:buFont typeface="Arial"/>
              <a:buChar char="•"/>
            </a:pPr>
            <a:r>
              <a:rPr lang="en-GB" sz="1800">
                <a:highlight>
                  <a:srgbClr val="FFFFFF"/>
                </a:highlight>
              </a:rPr>
              <a:t>Support </a:t>
            </a:r>
            <a:r>
              <a:rPr lang="en-GB" sz="1800" b="1">
                <a:highlight>
                  <a:srgbClr val="FFFFFF"/>
                </a:highlight>
              </a:rPr>
              <a:t>gradual weight loss</a:t>
            </a:r>
            <a:r>
              <a:rPr lang="en-GB" sz="1800">
                <a:highlight>
                  <a:srgbClr val="FFFFFF"/>
                </a:highlight>
              </a:rPr>
              <a:t> to achieve a healthier BMI and reduce the risk of complications.</a:t>
            </a:r>
            <a:endParaRPr lang="en-GB" sz="1800"/>
          </a:p>
          <a:p>
            <a:pPr>
              <a:lnSpc>
                <a:spcPct val="90000"/>
              </a:lnSpc>
              <a:buFont typeface="Arial"/>
              <a:buChar char="•"/>
            </a:pPr>
            <a:r>
              <a:rPr lang="en-GB" sz="1800">
                <a:highlight>
                  <a:srgbClr val="FFFFFF"/>
                </a:highlight>
              </a:rPr>
              <a:t>Encourage </a:t>
            </a:r>
            <a:r>
              <a:rPr lang="en-GB" sz="1800" b="1">
                <a:highlight>
                  <a:srgbClr val="FFFFFF"/>
                </a:highlight>
              </a:rPr>
              <a:t>regular physical activity</a:t>
            </a:r>
            <a:r>
              <a:rPr lang="en-GB" sz="1800">
                <a:highlight>
                  <a:srgbClr val="FFFFFF"/>
                </a:highlight>
              </a:rPr>
              <a:t>, such as walking or light exercise, as tolerated during and after treatment to improve physical and emotional wellbeing.</a:t>
            </a:r>
            <a:endParaRPr lang="en-GB" sz="1800"/>
          </a:p>
          <a:p>
            <a:pPr>
              <a:lnSpc>
                <a:spcPct val="90000"/>
              </a:lnSpc>
              <a:buFont typeface="Arial"/>
              <a:buChar char="•"/>
            </a:pPr>
            <a:r>
              <a:rPr lang="en-GB" sz="1800">
                <a:highlight>
                  <a:srgbClr val="FFFFFF"/>
                </a:highlight>
              </a:rPr>
              <a:t>Advise Ana to </a:t>
            </a:r>
            <a:r>
              <a:rPr lang="en-GB" sz="1800" b="1">
                <a:highlight>
                  <a:srgbClr val="FFFFFF"/>
                </a:highlight>
              </a:rPr>
              <a:t>reduce her alcohol intake</a:t>
            </a:r>
            <a:r>
              <a:rPr lang="en-GB" sz="1800">
                <a:highlight>
                  <a:srgbClr val="FFFFFF"/>
                </a:highlight>
              </a:rPr>
              <a:t>, as alcohol is linked to an increased risk of breast cancer recurrence. NICE recommends people with breast cancer consider limiting alcohol to </a:t>
            </a:r>
            <a:r>
              <a:rPr lang="en-GB" sz="1800" b="1">
                <a:highlight>
                  <a:srgbClr val="FFFFFF"/>
                </a:highlight>
              </a:rPr>
              <a:t>less than 5 units per week</a:t>
            </a:r>
            <a:r>
              <a:rPr lang="en-GB" sz="1800">
                <a:highlight>
                  <a:srgbClr val="FFFFFF"/>
                </a:highlight>
              </a:rPr>
              <a:t>.</a:t>
            </a:r>
            <a:endParaRPr lang="en-GB" sz="1800"/>
          </a:p>
          <a:p>
            <a:pPr>
              <a:lnSpc>
                <a:spcPct val="90000"/>
              </a:lnSpc>
              <a:buFont typeface="Arial"/>
              <a:buChar char="•"/>
            </a:pPr>
            <a:r>
              <a:rPr lang="en-GB" sz="1800">
                <a:highlight>
                  <a:srgbClr val="FFFFFF"/>
                </a:highlight>
              </a:rPr>
              <a:t>Provide advice on </a:t>
            </a:r>
            <a:r>
              <a:rPr lang="en-GB" sz="1800" b="1">
                <a:highlight>
                  <a:srgbClr val="FFFFFF"/>
                </a:highlight>
              </a:rPr>
              <a:t>good sleep hygiene</a:t>
            </a:r>
            <a:r>
              <a:rPr lang="en-GB" sz="1800">
                <a:highlight>
                  <a:srgbClr val="FFFFFF"/>
                </a:highlight>
              </a:rPr>
              <a:t> and offer support or referral if anxiety continues to affect her sleep and quality of life</a:t>
            </a:r>
            <a:endParaRPr lang="en-GB" sz="1800"/>
          </a:p>
          <a:p>
            <a:pPr>
              <a:lnSpc>
                <a:spcPct val="90000"/>
              </a:lnSpc>
              <a:spcBef>
                <a:spcPts val="1400"/>
              </a:spcBef>
              <a:buFont typeface="Arial"/>
              <a:buChar char="•"/>
            </a:pPr>
            <a:endParaRPr lang="en-GB" sz="180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804203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r>
              <a:rPr lang="en-GB" sz="4100" b="1"/>
              <a:t>Care Plan- The Everyday Routine</a:t>
            </a:r>
          </a:p>
        </p:txBody>
      </p:sp>
      <p:sp>
        <p:nvSpPr>
          <p:cNvPr id="10" name="Text Placeholder 2">
            <a:extLst>
              <a:ext uri="{FF2B5EF4-FFF2-40B4-BE49-F238E27FC236}">
                <a16:creationId xmlns:a16="http://schemas.microsoft.com/office/drawing/2014/main" id="{811F4225-36BB-65C0-69B3-9E17E3721546}"/>
              </a:ext>
            </a:extLst>
          </p:cNvPr>
          <p:cNvSpPr>
            <a:spLocks noGrp="1"/>
          </p:cNvSpPr>
          <p:nvPr>
            <p:ph type="body" idx="1"/>
          </p:nvPr>
        </p:nvSpPr>
        <p:spPr>
          <a:xfrm>
            <a:off x="457200" y="1525627"/>
            <a:ext cx="4040188" cy="450053"/>
          </a:xfrm>
        </p:spPr>
        <p:txBody>
          <a:bodyPr/>
          <a:lstStyle/>
          <a:p>
            <a:r>
              <a:rPr lang="en-US" sz="1800" b="0">
                <a:ea typeface="+mn-lt"/>
                <a:cs typeface="+mn-lt"/>
              </a:rPr>
              <a:t>Ana’s Daily Routine and Care Needs</a:t>
            </a:r>
            <a:endParaRPr lang="en-US" sz="1800"/>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sz="half" idx="2"/>
          </p:nvPr>
        </p:nvSpPr>
        <p:spPr>
          <a:xfrm>
            <a:off x="457200" y="2174875"/>
            <a:ext cx="4040188" cy="3414365"/>
          </a:xfrm>
        </p:spPr>
        <p:txBody>
          <a:bodyPr wrap="square" anchor="t" anchorCtr="0">
            <a:normAutofit fontScale="85000" lnSpcReduction="20000"/>
          </a:bodyPr>
          <a:lstStyle/>
          <a:p>
            <a:pPr>
              <a:buFont typeface="Arial"/>
              <a:buChar char="•"/>
            </a:pPr>
            <a:r>
              <a:rPr lang="en-GB" sz="1300" b="1">
                <a:solidFill>
                  <a:srgbClr val="222222"/>
                </a:solidFill>
                <a:highlight>
                  <a:srgbClr val="FFFFFF"/>
                </a:highlight>
                <a:latin typeface="Arial"/>
                <a:cs typeface="Arial"/>
              </a:rPr>
              <a:t>Morning:</a:t>
            </a:r>
            <a:r>
              <a:rPr lang="en-GB" sz="1300">
                <a:solidFill>
                  <a:srgbClr val="222222"/>
                </a:solidFill>
                <a:highlight>
                  <a:srgbClr val="FFFFFF"/>
                </a:highlight>
                <a:latin typeface="Arial"/>
                <a:cs typeface="Arial"/>
              </a:rPr>
              <a:t> Eats a light, nutritious breakfast and takes her prescribed medication as directed.</a:t>
            </a:r>
            <a:endParaRPr lang="en-US"/>
          </a:p>
          <a:p>
            <a:pPr>
              <a:buFont typeface="Arial"/>
              <a:buChar char="•"/>
            </a:pPr>
            <a:r>
              <a:rPr lang="en-GB" sz="1300" b="1">
                <a:solidFill>
                  <a:srgbClr val="222222"/>
                </a:solidFill>
                <a:highlight>
                  <a:srgbClr val="FFFFFF"/>
                </a:highlight>
                <a:latin typeface="Arial"/>
                <a:cs typeface="Arial"/>
              </a:rPr>
              <a:t>Personal care:</a:t>
            </a:r>
            <a:r>
              <a:rPr lang="en-GB" sz="1300">
                <a:solidFill>
                  <a:srgbClr val="222222"/>
                </a:solidFill>
                <a:highlight>
                  <a:srgbClr val="FFFFFF"/>
                </a:highlight>
                <a:latin typeface="Arial"/>
                <a:cs typeface="Arial"/>
              </a:rPr>
              <a:t> Remains independent with washing and dressing but may need extra time due to fatigue caused by chemotherapy.</a:t>
            </a:r>
            <a:endParaRPr lang="en-GB"/>
          </a:p>
          <a:p>
            <a:pPr>
              <a:buFont typeface="Arial"/>
              <a:buChar char="•"/>
            </a:pPr>
            <a:r>
              <a:rPr lang="en-GB" sz="1300" b="1">
                <a:solidFill>
                  <a:srgbClr val="222222"/>
                </a:solidFill>
                <a:highlight>
                  <a:srgbClr val="FFFFFF"/>
                </a:highlight>
                <a:latin typeface="Arial"/>
                <a:cs typeface="Arial"/>
              </a:rPr>
              <a:t>Work:</a:t>
            </a:r>
            <a:r>
              <a:rPr lang="en-GB" sz="1300">
                <a:solidFill>
                  <a:srgbClr val="222222"/>
                </a:solidFill>
                <a:highlight>
                  <a:srgbClr val="FFFFFF"/>
                </a:highlight>
                <a:latin typeface="Arial"/>
                <a:cs typeface="Arial"/>
              </a:rPr>
              <a:t> May reduce her working hours or take sick leave during treatment because of tiredness and other treatment-related side effects.</a:t>
            </a:r>
            <a:endParaRPr lang="en-GB"/>
          </a:p>
          <a:p>
            <a:pPr>
              <a:buFont typeface="Arial"/>
              <a:buChar char="•"/>
            </a:pPr>
            <a:r>
              <a:rPr lang="en-GB" sz="1300" b="1">
                <a:solidFill>
                  <a:srgbClr val="222222"/>
                </a:solidFill>
                <a:highlight>
                  <a:srgbClr val="FFFFFF"/>
                </a:highlight>
                <a:latin typeface="Arial"/>
                <a:cs typeface="Arial"/>
              </a:rPr>
              <a:t>Meals and hydration:</a:t>
            </a:r>
            <a:r>
              <a:rPr lang="en-GB" sz="1300">
                <a:solidFill>
                  <a:srgbClr val="222222"/>
                </a:solidFill>
                <a:highlight>
                  <a:srgbClr val="FFFFFF"/>
                </a:highlight>
                <a:latin typeface="Arial"/>
                <a:cs typeface="Arial"/>
              </a:rPr>
              <a:t> Encouraged to eat regular, small nutritious meals and drink plenty of fluids, especially if experiencing nausea or a reduced appetite.</a:t>
            </a:r>
            <a:endParaRPr lang="en-GB"/>
          </a:p>
          <a:p>
            <a:pPr>
              <a:buFont typeface="Arial"/>
              <a:buChar char="•"/>
            </a:pPr>
            <a:r>
              <a:rPr lang="en-GB" sz="1300" b="1">
                <a:solidFill>
                  <a:srgbClr val="222222"/>
                </a:solidFill>
                <a:highlight>
                  <a:srgbClr val="FFFFFF"/>
                </a:highlight>
                <a:latin typeface="Arial"/>
                <a:cs typeface="Arial"/>
              </a:rPr>
              <a:t>Physical activity:</a:t>
            </a:r>
            <a:r>
              <a:rPr lang="en-GB" sz="1300">
                <a:solidFill>
                  <a:srgbClr val="222222"/>
                </a:solidFill>
                <a:highlight>
                  <a:srgbClr val="FFFFFF"/>
                </a:highlight>
                <a:latin typeface="Arial"/>
                <a:cs typeface="Arial"/>
              </a:rPr>
              <a:t> Gentle activities such as walking are encouraged when she feels well enough, balanced with regular periods of rest.</a:t>
            </a:r>
            <a:endParaRPr lang="en-GB"/>
          </a:p>
          <a:p>
            <a:pPr>
              <a:buFont typeface="Arial"/>
              <a:buChar char="•"/>
            </a:pPr>
            <a:r>
              <a:rPr lang="en-GB" sz="1300" b="1">
                <a:solidFill>
                  <a:srgbClr val="222222"/>
                </a:solidFill>
                <a:highlight>
                  <a:srgbClr val="FFFFFF"/>
                </a:highlight>
                <a:latin typeface="Arial"/>
                <a:cs typeface="Arial"/>
              </a:rPr>
              <a:t>Treatment:</a:t>
            </a:r>
            <a:r>
              <a:rPr lang="en-GB" sz="1300">
                <a:solidFill>
                  <a:srgbClr val="222222"/>
                </a:solidFill>
                <a:highlight>
                  <a:srgbClr val="FFFFFF"/>
                </a:highlight>
                <a:latin typeface="Arial"/>
                <a:cs typeface="Arial"/>
              </a:rPr>
              <a:t> Attends all scheduled oncology appointments, chemotherapy sessions and follow-up reviews.</a:t>
            </a:r>
            <a:endParaRPr lang="en-GB"/>
          </a:p>
          <a:p>
            <a:pPr>
              <a:buFont typeface="Arial"/>
              <a:buChar char="•"/>
            </a:pPr>
            <a:r>
              <a:rPr lang="en-GB" sz="1300" b="1">
                <a:solidFill>
                  <a:srgbClr val="222222"/>
                </a:solidFill>
                <a:highlight>
                  <a:srgbClr val="FFFFFF"/>
                </a:highlight>
                <a:latin typeface="Arial"/>
                <a:cs typeface="Arial"/>
              </a:rPr>
              <a:t>Family support:</a:t>
            </a:r>
            <a:r>
              <a:rPr lang="en-GB" sz="1300">
                <a:solidFill>
                  <a:srgbClr val="222222"/>
                </a:solidFill>
                <a:highlight>
                  <a:srgbClr val="FFFFFF"/>
                </a:highlight>
                <a:latin typeface="Arial"/>
                <a:cs typeface="Arial"/>
              </a:rPr>
              <a:t> Her husband and family help with household tasks and caring for their children when treatment side effects become more severe.</a:t>
            </a:r>
            <a:endParaRPr lang="en-GB"/>
          </a:p>
          <a:p>
            <a:pPr>
              <a:buFont typeface="Arial"/>
              <a:buChar char="•"/>
            </a:pPr>
            <a:r>
              <a:rPr lang="en-GB" sz="1300" b="1">
                <a:solidFill>
                  <a:srgbClr val="222222"/>
                </a:solidFill>
                <a:highlight>
                  <a:srgbClr val="FFFFFF"/>
                </a:highlight>
                <a:latin typeface="Arial"/>
                <a:cs typeface="Arial"/>
              </a:rPr>
              <a:t>Emotional support:</a:t>
            </a:r>
            <a:r>
              <a:rPr lang="en-GB" sz="1300">
                <a:solidFill>
                  <a:srgbClr val="222222"/>
                </a:solidFill>
                <a:highlight>
                  <a:srgbClr val="FFFFFF"/>
                </a:highlight>
                <a:latin typeface="Arial"/>
                <a:cs typeface="Arial"/>
              </a:rPr>
              <a:t> Receives ongoing support from her breast care nurse, oncology team and family to help manage anxiety and adjust to treatment.</a:t>
            </a:r>
            <a:endParaRPr lang="en-GB">
              <a:solidFill>
                <a:srgbClr val="222222"/>
              </a:solidFill>
              <a:highlight>
                <a:srgbClr val="FFFFFF"/>
              </a:highlight>
              <a:latin typeface="Arial"/>
              <a:cs typeface="Arial"/>
            </a:endParaRPr>
          </a:p>
          <a:p>
            <a:pPr>
              <a:lnSpc>
                <a:spcPct val="90000"/>
              </a:lnSpc>
              <a:spcBef>
                <a:spcPts val="1400"/>
              </a:spcBef>
              <a:buFont typeface="Arial"/>
              <a:buChar char="•"/>
            </a:pPr>
            <a:endParaRPr lang="en-GB" sz="1300" dirty="0"/>
          </a:p>
        </p:txBody>
      </p:sp>
      <p:sp>
        <p:nvSpPr>
          <p:cNvPr id="12" name="Text Placeholder 4">
            <a:extLst>
              <a:ext uri="{FF2B5EF4-FFF2-40B4-BE49-F238E27FC236}">
                <a16:creationId xmlns:a16="http://schemas.microsoft.com/office/drawing/2014/main" id="{CBB5F58D-46C9-1BE7-B915-156CC3BD0C01}"/>
              </a:ext>
            </a:extLst>
          </p:cNvPr>
          <p:cNvSpPr>
            <a:spLocks noGrp="1"/>
          </p:cNvSpPr>
          <p:nvPr>
            <p:ph type="body" sz="quarter" idx="3"/>
          </p:nvPr>
        </p:nvSpPr>
        <p:spPr>
          <a:xfrm>
            <a:off x="4502744" y="1525627"/>
            <a:ext cx="4098687" cy="336227"/>
          </a:xfrm>
        </p:spPr>
        <p:txBody>
          <a:bodyPr/>
          <a:lstStyle/>
          <a:p>
            <a:r>
              <a:rPr lang="en-US" sz="1400" b="0">
                <a:ea typeface="+mn-lt"/>
                <a:cs typeface="+mn-lt"/>
              </a:rPr>
              <a:t>How Breast Cancer Affects Ana’s Daily Life</a:t>
            </a:r>
            <a:endParaRPr lang="en-US" sz="1400"/>
          </a:p>
        </p:txBody>
      </p:sp>
      <p:sp>
        <p:nvSpPr>
          <p:cNvPr id="14" name="Content Placeholder 5">
            <a:extLst>
              <a:ext uri="{FF2B5EF4-FFF2-40B4-BE49-F238E27FC236}">
                <a16:creationId xmlns:a16="http://schemas.microsoft.com/office/drawing/2014/main" id="{BA069663-3D0C-F9C7-2007-AD31BEDABE92}"/>
              </a:ext>
            </a:extLst>
          </p:cNvPr>
          <p:cNvSpPr>
            <a:spLocks noGrp="1"/>
          </p:cNvSpPr>
          <p:nvPr>
            <p:ph sz="quarter" idx="4"/>
          </p:nvPr>
        </p:nvSpPr>
        <p:spPr>
          <a:xfrm>
            <a:off x="4588113" y="1861855"/>
            <a:ext cx="4098687" cy="3727385"/>
          </a:xfrm>
        </p:spPr>
        <p:txBody>
          <a:bodyPr/>
          <a:lstStyle/>
          <a:p>
            <a:r>
              <a:rPr lang="en-US" sz="1050">
                <a:ea typeface="+mn-lt"/>
                <a:cs typeface="+mn-lt"/>
              </a:rPr>
              <a:t>Chemotherapy may cause fatigue, nausea and vomiting, hair loss, reduced immunity, mouth ulcers and difficulty concentrating. </a:t>
            </a:r>
          </a:p>
          <a:p>
            <a:r>
              <a:rPr lang="en-US" sz="1050">
                <a:ea typeface="+mn-lt"/>
                <a:cs typeface="+mn-lt"/>
              </a:rPr>
              <a:t>These side effects can affect Ana’s ability to work, care for her family and carry out everyday household activities. </a:t>
            </a:r>
          </a:p>
          <a:p>
            <a:r>
              <a:rPr lang="en-US" sz="1050">
                <a:ea typeface="+mn-lt"/>
                <a:cs typeface="+mn-lt"/>
              </a:rPr>
              <a:t>Because chemotherapy weakens the immune system, Ana should be aware of the signs of infection and contact her cancer care team immediately if she develops a high temperature, shivering, a sore throat or any other signs of infection</a:t>
            </a:r>
          </a:p>
          <a:p>
            <a:pPr>
              <a:buNone/>
            </a:pPr>
            <a:endParaRPr lang="en-US" sz="1200" b="1" dirty="0">
              <a:solidFill>
                <a:srgbClr val="222222"/>
              </a:solidFill>
              <a:highlight>
                <a:srgbClr val="FFFFFF"/>
              </a:highlight>
              <a:latin typeface="Arial"/>
              <a:cs typeface="Arial"/>
            </a:endParaRPr>
          </a:p>
          <a:p>
            <a:pPr>
              <a:buNone/>
            </a:pPr>
            <a:r>
              <a:rPr lang="en-US" sz="1200" b="1">
                <a:solidFill>
                  <a:srgbClr val="222222"/>
                </a:solidFill>
                <a:highlight>
                  <a:srgbClr val="FFFFFF"/>
                </a:highlight>
                <a:latin typeface="Arial"/>
                <a:cs typeface="Arial"/>
              </a:rPr>
              <a:t>      Support Needed</a:t>
            </a:r>
            <a:endParaRPr lang="en-US"/>
          </a:p>
          <a:p>
            <a:r>
              <a:rPr lang="en-US" sz="1100" dirty="0">
                <a:solidFill>
                  <a:srgbClr val="222222"/>
                </a:solidFill>
                <a:highlight>
                  <a:srgbClr val="FFFFFF"/>
                </a:highlight>
                <a:ea typeface="+mn-lt"/>
                <a:cs typeface="+mn-lt"/>
              </a:rPr>
              <a:t>Ana’s care should be coordinated by a multidisciplinary team (MDT), including her oncologist, breast care nurse, GP, chemotherapy nurses, dietitian and psychologist or counsellor if needed. </a:t>
            </a:r>
            <a:endParaRPr lang="en-US" sz="1100">
              <a:solidFill>
                <a:srgbClr val="000000"/>
              </a:solidFill>
              <a:ea typeface="+mn-lt"/>
              <a:cs typeface="+mn-lt"/>
            </a:endParaRPr>
          </a:p>
          <a:p>
            <a:r>
              <a:rPr lang="en-US" sz="1100" dirty="0">
                <a:solidFill>
                  <a:srgbClr val="222222"/>
                </a:solidFill>
                <a:highlight>
                  <a:srgbClr val="FFFFFF"/>
                </a:highlight>
                <a:ea typeface="+mn-lt"/>
                <a:cs typeface="+mn-lt"/>
              </a:rPr>
              <a:t>Care should be person-</a:t>
            </a:r>
            <a:r>
              <a:rPr lang="en-US" sz="1100" dirty="0" err="1">
                <a:solidFill>
                  <a:srgbClr val="222222"/>
                </a:solidFill>
                <a:highlight>
                  <a:srgbClr val="FFFFFF"/>
                </a:highlight>
                <a:ea typeface="+mn-lt"/>
                <a:cs typeface="+mn-lt"/>
              </a:rPr>
              <a:t>centred</a:t>
            </a:r>
            <a:r>
              <a:rPr lang="en-US" sz="1100" dirty="0">
                <a:solidFill>
                  <a:srgbClr val="222222"/>
                </a:solidFill>
                <a:highlight>
                  <a:srgbClr val="FFFFFF"/>
                </a:highlight>
                <a:ea typeface="+mn-lt"/>
                <a:cs typeface="+mn-lt"/>
              </a:rPr>
              <a:t>, taking into account Ana’s individual needs, preferences and circumstances, in line with NICE guidance, to support her physical, emotional and social wellbeing throughout treatment</a:t>
            </a:r>
            <a:endParaRPr lang="en-US" sz="1100"/>
          </a:p>
          <a:p>
            <a:pPr marL="0" indent="0">
              <a:buNone/>
            </a:pPr>
            <a:endParaRPr lang="en-US" sz="105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773911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2627" y="-1259"/>
            <a:ext cx="8689426" cy="853966"/>
          </a:xfrm>
        </p:spPr>
        <p:txBody>
          <a:bodyPr wrap="square" anchor="ctr">
            <a:normAutofit/>
          </a:bodyPr>
          <a:lstStyle/>
          <a:p>
            <a:pPr>
              <a:lnSpc>
                <a:spcPct val="90000"/>
              </a:lnSpc>
            </a:pPr>
            <a:r>
              <a:rPr lang="en-GB" sz="2400" b="1"/>
              <a:t>Communication &amp; Ethical Considerations</a:t>
            </a:r>
            <a:r>
              <a:rPr lang="en-GB" sz="3700" b="1" dirty="0"/>
              <a:t> </a:t>
            </a:r>
          </a:p>
        </p:txBody>
      </p:sp>
      <p:sp>
        <p:nvSpPr>
          <p:cNvPr id="9" name="Content Placeholder 2">
            <a:extLst>
              <a:ext uri="{FF2B5EF4-FFF2-40B4-BE49-F238E27FC236}">
                <a16:creationId xmlns:a16="http://schemas.microsoft.com/office/drawing/2014/main" id="{A39142C3-0B20-11A7-319B-D2A42448E9DB}"/>
              </a:ext>
            </a:extLst>
          </p:cNvPr>
          <p:cNvSpPr>
            <a:spLocks noGrp="1"/>
          </p:cNvSpPr>
          <p:nvPr>
            <p:ph sz="half" idx="1"/>
          </p:nvPr>
        </p:nvSpPr>
        <p:spPr>
          <a:xfrm>
            <a:off x="115615" y="772511"/>
            <a:ext cx="8925908" cy="4921833"/>
          </a:xfrm>
        </p:spPr>
        <p:txBody>
          <a:bodyPr/>
          <a:lstStyle/>
          <a:p>
            <a:pPr>
              <a:buNone/>
            </a:pPr>
            <a:r>
              <a:rPr lang="en-US" sz="1100" b="1">
                <a:solidFill>
                  <a:srgbClr val="222222"/>
                </a:solidFill>
                <a:highlight>
                  <a:srgbClr val="FFFFFF"/>
                </a:highlight>
                <a:latin typeface="Arial"/>
                <a:cs typeface="Arial"/>
              </a:rPr>
              <a:t>Communication</a:t>
            </a:r>
            <a:endParaRPr lang="en-US"/>
          </a:p>
          <a:p>
            <a:pPr>
              <a:buFont typeface="Arial"/>
              <a:buChar char="•"/>
            </a:pPr>
            <a:r>
              <a:rPr lang="en-US" sz="1100">
                <a:solidFill>
                  <a:srgbClr val="222222"/>
                </a:solidFill>
                <a:highlight>
                  <a:srgbClr val="FFFFFF"/>
                </a:highlight>
                <a:latin typeface="Arial"/>
                <a:cs typeface="Arial"/>
              </a:rPr>
              <a:t>Use clear, simple and respectful language when discussing Ana’s diagnosis and treatment.</a:t>
            </a:r>
            <a:endParaRPr lang="en-US"/>
          </a:p>
          <a:p>
            <a:pPr>
              <a:buFont typeface="Arial"/>
              <a:buChar char="•"/>
            </a:pPr>
            <a:r>
              <a:rPr lang="en-US" sz="1100">
                <a:solidFill>
                  <a:srgbClr val="222222"/>
                </a:solidFill>
                <a:highlight>
                  <a:srgbClr val="FFFFFF"/>
                </a:highlight>
                <a:latin typeface="Arial"/>
                <a:cs typeface="Arial"/>
              </a:rPr>
              <a:t>Provide easy-to-understand information about her breast cancer, chemotherapy, possible side effects and treatment options.</a:t>
            </a:r>
            <a:endParaRPr lang="en-US"/>
          </a:p>
          <a:p>
            <a:pPr>
              <a:buFont typeface="Arial"/>
              <a:buChar char="•"/>
            </a:pPr>
            <a:r>
              <a:rPr lang="en-US" sz="1100">
                <a:solidFill>
                  <a:srgbClr val="222222"/>
                </a:solidFill>
                <a:highlight>
                  <a:srgbClr val="FFFFFF"/>
                </a:highlight>
                <a:latin typeface="Arial"/>
                <a:cs typeface="Arial"/>
              </a:rPr>
              <a:t>Encourage Ana to ask questions, express her concerns and take part in decisions about her care.</a:t>
            </a:r>
            <a:endParaRPr lang="en-US"/>
          </a:p>
          <a:p>
            <a:pPr>
              <a:buFont typeface="Arial"/>
              <a:buChar char="•"/>
            </a:pPr>
            <a:r>
              <a:rPr lang="en-US" sz="1100">
                <a:solidFill>
                  <a:srgbClr val="222222"/>
                </a:solidFill>
                <a:highlight>
                  <a:srgbClr val="FFFFFF"/>
                </a:highlight>
                <a:latin typeface="Arial"/>
                <a:cs typeface="Arial"/>
              </a:rPr>
              <a:t>Involve her husband and family in discussions if Ana gives her consent, particularly where support with childcare or daily activities is required.</a:t>
            </a:r>
            <a:endParaRPr lang="en-US"/>
          </a:p>
          <a:p>
            <a:pPr>
              <a:buFont typeface="Arial"/>
              <a:buChar char="•"/>
            </a:pPr>
            <a:r>
              <a:rPr lang="en-US" sz="1100" dirty="0">
                <a:solidFill>
                  <a:srgbClr val="222222"/>
                </a:solidFill>
                <a:highlight>
                  <a:srgbClr val="FFFFFF"/>
                </a:highlight>
                <a:latin typeface="Arial"/>
                <a:cs typeface="Arial"/>
              </a:rPr>
              <a:t>Ensure communication is person-</a:t>
            </a:r>
            <a:r>
              <a:rPr lang="en-US" sz="1100" dirty="0" err="1">
                <a:solidFill>
                  <a:srgbClr val="222222"/>
                </a:solidFill>
                <a:highlight>
                  <a:srgbClr val="FFFFFF"/>
                </a:highlight>
                <a:latin typeface="Arial"/>
                <a:cs typeface="Arial"/>
              </a:rPr>
              <a:t>centred</a:t>
            </a:r>
            <a:r>
              <a:rPr lang="en-US" sz="1100" dirty="0">
                <a:solidFill>
                  <a:srgbClr val="222222"/>
                </a:solidFill>
                <a:highlight>
                  <a:srgbClr val="FFFFFF"/>
                </a:highlight>
                <a:latin typeface="Arial"/>
                <a:cs typeface="Arial"/>
              </a:rPr>
              <a:t>, taking into account Ana’s individual needs, preferences, cultural background and beliefs.</a:t>
            </a:r>
            <a:endParaRPr lang="en-US"/>
          </a:p>
          <a:p>
            <a:pPr>
              <a:buNone/>
            </a:pPr>
            <a:r>
              <a:rPr lang="en-US" sz="1100" b="1">
                <a:solidFill>
                  <a:srgbClr val="222222"/>
                </a:solidFill>
                <a:highlight>
                  <a:srgbClr val="FFFFFF"/>
                </a:highlight>
                <a:latin typeface="Arial"/>
                <a:cs typeface="Arial"/>
              </a:rPr>
              <a:t>Ethical Considerations</a:t>
            </a:r>
            <a:endParaRPr lang="en-US"/>
          </a:p>
          <a:p>
            <a:pPr>
              <a:buNone/>
            </a:pPr>
            <a:r>
              <a:rPr lang="en-US" sz="1100" b="1">
                <a:solidFill>
                  <a:srgbClr val="222222"/>
                </a:solidFill>
                <a:highlight>
                  <a:srgbClr val="FFFFFF"/>
                </a:highlight>
                <a:latin typeface="Arial"/>
                <a:cs typeface="Arial"/>
              </a:rPr>
              <a:t>Informed Consent</a:t>
            </a:r>
            <a:endParaRPr lang="en-US"/>
          </a:p>
          <a:p>
            <a:pPr>
              <a:buFont typeface="Arial"/>
              <a:buChar char="•"/>
            </a:pPr>
            <a:r>
              <a:rPr lang="en-US" sz="1100">
                <a:solidFill>
                  <a:srgbClr val="222222"/>
                </a:solidFill>
                <a:highlight>
                  <a:srgbClr val="FFFFFF"/>
                </a:highlight>
                <a:latin typeface="Arial"/>
                <a:cs typeface="Arial"/>
              </a:rPr>
              <a:t>Ana must give informed consent before any treatment or procedure.</a:t>
            </a:r>
            <a:endParaRPr lang="en-US"/>
          </a:p>
          <a:p>
            <a:pPr>
              <a:buFont typeface="Arial"/>
              <a:buChar char="•"/>
            </a:pPr>
            <a:r>
              <a:rPr lang="en-US" sz="1100">
                <a:solidFill>
                  <a:srgbClr val="222222"/>
                </a:solidFill>
                <a:highlight>
                  <a:srgbClr val="FFFFFF"/>
                </a:highlight>
                <a:latin typeface="Arial"/>
                <a:cs typeface="Arial"/>
              </a:rPr>
              <a:t>Healthcare professionals should explain the benefits, risks and alternative treatment options so she can make an informed decision.</a:t>
            </a:r>
            <a:endParaRPr lang="en-US"/>
          </a:p>
          <a:p>
            <a:pPr indent="0">
              <a:buNone/>
            </a:pPr>
            <a:r>
              <a:rPr lang="en-US" sz="1100">
                <a:solidFill>
                  <a:srgbClr val="222222"/>
                </a:solidFill>
                <a:highlight>
                  <a:srgbClr val="FFFFFF"/>
                </a:highlight>
                <a:latin typeface="Arial"/>
                <a:cs typeface="Arial"/>
              </a:rPr>
              <a:t>Confidentiality</a:t>
            </a:r>
            <a:endParaRPr lang="en-US"/>
          </a:p>
          <a:p>
            <a:pPr>
              <a:buFont typeface="Arial"/>
              <a:buChar char="•"/>
            </a:pPr>
            <a:r>
              <a:rPr lang="en-US" sz="1100">
                <a:solidFill>
                  <a:srgbClr val="222222"/>
                </a:solidFill>
                <a:highlight>
                  <a:srgbClr val="FFFFFF"/>
                </a:highlight>
                <a:latin typeface="Arial"/>
                <a:cs typeface="Arial"/>
              </a:rPr>
              <a:t>Ana’s personal and medical information must remain private and confidential.</a:t>
            </a:r>
            <a:endParaRPr lang="en-US"/>
          </a:p>
          <a:p>
            <a:pPr>
              <a:buFont typeface="Arial"/>
              <a:buChar char="•"/>
            </a:pPr>
            <a:r>
              <a:rPr lang="en-US" sz="1100">
                <a:solidFill>
                  <a:srgbClr val="222222"/>
                </a:solidFill>
                <a:highlight>
                  <a:srgbClr val="FFFFFF"/>
                </a:highlight>
                <a:latin typeface="Arial"/>
                <a:cs typeface="Arial"/>
              </a:rPr>
              <a:t>Information should only be shared with relevant healthcare professionals or family members with her consent, unless there is a legal or safeguarding reason to disclose it.</a:t>
            </a:r>
            <a:endParaRPr lang="en-US"/>
          </a:p>
          <a:p>
            <a:pPr>
              <a:buNone/>
            </a:pPr>
            <a:r>
              <a:rPr lang="en-US" sz="1100" b="1">
                <a:solidFill>
                  <a:srgbClr val="222222"/>
                </a:solidFill>
                <a:highlight>
                  <a:srgbClr val="FFFFFF"/>
                </a:highlight>
                <a:latin typeface="Arial"/>
                <a:cs typeface="Arial"/>
              </a:rPr>
              <a:t>Dignity and Respect</a:t>
            </a:r>
            <a:endParaRPr lang="en-US"/>
          </a:p>
          <a:p>
            <a:pPr>
              <a:buFont typeface="Arial"/>
              <a:buChar char="•"/>
            </a:pPr>
            <a:r>
              <a:rPr lang="en-US" sz="1100">
                <a:solidFill>
                  <a:srgbClr val="222222"/>
                </a:solidFill>
                <a:highlight>
                  <a:srgbClr val="FFFFFF"/>
                </a:highlight>
                <a:latin typeface="Arial"/>
                <a:cs typeface="Arial"/>
              </a:rPr>
              <a:t>Ana should be treated with dignity, respect and compassion throughout her care.</a:t>
            </a:r>
            <a:endParaRPr lang="en-US"/>
          </a:p>
          <a:p>
            <a:pPr>
              <a:buFont typeface="Arial"/>
              <a:buChar char="•"/>
            </a:pPr>
            <a:r>
              <a:rPr lang="en-US" sz="1100">
                <a:solidFill>
                  <a:srgbClr val="222222"/>
                </a:solidFill>
                <a:highlight>
                  <a:srgbClr val="FFFFFF"/>
                </a:highlight>
                <a:latin typeface="Arial"/>
                <a:cs typeface="Arial"/>
              </a:rPr>
              <a:t>Her privacy should always be maintained during breast examinations, treatment and discussions about body image or emotional wellbeing.</a:t>
            </a:r>
            <a:endParaRPr lang="en-US"/>
          </a:p>
          <a:p>
            <a:pPr indent="0">
              <a:buNone/>
            </a:pPr>
            <a:r>
              <a:rPr lang="en-US" sz="1100" b="1">
                <a:solidFill>
                  <a:srgbClr val="222222"/>
                </a:solidFill>
                <a:highlight>
                  <a:srgbClr val="FFFFFF"/>
                </a:highlight>
                <a:latin typeface="Arial"/>
                <a:cs typeface="Arial"/>
              </a:rPr>
              <a:t>Autonomy</a:t>
            </a:r>
            <a:endParaRPr lang="en-US" b="1"/>
          </a:p>
          <a:p>
            <a:pPr>
              <a:buFont typeface="Arial"/>
              <a:buChar char="•"/>
            </a:pPr>
            <a:r>
              <a:rPr lang="en-US" sz="1100">
                <a:solidFill>
                  <a:srgbClr val="222222"/>
                </a:solidFill>
                <a:highlight>
                  <a:srgbClr val="FFFFFF"/>
                </a:highlight>
                <a:latin typeface="Arial"/>
                <a:cs typeface="Arial"/>
              </a:rPr>
              <a:t>Ana has the right to be involved in decisions about her care.</a:t>
            </a:r>
            <a:endParaRPr lang="en-US"/>
          </a:p>
          <a:p>
            <a:pPr>
              <a:buFont typeface="Arial"/>
              <a:buChar char="•"/>
            </a:pPr>
            <a:r>
              <a:rPr lang="en-US" sz="1100">
                <a:solidFill>
                  <a:srgbClr val="222222"/>
                </a:solidFill>
                <a:highlight>
                  <a:srgbClr val="FFFFFF"/>
                </a:highlight>
                <a:latin typeface="Arial"/>
                <a:cs typeface="Arial"/>
              </a:rPr>
              <a:t>Her choices should be respected, including her right to accept or refuse treatment after receiving appropriate information.</a:t>
            </a:r>
            <a:endParaRPr lang="en-US"/>
          </a:p>
          <a:p>
            <a:pPr indent="0">
              <a:buNone/>
            </a:pPr>
            <a:r>
              <a:rPr lang="en-US" sz="1100">
                <a:solidFill>
                  <a:srgbClr val="222222"/>
                </a:solidFill>
                <a:highlight>
                  <a:srgbClr val="FFFFFF"/>
                </a:highlight>
                <a:latin typeface="Arial"/>
                <a:cs typeface="Arial"/>
              </a:rPr>
              <a:t>NHS/NICE Guidance</a:t>
            </a:r>
            <a:endParaRPr lang="en-US"/>
          </a:p>
          <a:p>
            <a:pPr>
              <a:buFont typeface="Arial"/>
              <a:buChar char="•"/>
            </a:pPr>
            <a:r>
              <a:rPr lang="en-US" sz="1100">
                <a:solidFill>
                  <a:srgbClr val="222222"/>
                </a:solidFill>
                <a:highlight>
                  <a:srgbClr val="FFFFFF"/>
                </a:highlight>
                <a:latin typeface="Arial"/>
                <a:cs typeface="Arial"/>
              </a:rPr>
              <a:t>NICE recommends that people with breast cancer receive clear information, emotional support and opportunities to discuss their individual needs and treatment choices throughout diagnosis, treatment and follow-up care.</a:t>
            </a:r>
            <a:endParaRPr lang="en-US"/>
          </a:p>
          <a:p>
            <a:pPr>
              <a:buFont typeface="Arial"/>
              <a:buChar char="•"/>
            </a:pPr>
            <a:r>
              <a:rPr lang="en-US" sz="1100">
                <a:solidFill>
                  <a:srgbClr val="222222"/>
                </a:solidFill>
                <a:highlight>
                  <a:srgbClr val="FFFFFF"/>
                </a:highlight>
                <a:latin typeface="Myriad Pro"/>
                <a:cs typeface="Arial"/>
              </a:rPr>
              <a:t>NICE (2018) NG101; NHS (2025)</a:t>
            </a:r>
            <a:endParaRPr lang="en-US" sz="1100">
              <a:solidFill>
                <a:srgbClr val="000000"/>
              </a:solidFill>
              <a:highlight>
                <a:srgbClr val="FFFFFF"/>
              </a:highlight>
              <a:latin typeface="Myriad Pro"/>
              <a:cs typeface="Arial"/>
            </a:endParaRPr>
          </a:p>
          <a:p>
            <a:pPr>
              <a:buFont typeface="Arial"/>
              <a:buChar char="•"/>
            </a:pPr>
            <a:endParaRPr lang="en-US" sz="1100" dirty="0">
              <a:solidFill>
                <a:srgbClr val="222222"/>
              </a:solidFill>
              <a:highlight>
                <a:srgbClr val="FFFFFF"/>
              </a:highlight>
              <a:latin typeface="Arial"/>
              <a:cs typeface="Arial"/>
            </a:endParaRPr>
          </a:p>
          <a:p>
            <a:pPr marL="0" indent="0">
              <a:buNone/>
            </a:pPr>
            <a:endParaRPr lang="en-US" dirty="0"/>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80165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41841"/>
            <a:ext cx="8229600" cy="516959"/>
          </a:xfrm>
        </p:spPr>
        <p:txBody>
          <a:bodyPr wrap="square" anchor="ctr">
            <a:normAutofit fontScale="90000"/>
          </a:bodyPr>
          <a:lstStyle/>
          <a:p>
            <a:r>
              <a:rPr lang="en-GB" b="1"/>
              <a:t>Lifestyle Risk factors </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163151" y="803421"/>
            <a:ext cx="8790823" cy="4785820"/>
          </a:xfrm>
        </p:spPr>
        <p:txBody>
          <a:bodyPr wrap="square" anchor="t" anchorCtr="0">
            <a:normAutofit fontScale="47500" lnSpcReduction="20000"/>
          </a:bodyPr>
          <a:lstStyle/>
          <a:p>
            <a:pPr>
              <a:buNone/>
            </a:pPr>
            <a:r>
              <a:rPr lang="en-GB" sz="2200" b="1">
                <a:solidFill>
                  <a:srgbClr val="222222"/>
                </a:solidFill>
                <a:highlight>
                  <a:srgbClr val="FFFFFF"/>
                </a:highlight>
                <a:latin typeface="Arial"/>
                <a:cs typeface="Arial"/>
              </a:rPr>
              <a:t>overweight/Obesity</a:t>
            </a:r>
            <a:endParaRPr lang="en-US" sz="2200">
              <a:latin typeface="Arial"/>
              <a:cs typeface="Arial"/>
            </a:endParaRPr>
          </a:p>
          <a:p>
            <a:pPr>
              <a:buFont typeface="Arial"/>
              <a:buChar char="•"/>
            </a:pPr>
            <a:endParaRPr lang="en-GB" sz="2200" dirty="0">
              <a:solidFill>
                <a:srgbClr val="222222"/>
              </a:solidFill>
              <a:highlight>
                <a:srgbClr val="FFFFFF"/>
              </a:highlight>
              <a:latin typeface="Arial"/>
              <a:cs typeface="Arial"/>
            </a:endParaRPr>
          </a:p>
          <a:p>
            <a:pPr>
              <a:buFont typeface="Arial"/>
              <a:buChar char="•"/>
            </a:pPr>
            <a:r>
              <a:rPr lang="en-GB" sz="2200">
                <a:solidFill>
                  <a:srgbClr val="222222"/>
                </a:solidFill>
                <a:highlight>
                  <a:srgbClr val="FFFFFF"/>
                </a:highlight>
                <a:latin typeface="Arial"/>
                <a:cs typeface="Arial"/>
              </a:rPr>
              <a:t>Ana has a BMI of 30.1 kg/m², placing her in the obese range.</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Excess body weight is linked to an increased risk of breast cancer, particularly after menopause.</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Maintaining a healthy weight through a balanced diet and regular physical activity can help reduce future health risks.</a:t>
            </a:r>
            <a:endParaRPr lang="en-GB" sz="2200">
              <a:latin typeface="Arial"/>
              <a:cs typeface="Arial"/>
            </a:endParaRPr>
          </a:p>
          <a:p>
            <a:pPr indent="0">
              <a:buNone/>
            </a:pPr>
            <a:r>
              <a:rPr lang="en-GB" sz="2200">
                <a:solidFill>
                  <a:srgbClr val="222222"/>
                </a:solidFill>
                <a:highlight>
                  <a:srgbClr val="FFFFFF"/>
                </a:highlight>
                <a:latin typeface="Arial"/>
                <a:cs typeface="Arial"/>
              </a:rPr>
              <a:t>Physical Inactivity</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 has a sedentary lifestyle and does little regular exercise.</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Regular physical activity is associated with a lower risk of breast cancer and can improve overall physical and emotional wellbeing.</a:t>
            </a:r>
            <a:endParaRPr lang="en-GB" sz="2200">
              <a:latin typeface="Arial"/>
              <a:cs typeface="Arial"/>
            </a:endParaRPr>
          </a:p>
          <a:p>
            <a:pPr indent="0">
              <a:buNone/>
            </a:pPr>
            <a:r>
              <a:rPr lang="en-GB" sz="2200">
                <a:solidFill>
                  <a:srgbClr val="222222"/>
                </a:solidFill>
                <a:highlight>
                  <a:srgbClr val="FFFFFF"/>
                </a:highlight>
                <a:latin typeface="Arial"/>
                <a:cs typeface="Arial"/>
              </a:rPr>
              <a:t>Alcohol Consumption</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 drinks 8–10 units of alcohol per week.</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Alcohol consumption is associated with an increased risk of breast cancer, with risk increasing as alcohol intake rises.</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This is a modifiable risk factor, so Ana should be supported to reduce her alcohol consumption.</a:t>
            </a:r>
            <a:endParaRPr lang="en-GB" sz="2200">
              <a:latin typeface="Arial"/>
              <a:cs typeface="Arial"/>
            </a:endParaRPr>
          </a:p>
          <a:p>
            <a:pPr indent="0">
              <a:buNone/>
            </a:pPr>
            <a:r>
              <a:rPr lang="en-GB" sz="2200">
                <a:solidFill>
                  <a:srgbClr val="222222"/>
                </a:solidFill>
                <a:highlight>
                  <a:srgbClr val="FFFFFF"/>
                </a:highlight>
                <a:latin typeface="Arial"/>
                <a:cs typeface="Arial"/>
              </a:rPr>
              <a:t>Diet</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Ana’s diet is high in processed foods and low in fruit and vegetables.</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Diet alone does not directly cause breast cancer, but an unhealthy diet can contribute to weight gain and poorer overall health.</a:t>
            </a:r>
            <a:endParaRPr lang="en-GB" sz="2200">
              <a:latin typeface="Arial"/>
              <a:cs typeface="Arial"/>
            </a:endParaRPr>
          </a:p>
          <a:p>
            <a:pPr indent="0">
              <a:buNone/>
            </a:pPr>
            <a:r>
              <a:rPr lang="en-GB" sz="2200">
                <a:solidFill>
                  <a:srgbClr val="222222"/>
                </a:solidFill>
                <a:highlight>
                  <a:srgbClr val="FFFFFF"/>
                </a:highlight>
                <a:latin typeface="Arial"/>
                <a:cs typeface="Arial"/>
              </a:rPr>
              <a:t>Other Risk Factors</a:t>
            </a:r>
            <a:endParaRPr lang="en-GB" sz="2200">
              <a:latin typeface="Arial"/>
              <a:cs typeface="Arial"/>
            </a:endParaRPr>
          </a:p>
          <a:p>
            <a:pPr>
              <a:buNone/>
            </a:pPr>
            <a:r>
              <a:rPr lang="en-GB" sz="2200">
                <a:solidFill>
                  <a:srgbClr val="222222"/>
                </a:solidFill>
                <a:highlight>
                  <a:srgbClr val="FFFFFF"/>
                </a:highlight>
                <a:latin typeface="Arial"/>
                <a:cs typeface="Arial"/>
              </a:rPr>
              <a:t>Age and Sex</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 is a 45-year-old woman.</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Being female is the strongest risk factor for breast cancer, while the risk increases with age.</a:t>
            </a:r>
            <a:endParaRPr lang="en-GB" sz="2200">
              <a:latin typeface="Arial"/>
              <a:cs typeface="Arial"/>
            </a:endParaRPr>
          </a:p>
          <a:p>
            <a:pPr indent="0">
              <a:buNone/>
            </a:pPr>
            <a:r>
              <a:rPr lang="en-GB" sz="2200">
                <a:solidFill>
                  <a:srgbClr val="222222"/>
                </a:solidFill>
                <a:highlight>
                  <a:srgbClr val="FFFFFF"/>
                </a:highlight>
                <a:latin typeface="Arial"/>
                <a:cs typeface="Arial"/>
              </a:rPr>
              <a:t>Genetics and Family History</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Some breast cancers are linked to inherited genetic changes, including BRCA1 and BRCA2.</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Ana’s family history should be assessed to find any possible inherited risk.</a:t>
            </a:r>
            <a:endParaRPr lang="en-GB" sz="2200">
              <a:latin typeface="Arial"/>
              <a:cs typeface="Arial"/>
            </a:endParaRPr>
          </a:p>
          <a:p>
            <a:pPr indent="0">
              <a:buNone/>
            </a:pPr>
            <a:r>
              <a:rPr lang="en-GB" sz="2200">
                <a:solidFill>
                  <a:srgbClr val="222222"/>
                </a:solidFill>
                <a:highlight>
                  <a:srgbClr val="FFFFFF"/>
                </a:highlight>
                <a:latin typeface="Arial"/>
                <a:cs typeface="Arial"/>
              </a:rPr>
              <a:t>Hormonal/Reproductive Factors</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Longer lifetime exposure to hormones such as oestrogen may increase breast cancer risk.</a:t>
            </a:r>
            <a:endParaRPr lang="en-GB" sz="2200">
              <a:latin typeface="Arial"/>
              <a:cs typeface="Arial"/>
            </a:endParaRPr>
          </a:p>
          <a:p>
            <a:pPr>
              <a:buFont typeface="Arial"/>
              <a:buChar char="•"/>
            </a:pPr>
            <a:r>
              <a:rPr lang="en-GB" sz="2200">
                <a:solidFill>
                  <a:srgbClr val="222222"/>
                </a:solidFill>
                <a:highlight>
                  <a:srgbClr val="FFFFFF"/>
                </a:highlight>
                <a:latin typeface="Arial"/>
                <a:cs typeface="Arial"/>
              </a:rPr>
              <a:t>Ana’s medical and reproductive history should therefore be considered during her assessment.</a:t>
            </a:r>
            <a:endParaRPr lang="en-GB" sz="2200">
              <a:latin typeface="Arial"/>
              <a:cs typeface="Arial"/>
            </a:endParaRPr>
          </a:p>
          <a:p>
            <a:pPr marL="0" indent="0">
              <a:lnSpc>
                <a:spcPct val="90000"/>
              </a:lnSpc>
              <a:spcBef>
                <a:spcPts val="1400"/>
              </a:spcBef>
              <a:buNone/>
            </a:pPr>
            <a:endParaRPr lang="en-GB" sz="1500" dirty="0"/>
          </a:p>
          <a:p>
            <a:pPr marL="0" indent="0">
              <a:lnSpc>
                <a:spcPct val="90000"/>
              </a:lnSpc>
              <a:spcBef>
                <a:spcPts val="1400"/>
              </a:spcBef>
              <a:buNone/>
            </a:pPr>
            <a:endParaRPr lang="en-GB" sz="1500" dirty="0"/>
          </a:p>
        </p:txBody>
      </p:sp>
      <p:sp>
        <p:nvSpPr>
          <p:cNvPr id="10" name="Date Placeholder 4">
            <a:extLst>
              <a:ext uri="{FF2B5EF4-FFF2-40B4-BE49-F238E27FC236}">
                <a16:creationId xmlns:a16="http://schemas.microsoft.com/office/drawing/2014/main" id="{3A40D9FB-AD78-9E54-F633-2749B5E1FDBB}"/>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smtClean="0"/>
              <a:pPr>
                <a:spcAft>
                  <a:spcPts val="600"/>
                </a:spcAft>
                <a:defRPr/>
              </a:pPr>
              <a:t>13/08/2026</a:t>
            </a:fld>
            <a:endParaRPr lang="en-GB" altLang="en-US"/>
          </a:p>
        </p:txBody>
      </p:sp>
      <p:sp>
        <p:nvSpPr>
          <p:cNvPr id="12" name="Slide Number Placeholder 5">
            <a:extLst>
              <a:ext uri="{FF2B5EF4-FFF2-40B4-BE49-F238E27FC236}">
                <a16:creationId xmlns:a16="http://schemas.microsoft.com/office/drawing/2014/main" id="{FF80B75E-CC20-98C0-6545-B113717A2A68}"/>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2642543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22870"/>
            <a:ext cx="8229600" cy="516959"/>
          </a:xfrm>
        </p:spPr>
        <p:txBody>
          <a:bodyPr wrap="square" anchor="ctr">
            <a:normAutofit fontScale="90000"/>
          </a:bodyPr>
          <a:lstStyle/>
          <a:p>
            <a:r>
              <a:rPr lang="en-GB" b="1"/>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210578" y="746509"/>
            <a:ext cx="8800309" cy="4842732"/>
          </a:xfrm>
        </p:spPr>
        <p:txBody>
          <a:bodyPr vert="horz" wrap="square" lIns="91440" tIns="45720" rIns="91440" bIns="45720" numCol="1" anchor="t" anchorCtr="0" compatLnSpc="1">
            <a:prstTxWarp prst="textNoShape">
              <a:avLst/>
            </a:prstTxWarp>
            <a:noAutofit/>
          </a:bodyPr>
          <a:lstStyle/>
          <a:p>
            <a:pPr marL="0" indent="0">
              <a:buNone/>
            </a:pPr>
            <a:r>
              <a:rPr lang="en-GB" sz="900" b="1">
                <a:solidFill>
                  <a:srgbClr val="222222"/>
                </a:solidFill>
                <a:highlight>
                  <a:srgbClr val="FFFFFF"/>
                </a:highlight>
                <a:latin typeface="Arial"/>
                <a:cs typeface="Arial"/>
              </a:rPr>
              <a:t>Care and Treatment</a:t>
            </a:r>
            <a:endParaRPr lang="en-US" sz="900" b="1">
              <a:latin typeface="Arial"/>
              <a:cs typeface="Arial"/>
            </a:endParaRPr>
          </a:p>
          <a:p>
            <a:pPr>
              <a:buFont typeface="Arial"/>
              <a:buChar char="•"/>
            </a:pPr>
            <a:r>
              <a:rPr lang="en-GB" sz="900">
                <a:solidFill>
                  <a:srgbClr val="222222"/>
                </a:solidFill>
                <a:highlight>
                  <a:srgbClr val="FFFFFF"/>
                </a:highlight>
                <a:latin typeface="Arial"/>
                <a:cs typeface="Arial"/>
              </a:rPr>
              <a:t>Ana should continue with her planned chemotherapy and attend all scheduled oncology appointments.</a:t>
            </a:r>
          </a:p>
          <a:p>
            <a:pPr>
              <a:buFont typeface="Arial"/>
              <a:buChar char="•"/>
            </a:pPr>
            <a:r>
              <a:rPr lang="en-GB" sz="900">
                <a:solidFill>
                  <a:srgbClr val="222222"/>
                </a:solidFill>
                <a:highlight>
                  <a:srgbClr val="FFFFFF"/>
                </a:highlight>
                <a:latin typeface="Arial"/>
                <a:cs typeface="Arial"/>
              </a:rPr>
              <a:t>Side effects such as nausea, fatigue, pain, and changes in appetite should be regularly assessed and managed.</a:t>
            </a:r>
          </a:p>
          <a:p>
            <a:pPr>
              <a:buFont typeface="Arial"/>
              <a:buChar char="•"/>
            </a:pPr>
            <a:r>
              <a:rPr lang="en-GB" sz="900">
                <a:solidFill>
                  <a:srgbClr val="222222"/>
                </a:solidFill>
                <a:highlight>
                  <a:srgbClr val="FFFFFF"/>
                </a:highlight>
                <a:latin typeface="Arial"/>
                <a:cs typeface="Arial"/>
              </a:rPr>
              <a:t>Encourage Ana to take her prescribed medication correctly and discuss any concerns or side effects with her healthcare team.</a:t>
            </a:r>
          </a:p>
          <a:p>
            <a:pPr marL="0" indent="0">
              <a:buNone/>
            </a:pPr>
            <a:r>
              <a:rPr lang="en-GB" sz="900" b="1">
                <a:solidFill>
                  <a:srgbClr val="222222"/>
                </a:solidFill>
                <a:highlight>
                  <a:srgbClr val="FFFFFF"/>
                </a:highlight>
                <a:latin typeface="Arial"/>
                <a:cs typeface="Arial"/>
              </a:rPr>
              <a:t>Monitoring</a:t>
            </a:r>
          </a:p>
          <a:p>
            <a:pPr>
              <a:buFont typeface="Arial"/>
              <a:buChar char="•"/>
            </a:pPr>
            <a:r>
              <a:rPr lang="en-GB" sz="900">
                <a:solidFill>
                  <a:srgbClr val="222222"/>
                </a:solidFill>
                <a:highlight>
                  <a:srgbClr val="FFFFFF"/>
                </a:highlight>
                <a:latin typeface="Arial"/>
                <a:cs typeface="Arial"/>
              </a:rPr>
              <a:t>Regular monitoring is important to assess Ana’s response to treatment and show complications.</a:t>
            </a:r>
          </a:p>
          <a:p>
            <a:pPr>
              <a:buFont typeface="Arial"/>
              <a:buChar char="•"/>
            </a:pPr>
            <a:r>
              <a:rPr lang="en-GB" sz="900">
                <a:solidFill>
                  <a:srgbClr val="222222"/>
                </a:solidFill>
                <a:highlight>
                  <a:srgbClr val="FFFFFF"/>
                </a:highlight>
                <a:latin typeface="Arial"/>
                <a:cs typeface="Arial"/>
              </a:rPr>
              <a:t>Monitor her weight, blood pressure, nutritional status and general health.</a:t>
            </a:r>
          </a:p>
          <a:p>
            <a:pPr>
              <a:buFont typeface="Arial"/>
              <a:buChar char="•"/>
            </a:pPr>
            <a:r>
              <a:rPr lang="en-GB" sz="900">
                <a:solidFill>
                  <a:srgbClr val="222222"/>
                </a:solidFill>
                <a:highlight>
                  <a:srgbClr val="FFFFFF"/>
                </a:highlight>
                <a:latin typeface="Arial"/>
                <a:cs typeface="Arial"/>
              </a:rPr>
              <a:t>Carry out proper blood tests during chemotherapy, including monitoring blood cell levels.</a:t>
            </a:r>
          </a:p>
          <a:p>
            <a:pPr>
              <a:buFont typeface="Arial"/>
              <a:buChar char="•"/>
            </a:pPr>
            <a:r>
              <a:rPr lang="en-GB" sz="900">
                <a:solidFill>
                  <a:srgbClr val="222222"/>
                </a:solidFill>
                <a:highlight>
                  <a:srgbClr val="FFFFFF"/>
                </a:highlight>
                <a:latin typeface="Arial"/>
                <a:cs typeface="Arial"/>
              </a:rPr>
              <a:t>Ana should report signs of infection promptly, as chemotherapy can weaken the immune system.</a:t>
            </a:r>
          </a:p>
          <a:p>
            <a:pPr marL="0" indent="0">
              <a:buNone/>
            </a:pPr>
            <a:r>
              <a:rPr lang="en-GB" sz="900" b="1">
                <a:solidFill>
                  <a:srgbClr val="222222"/>
                </a:solidFill>
                <a:highlight>
                  <a:srgbClr val="FFFFFF"/>
                </a:highlight>
                <a:latin typeface="Arial"/>
                <a:cs typeface="Arial"/>
              </a:rPr>
              <a:t>Healthy Lifestyle</a:t>
            </a:r>
          </a:p>
          <a:p>
            <a:pPr>
              <a:buFont typeface="Arial"/>
              <a:buChar char="•"/>
            </a:pPr>
            <a:r>
              <a:rPr lang="en-GB" sz="900">
                <a:solidFill>
                  <a:srgbClr val="222222"/>
                </a:solidFill>
                <a:highlight>
                  <a:srgbClr val="FFFFFF"/>
                </a:highlight>
                <a:latin typeface="Arial"/>
                <a:cs typeface="Arial"/>
              </a:rPr>
              <a:t>Encourage a balanced diet holding fruit, vegetables, whole-grains, and adequate protein.</a:t>
            </a:r>
          </a:p>
          <a:p>
            <a:pPr>
              <a:buFont typeface="Arial"/>
              <a:buChar char="•"/>
            </a:pPr>
            <a:r>
              <a:rPr lang="en-GB" sz="900">
                <a:solidFill>
                  <a:srgbClr val="222222"/>
                </a:solidFill>
                <a:highlight>
                  <a:srgbClr val="FFFFFF"/>
                </a:highlight>
                <a:latin typeface="Arial"/>
                <a:cs typeface="Arial"/>
              </a:rPr>
              <a:t>Encourage gentle, regular physical activity, depending on her energy levels and treatment side effects.</a:t>
            </a:r>
          </a:p>
          <a:p>
            <a:pPr>
              <a:buFont typeface="Arial"/>
              <a:buChar char="•"/>
            </a:pPr>
            <a:r>
              <a:rPr lang="en-GB" sz="900">
                <a:solidFill>
                  <a:srgbClr val="222222"/>
                </a:solidFill>
                <a:highlight>
                  <a:srgbClr val="FFFFFF"/>
                </a:highlight>
                <a:latin typeface="Arial"/>
                <a:cs typeface="Arial"/>
              </a:rPr>
              <a:t>Support Ana in gradually achieving and supporting a healthier body weight.</a:t>
            </a:r>
          </a:p>
          <a:p>
            <a:pPr>
              <a:buFont typeface="Arial"/>
              <a:buChar char="•"/>
            </a:pPr>
            <a:r>
              <a:rPr lang="en-GB" sz="900">
                <a:solidFill>
                  <a:srgbClr val="222222"/>
                </a:solidFill>
                <a:highlight>
                  <a:srgbClr val="FFFFFF"/>
                </a:highlight>
                <a:latin typeface="Arial"/>
                <a:cs typeface="Arial"/>
              </a:rPr>
              <a:t>Encourage her to reduce alcohol consumption and continue being a non-smoker.</a:t>
            </a:r>
          </a:p>
          <a:p>
            <a:pPr marL="0" indent="0">
              <a:buNone/>
            </a:pPr>
            <a:r>
              <a:rPr lang="en-GB" sz="900" b="1">
                <a:solidFill>
                  <a:srgbClr val="222222"/>
                </a:solidFill>
                <a:highlight>
                  <a:srgbClr val="FFFFFF"/>
                </a:highlight>
                <a:latin typeface="Arial"/>
                <a:cs typeface="Arial"/>
              </a:rPr>
              <a:t>Emotional and Practical Support</a:t>
            </a:r>
          </a:p>
          <a:p>
            <a:pPr>
              <a:buFont typeface="Arial"/>
              <a:buChar char="•"/>
            </a:pPr>
            <a:r>
              <a:rPr lang="en-GB" sz="900">
                <a:solidFill>
                  <a:srgbClr val="222222"/>
                </a:solidFill>
                <a:highlight>
                  <a:srgbClr val="FFFFFF"/>
                </a:highlight>
                <a:latin typeface="Arial"/>
                <a:cs typeface="Arial"/>
              </a:rPr>
              <a:t>Provide access to a breast care nurse for information, reassurance, and emotional support.</a:t>
            </a:r>
          </a:p>
          <a:p>
            <a:pPr>
              <a:buFont typeface="Arial"/>
              <a:buChar char="•"/>
            </a:pPr>
            <a:r>
              <a:rPr lang="en-GB" sz="900">
                <a:solidFill>
                  <a:srgbClr val="222222"/>
                </a:solidFill>
                <a:highlight>
                  <a:srgbClr val="FFFFFF"/>
                </a:highlight>
                <a:latin typeface="Arial"/>
                <a:cs typeface="Arial"/>
              </a:rPr>
              <a:t>Regularly assess for anxiety, low mood, and concerns about body image.</a:t>
            </a:r>
          </a:p>
          <a:p>
            <a:pPr>
              <a:buFont typeface="Arial"/>
              <a:buChar char="•"/>
            </a:pPr>
            <a:r>
              <a:rPr lang="en-GB" sz="900">
                <a:solidFill>
                  <a:srgbClr val="222222"/>
                </a:solidFill>
                <a:highlight>
                  <a:srgbClr val="FFFFFF"/>
                </a:highlight>
                <a:latin typeface="Arial"/>
                <a:cs typeface="Arial"/>
              </a:rPr>
              <a:t>Consider practical support with childcare, work, and household responsibilities when chemotherapy side effects make everyday activities difficult.</a:t>
            </a:r>
          </a:p>
          <a:p>
            <a:pPr marL="0" indent="0">
              <a:buNone/>
            </a:pPr>
            <a:r>
              <a:rPr lang="en-GB" sz="900" b="1">
                <a:solidFill>
                  <a:srgbClr val="222222"/>
                </a:solidFill>
                <a:highlight>
                  <a:srgbClr val="FFFFFF"/>
                </a:highlight>
                <a:latin typeface="Arial"/>
                <a:cs typeface="Arial"/>
              </a:rPr>
              <a:t>Future Care Planning</a:t>
            </a:r>
          </a:p>
          <a:p>
            <a:pPr>
              <a:buFont typeface="Arial"/>
              <a:buChar char="•"/>
            </a:pPr>
            <a:r>
              <a:rPr lang="en-GB" sz="900">
                <a:solidFill>
                  <a:srgbClr val="222222"/>
                </a:solidFill>
                <a:highlight>
                  <a:srgbClr val="FFFFFF"/>
                </a:highlight>
                <a:latin typeface="Arial"/>
                <a:cs typeface="Arial"/>
              </a:rPr>
              <a:t>Ana should remain actively involved in decisions about her treatment and future care.</a:t>
            </a:r>
          </a:p>
          <a:p>
            <a:pPr>
              <a:buFont typeface="Arial"/>
              <a:buChar char="•"/>
            </a:pPr>
            <a:r>
              <a:rPr lang="en-GB" sz="900">
                <a:solidFill>
                  <a:srgbClr val="222222"/>
                </a:solidFill>
                <a:highlight>
                  <a:srgbClr val="FFFFFF"/>
                </a:highlight>
                <a:latin typeface="Arial"/>
                <a:cs typeface="Arial"/>
              </a:rPr>
              <a:t>Following treatment, she will need right follow-up and surveillance.</a:t>
            </a:r>
          </a:p>
          <a:p>
            <a:pPr>
              <a:buFont typeface="Arial"/>
              <a:buChar char="•"/>
            </a:pPr>
            <a:r>
              <a:rPr lang="en-GB" sz="900">
                <a:solidFill>
                  <a:srgbClr val="222222"/>
                </a:solidFill>
                <a:highlight>
                  <a:srgbClr val="FFFFFF"/>
                </a:highlight>
                <a:latin typeface="Arial"/>
                <a:cs typeface="Arial"/>
              </a:rPr>
              <a:t>Her care plan should be reviewed regularly and adjusted according to her needs, preferences, and response to treatment.</a:t>
            </a:r>
          </a:p>
          <a:p>
            <a:pPr marL="0" indent="0">
              <a:buNone/>
            </a:pPr>
            <a:r>
              <a:rPr lang="en-GB" sz="900">
                <a:solidFill>
                  <a:srgbClr val="222222"/>
                </a:solidFill>
                <a:highlight>
                  <a:srgbClr val="FFFFFF"/>
                </a:highlight>
                <a:latin typeface="Arial"/>
                <a:cs typeface="Arial"/>
              </a:rPr>
              <a:t>Evidence: NICE recommends individualised treatment planning alongside proper information and support throughout breast cancer treatment and follow-up. NHS guidance also highlights the importance of managing chemotherapy side effects and urgently contacting the cancer care team if signs of infection develop.</a:t>
            </a:r>
          </a:p>
          <a:p>
            <a:pPr>
              <a:buNone/>
            </a:pPr>
            <a:endParaRPr lang="en-GB" sz="1050" b="1" dirty="0">
              <a:solidFill>
                <a:srgbClr val="222222"/>
              </a:solidFill>
              <a:highlight>
                <a:srgbClr val="FFFFFF"/>
              </a:highlight>
              <a:latin typeface="Times New Roman"/>
              <a:cs typeface="Times New Roman"/>
            </a:endParaRPr>
          </a:p>
          <a:p>
            <a:pPr>
              <a:buNone/>
            </a:pPr>
            <a:endParaRPr lang="en-GB" sz="1050" b="1" dirty="0">
              <a:solidFill>
                <a:srgbClr val="222222"/>
              </a:solidFill>
              <a:highlight>
                <a:srgbClr val="FFFFFF"/>
              </a:highlight>
              <a:latin typeface="Times New Roman"/>
              <a:cs typeface="Times New Roman"/>
            </a:endParaRPr>
          </a:p>
          <a:p>
            <a:pPr>
              <a:buNone/>
            </a:pPr>
            <a:r>
              <a:rPr lang="en-GB" sz="1050" b="1">
                <a:solidFill>
                  <a:srgbClr val="222222"/>
                </a:solidFill>
                <a:highlight>
                  <a:srgbClr val="FFFFFF"/>
                </a:highlight>
                <a:latin typeface="Times New Roman"/>
                <a:cs typeface="Times New Roman"/>
              </a:rPr>
              <a:t>References:</a:t>
            </a:r>
            <a:r>
              <a:rPr lang="en-GB" sz="1050">
                <a:solidFill>
                  <a:srgbClr val="222222"/>
                </a:solidFill>
                <a:highlight>
                  <a:srgbClr val="FFFFFF"/>
                </a:highlight>
                <a:latin typeface="Times New Roman"/>
                <a:cs typeface="Times New Roman"/>
              </a:rPr>
              <a:t> NICE (2018, updated 2025); NHS (2025).</a:t>
            </a:r>
            <a:endParaRPr lang="en-GB" sz="1050">
              <a:solidFill>
                <a:srgbClr val="000000"/>
              </a:solidFill>
              <a:latin typeface="Myriad Pro"/>
              <a:cs typeface="Times New Roman"/>
            </a:endParaRPr>
          </a:p>
          <a:p>
            <a:pPr marL="0" indent="0">
              <a:lnSpc>
                <a:spcPct val="90000"/>
              </a:lnSpc>
              <a:spcBef>
                <a:spcPts val="1000"/>
              </a:spcBef>
              <a:buNone/>
            </a:pPr>
            <a:endParaRPr lang="en-GB" sz="13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1976972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1143000"/>
          </a:xfrm>
        </p:spPr>
        <p:txBody>
          <a:bodyPr wrap="square" anchor="ctr">
            <a:normAutofit/>
          </a:bodyPr>
          <a:lstStyle/>
          <a:p>
            <a:r>
              <a:rPr lang="en-GB" b="1"/>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sz="half" idx="1"/>
          </p:nvPr>
        </p:nvSpPr>
        <p:spPr>
          <a:xfrm>
            <a:off x="457200" y="1600201"/>
            <a:ext cx="8449346" cy="3989040"/>
          </a:xfrm>
        </p:spPr>
        <p:txBody>
          <a:bodyPr wrap="square" anchor="t" anchorCtr="0">
            <a:normAutofit/>
          </a:bodyPr>
          <a:lstStyle/>
          <a:p>
            <a:pPr>
              <a:buFont typeface="Arial"/>
              <a:buChar char="•"/>
            </a:pPr>
            <a:r>
              <a:rPr lang="en-GB" sz="1500">
                <a:solidFill>
                  <a:srgbClr val="222222"/>
                </a:solidFill>
                <a:highlight>
                  <a:srgbClr val="FFFFFF"/>
                </a:highlight>
                <a:latin typeface="Times New Roman"/>
                <a:cs typeface="Times New Roman"/>
              </a:rPr>
              <a:t>Ana Silva is a 45-year-old woman diagnosed with Stage II invasive ductal carcinoma of the left breast.</a:t>
            </a:r>
            <a:endParaRPr lang="en-US"/>
          </a:p>
          <a:p>
            <a:pPr>
              <a:buFont typeface="Arial"/>
              <a:buChar char="•"/>
            </a:pPr>
            <a:r>
              <a:rPr lang="en-GB" sz="1500">
                <a:solidFill>
                  <a:srgbClr val="222222"/>
                </a:solidFill>
                <a:highlight>
                  <a:srgbClr val="FFFFFF"/>
                </a:highlight>
                <a:latin typeface="Times New Roman"/>
                <a:cs typeface="Times New Roman"/>
              </a:rPr>
              <a:t>Breast cancer occurs when abnormal breast cells begin to grow and divide uncontrollably, forming a tumour that can potentially spread through the lymphatic system or bloodstream.</a:t>
            </a:r>
            <a:endParaRPr lang="en-GB"/>
          </a:p>
          <a:p>
            <a:pPr>
              <a:buFont typeface="Arial"/>
              <a:buChar char="•"/>
            </a:pPr>
            <a:r>
              <a:rPr lang="en-GB" sz="1500">
                <a:solidFill>
                  <a:srgbClr val="222222"/>
                </a:solidFill>
                <a:highlight>
                  <a:srgbClr val="FFFFFF"/>
                </a:highlight>
                <a:latin typeface="Times New Roman"/>
                <a:cs typeface="Times New Roman"/>
              </a:rPr>
              <a:t>Understanding the anatomy and physiology of the breast and lymphatic system is important for understanding how breast cancer develops, spreads, and is treated.</a:t>
            </a:r>
            <a:endParaRPr lang="en-GB"/>
          </a:p>
          <a:p>
            <a:pPr>
              <a:buFont typeface="Arial"/>
              <a:buChar char="•"/>
            </a:pPr>
            <a:r>
              <a:rPr lang="en-GB" sz="1500">
                <a:solidFill>
                  <a:srgbClr val="222222"/>
                </a:solidFill>
                <a:highlight>
                  <a:srgbClr val="FFFFFF"/>
                </a:highlight>
                <a:latin typeface="Times New Roman"/>
                <a:cs typeface="Times New Roman"/>
              </a:rPr>
              <a:t>Ana needs person-centred and multidisciplinary care that considers her physical, emotional, and social needs throughout treatment.</a:t>
            </a:r>
            <a:endParaRPr lang="en-GB"/>
          </a:p>
          <a:p>
            <a:pPr>
              <a:buFont typeface="Arial"/>
              <a:buChar char="•"/>
            </a:pPr>
            <a:r>
              <a:rPr lang="en-GB" sz="1500">
                <a:solidFill>
                  <a:srgbClr val="222222"/>
                </a:solidFill>
                <a:highlight>
                  <a:srgbClr val="FFFFFF"/>
                </a:highlight>
                <a:latin typeface="Times New Roman"/>
                <a:cs typeface="Times New Roman"/>
              </a:rPr>
              <a:t>Healthy lifestyle changes, including a balanced diet, regular physical activity, weight management and reducing alcohol intake, can support her overall health and recovery.</a:t>
            </a:r>
            <a:endParaRPr lang="en-GB"/>
          </a:p>
          <a:p>
            <a:pPr>
              <a:buFont typeface="Arial"/>
              <a:buChar char="•"/>
            </a:pPr>
            <a:r>
              <a:rPr lang="en-GB" sz="1500">
                <a:solidFill>
                  <a:srgbClr val="222222"/>
                </a:solidFill>
                <a:highlight>
                  <a:srgbClr val="FFFFFF"/>
                </a:highlight>
                <a:latin typeface="Times New Roman"/>
                <a:cs typeface="Times New Roman"/>
              </a:rPr>
              <a:t>Regular monitoring during chemotherapy is essential to show and manage side effects and complications, particularly signs of infection.</a:t>
            </a:r>
            <a:endParaRPr lang="en-GB"/>
          </a:p>
          <a:p>
            <a:pPr>
              <a:buFont typeface="Arial"/>
              <a:buChar char="•"/>
            </a:pPr>
            <a:r>
              <a:rPr lang="en-GB" sz="1500">
                <a:solidFill>
                  <a:srgbClr val="222222"/>
                </a:solidFill>
                <a:highlight>
                  <a:srgbClr val="FFFFFF"/>
                </a:highlight>
                <a:latin typeface="Times New Roman"/>
                <a:cs typeface="Times New Roman"/>
              </a:rPr>
              <a:t>Effective communication, informed consent, confidentiality, dignity, and respect for Ana’s choices should remain central to her care.</a:t>
            </a:r>
            <a:endParaRPr lang="en-GB"/>
          </a:p>
          <a:p>
            <a:pPr>
              <a:buFont typeface="Arial"/>
              <a:buChar char="•"/>
            </a:pPr>
            <a:r>
              <a:rPr lang="en-GB" sz="1500">
                <a:solidFill>
                  <a:srgbClr val="222222"/>
                </a:solidFill>
                <a:highlight>
                  <a:srgbClr val="FFFFFF"/>
                </a:highlight>
                <a:latin typeface="Times New Roman"/>
                <a:cs typeface="Times New Roman"/>
              </a:rPr>
              <a:t>Ongoing support from her healthcare team and family can help Ana cope with treatment while supporting her independence, wellbeing, and quality of life.</a:t>
            </a:r>
            <a:endParaRPr lang="en-GB">
              <a:solidFill>
                <a:srgbClr val="222222"/>
              </a:solidFill>
              <a:highlight>
                <a:srgbClr val="FFFFFF"/>
              </a:highlight>
              <a:latin typeface="Times New Roman"/>
              <a:cs typeface="Times New Roman"/>
            </a:endParaRPr>
          </a:p>
          <a:p>
            <a:pPr>
              <a:lnSpc>
                <a:spcPct val="90000"/>
              </a:lnSpc>
              <a:spcBef>
                <a:spcPts val="1400"/>
              </a:spcBef>
              <a:buFont typeface="Arial"/>
              <a:buChar char="•"/>
            </a:pPr>
            <a:endParaRPr lang="en-GB" sz="1500" dirty="0"/>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2515865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26444"/>
          </a:xfrm>
        </p:spPr>
        <p:txBody>
          <a:bodyPr wrap="square" anchor="ctr">
            <a:normAutofit fontScale="90000"/>
          </a:bodyPr>
          <a:lstStyle/>
          <a:p>
            <a:r>
              <a:rPr lang="en-GB" b="1"/>
              <a:t>References</a:t>
            </a:r>
          </a:p>
        </p:txBody>
      </p:sp>
      <p:sp>
        <p:nvSpPr>
          <p:cNvPr id="17" name="Content Placeholder 3">
            <a:extLst>
              <a:ext uri="{FF2B5EF4-FFF2-40B4-BE49-F238E27FC236}">
                <a16:creationId xmlns:a16="http://schemas.microsoft.com/office/drawing/2014/main" id="{2DAB81FD-3163-A067-71A1-4A43D339AFE2}"/>
              </a:ext>
            </a:extLst>
          </p:cNvPr>
          <p:cNvSpPr>
            <a:spLocks noGrp="1"/>
          </p:cNvSpPr>
          <p:nvPr>
            <p:ph sz="half" idx="2"/>
          </p:nvPr>
        </p:nvSpPr>
        <p:spPr>
          <a:xfrm>
            <a:off x="227968" y="917247"/>
            <a:ext cx="8686483" cy="4671994"/>
          </a:xfrm>
        </p:spPr>
        <p:txBody>
          <a:bodyPr/>
          <a:lstStyle/>
          <a:p>
            <a:r>
              <a:rPr lang="en-US" sz="1800">
                <a:solidFill>
                  <a:srgbClr val="222222"/>
                </a:solidFill>
                <a:highlight>
                  <a:srgbClr val="FFFFFF"/>
                </a:highlight>
                <a:latin typeface="Times New Roman"/>
                <a:cs typeface="Times New Roman"/>
              </a:rPr>
              <a:t>National Health Service (NHS) (2025) </a:t>
            </a:r>
            <a:r>
              <a:rPr lang="en-US" sz="1800" i="1">
                <a:solidFill>
                  <a:srgbClr val="222222"/>
                </a:solidFill>
                <a:highlight>
                  <a:srgbClr val="FFFFFF"/>
                </a:highlight>
                <a:latin typeface="Times New Roman"/>
                <a:cs typeface="Times New Roman"/>
              </a:rPr>
              <a:t>Breast cancer in women</a:t>
            </a:r>
            <a:r>
              <a:rPr lang="en-US" sz="1800">
                <a:solidFill>
                  <a:srgbClr val="222222"/>
                </a:solidFill>
                <a:highlight>
                  <a:srgbClr val="FFFFFF"/>
                </a:highlight>
                <a:latin typeface="Times New Roman"/>
                <a:cs typeface="Times New Roman"/>
              </a:rPr>
              <a:t>. Available at: NHS – Breast cancer in women⁠ (Accessed: 13 August 2026).</a:t>
            </a:r>
            <a:endParaRPr lang="en-US" sz="1800"/>
          </a:p>
          <a:p>
            <a:r>
              <a:rPr lang="en-US" sz="1800">
                <a:solidFill>
                  <a:srgbClr val="222222"/>
                </a:solidFill>
                <a:highlight>
                  <a:srgbClr val="FFFFFF"/>
                </a:highlight>
                <a:latin typeface="Times New Roman"/>
                <a:cs typeface="Times New Roman"/>
              </a:rPr>
              <a:t>National Health Service (NHS) (2025) </a:t>
            </a:r>
            <a:r>
              <a:rPr lang="en-US" sz="1800" i="1">
                <a:solidFill>
                  <a:srgbClr val="222222"/>
                </a:solidFill>
                <a:highlight>
                  <a:srgbClr val="FFFFFF"/>
                </a:highlight>
                <a:latin typeface="Times New Roman"/>
                <a:cs typeface="Times New Roman"/>
              </a:rPr>
              <a:t>Causes of breast cancer in women</a:t>
            </a:r>
            <a:r>
              <a:rPr lang="en-US" sz="1800">
                <a:solidFill>
                  <a:srgbClr val="222222"/>
                </a:solidFill>
                <a:highlight>
                  <a:srgbClr val="FFFFFF"/>
                </a:highlight>
                <a:latin typeface="Times New Roman"/>
                <a:cs typeface="Times New Roman"/>
              </a:rPr>
              <a:t>. Available at: NHS – Causes of breast cancer in women⁠ (Accessed: 13 August 2026).</a:t>
            </a:r>
            <a:endParaRPr lang="en-US" sz="1800"/>
          </a:p>
          <a:p>
            <a:r>
              <a:rPr lang="en-US" sz="1800">
                <a:solidFill>
                  <a:srgbClr val="222222"/>
                </a:solidFill>
                <a:highlight>
                  <a:srgbClr val="FFFFFF"/>
                </a:highlight>
                <a:latin typeface="Times New Roman"/>
                <a:cs typeface="Times New Roman"/>
              </a:rPr>
              <a:t>National Health Service (NHS) (2025) </a:t>
            </a:r>
            <a:r>
              <a:rPr lang="en-US" sz="1800" i="1">
                <a:solidFill>
                  <a:srgbClr val="222222"/>
                </a:solidFill>
                <a:highlight>
                  <a:srgbClr val="FFFFFF"/>
                </a:highlight>
                <a:latin typeface="Times New Roman"/>
                <a:cs typeface="Times New Roman"/>
              </a:rPr>
              <a:t>Chemotherapy</a:t>
            </a:r>
            <a:r>
              <a:rPr lang="en-US" sz="1800">
                <a:solidFill>
                  <a:srgbClr val="222222"/>
                </a:solidFill>
                <a:highlight>
                  <a:srgbClr val="FFFFFF"/>
                </a:highlight>
                <a:latin typeface="Times New Roman"/>
                <a:cs typeface="Times New Roman"/>
              </a:rPr>
              <a:t>. Available at: NHS – Chemotherapy⁠ (Accessed: 13 August 2026).</a:t>
            </a:r>
            <a:endParaRPr lang="en-US" sz="1800"/>
          </a:p>
          <a:p>
            <a:r>
              <a:rPr lang="en-US" sz="1800">
                <a:solidFill>
                  <a:srgbClr val="222222"/>
                </a:solidFill>
                <a:highlight>
                  <a:srgbClr val="FFFFFF"/>
                </a:highlight>
                <a:latin typeface="Times New Roman"/>
                <a:cs typeface="Times New Roman"/>
              </a:rPr>
              <a:t>National Institute for Health and Care Excellence (NICE) (2018, updated 2025) </a:t>
            </a:r>
            <a:r>
              <a:rPr lang="en-US" sz="1800" i="1">
                <a:solidFill>
                  <a:srgbClr val="222222"/>
                </a:solidFill>
                <a:highlight>
                  <a:srgbClr val="FFFFFF"/>
                </a:highlight>
                <a:latin typeface="Times New Roman"/>
                <a:cs typeface="Times New Roman"/>
              </a:rPr>
              <a:t>Early and locally advanced breast cancer: diagnosis and management (NG101).</a:t>
            </a:r>
            <a:r>
              <a:rPr lang="en-US" sz="1800">
                <a:solidFill>
                  <a:srgbClr val="222222"/>
                </a:solidFill>
                <a:highlight>
                  <a:srgbClr val="FFFFFF"/>
                </a:highlight>
                <a:latin typeface="Times New Roman"/>
                <a:cs typeface="Times New Roman"/>
              </a:rPr>
              <a:t> Available at: NICE Guideline NG101⁠ (Accessed: 13 August 2026).</a:t>
            </a:r>
            <a:endParaRPr lang="en-US" sz="1800"/>
          </a:p>
          <a:p>
            <a:r>
              <a:rPr lang="en-US" sz="1800">
                <a:solidFill>
                  <a:srgbClr val="222222"/>
                </a:solidFill>
                <a:highlight>
                  <a:srgbClr val="FFFFFF"/>
                </a:highlight>
                <a:latin typeface="Times New Roman"/>
                <a:cs typeface="Times New Roman"/>
              </a:rPr>
              <a:t>World Cancer Research Fund (WCRF) (2025) </a:t>
            </a:r>
            <a:r>
              <a:rPr lang="en-US" sz="1800" i="1">
                <a:solidFill>
                  <a:srgbClr val="222222"/>
                </a:solidFill>
                <a:highlight>
                  <a:srgbClr val="FFFFFF"/>
                </a:highlight>
                <a:latin typeface="Times New Roman"/>
                <a:cs typeface="Times New Roman"/>
              </a:rPr>
              <a:t>Breast cancer survivors: research</a:t>
            </a:r>
            <a:r>
              <a:rPr lang="en-US" sz="1800">
                <a:solidFill>
                  <a:srgbClr val="222222"/>
                </a:solidFill>
                <a:highlight>
                  <a:srgbClr val="FFFFFF"/>
                </a:highlight>
                <a:latin typeface="Times New Roman"/>
                <a:cs typeface="Times New Roman"/>
              </a:rPr>
              <a:t>. Available at: World Cancer Research Fund – Breast cancer survivors research⁠ (Accessed: 13 August 2026).</a:t>
            </a:r>
            <a:endParaRPr lang="en-US" sz="1800"/>
          </a:p>
          <a:p>
            <a:r>
              <a:rPr lang="en-US" sz="1800">
                <a:solidFill>
                  <a:srgbClr val="222222"/>
                </a:solidFill>
                <a:highlight>
                  <a:srgbClr val="FFFFFF"/>
                </a:highlight>
                <a:latin typeface="Times New Roman"/>
                <a:cs typeface="Times New Roman"/>
              </a:rPr>
              <a:t>World Cancer Research Fund (WCRF) (2025) </a:t>
            </a:r>
            <a:r>
              <a:rPr lang="en-US" sz="1800" i="1">
                <a:solidFill>
                  <a:srgbClr val="222222"/>
                </a:solidFill>
                <a:highlight>
                  <a:srgbClr val="FFFFFF"/>
                </a:highlight>
                <a:latin typeface="Times New Roman"/>
                <a:cs typeface="Times New Roman"/>
              </a:rPr>
              <a:t>Be physically active</a:t>
            </a:r>
            <a:r>
              <a:rPr lang="en-US" sz="1800">
                <a:solidFill>
                  <a:srgbClr val="222222"/>
                </a:solidFill>
                <a:highlight>
                  <a:srgbClr val="FFFFFF"/>
                </a:highlight>
                <a:latin typeface="Times New Roman"/>
                <a:cs typeface="Times New Roman"/>
              </a:rPr>
              <a:t>. Available at: World Cancer Research Fund – Physical activity⁠ (Accessed: 13 August 2026).</a:t>
            </a:r>
            <a:endParaRPr lang="en-US" sz="1800"/>
          </a:p>
          <a:p>
            <a:endParaRPr lang="en-US" dirty="0"/>
          </a:p>
        </p:txBody>
      </p:sp>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19</TotalTime>
  <Words>794</Words>
  <Application>Microsoft Office PowerPoint</Application>
  <PresentationFormat>On-screen Show (4:3)</PresentationFormat>
  <Paragraphs>86</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PowerPoint Presentation</vt:lpstr>
      <vt:lpstr>Fictional Patient</vt:lpstr>
      <vt:lpstr>Introduction</vt:lpstr>
      <vt:lpstr>Information about the person</vt:lpstr>
      <vt:lpstr>Anatomy and Physiology</vt:lpstr>
      <vt:lpstr>Care Plan- Lifestyle and Health Behaviour </vt:lpstr>
      <vt:lpstr>Care Plan- The Everyday Routine</vt:lpstr>
      <vt:lpstr>Communication &amp; Ethical Considerations </vt:lpstr>
      <vt:lpstr>Lifestyle Risk factors </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Nilsa Quaresma Santa Rosa (2222169)</cp:lastModifiedBy>
  <cp:revision>897</cp:revision>
  <cp:lastPrinted>2018-07-09T15:27:01Z</cp:lastPrinted>
  <dcterms:created xsi:type="dcterms:W3CDTF">2002-10-07T19:43:58Z</dcterms:created>
  <dcterms:modified xsi:type="dcterms:W3CDTF">2026-08-13T21:17:45Z</dcterms:modified>
</cp:coreProperties>
</file>