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9" r:id="rId1"/>
  </p:sldMasterIdLst>
  <p:sldIdLst>
    <p:sldId id="256" r:id="rId2"/>
    <p:sldId id="259" r:id="rId3"/>
    <p:sldId id="258" r:id="rId4"/>
    <p:sldId id="257" r:id="rId5"/>
    <p:sldId id="260" r:id="rId6"/>
    <p:sldId id="262" r:id="rId7"/>
    <p:sldId id="336" r:id="rId8"/>
    <p:sldId id="337" r:id="rId9"/>
    <p:sldId id="308" r:id="rId10"/>
    <p:sldId id="309" r:id="rId11"/>
    <p:sldId id="266" r:id="rId12"/>
    <p:sldId id="283" r:id="rId13"/>
    <p:sldId id="324" r:id="rId14"/>
    <p:sldId id="265" r:id="rId15"/>
    <p:sldId id="325" r:id="rId16"/>
    <p:sldId id="293" r:id="rId17"/>
    <p:sldId id="340" r:id="rId18"/>
    <p:sldId id="333" r:id="rId19"/>
    <p:sldId id="341" r:id="rId20"/>
    <p:sldId id="261" r:id="rId21"/>
    <p:sldId id="330" r:id="rId22"/>
    <p:sldId id="331" r:id="rId23"/>
    <p:sldId id="264" r:id="rId24"/>
    <p:sldId id="334" r:id="rId25"/>
    <p:sldId id="335" r:id="rId26"/>
    <p:sldId id="338" r:id="rId27"/>
    <p:sldId id="332" r:id="rId28"/>
    <p:sldId id="339" r:id="rId29"/>
    <p:sldId id="267" r:id="rId30"/>
    <p:sldId id="342" r:id="rId31"/>
    <p:sldId id="279" r:id="rId32"/>
    <p:sldId id="280" r:id="rId33"/>
    <p:sldId id="281" r:id="rId34"/>
    <p:sldId id="282" r:id="rId35"/>
    <p:sldId id="284" r:id="rId36"/>
    <p:sldId id="285" r:id="rId37"/>
    <p:sldId id="286" r:id="rId38"/>
    <p:sldId id="287" r:id="rId39"/>
    <p:sldId id="288" r:id="rId40"/>
    <p:sldId id="289" r:id="rId41"/>
    <p:sldId id="290" r:id="rId42"/>
    <p:sldId id="291" r:id="rId43"/>
    <p:sldId id="343" r:id="rId44"/>
    <p:sldId id="292" r:id="rId4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p:scale>
          <a:sx n="114" d="100"/>
          <a:sy n="114" d="100"/>
        </p:scale>
        <p:origin x="414"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0A0E64-8DE7-4AF2-B87C-36C608956E32}" type="datetimeFigureOut">
              <a:rPr lang="en-US" smtClean="0"/>
              <a:t>6/18/2021</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022EBF49-FCC7-4169-91D5-330AF42B72BB}" type="slidenum">
              <a:rPr lang="en-US" smtClean="0"/>
              <a:t>‹#›</a:t>
            </a:fld>
            <a:endParaRPr lang="en-US" dirty="0"/>
          </a:p>
        </p:txBody>
      </p:sp>
    </p:spTree>
    <p:extLst>
      <p:ext uri="{BB962C8B-B14F-4D97-AF65-F5344CB8AC3E}">
        <p14:creationId xmlns:p14="http://schemas.microsoft.com/office/powerpoint/2010/main" val="27184319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0A0E64-8DE7-4AF2-B87C-36C608956E32}" type="datetimeFigureOut">
              <a:rPr lang="en-US" smtClean="0"/>
              <a:t>6/18/2021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022EBF49-FCC7-4169-91D5-330AF42B72BB}" type="slidenum">
              <a:rPr lang="en-US" smtClean="0"/>
              <a:t>‹#›</a:t>
            </a:fld>
            <a:endParaRPr lang="en-US" dirty="0"/>
          </a:p>
        </p:txBody>
      </p:sp>
    </p:spTree>
    <p:extLst>
      <p:ext uri="{BB962C8B-B14F-4D97-AF65-F5344CB8AC3E}">
        <p14:creationId xmlns:p14="http://schemas.microsoft.com/office/powerpoint/2010/main" val="29281910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0A0E64-8DE7-4AF2-B87C-36C608956E32}" type="datetimeFigureOut">
              <a:rPr lang="en-US" smtClean="0"/>
              <a:t>6/18/2021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22EBF49-FCC7-4169-91D5-330AF42B72BB}" type="slidenum">
              <a:rPr lang="en-US" smtClean="0"/>
              <a:t>‹#›</a:t>
            </a:fld>
            <a:endParaRPr lang="en-US" dirty="0"/>
          </a:p>
        </p:txBody>
      </p:sp>
    </p:spTree>
    <p:extLst>
      <p:ext uri="{BB962C8B-B14F-4D97-AF65-F5344CB8AC3E}">
        <p14:creationId xmlns:p14="http://schemas.microsoft.com/office/powerpoint/2010/main" val="11179946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A0A0E64-8DE7-4AF2-B87C-36C608956E32}" type="datetimeFigureOut">
              <a:rPr lang="en-US" smtClean="0"/>
              <a:t>6/18/2021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22EBF49-FCC7-4169-91D5-330AF42B72BB}" type="slidenum">
              <a:rPr lang="en-US" smtClean="0"/>
              <a:t>‹#›</a:t>
            </a:fld>
            <a:endParaRPr lang="en-US" dirty="0"/>
          </a:p>
        </p:txBody>
      </p:sp>
    </p:spTree>
    <p:extLst>
      <p:ext uri="{BB962C8B-B14F-4D97-AF65-F5344CB8AC3E}">
        <p14:creationId xmlns:p14="http://schemas.microsoft.com/office/powerpoint/2010/main" val="33834588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A0A0E64-8DE7-4AF2-B87C-36C608956E32}" type="datetimeFigureOut">
              <a:rPr lang="en-US" smtClean="0"/>
              <a:t>6/18/2021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022EBF49-FCC7-4169-91D5-330AF42B72BB}" type="slidenum">
              <a:rPr lang="en-US" smtClean="0"/>
              <a:t>‹#›</a:t>
            </a:fld>
            <a:endParaRPr lang="en-US" dirty="0"/>
          </a:p>
        </p:txBody>
      </p:sp>
    </p:spTree>
    <p:extLst>
      <p:ext uri="{BB962C8B-B14F-4D97-AF65-F5344CB8AC3E}">
        <p14:creationId xmlns:p14="http://schemas.microsoft.com/office/powerpoint/2010/main" val="37231112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A0A0E64-8DE7-4AF2-B87C-36C608956E32}" type="datetimeFigureOut">
              <a:rPr lang="en-US" smtClean="0"/>
              <a:t>6/18/2021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022EBF49-FCC7-4169-91D5-330AF42B72BB}" type="slidenum">
              <a:rPr lang="en-US" smtClean="0"/>
              <a:t>‹#›</a:t>
            </a:fld>
            <a:endParaRPr lang="en-US" dirty="0"/>
          </a:p>
        </p:txBody>
      </p:sp>
    </p:spTree>
    <p:extLst>
      <p:ext uri="{BB962C8B-B14F-4D97-AF65-F5344CB8AC3E}">
        <p14:creationId xmlns:p14="http://schemas.microsoft.com/office/powerpoint/2010/main" val="39727080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0A0E64-8DE7-4AF2-B87C-36C608956E32}" type="datetimeFigureOut">
              <a:rPr lang="en-US" smtClean="0"/>
              <a:t>6/18/2021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022EBF49-FCC7-4169-91D5-330AF42B72BB}" type="slidenum">
              <a:rPr lang="en-US" smtClean="0"/>
              <a:t>‹#›</a:t>
            </a:fld>
            <a:endParaRPr lang="en-US" dirty="0"/>
          </a:p>
        </p:txBody>
      </p:sp>
    </p:spTree>
    <p:extLst>
      <p:ext uri="{BB962C8B-B14F-4D97-AF65-F5344CB8AC3E}">
        <p14:creationId xmlns:p14="http://schemas.microsoft.com/office/powerpoint/2010/main" val="28746918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0A0E64-8DE7-4AF2-B87C-36C608956E32}" type="datetimeFigureOut">
              <a:rPr lang="en-US" smtClean="0"/>
              <a:t>6/18/2021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22EBF49-FCC7-4169-91D5-330AF42B72BB}" type="slidenum">
              <a:rPr lang="en-US" smtClean="0"/>
              <a:t>‹#›</a:t>
            </a:fld>
            <a:endParaRPr lang="en-US" dirty="0"/>
          </a:p>
        </p:txBody>
      </p:sp>
    </p:spTree>
    <p:extLst>
      <p:ext uri="{BB962C8B-B14F-4D97-AF65-F5344CB8AC3E}">
        <p14:creationId xmlns:p14="http://schemas.microsoft.com/office/powerpoint/2010/main" val="17581123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0A0E64-8DE7-4AF2-B87C-36C608956E32}" type="datetimeFigureOut">
              <a:rPr lang="en-US" smtClean="0"/>
              <a:t>6/18/2021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22EBF49-FCC7-4169-91D5-330AF42B72BB}" type="slidenum">
              <a:rPr lang="en-US" smtClean="0"/>
              <a:t>‹#›</a:t>
            </a:fld>
            <a:endParaRPr lang="en-US" dirty="0"/>
          </a:p>
        </p:txBody>
      </p:sp>
    </p:spTree>
    <p:extLst>
      <p:ext uri="{BB962C8B-B14F-4D97-AF65-F5344CB8AC3E}">
        <p14:creationId xmlns:p14="http://schemas.microsoft.com/office/powerpoint/2010/main" val="36842955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0A0E64-8DE7-4AF2-B87C-36C608956E32}" type="datetimeFigureOut">
              <a:rPr lang="en-US" smtClean="0"/>
              <a:t>6/18/2021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22EBF49-FCC7-4169-91D5-330AF42B72BB}" type="slidenum">
              <a:rPr lang="en-US" smtClean="0"/>
              <a:t>‹#›</a:t>
            </a:fld>
            <a:endParaRPr lang="en-US" dirty="0"/>
          </a:p>
        </p:txBody>
      </p:sp>
    </p:spTree>
    <p:extLst>
      <p:ext uri="{BB962C8B-B14F-4D97-AF65-F5344CB8AC3E}">
        <p14:creationId xmlns:p14="http://schemas.microsoft.com/office/powerpoint/2010/main" val="16348873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0A0E64-8DE7-4AF2-B87C-36C608956E32}" type="datetimeFigureOut">
              <a:rPr lang="en-US" smtClean="0"/>
              <a:t>6/18/2021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22EBF49-FCC7-4169-91D5-330AF42B72BB}" type="slidenum">
              <a:rPr lang="en-US" smtClean="0"/>
              <a:t>‹#›</a:t>
            </a:fld>
            <a:endParaRPr lang="en-US" dirty="0"/>
          </a:p>
        </p:txBody>
      </p:sp>
    </p:spTree>
    <p:extLst>
      <p:ext uri="{BB962C8B-B14F-4D97-AF65-F5344CB8AC3E}">
        <p14:creationId xmlns:p14="http://schemas.microsoft.com/office/powerpoint/2010/main" val="18004904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0A0E64-8DE7-4AF2-B87C-36C608956E32}" type="datetimeFigureOut">
              <a:rPr lang="en-US" smtClean="0"/>
              <a:t>6/18/2021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22EBF49-FCC7-4169-91D5-330AF42B72BB}" type="slidenum">
              <a:rPr lang="en-US" smtClean="0"/>
              <a:t>‹#›</a:t>
            </a:fld>
            <a:endParaRPr lang="en-US" dirty="0"/>
          </a:p>
        </p:txBody>
      </p:sp>
    </p:spTree>
    <p:extLst>
      <p:ext uri="{BB962C8B-B14F-4D97-AF65-F5344CB8AC3E}">
        <p14:creationId xmlns:p14="http://schemas.microsoft.com/office/powerpoint/2010/main" val="37684498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0A0E64-8DE7-4AF2-B87C-36C608956E32}" type="datetimeFigureOut">
              <a:rPr lang="en-US" smtClean="0"/>
              <a:t>6/18/2021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22EBF49-FCC7-4169-91D5-330AF42B72BB}" type="slidenum">
              <a:rPr lang="en-US" smtClean="0"/>
              <a:t>‹#›</a:t>
            </a:fld>
            <a:endParaRPr lang="en-US" dirty="0"/>
          </a:p>
        </p:txBody>
      </p:sp>
    </p:spTree>
    <p:extLst>
      <p:ext uri="{BB962C8B-B14F-4D97-AF65-F5344CB8AC3E}">
        <p14:creationId xmlns:p14="http://schemas.microsoft.com/office/powerpoint/2010/main" val="12273109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0A0E64-8DE7-4AF2-B87C-36C608956E32}" type="datetimeFigureOut">
              <a:rPr lang="en-US" smtClean="0"/>
              <a:t>6/18/2021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22EBF49-FCC7-4169-91D5-330AF42B72BB}" type="slidenum">
              <a:rPr lang="en-US" smtClean="0"/>
              <a:t>‹#›</a:t>
            </a:fld>
            <a:endParaRPr lang="en-US" dirty="0"/>
          </a:p>
        </p:txBody>
      </p:sp>
    </p:spTree>
    <p:extLst>
      <p:ext uri="{BB962C8B-B14F-4D97-AF65-F5344CB8AC3E}">
        <p14:creationId xmlns:p14="http://schemas.microsoft.com/office/powerpoint/2010/main" val="15720584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0A0E64-8DE7-4AF2-B87C-36C608956E32}" type="datetimeFigureOut">
              <a:rPr lang="en-US" smtClean="0"/>
              <a:t>6/18/2021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22EBF49-FCC7-4169-91D5-330AF42B72BB}" type="slidenum">
              <a:rPr lang="en-US" smtClean="0"/>
              <a:t>‹#›</a:t>
            </a:fld>
            <a:endParaRPr lang="en-US" dirty="0"/>
          </a:p>
        </p:txBody>
      </p:sp>
    </p:spTree>
    <p:extLst>
      <p:ext uri="{BB962C8B-B14F-4D97-AF65-F5344CB8AC3E}">
        <p14:creationId xmlns:p14="http://schemas.microsoft.com/office/powerpoint/2010/main" val="42763835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0A0E64-8DE7-4AF2-B87C-36C608956E32}" type="datetimeFigureOut">
              <a:rPr lang="en-US" smtClean="0"/>
              <a:t>6/18/2021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22EBF49-FCC7-4169-91D5-330AF42B72BB}" type="slidenum">
              <a:rPr lang="en-US" smtClean="0"/>
              <a:t>‹#›</a:t>
            </a:fld>
            <a:endParaRPr lang="en-US" dirty="0"/>
          </a:p>
        </p:txBody>
      </p:sp>
    </p:spTree>
    <p:extLst>
      <p:ext uri="{BB962C8B-B14F-4D97-AF65-F5344CB8AC3E}">
        <p14:creationId xmlns:p14="http://schemas.microsoft.com/office/powerpoint/2010/main" val="28026280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0A0E64-8DE7-4AF2-B87C-36C608956E32}" type="datetimeFigureOut">
              <a:rPr lang="en-US" smtClean="0"/>
              <a:t>6/18/2021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22EBF49-FCC7-4169-91D5-330AF42B72BB}" type="slidenum">
              <a:rPr lang="en-US" smtClean="0"/>
              <a:t>‹#›</a:t>
            </a:fld>
            <a:endParaRPr lang="en-US" dirty="0"/>
          </a:p>
        </p:txBody>
      </p:sp>
    </p:spTree>
    <p:extLst>
      <p:ext uri="{BB962C8B-B14F-4D97-AF65-F5344CB8AC3E}">
        <p14:creationId xmlns:p14="http://schemas.microsoft.com/office/powerpoint/2010/main" val="17130149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A0A0E64-8DE7-4AF2-B87C-36C608956E32}" type="datetimeFigureOut">
              <a:rPr lang="en-US" smtClean="0"/>
              <a:t>6/18/2021</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22EBF49-FCC7-4169-91D5-330AF42B72BB}" type="slidenum">
              <a:rPr lang="en-US" smtClean="0"/>
              <a:t>‹#›</a:t>
            </a:fld>
            <a:endParaRPr lang="en-US" dirty="0"/>
          </a:p>
        </p:txBody>
      </p:sp>
    </p:spTree>
    <p:extLst>
      <p:ext uri="{BB962C8B-B14F-4D97-AF65-F5344CB8AC3E}">
        <p14:creationId xmlns:p14="http://schemas.microsoft.com/office/powerpoint/2010/main" val="3859555353"/>
      </p:ext>
    </p:extLst>
  </p:cSld>
  <p:clrMap bg1="lt1" tx1="dk1" bg2="lt2" tx2="dk2" accent1="accent1" accent2="accent2" accent3="accent3" accent4="accent4" accent5="accent5" accent6="accent6" hlink="hlink" folHlink="folHlink"/>
  <p:sldLayoutIdLst>
    <p:sldLayoutId id="2147483950" r:id="rId1"/>
    <p:sldLayoutId id="2147483951" r:id="rId2"/>
    <p:sldLayoutId id="2147483952" r:id="rId3"/>
    <p:sldLayoutId id="2147483953" r:id="rId4"/>
    <p:sldLayoutId id="2147483954" r:id="rId5"/>
    <p:sldLayoutId id="2147483955" r:id="rId6"/>
    <p:sldLayoutId id="2147483956" r:id="rId7"/>
    <p:sldLayoutId id="2147483957" r:id="rId8"/>
    <p:sldLayoutId id="2147483958" r:id="rId9"/>
    <p:sldLayoutId id="2147483959" r:id="rId10"/>
    <p:sldLayoutId id="2147483960" r:id="rId11"/>
    <p:sldLayoutId id="2147483961" r:id="rId12"/>
    <p:sldLayoutId id="2147483962" r:id="rId13"/>
    <p:sldLayoutId id="2147483963" r:id="rId14"/>
    <p:sldLayoutId id="2147483964" r:id="rId15"/>
    <p:sldLayoutId id="2147483965" r:id="rId16"/>
    <p:sldLayoutId id="2147483966"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22.gi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png"/><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3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FA293-5A60-4A9F-BC8E-5D6EC60F92B3}"/>
              </a:ext>
            </a:extLst>
          </p:cNvPr>
          <p:cNvSpPr>
            <a:spLocks noGrp="1"/>
          </p:cNvSpPr>
          <p:nvPr>
            <p:ph type="ctrTitle"/>
          </p:nvPr>
        </p:nvSpPr>
        <p:spPr/>
        <p:txBody>
          <a:bodyPr>
            <a:normAutofit fontScale="90000"/>
          </a:bodyPr>
          <a:lstStyle/>
          <a:p>
            <a:r>
              <a:rPr lang="en-US" sz="4400" cap="all" dirty="0">
                <a:solidFill>
                  <a:srgbClr val="000000"/>
                </a:solidFill>
                <a:effectLst/>
                <a:latin typeface="Times New Roman" panose="02020603050405020304" pitchFamily="18" charset="0"/>
                <a:ea typeface="Calibri" panose="020F0502020204030204" pitchFamily="34" charset="0"/>
              </a:rPr>
              <a:t>Critical International Relations Theory, Critical Animal Studies, and Sustainable Development</a:t>
            </a:r>
            <a:endParaRPr lang="en-US" sz="4400" cap="all" dirty="0"/>
          </a:p>
        </p:txBody>
      </p:sp>
      <p:sp>
        <p:nvSpPr>
          <p:cNvPr id="3" name="Subtitle 2">
            <a:extLst>
              <a:ext uri="{FF2B5EF4-FFF2-40B4-BE49-F238E27FC236}">
                <a16:creationId xmlns:a16="http://schemas.microsoft.com/office/drawing/2014/main" id="{DAA1A2A3-A2DA-4F49-BD89-4EE2B497EC76}"/>
              </a:ext>
            </a:extLst>
          </p:cNvPr>
          <p:cNvSpPr>
            <a:spLocks noGrp="1"/>
          </p:cNvSpPr>
          <p:nvPr>
            <p:ph type="subTitle" idx="1"/>
          </p:nvPr>
        </p:nvSpPr>
        <p:spPr/>
        <p:txBody>
          <a:bodyPr>
            <a:noAutofit/>
          </a:bodyPr>
          <a:lstStyle/>
          <a:p>
            <a:r>
              <a:rPr lang="en-US" sz="2000" b="1" dirty="0"/>
              <a:t>Dr. Steven Tauber</a:t>
            </a:r>
          </a:p>
          <a:p>
            <a:r>
              <a:rPr lang="en-US" sz="2000" b="1" dirty="0"/>
              <a:t>Professor of Political Science</a:t>
            </a:r>
          </a:p>
          <a:p>
            <a:r>
              <a:rPr lang="en-US" sz="2000" b="1" dirty="0"/>
              <a:t>School of Interdisciplinary Global Studies</a:t>
            </a:r>
          </a:p>
          <a:p>
            <a:r>
              <a:rPr lang="en-US" sz="2000" b="1" dirty="0"/>
              <a:t>University of South Florida</a:t>
            </a:r>
          </a:p>
          <a:p>
            <a:r>
              <a:rPr lang="en-US" sz="2000" b="1" dirty="0"/>
              <a:t>Tampa, Florida, USA</a:t>
            </a:r>
          </a:p>
        </p:txBody>
      </p:sp>
    </p:spTree>
    <p:extLst>
      <p:ext uri="{BB962C8B-B14F-4D97-AF65-F5344CB8AC3E}">
        <p14:creationId xmlns:p14="http://schemas.microsoft.com/office/powerpoint/2010/main" val="17309288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C6E63-CEB7-4289-8F9C-E85258948B2A}"/>
              </a:ext>
            </a:extLst>
          </p:cNvPr>
          <p:cNvSpPr>
            <a:spLocks noGrp="1"/>
          </p:cNvSpPr>
          <p:nvPr>
            <p:ph type="title"/>
          </p:nvPr>
        </p:nvSpPr>
        <p:spPr/>
        <p:txBody>
          <a:bodyPr/>
          <a:lstStyle/>
          <a:p>
            <a:r>
              <a:rPr lang="en-US" cap="all" dirty="0"/>
              <a:t>Background Material</a:t>
            </a:r>
          </a:p>
        </p:txBody>
      </p:sp>
      <p:sp>
        <p:nvSpPr>
          <p:cNvPr id="3" name="Text Placeholder 2">
            <a:extLst>
              <a:ext uri="{FF2B5EF4-FFF2-40B4-BE49-F238E27FC236}">
                <a16:creationId xmlns:a16="http://schemas.microsoft.com/office/drawing/2014/main" id="{F60E74AE-B324-489A-9760-537F95F4737F}"/>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3856222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cap="all" dirty="0"/>
              <a:t>Dr. Steven Tauber</a:t>
            </a:r>
          </a:p>
        </p:txBody>
      </p:sp>
      <p:sp>
        <p:nvSpPr>
          <p:cNvPr id="3" name="Content Placeholder 2"/>
          <p:cNvSpPr>
            <a:spLocks noGrp="1"/>
          </p:cNvSpPr>
          <p:nvPr>
            <p:ph idx="1"/>
          </p:nvPr>
        </p:nvSpPr>
        <p:spPr/>
        <p:txBody>
          <a:bodyPr>
            <a:normAutofit fontScale="70000" lnSpcReduction="20000"/>
          </a:bodyPr>
          <a:lstStyle/>
          <a:p>
            <a:r>
              <a:rPr lang="en-US" dirty="0"/>
              <a:t>PhD in Government, University of Virginia, 1995</a:t>
            </a:r>
          </a:p>
          <a:p>
            <a:r>
              <a:rPr lang="en-US" dirty="0"/>
              <a:t>Political Scientist at the University of South Florida, Tampa, FL USA</a:t>
            </a:r>
          </a:p>
          <a:p>
            <a:r>
              <a:rPr lang="en-US" dirty="0"/>
              <a:t>Research on the Politics of Animal Advocacy</a:t>
            </a:r>
          </a:p>
          <a:p>
            <a:pPr lvl="1"/>
            <a:r>
              <a:rPr lang="en-US" dirty="0"/>
              <a:t>After tenure, I blended my scholarship with my passion and activism</a:t>
            </a:r>
          </a:p>
          <a:p>
            <a:pPr lvl="1"/>
            <a:r>
              <a:rPr lang="en-US" dirty="0"/>
              <a:t>Articles and book chapters</a:t>
            </a:r>
          </a:p>
          <a:p>
            <a:pPr lvl="1"/>
            <a:r>
              <a:rPr lang="en-US" i="1" dirty="0"/>
              <a:t>Navigating the Jungle:  Law, Politics, and the Animal Advocacy Movement</a:t>
            </a:r>
          </a:p>
          <a:p>
            <a:pPr lvl="1"/>
            <a:r>
              <a:rPr lang="en-US" dirty="0"/>
              <a:t>Currently focus on global animal rights</a:t>
            </a:r>
          </a:p>
          <a:p>
            <a:pPr lvl="2"/>
            <a:r>
              <a:rPr lang="en-US" dirty="0"/>
              <a:t>Book Chapter on Critical Animal Studies and International Relations</a:t>
            </a:r>
          </a:p>
          <a:p>
            <a:pPr lvl="2"/>
            <a:r>
              <a:rPr lang="en-US" dirty="0"/>
              <a:t>Forthcoming article in </a:t>
            </a:r>
            <a:r>
              <a:rPr lang="en-US" i="1" dirty="0"/>
              <a:t>Society &amp; Animals</a:t>
            </a:r>
            <a:r>
              <a:rPr lang="en-US" dirty="0"/>
              <a:t> – more later</a:t>
            </a:r>
          </a:p>
          <a:p>
            <a:pPr lvl="2"/>
            <a:r>
              <a:rPr lang="en-US" dirty="0"/>
              <a:t>Initiating research on glob al legal activism on behalf of animals</a:t>
            </a:r>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564608" y="2600587"/>
            <a:ext cx="1295418" cy="19588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12501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F4E8C-B4C3-426A-BD23-B0921440AF59}"/>
              </a:ext>
            </a:extLst>
          </p:cNvPr>
          <p:cNvSpPr>
            <a:spLocks noGrp="1"/>
          </p:cNvSpPr>
          <p:nvPr>
            <p:ph type="title"/>
          </p:nvPr>
        </p:nvSpPr>
        <p:spPr/>
        <p:txBody>
          <a:bodyPr/>
          <a:lstStyle/>
          <a:p>
            <a:r>
              <a:rPr lang="en-US" cap="all" dirty="0"/>
              <a:t>Presentation outline</a:t>
            </a:r>
          </a:p>
        </p:txBody>
      </p:sp>
      <p:sp>
        <p:nvSpPr>
          <p:cNvPr id="3" name="Content Placeholder 2">
            <a:extLst>
              <a:ext uri="{FF2B5EF4-FFF2-40B4-BE49-F238E27FC236}">
                <a16:creationId xmlns:a16="http://schemas.microsoft.com/office/drawing/2014/main" id="{E719CA70-DF46-49AA-9EB7-545AE3808BF8}"/>
              </a:ext>
            </a:extLst>
          </p:cNvPr>
          <p:cNvSpPr>
            <a:spLocks noGrp="1"/>
          </p:cNvSpPr>
          <p:nvPr>
            <p:ph idx="1"/>
          </p:nvPr>
        </p:nvSpPr>
        <p:spPr/>
        <p:txBody>
          <a:bodyPr>
            <a:normAutofit fontScale="92500" lnSpcReduction="10000"/>
          </a:bodyPr>
          <a:lstStyle/>
          <a:p>
            <a:r>
              <a:rPr lang="en-US" dirty="0"/>
              <a:t>Traditional Western Philosophy and the Treatment of Animals</a:t>
            </a:r>
          </a:p>
          <a:p>
            <a:r>
              <a:rPr lang="en-US" dirty="0"/>
              <a:t>Critical Theory and Critical Animal Studies</a:t>
            </a:r>
          </a:p>
          <a:p>
            <a:r>
              <a:rPr lang="en-US" dirty="0"/>
              <a:t>Applying CAS to International Relations (IR)</a:t>
            </a:r>
          </a:p>
          <a:p>
            <a:r>
              <a:rPr lang="en-US" dirty="0"/>
              <a:t>My Specific Research on Measuring the Treatment of Animals and Applying those Measures </a:t>
            </a:r>
          </a:p>
          <a:p>
            <a:r>
              <a:rPr lang="en-US" dirty="0"/>
              <a:t>Applying the Measures</a:t>
            </a:r>
          </a:p>
          <a:p>
            <a:r>
              <a:rPr lang="en-US" dirty="0"/>
              <a:t>Questions </a:t>
            </a:r>
          </a:p>
          <a:p>
            <a:endParaRPr lang="en-US" dirty="0"/>
          </a:p>
        </p:txBody>
      </p:sp>
    </p:spTree>
    <p:extLst>
      <p:ext uri="{BB962C8B-B14F-4D97-AF65-F5344CB8AC3E}">
        <p14:creationId xmlns:p14="http://schemas.microsoft.com/office/powerpoint/2010/main" val="21060096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017B9-FEE3-4ADF-BE15-5D00DEE5B6A8}"/>
              </a:ext>
            </a:extLst>
          </p:cNvPr>
          <p:cNvSpPr>
            <a:spLocks noGrp="1"/>
          </p:cNvSpPr>
          <p:nvPr>
            <p:ph type="title"/>
          </p:nvPr>
        </p:nvSpPr>
        <p:spPr/>
        <p:txBody>
          <a:bodyPr/>
          <a:lstStyle/>
          <a:p>
            <a:r>
              <a:rPr lang="en-US" cap="all" dirty="0"/>
              <a:t>Terminology</a:t>
            </a:r>
          </a:p>
        </p:txBody>
      </p:sp>
      <p:sp>
        <p:nvSpPr>
          <p:cNvPr id="3" name="Content Placeholder 2">
            <a:extLst>
              <a:ext uri="{FF2B5EF4-FFF2-40B4-BE49-F238E27FC236}">
                <a16:creationId xmlns:a16="http://schemas.microsoft.com/office/drawing/2014/main" id="{85C6CF37-8989-472D-9563-9FCA156447C3}"/>
              </a:ext>
            </a:extLst>
          </p:cNvPr>
          <p:cNvSpPr>
            <a:spLocks noGrp="1"/>
          </p:cNvSpPr>
          <p:nvPr>
            <p:ph idx="1"/>
          </p:nvPr>
        </p:nvSpPr>
        <p:spPr/>
        <p:txBody>
          <a:bodyPr/>
          <a:lstStyle/>
          <a:p>
            <a:r>
              <a:rPr lang="en-US" dirty="0"/>
              <a:t>Preference for “Nonhuman Animal,” but “Animal” is Easier</a:t>
            </a:r>
          </a:p>
          <a:p>
            <a:r>
              <a:rPr lang="en-US" dirty="0"/>
              <a:t>Use of Personal Pronouns – “Who” Versus “That”</a:t>
            </a:r>
          </a:p>
          <a:p>
            <a:r>
              <a:rPr lang="en-US" dirty="0"/>
              <a:t>Avoiding Propertied Terms</a:t>
            </a:r>
          </a:p>
          <a:p>
            <a:pPr lvl="1"/>
            <a:r>
              <a:rPr lang="en-US" dirty="0"/>
              <a:t>“companion animal” versus “pet”</a:t>
            </a:r>
          </a:p>
          <a:p>
            <a:pPr lvl="1"/>
            <a:r>
              <a:rPr lang="en-US" dirty="0"/>
              <a:t>“guardian” versus “owner”</a:t>
            </a:r>
          </a:p>
        </p:txBody>
      </p:sp>
    </p:spTree>
    <p:extLst>
      <p:ext uri="{BB962C8B-B14F-4D97-AF65-F5344CB8AC3E}">
        <p14:creationId xmlns:p14="http://schemas.microsoft.com/office/powerpoint/2010/main" val="27086417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1A343-88F3-4AE4-B8BD-C307D60C808F}"/>
              </a:ext>
            </a:extLst>
          </p:cNvPr>
          <p:cNvSpPr>
            <a:spLocks noGrp="1"/>
          </p:cNvSpPr>
          <p:nvPr>
            <p:ph type="title"/>
          </p:nvPr>
        </p:nvSpPr>
        <p:spPr/>
        <p:txBody>
          <a:bodyPr>
            <a:normAutofit/>
          </a:bodyPr>
          <a:lstStyle/>
          <a:p>
            <a:r>
              <a:rPr lang="en-US" cap="all" dirty="0"/>
              <a:t>Traditional Western Philosophy and the Status of Animals</a:t>
            </a:r>
          </a:p>
        </p:txBody>
      </p:sp>
      <p:sp>
        <p:nvSpPr>
          <p:cNvPr id="3" name="Text Placeholder 2">
            <a:extLst>
              <a:ext uri="{FF2B5EF4-FFF2-40B4-BE49-F238E27FC236}">
                <a16:creationId xmlns:a16="http://schemas.microsoft.com/office/drawing/2014/main" id="{4DB0A59F-98BB-45E6-A827-8A7BB2418467}"/>
              </a:ext>
            </a:extLst>
          </p:cNvPr>
          <p:cNvSpPr>
            <a:spLocks noGrp="1"/>
          </p:cNvSpPr>
          <p:nvPr>
            <p:ph type="body" idx="1"/>
          </p:nvPr>
        </p:nvSpPr>
        <p:spPr/>
        <p:txBody>
          <a:bodyPr/>
          <a:lstStyle/>
          <a:p>
            <a:r>
              <a:rPr lang="en-US" dirty="0"/>
              <a:t>Disregard, Welfare, and Rights</a:t>
            </a:r>
          </a:p>
        </p:txBody>
      </p:sp>
    </p:spTree>
    <p:extLst>
      <p:ext uri="{BB962C8B-B14F-4D97-AF65-F5344CB8AC3E}">
        <p14:creationId xmlns:p14="http://schemas.microsoft.com/office/powerpoint/2010/main" val="25677567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C13BC-9EFB-4123-A1D9-9F16C6DFBDAE}"/>
              </a:ext>
            </a:extLst>
          </p:cNvPr>
          <p:cNvSpPr>
            <a:spLocks noGrp="1"/>
          </p:cNvSpPr>
          <p:nvPr>
            <p:ph type="title"/>
          </p:nvPr>
        </p:nvSpPr>
        <p:spPr/>
        <p:txBody>
          <a:bodyPr>
            <a:normAutofit/>
          </a:bodyPr>
          <a:lstStyle/>
          <a:p>
            <a:r>
              <a:rPr lang="en-US" cap="all" dirty="0"/>
              <a:t>Pre 19</a:t>
            </a:r>
            <a:r>
              <a:rPr lang="en-US" cap="all" baseline="30000" dirty="0"/>
              <a:t>th</a:t>
            </a:r>
            <a:r>
              <a:rPr lang="en-US" cap="all" dirty="0"/>
              <a:t> century view on animals</a:t>
            </a:r>
            <a:endParaRPr lang="en-US" dirty="0"/>
          </a:p>
        </p:txBody>
      </p:sp>
      <p:sp>
        <p:nvSpPr>
          <p:cNvPr id="3" name="Content Placeholder 2">
            <a:extLst>
              <a:ext uri="{FF2B5EF4-FFF2-40B4-BE49-F238E27FC236}">
                <a16:creationId xmlns:a16="http://schemas.microsoft.com/office/drawing/2014/main" id="{591B79AE-DF44-413A-9AAF-89CF7B902E01}"/>
              </a:ext>
            </a:extLst>
          </p:cNvPr>
          <p:cNvSpPr>
            <a:spLocks noGrp="1"/>
          </p:cNvSpPr>
          <p:nvPr>
            <p:ph idx="1"/>
          </p:nvPr>
        </p:nvSpPr>
        <p:spPr/>
        <p:txBody>
          <a:bodyPr>
            <a:normAutofit fontScale="77500" lnSpcReduction="20000"/>
          </a:bodyPr>
          <a:lstStyle/>
          <a:p>
            <a:r>
              <a:rPr lang="en-US" dirty="0"/>
              <a:t>Humans dominate animals </a:t>
            </a:r>
          </a:p>
          <a:p>
            <a:pPr lvl="1"/>
            <a:r>
              <a:rPr lang="en-US" dirty="0"/>
              <a:t>Animals lack language</a:t>
            </a:r>
          </a:p>
          <a:p>
            <a:pPr lvl="1"/>
            <a:r>
              <a:rPr lang="en-US" dirty="0"/>
              <a:t>Animals lack rationality</a:t>
            </a:r>
          </a:p>
          <a:p>
            <a:pPr lvl="1"/>
            <a:r>
              <a:rPr lang="en-US" dirty="0"/>
              <a:t>Led to extensive cruelty</a:t>
            </a:r>
          </a:p>
          <a:p>
            <a:r>
              <a:rPr lang="en-US" dirty="0"/>
              <a:t>Across philosophical traditions </a:t>
            </a:r>
          </a:p>
          <a:p>
            <a:pPr lvl="1"/>
            <a:r>
              <a:rPr lang="en-US" dirty="0"/>
              <a:t>Ancient World</a:t>
            </a:r>
          </a:p>
          <a:p>
            <a:pPr lvl="1"/>
            <a:r>
              <a:rPr lang="en-US" dirty="0"/>
              <a:t>Middle Ages</a:t>
            </a:r>
          </a:p>
          <a:p>
            <a:pPr lvl="1"/>
            <a:r>
              <a:rPr lang="en-US" dirty="0"/>
              <a:t>Enlightenment </a:t>
            </a:r>
          </a:p>
          <a:p>
            <a:r>
              <a:rPr lang="en-US" dirty="0"/>
              <a:t>Some Rare Exceptions  </a:t>
            </a:r>
          </a:p>
          <a:p>
            <a:endParaRPr lang="en-US" dirty="0"/>
          </a:p>
        </p:txBody>
      </p:sp>
      <p:pic>
        <p:nvPicPr>
          <p:cNvPr id="4" name="Picture 2">
            <a:extLst>
              <a:ext uri="{FF2B5EF4-FFF2-40B4-BE49-F238E27FC236}">
                <a16:creationId xmlns:a16="http://schemas.microsoft.com/office/drawing/2014/main" id="{421A0DED-D7D0-4AF9-9148-2A9847B130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2340025"/>
            <a:ext cx="1760376" cy="22662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3">
            <a:extLst>
              <a:ext uri="{FF2B5EF4-FFF2-40B4-BE49-F238E27FC236}">
                <a16:creationId xmlns:a16="http://schemas.microsoft.com/office/drawing/2014/main" id="{098C6E4E-FC68-4FA1-95F0-BCE3DAA530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5749" y="2251710"/>
            <a:ext cx="1889760" cy="23545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109174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3077D-EFBC-43D4-8FCC-EF8C6D190CFC}"/>
              </a:ext>
            </a:extLst>
          </p:cNvPr>
          <p:cNvSpPr>
            <a:spLocks noGrp="1"/>
          </p:cNvSpPr>
          <p:nvPr>
            <p:ph type="title"/>
          </p:nvPr>
        </p:nvSpPr>
        <p:spPr/>
        <p:txBody>
          <a:bodyPr>
            <a:normAutofit/>
          </a:bodyPr>
          <a:lstStyle/>
          <a:p>
            <a:r>
              <a:rPr lang="en-US" cap="all" dirty="0"/>
              <a:t>Jeremy Bentham and animal welfare</a:t>
            </a:r>
            <a:endParaRPr lang="en-US" dirty="0"/>
          </a:p>
        </p:txBody>
      </p:sp>
      <p:sp>
        <p:nvSpPr>
          <p:cNvPr id="3" name="Content Placeholder 2">
            <a:extLst>
              <a:ext uri="{FF2B5EF4-FFF2-40B4-BE49-F238E27FC236}">
                <a16:creationId xmlns:a16="http://schemas.microsoft.com/office/drawing/2014/main" id="{35C2AE14-74AF-49F9-BDE2-CF6BF28D6941}"/>
              </a:ext>
            </a:extLst>
          </p:cNvPr>
          <p:cNvSpPr>
            <a:spLocks noGrp="1"/>
          </p:cNvSpPr>
          <p:nvPr>
            <p:ph idx="1"/>
          </p:nvPr>
        </p:nvSpPr>
        <p:spPr/>
        <p:txBody>
          <a:bodyPr>
            <a:normAutofit fontScale="85000" lnSpcReduction="10000"/>
          </a:bodyPr>
          <a:lstStyle/>
          <a:p>
            <a:r>
              <a:rPr lang="en-US" dirty="0"/>
              <a:t>18</a:t>
            </a:r>
            <a:r>
              <a:rPr lang="en-US" baseline="30000" dirty="0"/>
              <a:t>th</a:t>
            </a:r>
            <a:r>
              <a:rPr lang="en-US" dirty="0"/>
              <a:t>/19</a:t>
            </a:r>
            <a:r>
              <a:rPr lang="en-US" baseline="30000" dirty="0"/>
              <a:t>th</a:t>
            </a:r>
            <a:r>
              <a:rPr lang="en-US" dirty="0"/>
              <a:t> Century Utilitarian</a:t>
            </a:r>
          </a:p>
          <a:p>
            <a:pPr lvl="1"/>
            <a:r>
              <a:rPr lang="en-US" dirty="0"/>
              <a:t>Assess policies according to results</a:t>
            </a:r>
          </a:p>
          <a:p>
            <a:pPr lvl="1"/>
            <a:r>
              <a:rPr lang="en-US" dirty="0"/>
              <a:t>Benefits outweigh costs</a:t>
            </a:r>
          </a:p>
          <a:p>
            <a:pPr lvl="1"/>
            <a:r>
              <a:rPr lang="en-US" dirty="0"/>
              <a:t>Reject the concept of “rights”</a:t>
            </a:r>
          </a:p>
          <a:p>
            <a:pPr lvl="1"/>
            <a:r>
              <a:rPr lang="en-US" dirty="0"/>
              <a:t>Engaged in political and social reform</a:t>
            </a:r>
          </a:p>
          <a:p>
            <a:r>
              <a:rPr lang="en-US" dirty="0"/>
              <a:t>Incorporated animal suffering into the calculus</a:t>
            </a:r>
          </a:p>
          <a:p>
            <a:r>
              <a:rPr lang="en-US" dirty="0"/>
              <a:t>“…the question is not Can the reason? Nor, Can they talk? But, Can they suffer?”</a:t>
            </a:r>
          </a:p>
          <a:p>
            <a:r>
              <a:rPr lang="en-US" dirty="0"/>
              <a:t>He abided killing and harming animals in some circumstances</a:t>
            </a:r>
          </a:p>
          <a:p>
            <a:endParaRPr lang="en-US" dirty="0"/>
          </a:p>
        </p:txBody>
      </p:sp>
      <p:pic>
        <p:nvPicPr>
          <p:cNvPr id="4" name="Picture 3">
            <a:extLst>
              <a:ext uri="{FF2B5EF4-FFF2-40B4-BE49-F238E27FC236}">
                <a16:creationId xmlns:a16="http://schemas.microsoft.com/office/drawing/2014/main" id="{00397AE8-26E5-4E67-8F8C-2D2E025DC43F}"/>
              </a:ext>
            </a:extLst>
          </p:cNvPr>
          <p:cNvPicPr>
            <a:picLocks noChangeAspect="1"/>
          </p:cNvPicPr>
          <p:nvPr/>
        </p:nvPicPr>
        <p:blipFill>
          <a:blip r:embed="rId2"/>
          <a:stretch>
            <a:fillRect/>
          </a:stretch>
        </p:blipFill>
        <p:spPr>
          <a:xfrm flipH="1">
            <a:off x="7986318" y="2147710"/>
            <a:ext cx="1652631" cy="2244619"/>
          </a:xfrm>
          <a:prstGeom prst="rect">
            <a:avLst/>
          </a:prstGeom>
        </p:spPr>
      </p:pic>
    </p:spTree>
    <p:extLst>
      <p:ext uri="{BB962C8B-B14F-4D97-AF65-F5344CB8AC3E}">
        <p14:creationId xmlns:p14="http://schemas.microsoft.com/office/powerpoint/2010/main" val="26613078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cap="all" dirty="0"/>
              <a:t>Contemporary welfarists</a:t>
            </a:r>
          </a:p>
        </p:txBody>
      </p:sp>
      <p:sp>
        <p:nvSpPr>
          <p:cNvPr id="3" name="Content Placeholder 2"/>
          <p:cNvSpPr>
            <a:spLocks noGrp="1"/>
          </p:cNvSpPr>
          <p:nvPr>
            <p:ph idx="1"/>
          </p:nvPr>
        </p:nvSpPr>
        <p:spPr/>
        <p:txBody>
          <a:bodyPr>
            <a:noAutofit/>
          </a:bodyPr>
          <a:lstStyle/>
          <a:p>
            <a:r>
              <a:rPr lang="en-US" dirty="0"/>
              <a:t>Peter Singer</a:t>
            </a:r>
          </a:p>
          <a:p>
            <a:pPr lvl="1"/>
            <a:r>
              <a:rPr lang="en-US" sz="1400" i="1" dirty="0"/>
              <a:t>Animal Liberation:  A New Ethics for Our Treatment of Animals</a:t>
            </a:r>
          </a:p>
          <a:p>
            <a:pPr lvl="1"/>
            <a:r>
              <a:rPr lang="en-US" sz="1400" dirty="0"/>
              <a:t>Utilitarian, but focused on individual ethics as well as policy</a:t>
            </a:r>
          </a:p>
          <a:p>
            <a:pPr lvl="1"/>
            <a:r>
              <a:rPr lang="en-US" sz="1400" dirty="0"/>
              <a:t>Relies on the concept of “speciesism”</a:t>
            </a:r>
          </a:p>
          <a:p>
            <a:pPr lvl="1"/>
            <a:r>
              <a:rPr lang="en-US" sz="1400" dirty="0"/>
              <a:t>Progenitor of modern animal advocacy movement</a:t>
            </a:r>
          </a:p>
          <a:p>
            <a:r>
              <a:rPr lang="en-US" dirty="0"/>
              <a:t>Robert Garner</a:t>
            </a:r>
          </a:p>
          <a:p>
            <a:pPr lvl="1"/>
            <a:r>
              <a:rPr lang="en-US" sz="1400" dirty="0"/>
              <a:t>Animal rights are unattainable</a:t>
            </a:r>
          </a:p>
          <a:p>
            <a:pPr lvl="1"/>
            <a:r>
              <a:rPr lang="en-US" sz="1400" dirty="0"/>
              <a:t>Therefore, regulate to improve their lives</a:t>
            </a:r>
          </a:p>
          <a:p>
            <a:r>
              <a:rPr lang="en-US" dirty="0"/>
              <a:t>David Favre </a:t>
            </a:r>
          </a:p>
          <a:p>
            <a:pPr lvl="1"/>
            <a:r>
              <a:rPr lang="en-US" sz="1400" dirty="0"/>
              <a:t>Animal interests</a:t>
            </a:r>
          </a:p>
          <a:p>
            <a:pPr lvl="1"/>
            <a:r>
              <a:rPr lang="en-US" sz="1400" dirty="0"/>
              <a:t>Guardianship</a:t>
            </a:r>
          </a:p>
          <a:p>
            <a:pPr lvl="1"/>
            <a:r>
              <a:rPr lang="en-US" sz="1400" dirty="0"/>
              <a:t>Torts</a:t>
            </a:r>
          </a:p>
        </p:txBody>
      </p:sp>
      <p:pic>
        <p:nvPicPr>
          <p:cNvPr id="4" name="Picture 3"/>
          <p:cNvPicPr>
            <a:picLocks noChangeAspect="1"/>
          </p:cNvPicPr>
          <p:nvPr/>
        </p:nvPicPr>
        <p:blipFill>
          <a:blip r:embed="rId2"/>
          <a:stretch>
            <a:fillRect/>
          </a:stretch>
        </p:blipFill>
        <p:spPr>
          <a:xfrm>
            <a:off x="7506824" y="2357307"/>
            <a:ext cx="2311633" cy="3355596"/>
          </a:xfrm>
          <a:prstGeom prst="rect">
            <a:avLst/>
          </a:prstGeom>
        </p:spPr>
      </p:pic>
    </p:spTree>
    <p:extLst>
      <p:ext uri="{BB962C8B-B14F-4D97-AF65-F5344CB8AC3E}">
        <p14:creationId xmlns:p14="http://schemas.microsoft.com/office/powerpoint/2010/main" val="6991207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cap="all" dirty="0"/>
              <a:t>Animal Welfare Tenets</a:t>
            </a:r>
          </a:p>
        </p:txBody>
      </p:sp>
      <p:sp>
        <p:nvSpPr>
          <p:cNvPr id="3" name="Content Placeholder 2"/>
          <p:cNvSpPr>
            <a:spLocks noGrp="1"/>
          </p:cNvSpPr>
          <p:nvPr>
            <p:ph idx="1"/>
          </p:nvPr>
        </p:nvSpPr>
        <p:spPr/>
        <p:txBody>
          <a:bodyPr>
            <a:normAutofit fontScale="85000" lnSpcReduction="20000"/>
          </a:bodyPr>
          <a:lstStyle/>
          <a:p>
            <a:r>
              <a:rPr lang="en-US" dirty="0"/>
              <a:t>Basis in Utilitarianism</a:t>
            </a:r>
          </a:p>
          <a:p>
            <a:r>
              <a:rPr lang="en-US" dirty="0"/>
              <a:t>Does not reject animals as property</a:t>
            </a:r>
          </a:p>
          <a:p>
            <a:r>
              <a:rPr lang="en-US" dirty="0"/>
              <a:t>Animals are instrumental as long as suffering is limited </a:t>
            </a:r>
          </a:p>
          <a:p>
            <a:pPr lvl="1"/>
            <a:r>
              <a:rPr lang="en-US" dirty="0"/>
              <a:t>E.g., UK Farm Animal Welfare Council Five Freedoms </a:t>
            </a:r>
          </a:p>
          <a:p>
            <a:pPr lvl="2"/>
            <a:r>
              <a:rPr lang="en-US" dirty="0"/>
              <a:t>No hunger or thirst</a:t>
            </a:r>
          </a:p>
          <a:p>
            <a:pPr lvl="2"/>
            <a:r>
              <a:rPr lang="en-US" dirty="0"/>
              <a:t>No discomfort</a:t>
            </a:r>
          </a:p>
          <a:p>
            <a:pPr lvl="2"/>
            <a:r>
              <a:rPr lang="en-US" dirty="0"/>
              <a:t>No pain, injury, or disease</a:t>
            </a:r>
          </a:p>
          <a:p>
            <a:pPr lvl="2"/>
            <a:r>
              <a:rPr lang="en-US" dirty="0"/>
              <a:t>Express normal behavior</a:t>
            </a:r>
          </a:p>
          <a:p>
            <a:pPr lvl="2"/>
            <a:r>
              <a:rPr lang="en-US" dirty="0"/>
              <a:t>No fear or distress</a:t>
            </a:r>
          </a:p>
        </p:txBody>
      </p:sp>
      <p:pic>
        <p:nvPicPr>
          <p:cNvPr id="4" name="Picture 3">
            <a:extLst>
              <a:ext uri="{FF2B5EF4-FFF2-40B4-BE49-F238E27FC236}">
                <a16:creationId xmlns:a16="http://schemas.microsoft.com/office/drawing/2014/main" id="{2550ED00-40A4-41CF-87C7-A92882FD21C9}"/>
              </a:ext>
            </a:extLst>
          </p:cNvPr>
          <p:cNvPicPr>
            <a:picLocks noChangeAspect="1"/>
          </p:cNvPicPr>
          <p:nvPr/>
        </p:nvPicPr>
        <p:blipFill>
          <a:blip r:embed="rId2"/>
          <a:stretch>
            <a:fillRect/>
          </a:stretch>
        </p:blipFill>
        <p:spPr>
          <a:xfrm>
            <a:off x="7723057" y="3958253"/>
            <a:ext cx="3092321" cy="2061547"/>
          </a:xfrm>
          <a:prstGeom prst="rect">
            <a:avLst/>
          </a:prstGeom>
        </p:spPr>
      </p:pic>
    </p:spTree>
    <p:extLst>
      <p:ext uri="{BB962C8B-B14F-4D97-AF65-F5344CB8AC3E}">
        <p14:creationId xmlns:p14="http://schemas.microsoft.com/office/powerpoint/2010/main" val="30863646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cap="all" dirty="0"/>
              <a:t>Tom Regan and animal rights</a:t>
            </a:r>
            <a:r>
              <a:rPr lang="en-US" dirty="0"/>
              <a:t> </a:t>
            </a:r>
          </a:p>
        </p:txBody>
      </p:sp>
      <p:sp>
        <p:nvSpPr>
          <p:cNvPr id="3" name="Content Placeholder 2"/>
          <p:cNvSpPr>
            <a:spLocks noGrp="1"/>
          </p:cNvSpPr>
          <p:nvPr>
            <p:ph idx="1"/>
          </p:nvPr>
        </p:nvSpPr>
        <p:spPr/>
        <p:txBody>
          <a:bodyPr/>
          <a:lstStyle/>
          <a:p>
            <a:r>
              <a:rPr lang="en-US" dirty="0"/>
              <a:t>Late Philosophy Professor NC State</a:t>
            </a:r>
          </a:p>
          <a:p>
            <a:r>
              <a:rPr lang="en-US" dirty="0"/>
              <a:t>“Subject of a Life”</a:t>
            </a:r>
          </a:p>
          <a:p>
            <a:r>
              <a:rPr lang="en-US" dirty="0"/>
              <a:t>Animals are inherent</a:t>
            </a:r>
          </a:p>
          <a:p>
            <a:r>
              <a:rPr lang="en-US" dirty="0"/>
              <a:t>Critiques Singer and other Welfarists</a:t>
            </a:r>
          </a:p>
          <a:p>
            <a:r>
              <a:rPr lang="en-US" dirty="0"/>
              <a:t>Humans cannot use animals </a:t>
            </a:r>
          </a:p>
          <a:p>
            <a:endParaRPr lang="en-US" dirty="0"/>
          </a:p>
        </p:txBody>
      </p:sp>
      <p:pic>
        <p:nvPicPr>
          <p:cNvPr id="7171"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197754" y="2824820"/>
            <a:ext cx="4402783" cy="24765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415508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cap="all" dirty="0"/>
              <a:t>Donaldson and kymlicka</a:t>
            </a:r>
          </a:p>
        </p:txBody>
      </p:sp>
      <p:sp>
        <p:nvSpPr>
          <p:cNvPr id="3" name="Content Placeholder 2"/>
          <p:cNvSpPr>
            <a:spLocks noGrp="1"/>
          </p:cNvSpPr>
          <p:nvPr>
            <p:ph idx="1"/>
          </p:nvPr>
        </p:nvSpPr>
        <p:spPr/>
        <p:txBody>
          <a:bodyPr>
            <a:normAutofit fontScale="32500" lnSpcReduction="20000"/>
          </a:bodyPr>
          <a:lstStyle/>
          <a:p>
            <a:r>
              <a:rPr lang="en-US" sz="9600" dirty="0"/>
              <a:t>Focus on positive freedom </a:t>
            </a:r>
          </a:p>
          <a:p>
            <a:r>
              <a:rPr lang="en-US" sz="9600" dirty="0"/>
              <a:t>Not abolitionists</a:t>
            </a:r>
          </a:p>
          <a:p>
            <a:r>
              <a:rPr lang="en-US" sz="9600" dirty="0"/>
              <a:t>Focus on the type of animal</a:t>
            </a:r>
          </a:p>
          <a:p>
            <a:pPr lvl="1"/>
            <a:r>
              <a:rPr lang="en-US" sz="7200" dirty="0"/>
              <a:t>Domestic animals are citizens</a:t>
            </a:r>
          </a:p>
          <a:p>
            <a:pPr lvl="1"/>
            <a:r>
              <a:rPr lang="en-US" sz="7200" dirty="0"/>
              <a:t>Liminal animals are denizens</a:t>
            </a:r>
          </a:p>
          <a:p>
            <a:pPr lvl="1"/>
            <a:r>
              <a:rPr lang="en-US" sz="7200" dirty="0"/>
              <a:t>Wildlife are sovereign</a:t>
            </a:r>
            <a:r>
              <a:rPr lang="en-US" sz="9600" dirty="0"/>
              <a:t> </a:t>
            </a:r>
          </a:p>
          <a:p>
            <a:pPr lvl="1"/>
            <a:endParaRPr lang="en-US" dirty="0"/>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02807" y="2438399"/>
            <a:ext cx="2125416" cy="31668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8253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cap="all" dirty="0"/>
              <a:t>Animal rights and legal scholarship</a:t>
            </a:r>
          </a:p>
        </p:txBody>
      </p:sp>
      <p:sp>
        <p:nvSpPr>
          <p:cNvPr id="3" name="Content Placeholder 2"/>
          <p:cNvSpPr>
            <a:spLocks noGrp="1"/>
          </p:cNvSpPr>
          <p:nvPr>
            <p:ph idx="1"/>
          </p:nvPr>
        </p:nvSpPr>
        <p:spPr/>
        <p:txBody>
          <a:bodyPr/>
          <a:lstStyle/>
          <a:p>
            <a:r>
              <a:rPr lang="en-US" dirty="0"/>
              <a:t>The law should not consider animals to be property</a:t>
            </a:r>
          </a:p>
          <a:p>
            <a:r>
              <a:rPr lang="en-US" dirty="0"/>
              <a:t>Gary Francione </a:t>
            </a:r>
          </a:p>
          <a:p>
            <a:r>
              <a:rPr lang="en-US" dirty="0"/>
              <a:t>Steven Wise</a:t>
            </a:r>
          </a:p>
          <a:p>
            <a:pPr lvl="1"/>
            <a:r>
              <a:rPr lang="en-US" dirty="0"/>
              <a:t>Focus on higher functioning mammals</a:t>
            </a:r>
          </a:p>
          <a:p>
            <a:pPr lvl="1"/>
            <a:r>
              <a:rPr lang="en-US" dirty="0"/>
              <a:t>Seeks “legal personhood”</a:t>
            </a:r>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04152" y="2205735"/>
            <a:ext cx="1447800" cy="20196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94155" y="4469310"/>
            <a:ext cx="2674731" cy="17831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175981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US" dirty="0"/>
              <a:t>Reject the concept that animals are property</a:t>
            </a:r>
          </a:p>
          <a:p>
            <a:r>
              <a:rPr lang="en-US" dirty="0"/>
              <a:t>Animals are not instrumental</a:t>
            </a:r>
          </a:p>
          <a:p>
            <a:pPr lvl="1"/>
            <a:r>
              <a:rPr lang="en-US" dirty="0"/>
              <a:t>Food</a:t>
            </a:r>
          </a:p>
          <a:p>
            <a:pPr lvl="1"/>
            <a:r>
              <a:rPr lang="en-US" dirty="0"/>
              <a:t>Clothing</a:t>
            </a:r>
          </a:p>
          <a:p>
            <a:pPr lvl="1"/>
            <a:r>
              <a:rPr lang="en-US" dirty="0"/>
              <a:t>Entertainment</a:t>
            </a:r>
          </a:p>
          <a:p>
            <a:pPr lvl="1"/>
            <a:r>
              <a:rPr lang="en-US" dirty="0"/>
              <a:t>Scientific Research</a:t>
            </a:r>
          </a:p>
          <a:p>
            <a:r>
              <a:rPr lang="en-US" dirty="0"/>
              <a:t>Veganism</a:t>
            </a:r>
          </a:p>
          <a:p>
            <a:pPr marL="457200" lvl="1" indent="0">
              <a:buNone/>
            </a:pPr>
            <a:endParaRPr lang="en-US" dirty="0"/>
          </a:p>
        </p:txBody>
      </p:sp>
      <p:sp>
        <p:nvSpPr>
          <p:cNvPr id="2" name="Title 1"/>
          <p:cNvSpPr>
            <a:spLocks noGrp="1"/>
          </p:cNvSpPr>
          <p:nvPr>
            <p:ph type="title"/>
          </p:nvPr>
        </p:nvSpPr>
        <p:spPr/>
        <p:txBody>
          <a:bodyPr/>
          <a:lstStyle/>
          <a:p>
            <a:r>
              <a:rPr lang="en-US" cap="all" dirty="0"/>
              <a:t>Animal Rights Tenets</a:t>
            </a:r>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15000" y="3048001"/>
            <a:ext cx="4648200" cy="30968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847324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1E215-D044-4EA1-A0CF-45D09F31F3C8}"/>
              </a:ext>
            </a:extLst>
          </p:cNvPr>
          <p:cNvSpPr>
            <a:spLocks noGrp="1"/>
          </p:cNvSpPr>
          <p:nvPr>
            <p:ph type="title"/>
          </p:nvPr>
        </p:nvSpPr>
        <p:spPr/>
        <p:txBody>
          <a:bodyPr/>
          <a:lstStyle/>
          <a:p>
            <a:r>
              <a:rPr lang="en-US" cap="all" dirty="0"/>
              <a:t>Critical animal studies (CAS)</a:t>
            </a:r>
          </a:p>
        </p:txBody>
      </p:sp>
      <p:sp>
        <p:nvSpPr>
          <p:cNvPr id="3" name="Text Placeholder 2">
            <a:extLst>
              <a:ext uri="{FF2B5EF4-FFF2-40B4-BE49-F238E27FC236}">
                <a16:creationId xmlns:a16="http://schemas.microsoft.com/office/drawing/2014/main" id="{FBE59C03-30B6-4BCC-B3DD-5A4E236088A0}"/>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5049084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cap="all" dirty="0"/>
              <a:t>Critical animal studies</a:t>
            </a:r>
          </a:p>
        </p:txBody>
      </p:sp>
      <p:sp>
        <p:nvSpPr>
          <p:cNvPr id="3" name="Content Placeholder 2"/>
          <p:cNvSpPr>
            <a:spLocks noGrp="1"/>
          </p:cNvSpPr>
          <p:nvPr>
            <p:ph idx="1"/>
          </p:nvPr>
        </p:nvSpPr>
        <p:spPr>
          <a:xfrm>
            <a:off x="1484311" y="2072081"/>
            <a:ext cx="8726489" cy="4054083"/>
          </a:xfrm>
        </p:spPr>
        <p:txBody>
          <a:bodyPr>
            <a:normAutofit fontScale="92500"/>
          </a:bodyPr>
          <a:lstStyle/>
          <a:p>
            <a:r>
              <a:rPr lang="en-US" dirty="0"/>
              <a:t>Critical Theory</a:t>
            </a:r>
          </a:p>
          <a:p>
            <a:pPr lvl="1"/>
            <a:r>
              <a:rPr lang="en-US" dirty="0"/>
              <a:t>Frankfurt School/Post-Marxist critique of modernity</a:t>
            </a:r>
          </a:p>
          <a:p>
            <a:pPr lvl="1"/>
            <a:r>
              <a:rPr lang="en-US" dirty="0"/>
              <a:t>Seeks emancipation of the oppressed </a:t>
            </a:r>
          </a:p>
          <a:p>
            <a:r>
              <a:rPr lang="en-US" dirty="0"/>
              <a:t>Application to animals</a:t>
            </a:r>
          </a:p>
          <a:p>
            <a:pPr lvl="1"/>
            <a:r>
              <a:rPr lang="en-US" dirty="0"/>
              <a:t>Animal-industrial complex exploits animals for profit </a:t>
            </a:r>
          </a:p>
          <a:p>
            <a:pPr lvl="1"/>
            <a:r>
              <a:rPr lang="en-US" dirty="0"/>
              <a:t>Human-Animal Studies field is complicit, even animal rights supporters</a:t>
            </a:r>
          </a:p>
          <a:p>
            <a:pPr lvl="1"/>
            <a:r>
              <a:rPr lang="en-US" dirty="0"/>
              <a:t>Promotes complete emancipation of animals</a:t>
            </a:r>
          </a:p>
          <a:p>
            <a:pPr lvl="1"/>
            <a:r>
              <a:rPr lang="en-US" dirty="0"/>
              <a:t>Seek alliances with other liberation movements (race, gender, class, sexuality)  </a:t>
            </a:r>
          </a:p>
          <a:p>
            <a:pPr lvl="1"/>
            <a:r>
              <a:rPr lang="en-US" dirty="0"/>
              <a:t>Some even support criminal activities to liberate animals</a:t>
            </a:r>
          </a:p>
          <a:p>
            <a:pPr lvl="1"/>
            <a:endParaRPr lang="en-US" dirty="0"/>
          </a:p>
        </p:txBody>
      </p:sp>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14826" y="2229832"/>
            <a:ext cx="3124200" cy="11229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999232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FE237-7841-4CCA-AD07-37E40D4DD214}"/>
              </a:ext>
            </a:extLst>
          </p:cNvPr>
          <p:cNvSpPr>
            <a:spLocks noGrp="1"/>
          </p:cNvSpPr>
          <p:nvPr>
            <p:ph type="title"/>
          </p:nvPr>
        </p:nvSpPr>
        <p:spPr/>
        <p:txBody>
          <a:bodyPr/>
          <a:lstStyle/>
          <a:p>
            <a:r>
              <a:rPr lang="en-US" cap="all" dirty="0"/>
              <a:t>Cas and outcomes for humans</a:t>
            </a:r>
          </a:p>
        </p:txBody>
      </p:sp>
      <p:sp>
        <p:nvSpPr>
          <p:cNvPr id="3" name="Content Placeholder 2">
            <a:extLst>
              <a:ext uri="{FF2B5EF4-FFF2-40B4-BE49-F238E27FC236}">
                <a16:creationId xmlns:a16="http://schemas.microsoft.com/office/drawing/2014/main" id="{4E5F587A-1392-4CB2-83F4-F6F35299F0FB}"/>
              </a:ext>
            </a:extLst>
          </p:cNvPr>
          <p:cNvSpPr>
            <a:spLocks noGrp="1"/>
          </p:cNvSpPr>
          <p:nvPr>
            <p:ph idx="1"/>
          </p:nvPr>
        </p:nvSpPr>
        <p:spPr/>
        <p:txBody>
          <a:bodyPr>
            <a:normAutofit fontScale="92500" lnSpcReduction="20000"/>
          </a:bodyPr>
          <a:lstStyle/>
          <a:p>
            <a:r>
              <a:rPr lang="en-US" dirty="0"/>
              <a:t>Uncovering links between mistreatment of animals and negative outcomes for humans is a valuable contribution of CAS</a:t>
            </a:r>
          </a:p>
          <a:p>
            <a:r>
              <a:rPr lang="en-US" dirty="0"/>
              <a:t>Violence</a:t>
            </a:r>
          </a:p>
          <a:p>
            <a:pPr lvl="1"/>
            <a:r>
              <a:rPr lang="en-US" dirty="0"/>
              <a:t>Connections to colonialism and genocide</a:t>
            </a:r>
          </a:p>
          <a:p>
            <a:r>
              <a:rPr lang="en-US" dirty="0"/>
              <a:t>Sustainable Human Development </a:t>
            </a:r>
          </a:p>
          <a:p>
            <a:pPr lvl="1"/>
            <a:r>
              <a:rPr lang="en-US" dirty="0"/>
              <a:t>Environmental Harm</a:t>
            </a:r>
          </a:p>
          <a:p>
            <a:pPr lvl="1"/>
            <a:r>
              <a:rPr lang="en-US" dirty="0"/>
              <a:t>Affects on Human Health </a:t>
            </a:r>
          </a:p>
          <a:p>
            <a:pPr lvl="1"/>
            <a:r>
              <a:rPr lang="en-US" dirty="0"/>
              <a:t>Economic Development </a:t>
            </a:r>
          </a:p>
          <a:p>
            <a:endParaRPr lang="en-US" dirty="0"/>
          </a:p>
          <a:p>
            <a:endParaRPr lang="en-US" dirty="0"/>
          </a:p>
        </p:txBody>
      </p:sp>
      <p:pic>
        <p:nvPicPr>
          <p:cNvPr id="4" name="Picture 3">
            <a:extLst>
              <a:ext uri="{FF2B5EF4-FFF2-40B4-BE49-F238E27FC236}">
                <a16:creationId xmlns:a16="http://schemas.microsoft.com/office/drawing/2014/main" id="{A812C008-962F-448C-A227-1B9643C929EA}"/>
              </a:ext>
            </a:extLst>
          </p:cNvPr>
          <p:cNvPicPr>
            <a:picLocks noChangeAspect="1"/>
          </p:cNvPicPr>
          <p:nvPr/>
        </p:nvPicPr>
        <p:blipFill>
          <a:blip r:embed="rId2"/>
          <a:stretch>
            <a:fillRect/>
          </a:stretch>
        </p:blipFill>
        <p:spPr>
          <a:xfrm>
            <a:off x="6938043" y="3657600"/>
            <a:ext cx="2755176" cy="1836783"/>
          </a:xfrm>
          <a:prstGeom prst="rect">
            <a:avLst/>
          </a:prstGeom>
        </p:spPr>
      </p:pic>
    </p:spTree>
    <p:extLst>
      <p:ext uri="{BB962C8B-B14F-4D97-AF65-F5344CB8AC3E}">
        <p14:creationId xmlns:p14="http://schemas.microsoft.com/office/powerpoint/2010/main" val="36808896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954DD-69EB-4412-9F17-53F2B58FB2C3}"/>
              </a:ext>
            </a:extLst>
          </p:cNvPr>
          <p:cNvSpPr>
            <a:spLocks noGrp="1"/>
          </p:cNvSpPr>
          <p:nvPr>
            <p:ph type="title"/>
          </p:nvPr>
        </p:nvSpPr>
        <p:spPr/>
        <p:txBody>
          <a:bodyPr>
            <a:normAutofit/>
          </a:bodyPr>
          <a:lstStyle/>
          <a:p>
            <a:r>
              <a:rPr lang="en-US" cap="all" dirty="0"/>
              <a:t>Critical animal studies and Critical International Relations</a:t>
            </a:r>
            <a:r>
              <a:rPr lang="en-US" dirty="0"/>
              <a:t> </a:t>
            </a:r>
          </a:p>
        </p:txBody>
      </p:sp>
      <p:sp>
        <p:nvSpPr>
          <p:cNvPr id="3" name="Text Placeholder 2">
            <a:extLst>
              <a:ext uri="{FF2B5EF4-FFF2-40B4-BE49-F238E27FC236}">
                <a16:creationId xmlns:a16="http://schemas.microsoft.com/office/drawing/2014/main" id="{E1204170-6023-4E8D-9866-E9A2F49CEFCF}"/>
              </a:ext>
            </a:extLst>
          </p:cNvPr>
          <p:cNvSpPr>
            <a:spLocks noGrp="1"/>
          </p:cNvSpPr>
          <p:nvPr>
            <p:ph type="body" idx="1"/>
          </p:nvPr>
        </p:nvSpPr>
        <p:spPr/>
        <p:txBody>
          <a:bodyPr/>
          <a:lstStyle/>
          <a:p>
            <a:r>
              <a:rPr lang="en-US" dirty="0"/>
              <a:t>A synergistic relationship</a:t>
            </a:r>
          </a:p>
        </p:txBody>
      </p:sp>
    </p:spTree>
    <p:extLst>
      <p:ext uri="{BB962C8B-B14F-4D97-AF65-F5344CB8AC3E}">
        <p14:creationId xmlns:p14="http://schemas.microsoft.com/office/powerpoint/2010/main" val="30575504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E7C94-9381-46A3-BD00-32FD5B4867C1}"/>
              </a:ext>
            </a:extLst>
          </p:cNvPr>
          <p:cNvSpPr>
            <a:spLocks noGrp="1"/>
          </p:cNvSpPr>
          <p:nvPr>
            <p:ph type="title"/>
          </p:nvPr>
        </p:nvSpPr>
        <p:spPr/>
        <p:txBody>
          <a:bodyPr/>
          <a:lstStyle/>
          <a:p>
            <a:r>
              <a:rPr lang="en-US" cap="all" dirty="0"/>
              <a:t>Critical international relations (CIRT)</a:t>
            </a:r>
          </a:p>
        </p:txBody>
      </p:sp>
      <p:sp>
        <p:nvSpPr>
          <p:cNvPr id="3" name="Content Placeholder 2">
            <a:extLst>
              <a:ext uri="{FF2B5EF4-FFF2-40B4-BE49-F238E27FC236}">
                <a16:creationId xmlns:a16="http://schemas.microsoft.com/office/drawing/2014/main" id="{635E1641-6E3A-4291-9222-5C5243F0E92B}"/>
              </a:ext>
            </a:extLst>
          </p:cNvPr>
          <p:cNvSpPr>
            <a:spLocks noGrp="1"/>
          </p:cNvSpPr>
          <p:nvPr>
            <p:ph idx="1"/>
          </p:nvPr>
        </p:nvSpPr>
        <p:spPr/>
        <p:txBody>
          <a:bodyPr/>
          <a:lstStyle/>
          <a:p>
            <a:r>
              <a:rPr lang="en-US" dirty="0"/>
              <a:t>Traditional IR Focus on Realism and Liberalism</a:t>
            </a:r>
          </a:p>
          <a:p>
            <a:r>
              <a:rPr lang="en-US" dirty="0"/>
              <a:t>CIRT</a:t>
            </a:r>
          </a:p>
          <a:p>
            <a:pPr lvl="1"/>
            <a:r>
              <a:rPr lang="en-US" dirty="0"/>
              <a:t>Cox</a:t>
            </a:r>
            <a:r>
              <a:rPr lang="en-US" sz="2000" dirty="0"/>
              <a:t> employs Critical Theory to call for a “counter-hegemony based on a Third World collation against core country dominance.”</a:t>
            </a:r>
          </a:p>
          <a:p>
            <a:pPr lvl="1"/>
            <a:r>
              <a:rPr lang="en-US" sz="2000" dirty="0"/>
              <a:t>Spawned a rich CIRT literature, e.g. Linklater, Giddens, Booth, Hutchings</a:t>
            </a:r>
          </a:p>
          <a:p>
            <a:pPr lvl="1"/>
            <a:r>
              <a:rPr lang="en-US" sz="2000" dirty="0"/>
              <a:t>Feminist IR, e.g., Tickner, Northcutt, Cockburn, Caprioli, Parisi, Held </a:t>
            </a:r>
          </a:p>
          <a:p>
            <a:pPr lvl="1"/>
            <a:endParaRPr lang="en-US" dirty="0"/>
          </a:p>
          <a:p>
            <a:endParaRPr lang="en-US" dirty="0"/>
          </a:p>
        </p:txBody>
      </p:sp>
      <p:pic>
        <p:nvPicPr>
          <p:cNvPr id="5" name="Picture 4">
            <a:extLst>
              <a:ext uri="{FF2B5EF4-FFF2-40B4-BE49-F238E27FC236}">
                <a16:creationId xmlns:a16="http://schemas.microsoft.com/office/drawing/2014/main" id="{FA30F9B1-273C-4B4B-8AC8-63332A2D149C}"/>
              </a:ext>
            </a:extLst>
          </p:cNvPr>
          <p:cNvPicPr>
            <a:picLocks noChangeAspect="1"/>
          </p:cNvPicPr>
          <p:nvPr/>
        </p:nvPicPr>
        <p:blipFill>
          <a:blip r:embed="rId2"/>
          <a:stretch>
            <a:fillRect/>
          </a:stretch>
        </p:blipFill>
        <p:spPr>
          <a:xfrm>
            <a:off x="8254767" y="1754455"/>
            <a:ext cx="2695661" cy="1367887"/>
          </a:xfrm>
          <a:prstGeom prst="rect">
            <a:avLst/>
          </a:prstGeom>
        </p:spPr>
      </p:pic>
    </p:spTree>
    <p:extLst>
      <p:ext uri="{BB962C8B-B14F-4D97-AF65-F5344CB8AC3E}">
        <p14:creationId xmlns:p14="http://schemas.microsoft.com/office/powerpoint/2010/main" val="27554132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cap="all" dirty="0"/>
              <a:t>Cirt’s anthropocentrism </a:t>
            </a:r>
            <a:r>
              <a:rPr lang="en-US" dirty="0"/>
              <a:t> </a:t>
            </a:r>
          </a:p>
        </p:txBody>
      </p:sp>
      <p:sp>
        <p:nvSpPr>
          <p:cNvPr id="3" name="Content Placeholder 2"/>
          <p:cNvSpPr>
            <a:spLocks noGrp="1"/>
          </p:cNvSpPr>
          <p:nvPr>
            <p:ph idx="1"/>
          </p:nvPr>
        </p:nvSpPr>
        <p:spPr/>
        <p:txBody>
          <a:bodyPr>
            <a:normAutofit fontScale="77500" lnSpcReduction="20000"/>
          </a:bodyPr>
          <a:lstStyle/>
          <a:p>
            <a:r>
              <a:rPr lang="en-US" dirty="0"/>
              <a:t>IR is inherently anthropocentric</a:t>
            </a:r>
          </a:p>
          <a:p>
            <a:r>
              <a:rPr lang="en-US" dirty="0"/>
              <a:t>But CIRT should question its anthropocentric assumptions</a:t>
            </a:r>
          </a:p>
          <a:p>
            <a:pPr lvl="1"/>
            <a:r>
              <a:rPr lang="en-US" dirty="0"/>
              <a:t>Linklater (1990, 8) “...the only adequate theory of international relations is one which is committed to the emancipation of the </a:t>
            </a:r>
            <a:r>
              <a:rPr lang="en-US" i="1" dirty="0"/>
              <a:t>human species</a:t>
            </a:r>
            <a:r>
              <a:rPr lang="en-US" dirty="0"/>
              <a:t>.” (Emphasis added) </a:t>
            </a:r>
          </a:p>
          <a:p>
            <a:pPr lvl="1"/>
            <a:r>
              <a:rPr lang="en-US" dirty="0"/>
              <a:t>Devetak (2009, 167) states, “Critical theory is committed to extending the rational, just and democratic organization of political life beyond the level of the state to the whole of </a:t>
            </a:r>
            <a:r>
              <a:rPr lang="en-US" i="1" dirty="0"/>
              <a:t>humanity</a:t>
            </a:r>
            <a:r>
              <a:rPr lang="en-US" dirty="0"/>
              <a:t>.”  (Emphasis added) </a:t>
            </a:r>
          </a:p>
          <a:p>
            <a:r>
              <a:rPr lang="en-US" dirty="0"/>
              <a:t>Some CIRT approaches have extended beyond humans</a:t>
            </a:r>
          </a:p>
          <a:p>
            <a:pPr lvl="1"/>
            <a:r>
              <a:rPr lang="en-US" dirty="0"/>
              <a:t>Green Theory</a:t>
            </a:r>
          </a:p>
          <a:p>
            <a:pPr lvl="1"/>
            <a:r>
              <a:rPr lang="en-US" dirty="0"/>
              <a:t>Cudworth and Hobden’s </a:t>
            </a:r>
            <a:r>
              <a:rPr lang="en-US" i="1" dirty="0"/>
              <a:t>Posthuman Approach</a:t>
            </a:r>
          </a:p>
          <a:p>
            <a:pPr lvl="1"/>
            <a:r>
              <a:rPr lang="en-US" dirty="0"/>
              <a:t>But they consider animals as a subset – not directly concerned with animals</a:t>
            </a:r>
          </a:p>
          <a:p>
            <a:pPr lvl="1"/>
            <a:endParaRPr lang="en-US" dirty="0"/>
          </a:p>
          <a:p>
            <a:endParaRPr lang="en-US" dirty="0"/>
          </a:p>
        </p:txBody>
      </p:sp>
    </p:spTree>
    <p:extLst>
      <p:ext uri="{BB962C8B-B14F-4D97-AF65-F5344CB8AC3E}">
        <p14:creationId xmlns:p14="http://schemas.microsoft.com/office/powerpoint/2010/main" val="16673811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cap="all" dirty="0"/>
              <a:t>This presentation's contribution</a:t>
            </a:r>
          </a:p>
        </p:txBody>
      </p:sp>
      <p:sp>
        <p:nvSpPr>
          <p:cNvPr id="3" name="Content Placeholder 2"/>
          <p:cNvSpPr>
            <a:spLocks noGrp="1"/>
          </p:cNvSpPr>
          <p:nvPr>
            <p:ph idx="1"/>
          </p:nvPr>
        </p:nvSpPr>
        <p:spPr/>
        <p:txBody>
          <a:bodyPr>
            <a:normAutofit fontScale="85000" lnSpcReduction="20000"/>
          </a:bodyPr>
          <a:lstStyle/>
          <a:p>
            <a:r>
              <a:rPr lang="en-US" dirty="0"/>
              <a:t>Combines CAS and CIRT</a:t>
            </a:r>
          </a:p>
          <a:p>
            <a:r>
              <a:rPr lang="en-US" dirty="0"/>
              <a:t>Tests the extent that nation’s treatment of animals affects outcomes in SHD</a:t>
            </a:r>
          </a:p>
          <a:p>
            <a:r>
              <a:rPr lang="en-US" dirty="0"/>
              <a:t>Hypotheses:</a:t>
            </a:r>
          </a:p>
          <a:p>
            <a:pPr lvl="1"/>
            <a:r>
              <a:rPr lang="en-US" dirty="0"/>
              <a:t>Animal Exploitation influences levels of SHD</a:t>
            </a:r>
          </a:p>
          <a:p>
            <a:r>
              <a:rPr lang="en-US" dirty="0"/>
              <a:t>Develops valid and reliable measures of how nations treat animals</a:t>
            </a:r>
          </a:p>
          <a:p>
            <a:r>
              <a:rPr lang="en-US" dirty="0"/>
              <a:t>Two caveats</a:t>
            </a:r>
          </a:p>
          <a:p>
            <a:pPr lvl="1"/>
            <a:r>
              <a:rPr lang="en-US" dirty="0"/>
              <a:t>Nation state as the unit of analysis</a:t>
            </a:r>
          </a:p>
          <a:p>
            <a:pPr lvl="1"/>
            <a:r>
              <a:rPr lang="en-US" dirty="0"/>
              <a:t>Using quantitative methods in a CAS Project</a:t>
            </a:r>
          </a:p>
          <a:p>
            <a:pPr lvl="1"/>
            <a:endParaRPr lang="en-US" dirty="0"/>
          </a:p>
          <a:p>
            <a:endParaRPr lang="en-US" dirty="0"/>
          </a:p>
        </p:txBody>
      </p:sp>
    </p:spTree>
    <p:extLst>
      <p:ext uri="{BB962C8B-B14F-4D97-AF65-F5344CB8AC3E}">
        <p14:creationId xmlns:p14="http://schemas.microsoft.com/office/powerpoint/2010/main" val="24273201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0960" y="1143000"/>
            <a:ext cx="10181439" cy="1143000"/>
          </a:xfrm>
        </p:spPr>
        <p:txBody>
          <a:bodyPr>
            <a:normAutofit fontScale="90000"/>
          </a:bodyPr>
          <a:lstStyle/>
          <a:p>
            <a:r>
              <a:rPr lang="en-US" cap="all" dirty="0"/>
              <a:t>Using the nation state as a unit of analysis</a:t>
            </a:r>
            <a:r>
              <a:rPr lang="en-US" dirty="0"/>
              <a:t> </a:t>
            </a:r>
          </a:p>
        </p:txBody>
      </p:sp>
      <p:sp>
        <p:nvSpPr>
          <p:cNvPr id="3" name="Content Placeholder 2"/>
          <p:cNvSpPr>
            <a:spLocks noGrp="1"/>
          </p:cNvSpPr>
          <p:nvPr>
            <p:ph idx="1"/>
          </p:nvPr>
        </p:nvSpPr>
        <p:spPr>
          <a:xfrm>
            <a:off x="1191236" y="2046914"/>
            <a:ext cx="10391163" cy="4615612"/>
          </a:xfrm>
        </p:spPr>
        <p:txBody>
          <a:bodyPr>
            <a:normAutofit/>
          </a:bodyPr>
          <a:lstStyle/>
          <a:p>
            <a:r>
              <a:rPr lang="en-US" dirty="0"/>
              <a:t>Could be problematic in a Critical context</a:t>
            </a:r>
          </a:p>
          <a:p>
            <a:r>
              <a:rPr lang="en-US" dirty="0"/>
              <a:t>CIRT (e.g., Devetak 2009) and CAS (Best et. al. 2007; Best 2009; Cudworth 2015) seek to move beyond the nation state</a:t>
            </a:r>
          </a:p>
          <a:p>
            <a:r>
              <a:rPr lang="en-US" dirty="0"/>
              <a:t>However, other critical scholars recognize  that the nation state will continue to be relevant force in international politics; therefore, it cannot be ignored</a:t>
            </a:r>
          </a:p>
          <a:p>
            <a:pPr lvl="1"/>
            <a:r>
              <a:rPr lang="en-US" dirty="0"/>
              <a:t>Feminist IR Theory, e.g., (Caprioli 2004)</a:t>
            </a:r>
          </a:p>
          <a:p>
            <a:pPr lvl="1"/>
            <a:r>
              <a:rPr lang="en-US" dirty="0"/>
              <a:t>Green Theory (e.g., Eckersely 2004) </a:t>
            </a:r>
          </a:p>
        </p:txBody>
      </p:sp>
    </p:spTree>
    <p:extLst>
      <p:ext uri="{BB962C8B-B14F-4D97-AF65-F5344CB8AC3E}">
        <p14:creationId xmlns:p14="http://schemas.microsoft.com/office/powerpoint/2010/main" val="20489581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cap="all" dirty="0"/>
              <a:t>The quantCrit approach </a:t>
            </a:r>
          </a:p>
        </p:txBody>
      </p:sp>
      <p:sp>
        <p:nvSpPr>
          <p:cNvPr id="3" name="Content Placeholder 2"/>
          <p:cNvSpPr>
            <a:spLocks noGrp="1"/>
          </p:cNvSpPr>
          <p:nvPr>
            <p:ph idx="1"/>
          </p:nvPr>
        </p:nvSpPr>
        <p:spPr/>
        <p:txBody>
          <a:bodyPr>
            <a:normAutofit fontScale="77500" lnSpcReduction="20000"/>
          </a:bodyPr>
          <a:lstStyle/>
          <a:p>
            <a:r>
              <a:rPr lang="en-US" dirty="0"/>
              <a:t>Endorses quantitative analyses to examine the social justice  questions that critical theory generates</a:t>
            </a:r>
          </a:p>
          <a:p>
            <a:r>
              <a:rPr lang="en-US" dirty="0"/>
              <a:t>Feminist Critical International Relations Theory (Apodaca 2009; Caprioli 2004; 2009; Parisi 2009) </a:t>
            </a:r>
          </a:p>
          <a:p>
            <a:r>
              <a:rPr lang="en-US" dirty="0"/>
              <a:t>Critical Race Theory, especially in Education (Covarrubias 2011; Covarrubias et. al. 2018; López, et. al. 2018; St. John 2007; Stage 2007; Teranishi 2007). </a:t>
            </a:r>
          </a:p>
          <a:p>
            <a:r>
              <a:rPr lang="en-US" dirty="0"/>
              <a:t>Should also include CAS</a:t>
            </a:r>
          </a:p>
          <a:p>
            <a:r>
              <a:rPr lang="en-US" dirty="0"/>
              <a:t>CAS scholar/activists Glaser and Roy note (2014, 103) “That is not to say that there are no quantitative scientists and researchers who engage with CAS, but CAS does not privilege certain methodologies over others, advocating instead a pluralist approach that values the method(s) that can best answer a research question in a non-exploitive manner.” </a:t>
            </a:r>
          </a:p>
          <a:p>
            <a:pPr marL="0" indent="0">
              <a:buNone/>
            </a:pPr>
            <a:endParaRPr lang="en-US" dirty="0"/>
          </a:p>
        </p:txBody>
      </p:sp>
      <p:pic>
        <p:nvPicPr>
          <p:cNvPr id="4" name="Picture 3">
            <a:extLst>
              <a:ext uri="{FF2B5EF4-FFF2-40B4-BE49-F238E27FC236}">
                <a16:creationId xmlns:a16="http://schemas.microsoft.com/office/drawing/2014/main" id="{D100C8A7-4393-4F10-8010-9EDFCB810F99}"/>
              </a:ext>
            </a:extLst>
          </p:cNvPr>
          <p:cNvPicPr>
            <a:picLocks noChangeAspect="1"/>
          </p:cNvPicPr>
          <p:nvPr/>
        </p:nvPicPr>
        <p:blipFill>
          <a:blip r:embed="rId2"/>
          <a:stretch>
            <a:fillRect/>
          </a:stretch>
        </p:blipFill>
        <p:spPr>
          <a:xfrm>
            <a:off x="9939375" y="603482"/>
            <a:ext cx="1967093" cy="1834917"/>
          </a:xfrm>
          <a:prstGeom prst="rect">
            <a:avLst/>
          </a:prstGeom>
        </p:spPr>
      </p:pic>
    </p:spTree>
    <p:extLst>
      <p:ext uri="{BB962C8B-B14F-4D97-AF65-F5344CB8AC3E}">
        <p14:creationId xmlns:p14="http://schemas.microsoft.com/office/powerpoint/2010/main" val="36341112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EE6CD-B8FC-4F7D-91C4-2323A4870CB8}"/>
              </a:ext>
            </a:extLst>
          </p:cNvPr>
          <p:cNvSpPr>
            <a:spLocks noGrp="1"/>
          </p:cNvSpPr>
          <p:nvPr>
            <p:ph type="title"/>
          </p:nvPr>
        </p:nvSpPr>
        <p:spPr/>
        <p:txBody>
          <a:bodyPr/>
          <a:lstStyle/>
          <a:p>
            <a:r>
              <a:rPr lang="en-US" cap="all" dirty="0"/>
              <a:t>Measuring the treatment of animals</a:t>
            </a:r>
            <a:r>
              <a:rPr lang="en-US" dirty="0"/>
              <a:t> </a:t>
            </a:r>
          </a:p>
        </p:txBody>
      </p:sp>
      <p:sp>
        <p:nvSpPr>
          <p:cNvPr id="3" name="Text Placeholder 2">
            <a:extLst>
              <a:ext uri="{FF2B5EF4-FFF2-40B4-BE49-F238E27FC236}">
                <a16:creationId xmlns:a16="http://schemas.microsoft.com/office/drawing/2014/main" id="{7A8E1AA0-D613-4B95-9324-4E0D032A3F32}"/>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4929867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8A3B7-DA63-4015-90CA-98C721999AF2}"/>
              </a:ext>
            </a:extLst>
          </p:cNvPr>
          <p:cNvSpPr>
            <a:spLocks noGrp="1"/>
          </p:cNvSpPr>
          <p:nvPr>
            <p:ph type="title"/>
          </p:nvPr>
        </p:nvSpPr>
        <p:spPr/>
        <p:txBody>
          <a:bodyPr/>
          <a:lstStyle/>
          <a:p>
            <a:r>
              <a:rPr lang="en-US" cap="all" dirty="0"/>
              <a:t>Existing measures</a:t>
            </a:r>
            <a:endParaRPr lang="en-US" dirty="0"/>
          </a:p>
        </p:txBody>
      </p:sp>
      <p:sp>
        <p:nvSpPr>
          <p:cNvPr id="3" name="Content Placeholder 2">
            <a:extLst>
              <a:ext uri="{FF2B5EF4-FFF2-40B4-BE49-F238E27FC236}">
                <a16:creationId xmlns:a16="http://schemas.microsoft.com/office/drawing/2014/main" id="{34C96B14-78F6-48B6-9B6B-A0A1E99B3D18}"/>
              </a:ext>
            </a:extLst>
          </p:cNvPr>
          <p:cNvSpPr>
            <a:spLocks noGrp="1"/>
          </p:cNvSpPr>
          <p:nvPr>
            <p:ph idx="1"/>
          </p:nvPr>
        </p:nvSpPr>
        <p:spPr/>
        <p:txBody>
          <a:bodyPr/>
          <a:lstStyle/>
          <a:p>
            <a:r>
              <a:rPr lang="en-US" dirty="0"/>
              <a:t>Global Animal Law (GAL)</a:t>
            </a:r>
          </a:p>
          <a:p>
            <a:r>
              <a:rPr lang="en-US" dirty="0"/>
              <a:t>World Animal Protection’s (WAP) Animal Protection Index (API)</a:t>
            </a:r>
          </a:p>
          <a:p>
            <a:r>
              <a:rPr lang="en-US" dirty="0"/>
              <a:t>Voiceless Animal Cruelty Index (VACI)</a:t>
            </a:r>
          </a:p>
        </p:txBody>
      </p:sp>
    </p:spTree>
    <p:extLst>
      <p:ext uri="{BB962C8B-B14F-4D97-AF65-F5344CB8AC3E}">
        <p14:creationId xmlns:p14="http://schemas.microsoft.com/office/powerpoint/2010/main" val="35095176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EBE71-0C74-4480-9EC2-8557C447D6BC}"/>
              </a:ext>
            </a:extLst>
          </p:cNvPr>
          <p:cNvSpPr>
            <a:spLocks noGrp="1"/>
          </p:cNvSpPr>
          <p:nvPr>
            <p:ph type="title"/>
          </p:nvPr>
        </p:nvSpPr>
        <p:spPr/>
        <p:txBody>
          <a:bodyPr/>
          <a:lstStyle/>
          <a:p>
            <a:r>
              <a:rPr lang="en-US" cap="all" dirty="0"/>
              <a:t>Problems with gal </a:t>
            </a:r>
          </a:p>
        </p:txBody>
      </p:sp>
      <p:sp>
        <p:nvSpPr>
          <p:cNvPr id="3" name="Content Placeholder 2">
            <a:extLst>
              <a:ext uri="{FF2B5EF4-FFF2-40B4-BE49-F238E27FC236}">
                <a16:creationId xmlns:a16="http://schemas.microsoft.com/office/drawing/2014/main" id="{B80BCA71-6075-49A7-B2F7-EF57865AC7FB}"/>
              </a:ext>
            </a:extLst>
          </p:cNvPr>
          <p:cNvSpPr>
            <a:spLocks noGrp="1"/>
          </p:cNvSpPr>
          <p:nvPr>
            <p:ph idx="1"/>
          </p:nvPr>
        </p:nvSpPr>
        <p:spPr/>
        <p:txBody>
          <a:bodyPr/>
          <a:lstStyle/>
          <a:p>
            <a:r>
              <a:rPr lang="en-US" dirty="0"/>
              <a:t>Strictly based on legal protections</a:t>
            </a:r>
          </a:p>
          <a:p>
            <a:r>
              <a:rPr lang="en-US" dirty="0"/>
              <a:t>Crude – only 8 categories</a:t>
            </a:r>
          </a:p>
          <a:p>
            <a:r>
              <a:rPr lang="en-US" dirty="0"/>
              <a:t>Considerable missing data</a:t>
            </a:r>
          </a:p>
          <a:p>
            <a:endParaRPr lang="en-US" dirty="0"/>
          </a:p>
          <a:p>
            <a:endParaRPr lang="en-US" dirty="0"/>
          </a:p>
        </p:txBody>
      </p:sp>
      <p:pic>
        <p:nvPicPr>
          <p:cNvPr id="7" name="Graphic 6">
            <a:extLst>
              <a:ext uri="{FF2B5EF4-FFF2-40B4-BE49-F238E27FC236}">
                <a16:creationId xmlns:a16="http://schemas.microsoft.com/office/drawing/2014/main" id="{3AA0B249-02FB-4A3A-91F1-C38D81B17A7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24987" y="3443681"/>
            <a:ext cx="2047875" cy="1590675"/>
          </a:xfrm>
          <a:prstGeom prst="rect">
            <a:avLst/>
          </a:prstGeom>
        </p:spPr>
      </p:pic>
    </p:spTree>
    <p:extLst>
      <p:ext uri="{BB962C8B-B14F-4D97-AF65-F5344CB8AC3E}">
        <p14:creationId xmlns:p14="http://schemas.microsoft.com/office/powerpoint/2010/main" val="29069436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cap="all" dirty="0"/>
              <a:t>Problems with the API</a:t>
            </a:r>
          </a:p>
        </p:txBody>
      </p:sp>
      <p:sp>
        <p:nvSpPr>
          <p:cNvPr id="3" name="Content Placeholder 2"/>
          <p:cNvSpPr>
            <a:spLocks noGrp="1"/>
          </p:cNvSpPr>
          <p:nvPr>
            <p:ph idx="1"/>
          </p:nvPr>
        </p:nvSpPr>
        <p:spPr>
          <a:xfrm>
            <a:off x="1414943" y="1994203"/>
            <a:ext cx="6924261" cy="4389120"/>
          </a:xfrm>
        </p:spPr>
        <p:txBody>
          <a:bodyPr/>
          <a:lstStyle/>
          <a:p>
            <a:r>
              <a:rPr lang="en-US" dirty="0"/>
              <a:t>Nonrepresentative sample of only 50 nations</a:t>
            </a:r>
          </a:p>
          <a:p>
            <a:r>
              <a:rPr lang="en-US" dirty="0"/>
              <a:t>Crude measurement strategies</a:t>
            </a:r>
          </a:p>
          <a:p>
            <a:r>
              <a:rPr lang="en-US" dirty="0"/>
              <a:t>Not transparent</a:t>
            </a:r>
          </a:p>
          <a:p>
            <a:r>
              <a:rPr lang="en-US" dirty="0"/>
              <a:t>Relies exclusively on welfarist indicators</a:t>
            </a:r>
          </a:p>
          <a:p>
            <a:pPr lvl="1"/>
            <a:r>
              <a:rPr lang="en-US" dirty="0"/>
              <a:t>Biased towards a welfarist view</a:t>
            </a:r>
          </a:p>
          <a:p>
            <a:pPr lvl="1"/>
            <a:r>
              <a:rPr lang="en-US" dirty="0"/>
              <a:t>Does not provide an opportunity to test welfarist versus liberation explanations </a:t>
            </a:r>
          </a:p>
        </p:txBody>
      </p:sp>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49716" y="2941525"/>
            <a:ext cx="3532793" cy="26498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453259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8B922-CBE4-4398-904E-0ECD759795C6}"/>
              </a:ext>
            </a:extLst>
          </p:cNvPr>
          <p:cNvSpPr>
            <a:spLocks noGrp="1"/>
          </p:cNvSpPr>
          <p:nvPr>
            <p:ph type="title"/>
          </p:nvPr>
        </p:nvSpPr>
        <p:spPr/>
        <p:txBody>
          <a:bodyPr/>
          <a:lstStyle/>
          <a:p>
            <a:r>
              <a:rPr lang="en-US" cap="all" dirty="0"/>
              <a:t>Problems with vaci</a:t>
            </a:r>
            <a:r>
              <a:rPr lang="en-US" dirty="0"/>
              <a:t> </a:t>
            </a:r>
          </a:p>
        </p:txBody>
      </p:sp>
      <p:sp>
        <p:nvSpPr>
          <p:cNvPr id="3" name="Content Placeholder 2">
            <a:extLst>
              <a:ext uri="{FF2B5EF4-FFF2-40B4-BE49-F238E27FC236}">
                <a16:creationId xmlns:a16="http://schemas.microsoft.com/office/drawing/2014/main" id="{0569C633-ACAB-4A2E-924F-F50F3F968309}"/>
              </a:ext>
            </a:extLst>
          </p:cNvPr>
          <p:cNvSpPr>
            <a:spLocks noGrp="1"/>
          </p:cNvSpPr>
          <p:nvPr>
            <p:ph idx="1"/>
          </p:nvPr>
        </p:nvSpPr>
        <p:spPr/>
        <p:txBody>
          <a:bodyPr>
            <a:normAutofit fontScale="92500" lnSpcReduction="20000"/>
          </a:bodyPr>
          <a:lstStyle/>
          <a:p>
            <a:r>
              <a:rPr lang="en-US" dirty="0"/>
              <a:t>Some improvement over others</a:t>
            </a:r>
          </a:p>
          <a:p>
            <a:pPr lvl="1"/>
            <a:r>
              <a:rPr lang="en-US" dirty="0"/>
              <a:t>More complex weighting – user can manipulate</a:t>
            </a:r>
          </a:p>
          <a:p>
            <a:pPr lvl="1"/>
            <a:r>
              <a:rPr lang="en-US" dirty="0"/>
              <a:t>Includes production and consumption indicators </a:t>
            </a:r>
          </a:p>
          <a:p>
            <a:r>
              <a:rPr lang="en-US" dirty="0"/>
              <a:t>Yet contains problems</a:t>
            </a:r>
          </a:p>
          <a:p>
            <a:pPr lvl="1"/>
            <a:r>
              <a:rPr lang="en-US" dirty="0"/>
              <a:t>Only includes the 50 nations in API</a:t>
            </a:r>
          </a:p>
          <a:p>
            <a:pPr lvl="1"/>
            <a:r>
              <a:rPr lang="en-US" dirty="0"/>
              <a:t>Production is based only on agriculture</a:t>
            </a:r>
          </a:p>
          <a:p>
            <a:pPr lvl="1"/>
            <a:r>
              <a:rPr lang="en-US" dirty="0"/>
              <a:t>Does not control for nation’s economic output</a:t>
            </a:r>
          </a:p>
          <a:p>
            <a:pPr lvl="1"/>
            <a:r>
              <a:rPr lang="en-US" dirty="0"/>
              <a:t>Weighting should exist according to how indicators relate, e.g., factor analysis</a:t>
            </a:r>
          </a:p>
          <a:p>
            <a:pPr lvl="1"/>
            <a:endParaRPr lang="en-US" dirty="0"/>
          </a:p>
          <a:p>
            <a:pPr lvl="1"/>
            <a:endParaRPr lang="en-US" dirty="0"/>
          </a:p>
        </p:txBody>
      </p:sp>
      <p:pic>
        <p:nvPicPr>
          <p:cNvPr id="4" name="Picture 3">
            <a:extLst>
              <a:ext uri="{FF2B5EF4-FFF2-40B4-BE49-F238E27FC236}">
                <a16:creationId xmlns:a16="http://schemas.microsoft.com/office/drawing/2014/main" id="{8EE562AF-4179-4723-A8AF-6D322E49BC20}"/>
              </a:ext>
            </a:extLst>
          </p:cNvPr>
          <p:cNvPicPr>
            <a:picLocks noChangeAspect="1"/>
          </p:cNvPicPr>
          <p:nvPr/>
        </p:nvPicPr>
        <p:blipFill>
          <a:blip r:embed="rId2"/>
          <a:stretch>
            <a:fillRect/>
          </a:stretch>
        </p:blipFill>
        <p:spPr>
          <a:xfrm>
            <a:off x="8051246" y="2239379"/>
            <a:ext cx="2381250" cy="1590675"/>
          </a:xfrm>
          <a:prstGeom prst="rect">
            <a:avLst/>
          </a:prstGeom>
        </p:spPr>
      </p:pic>
    </p:spTree>
    <p:extLst>
      <p:ext uri="{BB962C8B-B14F-4D97-AF65-F5344CB8AC3E}">
        <p14:creationId xmlns:p14="http://schemas.microsoft.com/office/powerpoint/2010/main" val="39177482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5794" y="1143000"/>
            <a:ext cx="10206606" cy="1143000"/>
          </a:xfrm>
        </p:spPr>
        <p:txBody>
          <a:bodyPr>
            <a:normAutofit fontScale="90000"/>
          </a:bodyPr>
          <a:lstStyle/>
          <a:p>
            <a:r>
              <a:rPr lang="en-US" cap="all" dirty="0"/>
              <a:t>My Measurement of the treatment of animals</a:t>
            </a:r>
          </a:p>
        </p:txBody>
      </p:sp>
      <p:sp>
        <p:nvSpPr>
          <p:cNvPr id="3" name="Content Placeholder 2"/>
          <p:cNvSpPr>
            <a:spLocks noGrp="1"/>
          </p:cNvSpPr>
          <p:nvPr>
            <p:ph idx="1"/>
          </p:nvPr>
        </p:nvSpPr>
        <p:spPr>
          <a:xfrm>
            <a:off x="6311348" y="2395330"/>
            <a:ext cx="5290930" cy="3637721"/>
          </a:xfrm>
        </p:spPr>
        <p:txBody>
          <a:bodyPr/>
          <a:lstStyle/>
          <a:p>
            <a:r>
              <a:rPr lang="en-US" dirty="0"/>
              <a:t>Based on 154 nations</a:t>
            </a:r>
          </a:p>
          <a:p>
            <a:r>
              <a:rPr lang="en-US" dirty="0"/>
              <a:t>Relies on sophisticated polychoric factor analysis</a:t>
            </a:r>
          </a:p>
          <a:p>
            <a:r>
              <a:rPr lang="en-US" dirty="0"/>
              <a:t>Transparent</a:t>
            </a:r>
          </a:p>
          <a:p>
            <a:r>
              <a:rPr lang="en-US" dirty="0"/>
              <a:t>Contains both welfarist and liberation indicators </a:t>
            </a:r>
          </a:p>
          <a:p>
            <a:r>
              <a:rPr lang="en-US" dirty="0"/>
              <a:t>Forthcoming in </a:t>
            </a:r>
            <a:r>
              <a:rPr lang="en-US" i="1" dirty="0"/>
              <a:t>Society &amp; Animals</a:t>
            </a:r>
            <a:r>
              <a:rPr lang="en-US" dirty="0"/>
              <a:t> </a:t>
            </a:r>
          </a:p>
        </p:txBody>
      </p:sp>
      <p:pic>
        <p:nvPicPr>
          <p:cNvPr id="4" name="Picture 3" descr="Image result for factory farms"/>
          <p:cNvPicPr/>
          <p:nvPr/>
        </p:nvPicPr>
        <p:blipFill>
          <a:blip r:embed="rId2">
            <a:extLst>
              <a:ext uri="{28A0092B-C50C-407E-A947-70E740481C1C}">
                <a14:useLocalDpi xmlns:a14="http://schemas.microsoft.com/office/drawing/2010/main" val="0"/>
              </a:ext>
            </a:extLst>
          </a:blip>
          <a:srcRect/>
          <a:stretch>
            <a:fillRect/>
          </a:stretch>
        </p:blipFill>
        <p:spPr bwMode="auto">
          <a:xfrm>
            <a:off x="2466362" y="2936146"/>
            <a:ext cx="3738139" cy="236240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3232974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76DCA-430B-46B4-8812-BF82EC99023D}"/>
              </a:ext>
            </a:extLst>
          </p:cNvPr>
          <p:cNvSpPr>
            <a:spLocks noGrp="1"/>
          </p:cNvSpPr>
          <p:nvPr>
            <p:ph type="ctrTitle"/>
          </p:nvPr>
        </p:nvSpPr>
        <p:spPr/>
        <p:txBody>
          <a:bodyPr/>
          <a:lstStyle/>
          <a:p>
            <a:r>
              <a:rPr lang="en-US" cap="all" dirty="0"/>
              <a:t>Findings</a:t>
            </a:r>
            <a:r>
              <a:rPr lang="en-US" dirty="0"/>
              <a:t> </a:t>
            </a:r>
          </a:p>
        </p:txBody>
      </p:sp>
      <p:sp>
        <p:nvSpPr>
          <p:cNvPr id="3" name="Subtitle 2">
            <a:extLst>
              <a:ext uri="{FF2B5EF4-FFF2-40B4-BE49-F238E27FC236}">
                <a16:creationId xmlns:a16="http://schemas.microsoft.com/office/drawing/2014/main" id="{484FB41C-1374-4064-BF7E-7F6229EE28AA}"/>
              </a:ext>
            </a:extLst>
          </p:cNvPr>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2714736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cap="all" dirty="0"/>
              <a:t>Implications of these findings</a:t>
            </a:r>
          </a:p>
        </p:txBody>
      </p:sp>
      <p:sp>
        <p:nvSpPr>
          <p:cNvPr id="3" name="Subtitle 2"/>
          <p:cNvSpPr>
            <a:spLocks noGrp="1"/>
          </p:cNvSpPr>
          <p:nvPr>
            <p:ph type="subTitle" idx="1"/>
          </p:nvPr>
        </p:nvSpPr>
        <p:spPr/>
        <p:txBody>
          <a:bodyPr/>
          <a:lstStyle/>
          <a:p>
            <a:r>
              <a:rPr lang="en-US" dirty="0"/>
              <a:t>Tools to End the United Nations’ Role in Oppressing Animals  </a:t>
            </a:r>
          </a:p>
        </p:txBody>
      </p:sp>
    </p:spTree>
    <p:extLst>
      <p:ext uri="{BB962C8B-B14F-4D97-AF65-F5344CB8AC3E}">
        <p14:creationId xmlns:p14="http://schemas.microsoft.com/office/powerpoint/2010/main" val="39903584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cap="all" dirty="0"/>
              <a:t>Why Focus on the UN</a:t>
            </a:r>
          </a:p>
        </p:txBody>
      </p:sp>
      <p:sp>
        <p:nvSpPr>
          <p:cNvPr id="3" name="Content Placeholder 2"/>
          <p:cNvSpPr>
            <a:spLocks noGrp="1"/>
          </p:cNvSpPr>
          <p:nvPr>
            <p:ph idx="1"/>
          </p:nvPr>
        </p:nvSpPr>
        <p:spPr>
          <a:xfrm>
            <a:off x="4601816" y="1935480"/>
            <a:ext cx="6980583" cy="4389120"/>
          </a:xfrm>
        </p:spPr>
        <p:txBody>
          <a:bodyPr>
            <a:normAutofit lnSpcReduction="10000"/>
          </a:bodyPr>
          <a:lstStyle/>
          <a:p>
            <a:r>
              <a:rPr lang="en-US" dirty="0"/>
              <a:t>It mainly accepts arguments based on data</a:t>
            </a:r>
          </a:p>
          <a:p>
            <a:r>
              <a:rPr lang="en-US" i="1" dirty="0"/>
              <a:t>2030 Agenda for Sustainable Development</a:t>
            </a:r>
          </a:p>
          <a:p>
            <a:pPr lvl="1"/>
            <a:r>
              <a:rPr lang="en-US" dirty="0"/>
              <a:t>It should be a vehicle for ending animal exploitation </a:t>
            </a:r>
          </a:p>
          <a:p>
            <a:pPr lvl="1"/>
            <a:r>
              <a:rPr lang="en-US" dirty="0"/>
              <a:t>Instead, it promotes the practices that exploit animals and will not help SHD or curb international violence</a:t>
            </a:r>
          </a:p>
          <a:p>
            <a:r>
              <a:rPr lang="en-US" dirty="0"/>
              <a:t>Food and Agriculture Organization (FAO) of the United Nations</a:t>
            </a:r>
          </a:p>
          <a:p>
            <a:pPr lvl="1"/>
            <a:r>
              <a:rPr lang="en-US" dirty="0"/>
              <a:t>It should also be a vehicle for ending animal exploitation </a:t>
            </a:r>
          </a:p>
          <a:p>
            <a:pPr lvl="1"/>
            <a:r>
              <a:rPr lang="en-US" dirty="0"/>
              <a:t>Unfortunately, it also promotes the practices that exploit animals and will not help SHD or curb international violence</a:t>
            </a:r>
          </a:p>
          <a:p>
            <a:pPr lvl="1"/>
            <a:endParaRPr lang="en-US" dirty="0"/>
          </a:p>
        </p:txBody>
      </p:sp>
      <p:pic>
        <p:nvPicPr>
          <p:cNvPr id="4" name="Picture 3" descr="Image result for united nations"/>
          <p:cNvPicPr/>
          <p:nvPr/>
        </p:nvPicPr>
        <p:blipFill>
          <a:blip r:embed="rId2">
            <a:extLst>
              <a:ext uri="{28A0092B-C50C-407E-A947-70E740481C1C}">
                <a14:useLocalDpi xmlns:a14="http://schemas.microsoft.com/office/drawing/2010/main" val="0"/>
              </a:ext>
            </a:extLst>
          </a:blip>
          <a:srcRect/>
          <a:stretch>
            <a:fillRect/>
          </a:stretch>
        </p:blipFill>
        <p:spPr bwMode="auto">
          <a:xfrm>
            <a:off x="1702965" y="3313651"/>
            <a:ext cx="2575420" cy="182041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639736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i="1" cap="all" dirty="0"/>
              <a:t>2030 Agenda for Sustainable Development</a:t>
            </a:r>
            <a:br>
              <a:rPr lang="en-US" i="1" cap="all" dirty="0"/>
            </a:br>
            <a:endParaRPr lang="en-US" cap="all" dirty="0"/>
          </a:p>
        </p:txBody>
      </p:sp>
      <p:sp>
        <p:nvSpPr>
          <p:cNvPr id="3" name="Subtitle 2"/>
          <p:cNvSpPr>
            <a:spLocks noGrp="1"/>
          </p:cNvSpPr>
          <p:nvPr>
            <p:ph type="subTitle" idx="1"/>
          </p:nvPr>
        </p:nvSpPr>
        <p:spPr/>
        <p:txBody>
          <a:bodyPr/>
          <a:lstStyle/>
          <a:p>
            <a:r>
              <a:rPr lang="en-US" dirty="0"/>
              <a:t>Problematic Practices </a:t>
            </a:r>
          </a:p>
        </p:txBody>
      </p:sp>
      <p:pic>
        <p:nvPicPr>
          <p:cNvPr id="4" name="Picture 3" descr="Image result for 2030 Agenda for Sustainable Development"/>
          <p:cNvPicPr/>
          <p:nvPr/>
        </p:nvPicPr>
        <p:blipFill>
          <a:blip r:embed="rId2">
            <a:extLst>
              <a:ext uri="{28A0092B-C50C-407E-A947-70E740481C1C}">
                <a14:useLocalDpi xmlns:a14="http://schemas.microsoft.com/office/drawing/2010/main" val="0"/>
              </a:ext>
            </a:extLst>
          </a:blip>
          <a:srcRect/>
          <a:stretch>
            <a:fillRect/>
          </a:stretch>
        </p:blipFill>
        <p:spPr bwMode="auto">
          <a:xfrm>
            <a:off x="2928400" y="1473199"/>
            <a:ext cx="2847132" cy="272968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1254319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3299" y="685800"/>
            <a:ext cx="9749725" cy="1168167"/>
          </a:xfrm>
        </p:spPr>
        <p:txBody>
          <a:bodyPr>
            <a:normAutofit fontScale="90000"/>
          </a:bodyPr>
          <a:lstStyle/>
          <a:p>
            <a:pPr algn="ctr"/>
            <a:r>
              <a:rPr lang="en-US" cap="all" dirty="0"/>
              <a:t>Goal 2: zero hunger (i.e., food security)</a:t>
            </a:r>
            <a:r>
              <a:rPr lang="en-US" dirty="0"/>
              <a:t> </a:t>
            </a:r>
          </a:p>
        </p:txBody>
      </p:sp>
      <p:pic>
        <p:nvPicPr>
          <p:cNvPr id="1229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261480" y="2684477"/>
            <a:ext cx="2380774" cy="23807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3904754" y="1927765"/>
            <a:ext cx="6096000" cy="2862322"/>
          </a:xfrm>
          <a:prstGeom prst="rect">
            <a:avLst/>
          </a:prstGeom>
        </p:spPr>
        <p:txBody>
          <a:bodyPr>
            <a:spAutoFit/>
          </a:bodyPr>
          <a:lstStyle/>
          <a:p>
            <a:r>
              <a:rPr lang="en-US" sz="2000" dirty="0"/>
              <a:t>By 2020, maintain the genetic diversity of seeds, cultivated plants and </a:t>
            </a:r>
            <a:r>
              <a:rPr lang="en-US" sz="2000" b="1" dirty="0"/>
              <a:t>farmed and domesticated animals and their related wild species</a:t>
            </a:r>
            <a:r>
              <a:rPr lang="en-US" sz="2000" dirty="0"/>
              <a:t>, including through soundly managed and diversified seed and plant banks at the national, regional and international levels, and promote access to and fair and equitable sharing of benefits arising from the utilization of genetic resources and associated traditional knowledge, as internationally agreed.</a:t>
            </a:r>
          </a:p>
        </p:txBody>
      </p:sp>
    </p:spTree>
    <p:extLst>
      <p:ext uri="{BB962C8B-B14F-4D97-AF65-F5344CB8AC3E}">
        <p14:creationId xmlns:p14="http://schemas.microsoft.com/office/powerpoint/2010/main" val="36823654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cap="all" dirty="0"/>
              <a:t>Goal 14: life below water  </a:t>
            </a:r>
            <a:endParaRPr lang="en-US" dirty="0"/>
          </a:p>
        </p:txBody>
      </p:sp>
      <p:sp>
        <p:nvSpPr>
          <p:cNvPr id="3" name="Content Placeholder 2"/>
          <p:cNvSpPr>
            <a:spLocks noGrp="1"/>
          </p:cNvSpPr>
          <p:nvPr>
            <p:ph sz="half" idx="1"/>
          </p:nvPr>
        </p:nvSpPr>
        <p:spPr>
          <a:xfrm>
            <a:off x="1484310" y="2211319"/>
            <a:ext cx="4535489" cy="4318689"/>
          </a:xfrm>
        </p:spPr>
        <p:txBody>
          <a:bodyPr>
            <a:normAutofit lnSpcReduction="10000"/>
          </a:bodyPr>
          <a:lstStyle/>
          <a:p>
            <a:r>
              <a:rPr lang="en-US" sz="2000" dirty="0"/>
              <a:t>By 2020, effectively regulate harvesting and end overfishing, illegal, unreported and unregulated fishing and destructive fishing practices </a:t>
            </a:r>
            <a:r>
              <a:rPr lang="en-US" sz="2000" b="1" dirty="0"/>
              <a:t>and implement science-based management 	plans, in order to restore fish stocks in the shortest time feasible, at least to levels that can produce maximum sustainable yield as determined by their biological characteristics</a:t>
            </a:r>
            <a:r>
              <a:rPr lang="en-US" sz="2000" dirty="0"/>
              <a:t> </a:t>
            </a:r>
          </a:p>
        </p:txBody>
      </p:sp>
      <p:sp>
        <p:nvSpPr>
          <p:cNvPr id="4" name="Content Placeholder 3"/>
          <p:cNvSpPr>
            <a:spLocks noGrp="1"/>
          </p:cNvSpPr>
          <p:nvPr>
            <p:ph sz="half" idx="2"/>
          </p:nvPr>
        </p:nvSpPr>
        <p:spPr>
          <a:xfrm>
            <a:off x="6560191" y="2211320"/>
            <a:ext cx="4793608" cy="3965642"/>
          </a:xfrm>
        </p:spPr>
        <p:txBody>
          <a:bodyPr>
            <a:normAutofit lnSpcReduction="10000"/>
          </a:bodyPr>
          <a:lstStyle/>
          <a:p>
            <a:r>
              <a:rPr lang="en-US" sz="2000" dirty="0"/>
              <a:t>By 2020, prohibit certain forms of fisheries subsidies which contribute to overcapacity and overfishing, eliminate subsidies that contribute to illegal, unreported and unregulated fishing and refrain from introducing new such subsidies, </a:t>
            </a:r>
            <a:r>
              <a:rPr lang="en-US" sz="2000" b="1" dirty="0"/>
              <a:t>recognizing that appropriate and effective special and differential treatment for developing and least developed countries should be an integral part of the World Trade Organization fisheries subsidies negotiation </a:t>
            </a:r>
          </a:p>
        </p:txBody>
      </p:sp>
      <p:pic>
        <p:nvPicPr>
          <p:cNvPr id="7"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57677" y="830510"/>
            <a:ext cx="1380809" cy="13808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7463527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244" y="1143000"/>
            <a:ext cx="9787156" cy="1143000"/>
          </a:xfrm>
        </p:spPr>
        <p:txBody>
          <a:bodyPr>
            <a:normAutofit fontScale="90000"/>
          </a:bodyPr>
          <a:lstStyle/>
          <a:p>
            <a:pPr algn="ctr"/>
            <a:r>
              <a:rPr lang="en-US" cap="all" dirty="0"/>
              <a:t>Relevant goals that do not mention animal exploitation </a:t>
            </a:r>
          </a:p>
        </p:txBody>
      </p:sp>
      <p:sp>
        <p:nvSpPr>
          <p:cNvPr id="4" name="AutoShape 6" descr="Image result for un sustainable development goals goal 11"/>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 name="AutoShape 9" descr="Image result for un sustainable development goals goal 16"/>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6" name="AutoShape 12" descr="Image result for un sustainable development goals goal 13"/>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grpSp>
        <p:nvGrpSpPr>
          <p:cNvPr id="7" name="Group 6"/>
          <p:cNvGrpSpPr/>
          <p:nvPr/>
        </p:nvGrpSpPr>
        <p:grpSpPr>
          <a:xfrm>
            <a:off x="2172749" y="2349120"/>
            <a:ext cx="8457794" cy="3758065"/>
            <a:chOff x="2010521" y="2203981"/>
            <a:chExt cx="9069086" cy="4177290"/>
          </a:xfrm>
        </p:grpSpPr>
        <p:pic>
          <p:nvPicPr>
            <p:cNvPr id="1638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61329" y="2214053"/>
              <a:ext cx="1820704" cy="18207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8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18341" y="2203981"/>
              <a:ext cx="1840849" cy="18408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94" name="Picture 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94612" y="4582397"/>
              <a:ext cx="1784995" cy="17849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97" name="Picture 1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613462" y="4568518"/>
              <a:ext cx="1812753" cy="18127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010521" y="2267155"/>
              <a:ext cx="1714500" cy="1714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035535" y="4620129"/>
              <a:ext cx="1709530" cy="17095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spTree>
    <p:extLst>
      <p:ext uri="{BB962C8B-B14F-4D97-AF65-F5344CB8AC3E}">
        <p14:creationId xmlns:p14="http://schemas.microsoft.com/office/powerpoint/2010/main" val="422389581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cap="all" dirty="0"/>
              <a:t>Food and Agriculture Organization</a:t>
            </a:r>
            <a:r>
              <a:rPr lang="en-US" dirty="0"/>
              <a:t> </a:t>
            </a:r>
          </a:p>
        </p:txBody>
      </p:sp>
      <p:pic>
        <p:nvPicPr>
          <p:cNvPr id="17411" name="Picture 3"/>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207419" y="2800350"/>
            <a:ext cx="8572500"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856741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cap="all" dirty="0"/>
              <a:t>Blatant welfarist bias</a:t>
            </a:r>
            <a:br>
              <a:rPr lang="en-US" cap="all" dirty="0"/>
            </a:br>
            <a:endParaRPr lang="en-US" cap="all" dirty="0"/>
          </a:p>
        </p:txBody>
      </p:sp>
      <p:sp>
        <p:nvSpPr>
          <p:cNvPr id="3" name="Content Placeholder 2"/>
          <p:cNvSpPr>
            <a:spLocks noGrp="1"/>
          </p:cNvSpPr>
          <p:nvPr>
            <p:ph idx="1"/>
          </p:nvPr>
        </p:nvSpPr>
        <p:spPr>
          <a:xfrm>
            <a:off x="1305887" y="2043791"/>
            <a:ext cx="11208026" cy="2375811"/>
          </a:xfrm>
        </p:spPr>
        <p:txBody>
          <a:bodyPr>
            <a:normAutofit fontScale="92500" lnSpcReduction="20000"/>
          </a:bodyPr>
          <a:lstStyle/>
          <a:p>
            <a:r>
              <a:rPr lang="en-US" dirty="0"/>
              <a:t>“Including even modest amounts of animal-source foods in diets adds much-needed nutritional value….Livestock contribute to food security at all scales.” (page 3)</a:t>
            </a:r>
          </a:p>
          <a:p>
            <a:r>
              <a:rPr lang="en-US" dirty="0"/>
              <a:t>Claims that 86 percent of livestock feed is inedible by humans, which is deceiving because that 14 percent that is edible could go a long way to feed humans and improve SHD </a:t>
            </a:r>
          </a:p>
          <a:p>
            <a:r>
              <a:rPr lang="en-US" dirty="0"/>
              <a:t>Inexplicably favors ruminant production over pig and poultry production </a:t>
            </a:r>
          </a:p>
          <a:p>
            <a:r>
              <a:rPr lang="en-US" dirty="0"/>
              <a:t>Employs the contradictory term “sustainable intensification”</a:t>
            </a:r>
          </a:p>
          <a:p>
            <a:pPr marL="0" indent="0">
              <a:buNone/>
            </a:pPr>
            <a:endParaRPr lang="en-US" dirty="0"/>
          </a:p>
          <a:p>
            <a:endParaRPr lang="en-US" dirty="0"/>
          </a:p>
        </p:txBody>
      </p:sp>
      <p:pic>
        <p:nvPicPr>
          <p:cNvPr id="4" name="Picture 3" descr="Related image"/>
          <p:cNvPicPr/>
          <p:nvPr/>
        </p:nvPicPr>
        <p:blipFill>
          <a:blip r:embed="rId2">
            <a:extLst>
              <a:ext uri="{28A0092B-C50C-407E-A947-70E740481C1C}">
                <a14:useLocalDpi xmlns:a14="http://schemas.microsoft.com/office/drawing/2010/main" val="0"/>
              </a:ext>
            </a:extLst>
          </a:blip>
          <a:srcRect/>
          <a:stretch>
            <a:fillRect/>
          </a:stretch>
        </p:blipFill>
        <p:spPr bwMode="auto">
          <a:xfrm>
            <a:off x="3124200" y="4311291"/>
            <a:ext cx="5943600" cy="221107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29220219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cap="all" dirty="0"/>
              <a:t>Problematic one-health principle</a:t>
            </a:r>
            <a:r>
              <a:rPr lang="en-US" dirty="0"/>
              <a:t> </a:t>
            </a:r>
          </a:p>
        </p:txBody>
      </p:sp>
      <p:sp>
        <p:nvSpPr>
          <p:cNvPr id="3" name="Content Placeholder 2"/>
          <p:cNvSpPr>
            <a:spLocks noGrp="1"/>
          </p:cNvSpPr>
          <p:nvPr>
            <p:ph idx="1"/>
          </p:nvPr>
        </p:nvSpPr>
        <p:spPr>
          <a:xfrm>
            <a:off x="4055164" y="2193897"/>
            <a:ext cx="7527235" cy="3017520"/>
          </a:xfrm>
        </p:spPr>
        <p:txBody>
          <a:bodyPr/>
          <a:lstStyle/>
          <a:p>
            <a:r>
              <a:rPr lang="en-US" dirty="0"/>
              <a:t>Correctly asserts that animal disease is connected to human disease</a:t>
            </a:r>
          </a:p>
          <a:p>
            <a:r>
              <a:rPr lang="en-US" dirty="0"/>
              <a:t>Proposes welfarist solutions, e.g., limiting antibiotics and increasing regulation</a:t>
            </a:r>
          </a:p>
          <a:p>
            <a:r>
              <a:rPr lang="en-US" dirty="0"/>
              <a:t>Misses the point: animal exploitation is the inherent cause of the problem</a:t>
            </a:r>
          </a:p>
        </p:txBody>
      </p:sp>
      <p:pic>
        <p:nvPicPr>
          <p:cNvPr id="4" name="Picture 3" descr="Related image"/>
          <p:cNvPicPr/>
          <p:nvPr/>
        </p:nvPicPr>
        <p:blipFill>
          <a:blip r:embed="rId2">
            <a:extLst>
              <a:ext uri="{28A0092B-C50C-407E-A947-70E740481C1C}">
                <a14:useLocalDpi xmlns:a14="http://schemas.microsoft.com/office/drawing/2010/main" val="0"/>
              </a:ext>
            </a:extLst>
          </a:blip>
          <a:srcRect/>
          <a:stretch>
            <a:fillRect/>
          </a:stretch>
        </p:blipFill>
        <p:spPr bwMode="auto">
          <a:xfrm>
            <a:off x="1484310" y="2567031"/>
            <a:ext cx="2392541" cy="264438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97747358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cap="all" dirty="0"/>
              <a:t>Conclusion</a:t>
            </a:r>
            <a:r>
              <a:rPr lang="en-US" dirty="0"/>
              <a:t> </a:t>
            </a:r>
          </a:p>
        </p:txBody>
      </p:sp>
    </p:spTree>
    <p:extLst>
      <p:ext uri="{BB962C8B-B14F-4D97-AF65-F5344CB8AC3E}">
        <p14:creationId xmlns:p14="http://schemas.microsoft.com/office/powerpoint/2010/main" val="56894610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cap="all" dirty="0"/>
              <a:t>Contributions of this research</a:t>
            </a:r>
            <a:r>
              <a:rPr lang="en-US" dirty="0"/>
              <a:t> </a:t>
            </a:r>
          </a:p>
        </p:txBody>
      </p:sp>
      <p:sp>
        <p:nvSpPr>
          <p:cNvPr id="3" name="Content Placeholder 2"/>
          <p:cNvSpPr>
            <a:spLocks noGrp="1"/>
          </p:cNvSpPr>
          <p:nvPr>
            <p:ph idx="1"/>
          </p:nvPr>
        </p:nvSpPr>
        <p:spPr/>
        <p:txBody>
          <a:bodyPr>
            <a:normAutofit fontScale="25000" lnSpcReduction="20000"/>
          </a:bodyPr>
          <a:lstStyle/>
          <a:p>
            <a:r>
              <a:rPr lang="en-US" sz="6200" dirty="0"/>
              <a:t>Merges the fields of CAS and CIRT</a:t>
            </a:r>
          </a:p>
          <a:p>
            <a:pPr lvl="1"/>
            <a:r>
              <a:rPr lang="en-US" sz="6200" dirty="0"/>
              <a:t>CAS should engage in the fields of IR and CIRT</a:t>
            </a:r>
          </a:p>
          <a:p>
            <a:pPr lvl="1"/>
            <a:r>
              <a:rPr lang="en-US" sz="6200" dirty="0"/>
              <a:t>CIRT will become less anthropocentric</a:t>
            </a:r>
          </a:p>
          <a:p>
            <a:r>
              <a:rPr lang="en-US" sz="6200" dirty="0"/>
              <a:t>Extends </a:t>
            </a:r>
            <a:r>
              <a:rPr lang="en-US" sz="6200" cap="all" dirty="0"/>
              <a:t>q</a:t>
            </a:r>
            <a:r>
              <a:rPr lang="en-US" sz="6200" dirty="0"/>
              <a:t>uantCrit approach to CAS</a:t>
            </a:r>
          </a:p>
          <a:p>
            <a:r>
              <a:rPr lang="en-US" sz="6200" dirty="0"/>
              <a:t>Provides quantitative evidence to support CAS principles</a:t>
            </a:r>
          </a:p>
          <a:p>
            <a:pPr lvl="1"/>
            <a:r>
              <a:rPr lang="en-US" sz="6200" dirty="0"/>
              <a:t>The link between animal exploitation and SHD</a:t>
            </a:r>
          </a:p>
          <a:p>
            <a:pPr lvl="1"/>
            <a:r>
              <a:rPr lang="en-US" sz="6200" dirty="0"/>
              <a:t>The link between animal exploitation and international violence</a:t>
            </a:r>
          </a:p>
          <a:p>
            <a:pPr lvl="1"/>
            <a:r>
              <a:rPr lang="en-US" sz="6200" dirty="0"/>
              <a:t>Strengthens CAS’s appeal</a:t>
            </a:r>
          </a:p>
          <a:p>
            <a:r>
              <a:rPr lang="en-US" sz="6200" dirty="0"/>
              <a:t>Uses data to critique the UN</a:t>
            </a:r>
          </a:p>
          <a:p>
            <a:pPr lvl="1"/>
            <a:r>
              <a:rPr lang="en-US" sz="6200" dirty="0"/>
              <a:t>2030 Agenda for Sustainable Development </a:t>
            </a:r>
          </a:p>
          <a:p>
            <a:pPr lvl="1"/>
            <a:r>
              <a:rPr lang="en-US" sz="6200" dirty="0"/>
              <a:t>Food and Agriculture Organization</a:t>
            </a:r>
          </a:p>
          <a:p>
            <a:pPr lvl="1"/>
            <a:endParaRPr lang="en-US" dirty="0"/>
          </a:p>
        </p:txBody>
      </p:sp>
    </p:spTree>
    <p:extLst>
      <p:ext uri="{BB962C8B-B14F-4D97-AF65-F5344CB8AC3E}">
        <p14:creationId xmlns:p14="http://schemas.microsoft.com/office/powerpoint/2010/main" val="307963105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cap="all" dirty="0"/>
              <a:t>Directions for future research</a:t>
            </a:r>
            <a:r>
              <a:rPr lang="en-US" dirty="0"/>
              <a:t> </a:t>
            </a:r>
          </a:p>
        </p:txBody>
      </p:sp>
      <p:sp>
        <p:nvSpPr>
          <p:cNvPr id="3" name="Content Placeholder 2"/>
          <p:cNvSpPr>
            <a:spLocks noGrp="1"/>
          </p:cNvSpPr>
          <p:nvPr>
            <p:ph idx="1"/>
          </p:nvPr>
        </p:nvSpPr>
        <p:spPr/>
        <p:txBody>
          <a:bodyPr/>
          <a:lstStyle/>
          <a:p>
            <a:r>
              <a:rPr lang="en-US" dirty="0"/>
              <a:t>Expand the measures of the treatment of animals</a:t>
            </a:r>
          </a:p>
          <a:p>
            <a:r>
              <a:rPr lang="en-US" dirty="0"/>
              <a:t>Provide interactive map with the data</a:t>
            </a:r>
          </a:p>
          <a:p>
            <a:r>
              <a:rPr lang="en-US" dirty="0"/>
              <a:t>Test the relationship between the treatment of animals and other issues</a:t>
            </a:r>
          </a:p>
          <a:p>
            <a:r>
              <a:rPr lang="en-US" dirty="0"/>
              <a:t>Use the data to interrogate other deceptively beneficial global practices</a:t>
            </a:r>
          </a:p>
          <a:p>
            <a:endParaRPr lang="en-US" dirty="0"/>
          </a:p>
        </p:txBody>
      </p:sp>
      <p:pic>
        <p:nvPicPr>
          <p:cNvPr id="1433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68608" y="5112721"/>
            <a:ext cx="2409291" cy="13569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34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01020" y="5013579"/>
            <a:ext cx="2391495" cy="14560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0268255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0"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1"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2"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3"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4"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5"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17" name="Rectangle 16">
            <a:extLst>
              <a:ext uri="{FF2B5EF4-FFF2-40B4-BE49-F238E27FC236}">
                <a16:creationId xmlns:a16="http://schemas.microsoft.com/office/drawing/2014/main" id="{5EF08599-3FED-4288-A20D-E7BCAC3B8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a:extLst>
              <a:ext uri="{FF2B5EF4-FFF2-40B4-BE49-F238E27FC236}">
                <a16:creationId xmlns:a16="http://schemas.microsoft.com/office/drawing/2014/main" id="{84921231-63C3-4991-9BFF-026606992A4B}"/>
              </a:ext>
            </a:extLst>
          </p:cNvPr>
          <p:cNvPicPr>
            <a:picLocks noGrp="1" noChangeAspect="1"/>
          </p:cNvPicPr>
          <p:nvPr>
            <p:ph idx="1"/>
          </p:nvPr>
        </p:nvPicPr>
        <p:blipFill rotWithShape="1">
          <a:blip r:embed="rId3"/>
          <a:srcRect t="18349" r="9091" b="5042"/>
          <a:stretch/>
        </p:blipFill>
        <p:spPr>
          <a:xfrm>
            <a:off x="20" y="10"/>
            <a:ext cx="12191980" cy="6857990"/>
          </a:xfrm>
          <a:prstGeom prst="rect">
            <a:avLst/>
          </a:prstGeom>
        </p:spPr>
      </p:pic>
      <p:sp>
        <p:nvSpPr>
          <p:cNvPr id="19" name="Freeform 13">
            <a:extLst>
              <a:ext uri="{FF2B5EF4-FFF2-40B4-BE49-F238E27FC236}">
                <a16:creationId xmlns:a16="http://schemas.microsoft.com/office/drawing/2014/main" id="{C884A6B2-90E9-4BDB-8503-71AC02D39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6933" y="-16933"/>
            <a:ext cx="7340600" cy="6883400"/>
          </a:xfrm>
          <a:custGeom>
            <a:avLst/>
            <a:gdLst>
              <a:gd name="connsiteX0" fmla="*/ 5427133 w 7340600"/>
              <a:gd name="connsiteY0" fmla="*/ 8466 h 6883400"/>
              <a:gd name="connsiteX1" fmla="*/ 4783666 w 7340600"/>
              <a:gd name="connsiteY1" fmla="*/ 2573866 h 6883400"/>
              <a:gd name="connsiteX2" fmla="*/ 7340600 w 7340600"/>
              <a:gd name="connsiteY2" fmla="*/ 6874933 h 6883400"/>
              <a:gd name="connsiteX3" fmla="*/ 0 w 7340600"/>
              <a:gd name="connsiteY3" fmla="*/ 6883400 h 6883400"/>
              <a:gd name="connsiteX4" fmla="*/ 8466 w 7340600"/>
              <a:gd name="connsiteY4" fmla="*/ 0 h 6883400"/>
              <a:gd name="connsiteX5" fmla="*/ 5427133 w 7340600"/>
              <a:gd name="connsiteY5" fmla="*/ 8466 h 6883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40600" h="6883400">
                <a:moveTo>
                  <a:pt x="5427133" y="8466"/>
                </a:moveTo>
                <a:lnTo>
                  <a:pt x="4783666" y="2573866"/>
                </a:lnTo>
                <a:lnTo>
                  <a:pt x="7340600" y="6874933"/>
                </a:lnTo>
                <a:lnTo>
                  <a:pt x="0" y="6883400"/>
                </a:lnTo>
                <a:lnTo>
                  <a:pt x="8466" y="0"/>
                </a:lnTo>
                <a:lnTo>
                  <a:pt x="5427133" y="8466"/>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7CFB007-1D17-4392-A6DC-DF7EB22F2C42}"/>
              </a:ext>
            </a:extLst>
          </p:cNvPr>
          <p:cNvSpPr>
            <a:spLocks noGrp="1"/>
          </p:cNvSpPr>
          <p:nvPr>
            <p:ph type="title"/>
          </p:nvPr>
        </p:nvSpPr>
        <p:spPr>
          <a:xfrm>
            <a:off x="685800" y="1634067"/>
            <a:ext cx="4080932" cy="3310468"/>
          </a:xfrm>
        </p:spPr>
        <p:txBody>
          <a:bodyPr vert="horz" lIns="91440" tIns="45720" rIns="91440" bIns="45720" rtlCol="0" anchor="b">
            <a:normAutofit/>
          </a:bodyPr>
          <a:lstStyle/>
          <a:p>
            <a:pPr algn="l"/>
            <a:r>
              <a:rPr lang="en-US" sz="5400" dirty="0">
                <a:solidFill>
                  <a:schemeClr val="bg1"/>
                </a:solidFill>
              </a:rPr>
              <a:t>Questions??</a:t>
            </a:r>
          </a:p>
        </p:txBody>
      </p:sp>
      <p:grpSp>
        <p:nvGrpSpPr>
          <p:cNvPr id="21" name="Group 20">
            <a:extLst>
              <a:ext uri="{FF2B5EF4-FFF2-40B4-BE49-F238E27FC236}">
                <a16:creationId xmlns:a16="http://schemas.microsoft.com/office/drawing/2014/main" id="{E9046BC8-D404-4E7D-9202-A07F3FDD38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64100" y="-4763"/>
            <a:ext cx="5014912" cy="6862763"/>
            <a:chOff x="2928938" y="-4763"/>
            <a:chExt cx="5014912" cy="6862763"/>
          </a:xfrm>
        </p:grpSpPr>
        <p:sp>
          <p:nvSpPr>
            <p:cNvPr id="22" name="Freeform 6">
              <a:extLst>
                <a:ext uri="{FF2B5EF4-FFF2-40B4-BE49-F238E27FC236}">
                  <a16:creationId xmlns:a16="http://schemas.microsoft.com/office/drawing/2014/main" id="{4C202215-4C35-450D-9F60-671C8F8DEB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a:extLst>
                <a:ext uri="{FF2B5EF4-FFF2-40B4-BE49-F238E27FC236}">
                  <a16:creationId xmlns:a16="http://schemas.microsoft.com/office/drawing/2014/main" id="{F1A5BA8A-AEB4-4BCB-B86C-3F6A8E229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a:extLst>
                <a:ext uri="{FF2B5EF4-FFF2-40B4-BE49-F238E27FC236}">
                  <a16:creationId xmlns:a16="http://schemas.microsoft.com/office/drawing/2014/main" id="{28AC2443-05F0-41CD-8D4A-63DE144F8B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a:extLst>
                <a:ext uri="{FF2B5EF4-FFF2-40B4-BE49-F238E27FC236}">
                  <a16:creationId xmlns:a16="http://schemas.microsoft.com/office/drawing/2014/main" id="{33E32F17-ED99-4969-B4D6-10A987D736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a:extLst>
                <a:ext uri="{FF2B5EF4-FFF2-40B4-BE49-F238E27FC236}">
                  <a16:creationId xmlns:a16="http://schemas.microsoft.com/office/drawing/2014/main" id="{5599A813-8424-4E53-95CA-85BF5470D6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a:extLst>
                <a:ext uri="{FF2B5EF4-FFF2-40B4-BE49-F238E27FC236}">
                  <a16:creationId xmlns:a16="http://schemas.microsoft.com/office/drawing/2014/main" id="{52431A4F-4662-480B-8AD3-394EACD7E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Tree>
    <p:extLst>
      <p:ext uri="{BB962C8B-B14F-4D97-AF65-F5344CB8AC3E}">
        <p14:creationId xmlns:p14="http://schemas.microsoft.com/office/powerpoint/2010/main" val="27969653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3F1527C3-06F4-4F4D-B364-8E97266450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0" name="Freeform 6">
              <a:extLst>
                <a:ext uri="{FF2B5EF4-FFF2-40B4-BE49-F238E27FC236}">
                  <a16:creationId xmlns:a16="http://schemas.microsoft.com/office/drawing/2014/main" id="{BF1C23D2-D74F-4456-AD7B-904A6E28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1" name="Freeform 7">
              <a:extLst>
                <a:ext uri="{FF2B5EF4-FFF2-40B4-BE49-F238E27FC236}">
                  <a16:creationId xmlns:a16="http://schemas.microsoft.com/office/drawing/2014/main" id="{578577AD-563A-4936-9ACB-FDCF298412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2" name="Freeform 8">
              <a:extLst>
                <a:ext uri="{FF2B5EF4-FFF2-40B4-BE49-F238E27FC236}">
                  <a16:creationId xmlns:a16="http://schemas.microsoft.com/office/drawing/2014/main" id="{1C9F3743-BFAB-4636-81C7-ACD99C694B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3" name="Freeform 9">
              <a:extLst>
                <a:ext uri="{FF2B5EF4-FFF2-40B4-BE49-F238E27FC236}">
                  <a16:creationId xmlns:a16="http://schemas.microsoft.com/office/drawing/2014/main" id="{FC58029E-BC15-45E4-AA28-CC80C96A3F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4" name="Freeform 10">
              <a:extLst>
                <a:ext uri="{FF2B5EF4-FFF2-40B4-BE49-F238E27FC236}">
                  <a16:creationId xmlns:a16="http://schemas.microsoft.com/office/drawing/2014/main" id="{41CBB721-7EDD-4FEA-9D6B-A3656D9F4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5" name="Freeform 11">
              <a:extLst>
                <a:ext uri="{FF2B5EF4-FFF2-40B4-BE49-F238E27FC236}">
                  <a16:creationId xmlns:a16="http://schemas.microsoft.com/office/drawing/2014/main" id="{4C945CDA-4F14-4FA0-B272-B1E25B4FA1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17" name="Rectangle 16">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p:cNvSpPr>
            <a:spLocks noGrp="1"/>
          </p:cNvSpPr>
          <p:nvPr>
            <p:ph type="ctrTitle"/>
          </p:nvPr>
        </p:nvSpPr>
        <p:spPr>
          <a:xfrm>
            <a:off x="496112" y="685801"/>
            <a:ext cx="2743200" cy="5105400"/>
          </a:xfrm>
        </p:spPr>
        <p:txBody>
          <a:bodyPr vert="horz" lIns="91440" tIns="45720" rIns="91440" bIns="45720" rtlCol="0" anchor="ctr">
            <a:normAutofit/>
          </a:bodyPr>
          <a:lstStyle/>
          <a:p>
            <a:pPr algn="l"/>
            <a:r>
              <a:rPr lang="en-US" sz="3200" dirty="0">
                <a:solidFill>
                  <a:srgbClr val="FFFFFF"/>
                </a:solidFill>
              </a:rPr>
              <a:t>Thank you </a:t>
            </a:r>
          </a:p>
        </p:txBody>
      </p:sp>
      <p:grpSp>
        <p:nvGrpSpPr>
          <p:cNvPr id="21" name="Group 20">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22"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3"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4"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5"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6"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7"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4" name="TextBox 3"/>
          <p:cNvSpPr txBox="1"/>
          <p:nvPr/>
        </p:nvSpPr>
        <p:spPr>
          <a:xfrm>
            <a:off x="5117106" y="685801"/>
            <a:ext cx="6385918" cy="5105400"/>
          </a:xfrm>
          <a:prstGeom prst="rect">
            <a:avLst/>
          </a:prstGeom>
        </p:spPr>
        <p:txBody>
          <a:bodyPr vert="horz" lIns="91440" tIns="45720" rIns="91440" bIns="45720" rtlCol="0" anchor="ctr">
            <a:normAutofit/>
          </a:bodyPr>
          <a:lstStyle/>
          <a:p>
            <a:pPr>
              <a:spcBef>
                <a:spcPct val="20000"/>
              </a:spcBef>
              <a:spcAft>
                <a:spcPts val="600"/>
              </a:spcAft>
              <a:buClr>
                <a:schemeClr val="accent1">
                  <a:lumMod val="75000"/>
                </a:schemeClr>
              </a:buClr>
              <a:buSzPct val="145000"/>
              <a:buFont typeface="Arial"/>
              <a:buChar char="•"/>
            </a:pPr>
            <a:r>
              <a:rPr lang="en-US" sz="2000" b="1" dirty="0"/>
              <a:t>Steven Tauber</a:t>
            </a:r>
          </a:p>
          <a:p>
            <a:pPr>
              <a:spcBef>
                <a:spcPct val="20000"/>
              </a:spcBef>
              <a:spcAft>
                <a:spcPts val="600"/>
              </a:spcAft>
              <a:buClr>
                <a:schemeClr val="accent1">
                  <a:lumMod val="75000"/>
                </a:schemeClr>
              </a:buClr>
              <a:buSzPct val="145000"/>
              <a:buFont typeface="Arial"/>
              <a:buChar char="•"/>
            </a:pPr>
            <a:r>
              <a:rPr lang="en-US" sz="2000" dirty="0"/>
              <a:t>School of Interdisciplinary Global Studies </a:t>
            </a:r>
          </a:p>
          <a:p>
            <a:pPr>
              <a:spcBef>
                <a:spcPct val="20000"/>
              </a:spcBef>
              <a:spcAft>
                <a:spcPts val="600"/>
              </a:spcAft>
              <a:buClr>
                <a:schemeClr val="accent1">
                  <a:lumMod val="75000"/>
                </a:schemeClr>
              </a:buClr>
              <a:buSzPct val="145000"/>
              <a:buFont typeface="Arial"/>
              <a:buChar char="•"/>
            </a:pPr>
            <a:r>
              <a:rPr lang="en-US" sz="2000" dirty="0"/>
              <a:t>University of South Florida</a:t>
            </a:r>
          </a:p>
          <a:p>
            <a:pPr>
              <a:spcBef>
                <a:spcPct val="20000"/>
              </a:spcBef>
              <a:spcAft>
                <a:spcPts val="600"/>
              </a:spcAft>
              <a:buClr>
                <a:schemeClr val="accent1">
                  <a:lumMod val="75000"/>
                </a:schemeClr>
              </a:buClr>
              <a:buSzPct val="145000"/>
              <a:buFont typeface="Arial"/>
              <a:buChar char="•"/>
            </a:pPr>
            <a:r>
              <a:rPr lang="en-US" sz="2000" dirty="0"/>
              <a:t>Tampa, FL, USA</a:t>
            </a:r>
          </a:p>
        </p:txBody>
      </p:sp>
    </p:spTree>
    <p:extLst>
      <p:ext uri="{BB962C8B-B14F-4D97-AF65-F5344CB8AC3E}">
        <p14:creationId xmlns:p14="http://schemas.microsoft.com/office/powerpoint/2010/main" val="21454228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Parallax</Template>
  <TotalTime>11444</TotalTime>
  <Words>1879</Words>
  <Application>Microsoft Office PowerPoint</Application>
  <PresentationFormat>Widescreen</PresentationFormat>
  <Paragraphs>243</Paragraphs>
  <Slides>44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44</vt:i4>
      </vt:variant>
    </vt:vector>
  </HeadingPairs>
  <TitlesOfParts>
    <vt:vector size="48" baseType="lpstr">
      <vt:lpstr>Arial</vt:lpstr>
      <vt:lpstr>Corbel</vt:lpstr>
      <vt:lpstr>Times New Roman</vt:lpstr>
      <vt:lpstr>Parallax</vt:lpstr>
      <vt:lpstr>Critical International Relations Theory, Critical Animal Studies, and Sustainable Development</vt:lpstr>
      <vt:lpstr>Background Material</vt:lpstr>
      <vt:lpstr>Dr. Steven Tauber</vt:lpstr>
      <vt:lpstr>Presentation outline</vt:lpstr>
      <vt:lpstr>Terminology</vt:lpstr>
      <vt:lpstr>Traditional Western Philosophy and the Status of Animals</vt:lpstr>
      <vt:lpstr>Pre 19th century view on animals</vt:lpstr>
      <vt:lpstr>Jeremy Bentham and animal welfare</vt:lpstr>
      <vt:lpstr>Contemporary welfarists</vt:lpstr>
      <vt:lpstr>Animal Welfare Tenets</vt:lpstr>
      <vt:lpstr>Tom Regan and animal rights </vt:lpstr>
      <vt:lpstr>Donaldson and kymlicka</vt:lpstr>
      <vt:lpstr>Animal rights and legal scholarship</vt:lpstr>
      <vt:lpstr>Animal Rights Tenets</vt:lpstr>
      <vt:lpstr>Critical animal studies (CAS)</vt:lpstr>
      <vt:lpstr>Critical animal studies</vt:lpstr>
      <vt:lpstr>Cas and outcomes for humans</vt:lpstr>
      <vt:lpstr>Critical animal studies and Critical International Relations </vt:lpstr>
      <vt:lpstr>Critical international relations (CIRT)</vt:lpstr>
      <vt:lpstr>Cirt’s anthropocentrism  </vt:lpstr>
      <vt:lpstr>This presentation's contribution</vt:lpstr>
      <vt:lpstr>Using the nation state as a unit of analysis </vt:lpstr>
      <vt:lpstr>The quantCrit approach </vt:lpstr>
      <vt:lpstr>Measuring the treatment of animals </vt:lpstr>
      <vt:lpstr>Existing measures</vt:lpstr>
      <vt:lpstr>Problems with gal </vt:lpstr>
      <vt:lpstr>Problems with the API</vt:lpstr>
      <vt:lpstr>Problems with vaci </vt:lpstr>
      <vt:lpstr>My Measurement of the treatment of animals</vt:lpstr>
      <vt:lpstr>Findings </vt:lpstr>
      <vt:lpstr>Implications of these findings</vt:lpstr>
      <vt:lpstr>Why Focus on the UN</vt:lpstr>
      <vt:lpstr>2030 Agenda for Sustainable Development </vt:lpstr>
      <vt:lpstr>Goal 2: zero hunger (i.e., food security) </vt:lpstr>
      <vt:lpstr>Goal 14: life below water  </vt:lpstr>
      <vt:lpstr>Relevant goals that do not mention animal exploitation </vt:lpstr>
      <vt:lpstr>Food and Agriculture Organization </vt:lpstr>
      <vt:lpstr>Blatant welfarist bias </vt:lpstr>
      <vt:lpstr>Problematic one-health principle </vt:lpstr>
      <vt:lpstr>Conclusion </vt:lpstr>
      <vt:lpstr>Contributions of this research </vt:lpstr>
      <vt:lpstr>Directions for future research </vt:lpstr>
      <vt:lpstr>Questions??</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Tauber, Steven</dc:creator>
  <cp:lastModifiedBy>Tauber, Steven</cp:lastModifiedBy>
  <cp:revision>30</cp:revision>
  <dcterms:created xsi:type="dcterms:W3CDTF">2021-06-01T18:07:07Z</dcterms:created>
  <dcterms:modified xsi:type="dcterms:W3CDTF">2021-06-18T18:03:42Z</dcterms:modified>
</cp:coreProperties>
</file>