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8" r:id="rId3"/>
    <p:sldId id="266" r:id="rId4"/>
    <p:sldId id="257" r:id="rId5"/>
    <p:sldId id="258" r:id="rId6"/>
    <p:sldId id="259" r:id="rId7"/>
    <p:sldId id="260" r:id="rId8"/>
    <p:sldId id="261" r:id="rId9"/>
    <p:sldId id="262"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8" d="100"/>
          <a:sy n="68" d="100"/>
        </p:scale>
        <p:origin x="816" y="60"/>
      </p:cViewPr>
      <p:guideLst/>
    </p:cSldViewPr>
  </p:slideViewPr>
  <p:notesTextViewPr>
    <p:cViewPr>
      <p:scale>
        <a:sx n="1" d="1"/>
        <a:sy n="1" d="1"/>
      </p:scale>
      <p:origin x="0" y="-31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A1CD69-5FF1-4AD4-A9A9-63C92390398D}" type="datetimeFigureOut">
              <a:rPr lang="en-GB" smtClean="0"/>
              <a:t>04/04/2019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45F84-F7B8-4F1B-9031-61C7F4B4A224}" type="slidenum">
              <a:rPr lang="en-GB" smtClean="0"/>
              <a:t>‹#›</a:t>
            </a:fld>
            <a:endParaRPr lang="en-GB"/>
          </a:p>
        </p:txBody>
      </p:sp>
    </p:spTree>
    <p:extLst>
      <p:ext uri="{BB962C8B-B14F-4D97-AF65-F5344CB8AC3E}">
        <p14:creationId xmlns:p14="http://schemas.microsoft.com/office/powerpoint/2010/main" val="3640856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noted by Taylor (2001, p.126) </a:t>
            </a:r>
          </a:p>
          <a:p>
            <a:r>
              <a:rPr lang="en-GB" dirty="0"/>
              <a:t>Shabti’s (from left to right) </a:t>
            </a:r>
            <a:r>
              <a:rPr lang="en-GB" dirty="0" err="1"/>
              <a:t>Heqasekheperi</a:t>
            </a:r>
            <a:r>
              <a:rPr lang="en-GB" dirty="0"/>
              <a:t>, </a:t>
            </a:r>
            <a:r>
              <a:rPr lang="en-GB" dirty="0" err="1"/>
              <a:t>Sety</a:t>
            </a:r>
            <a:r>
              <a:rPr lang="en-GB" dirty="0"/>
              <a:t> I, </a:t>
            </a:r>
            <a:r>
              <a:rPr lang="en-GB" dirty="0" err="1"/>
              <a:t>Pypyu</a:t>
            </a:r>
            <a:r>
              <a:rPr lang="en-GB" dirty="0"/>
              <a:t>, </a:t>
            </a:r>
            <a:r>
              <a:rPr lang="en-GB" dirty="0" err="1"/>
              <a:t>Bakwerner</a:t>
            </a:r>
            <a:r>
              <a:rPr lang="en-GB" dirty="0"/>
              <a:t>, Ramesses VI.</a:t>
            </a:r>
          </a:p>
          <a:p>
            <a:r>
              <a:rPr lang="en-GB" dirty="0"/>
              <a:t>From the 19</a:t>
            </a:r>
            <a:r>
              <a:rPr lang="en-GB" baseline="30000" dirty="0"/>
              <a:t>th</a:t>
            </a:r>
            <a:r>
              <a:rPr lang="en-GB" dirty="0"/>
              <a:t> and 20</a:t>
            </a:r>
            <a:r>
              <a:rPr lang="en-GB" baseline="30000" dirty="0"/>
              <a:t>th</a:t>
            </a:r>
            <a:r>
              <a:rPr lang="en-GB" dirty="0"/>
              <a:t> Dynasties, Shabti’s were made from faience and glazed in the variety of colours seen in the first four shabti’s.</a:t>
            </a:r>
          </a:p>
          <a:p>
            <a:r>
              <a:rPr lang="en-GB" dirty="0"/>
              <a:t>Even still, at this point, shabti’s were also made from calcite, and were crudely painted with a wax-based green pigment.</a:t>
            </a:r>
          </a:p>
        </p:txBody>
      </p:sp>
      <p:sp>
        <p:nvSpPr>
          <p:cNvPr id="4" name="Slide Number Placeholder 3"/>
          <p:cNvSpPr>
            <a:spLocks noGrp="1"/>
          </p:cNvSpPr>
          <p:nvPr>
            <p:ph type="sldNum" sz="quarter" idx="5"/>
          </p:nvPr>
        </p:nvSpPr>
        <p:spPr/>
        <p:txBody>
          <a:bodyPr/>
          <a:lstStyle/>
          <a:p>
            <a:fld id="{25545F84-F7B8-4F1B-9031-61C7F4B4A224}" type="slidenum">
              <a:rPr lang="en-GB" smtClean="0"/>
              <a:t>4</a:t>
            </a:fld>
            <a:endParaRPr lang="en-GB"/>
          </a:p>
        </p:txBody>
      </p:sp>
    </p:spTree>
    <p:extLst>
      <p:ext uri="{BB962C8B-B14F-4D97-AF65-F5344CB8AC3E}">
        <p14:creationId xmlns:p14="http://schemas.microsoft.com/office/powerpoint/2010/main" val="3983084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image relevant ? As the written word was significantly important to the Egyptians, as much as the spoken word, the power of the words written on the shabti makes it an item that I think blurs the boundary between the living and the dead, as the living make these items for the dead, and grant them with the magical potential needed for them to come to life in the afterlife, where their spell is then ‘spoken’ by the dead person. who they then serve for all eternity, thanks to the power of the written and spoken words on the </a:t>
            </a:r>
            <a:r>
              <a:rPr lang="en-GB" dirty="0" err="1"/>
              <a:t>shabit’s</a:t>
            </a:r>
            <a:r>
              <a:rPr lang="en-GB" dirty="0"/>
              <a:t> form. In Egyptian ideology, if </a:t>
            </a:r>
            <a:r>
              <a:rPr lang="en-GB" dirty="0" err="1"/>
              <a:t>thoth</a:t>
            </a:r>
            <a:r>
              <a:rPr lang="en-GB" dirty="0"/>
              <a:t> wouldn’t have invented writing, who </a:t>
            </a:r>
            <a:r>
              <a:rPr lang="en-GB"/>
              <a:t>would have ?</a:t>
            </a:r>
            <a:endParaRPr lang="en-GB" dirty="0"/>
          </a:p>
        </p:txBody>
      </p:sp>
      <p:sp>
        <p:nvSpPr>
          <p:cNvPr id="4" name="Slide Number Placeholder 3"/>
          <p:cNvSpPr>
            <a:spLocks noGrp="1"/>
          </p:cNvSpPr>
          <p:nvPr>
            <p:ph type="sldNum" sz="quarter" idx="5"/>
          </p:nvPr>
        </p:nvSpPr>
        <p:spPr/>
        <p:txBody>
          <a:bodyPr/>
          <a:lstStyle/>
          <a:p>
            <a:fld id="{25545F84-F7B8-4F1B-9031-61C7F4B4A224}" type="slidenum">
              <a:rPr lang="en-GB" smtClean="0"/>
              <a:t>10</a:t>
            </a:fld>
            <a:endParaRPr lang="en-GB"/>
          </a:p>
        </p:txBody>
      </p:sp>
    </p:spTree>
    <p:extLst>
      <p:ext uri="{BB962C8B-B14F-4D97-AF65-F5344CB8AC3E}">
        <p14:creationId xmlns:p14="http://schemas.microsoft.com/office/powerpoint/2010/main" val="3559455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297357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896646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96881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7D981B-A1FD-49CB-AD07-4D6CB1CAA05C}"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1695058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7D981B-A1FD-49CB-AD07-4D6CB1CAA05C}" type="datetimeFigureOut">
              <a:rPr lang="en-GB" smtClean="0"/>
              <a:t>04/04/2019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2770193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7D981B-A1FD-49CB-AD07-4D6CB1CAA05C}" type="datetimeFigureOut">
              <a:rPr lang="en-GB" smtClean="0"/>
              <a:t>04/04/2019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1729714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7D981B-A1FD-49CB-AD07-4D6CB1CAA05C}" type="datetimeFigureOut">
              <a:rPr lang="en-GB" smtClean="0"/>
              <a:t>04/04/2019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920020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7D981B-A1FD-49CB-AD07-4D6CB1CAA05C}"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517896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7D981B-A1FD-49CB-AD07-4D6CB1CAA05C}"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415783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475133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92389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546608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66839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2787643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675093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7D981B-A1FD-49CB-AD07-4D6CB1CAA05C}"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168382-503C-4075-AA1C-603D5162C419}" type="slidenum">
              <a:rPr lang="en-GB" smtClean="0"/>
              <a:t>‹#›</a:t>
            </a:fld>
            <a:endParaRPr lang="en-GB"/>
          </a:p>
        </p:txBody>
      </p:sp>
    </p:spTree>
    <p:extLst>
      <p:ext uri="{BB962C8B-B14F-4D97-AF65-F5344CB8AC3E}">
        <p14:creationId xmlns:p14="http://schemas.microsoft.com/office/powerpoint/2010/main" val="3231546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B7D981B-A1FD-49CB-AD07-4D6CB1CAA05C}" type="datetimeFigureOut">
              <a:rPr lang="en-GB" smtClean="0"/>
              <a:t>04/04/2019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168382-503C-4075-AA1C-603D5162C419}" type="slidenum">
              <a:rPr lang="en-GB" smtClean="0"/>
              <a:t>‹#›</a:t>
            </a:fld>
            <a:endParaRPr lang="en-GB"/>
          </a:p>
        </p:txBody>
      </p:sp>
    </p:spTree>
    <p:extLst>
      <p:ext uri="{BB962C8B-B14F-4D97-AF65-F5344CB8AC3E}">
        <p14:creationId xmlns:p14="http://schemas.microsoft.com/office/powerpoint/2010/main" val="30055809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A9041D-1982-42DA-9367-33C2936F8DE8}"/>
              </a:ext>
            </a:extLst>
          </p:cNvPr>
          <p:cNvPicPr>
            <a:picLocks noChangeAspect="1"/>
          </p:cNvPicPr>
          <p:nvPr/>
        </p:nvPicPr>
        <p:blipFill rotWithShape="1">
          <a:blip r:embed="rId2">
            <a:duotone>
              <a:prstClr val="black"/>
              <a:prstClr val="white"/>
            </a:duotone>
            <a:extLst/>
          </a:blip>
          <a:srcRect r="-1" b="52788"/>
          <a:stretch/>
        </p:blipFill>
        <p:spPr>
          <a:xfrm>
            <a:off x="4058950" y="-1"/>
            <a:ext cx="4866243" cy="6858001"/>
          </a:xfrm>
          <a:custGeom>
            <a:avLst/>
            <a:gdLst>
              <a:gd name="connsiteX0" fmla="*/ 379987 w 4866243"/>
              <a:gd name="connsiteY0" fmla="*/ 0 h 6858001"/>
              <a:gd name="connsiteX1" fmla="*/ 3441752 w 4866243"/>
              <a:gd name="connsiteY1" fmla="*/ 0 h 6858001"/>
              <a:gd name="connsiteX2" fmla="*/ 4866243 w 4866243"/>
              <a:gd name="connsiteY2" fmla="*/ 4518556 h 6858001"/>
              <a:gd name="connsiteX3" fmla="*/ 3101811 w 4866243"/>
              <a:gd name="connsiteY3" fmla="*/ 6858001 h 6858001"/>
              <a:gd name="connsiteX4" fmla="*/ 27809 w 4866243"/>
              <a:gd name="connsiteY4" fmla="*/ 6858001 h 6858001"/>
              <a:gd name="connsiteX5" fmla="*/ 1803228 w 4866243"/>
              <a:gd name="connsiteY5" fmla="*/ 4521201 h 6858001"/>
              <a:gd name="connsiteX6" fmla="*/ 0 w 4866243"/>
              <a:gd name="connsiteY6" fmla="*/ 0 h 6858001"/>
              <a:gd name="connsiteX7" fmla="*/ 379987 w 4866243"/>
              <a:gd name="connsiteY7" fmla="*/ 0 h 6858001"/>
              <a:gd name="connsiteX8" fmla="*/ 0 w 4866243"/>
              <a:gd name="connsiteY8"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6243" h="6858001">
                <a:moveTo>
                  <a:pt x="379987" y="0"/>
                </a:moveTo>
                <a:lnTo>
                  <a:pt x="3441752" y="0"/>
                </a:lnTo>
                <a:lnTo>
                  <a:pt x="4866243" y="4518556"/>
                </a:lnTo>
                <a:lnTo>
                  <a:pt x="310181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9BA4687-3C76-4900-B06F-08252C8F59F1}"/>
              </a:ext>
            </a:extLst>
          </p:cNvPr>
          <p:cNvSpPr>
            <a:spLocks noGrp="1"/>
          </p:cNvSpPr>
          <p:nvPr>
            <p:ph type="ctrTitle"/>
          </p:nvPr>
        </p:nvSpPr>
        <p:spPr>
          <a:xfrm>
            <a:off x="694576" y="3048000"/>
            <a:ext cx="4054717" cy="1646302"/>
          </a:xfrm>
        </p:spPr>
        <p:txBody>
          <a:bodyPr>
            <a:noAutofit/>
          </a:bodyPr>
          <a:lstStyle/>
          <a:p>
            <a:pPr>
              <a:lnSpc>
                <a:spcPct val="90000"/>
              </a:lnSpc>
            </a:pPr>
            <a:r>
              <a:rPr lang="en-GB" sz="4000" u="sng" dirty="0"/>
              <a:t>Shabti Dolls:</a:t>
            </a:r>
            <a:br>
              <a:rPr lang="en-GB" sz="4000" u="sng" dirty="0"/>
            </a:br>
            <a:r>
              <a:rPr lang="en-GB" sz="4000" u="sng" dirty="0"/>
              <a:t>How important are they for Egyptian funerary beliefs?</a:t>
            </a:r>
          </a:p>
        </p:txBody>
      </p:sp>
      <p:pic>
        <p:nvPicPr>
          <p:cNvPr id="5" name="Picture 4">
            <a:extLst>
              <a:ext uri="{FF2B5EF4-FFF2-40B4-BE49-F238E27FC236}">
                <a16:creationId xmlns:a16="http://schemas.microsoft.com/office/drawing/2014/main" id="{FE8118D2-D88E-41B3-A326-3D210DDD48F0}"/>
              </a:ext>
            </a:extLst>
          </p:cNvPr>
          <p:cNvPicPr>
            <a:picLocks noChangeAspect="1"/>
          </p:cNvPicPr>
          <p:nvPr/>
        </p:nvPicPr>
        <p:blipFill rotWithShape="1">
          <a:blip r:embed="rId3">
            <a:duotone>
              <a:prstClr val="black"/>
              <a:prstClr val="white"/>
            </a:duotone>
            <a:extLst/>
          </a:blip>
          <a:srcRect r="2244"/>
          <a:stretch/>
        </p:blipFill>
        <p:spPr>
          <a:xfrm>
            <a:off x="7160763" y="-1"/>
            <a:ext cx="5028061" cy="6858001"/>
          </a:xfrm>
          <a:custGeom>
            <a:avLst/>
            <a:gdLst>
              <a:gd name="connsiteX0" fmla="*/ 339940 w 5028061"/>
              <a:gd name="connsiteY0" fmla="*/ 0 h 6858001"/>
              <a:gd name="connsiteX1" fmla="*/ 5028061 w 5028061"/>
              <a:gd name="connsiteY1" fmla="*/ 0 h 6858001"/>
              <a:gd name="connsiteX2" fmla="*/ 5028061 w 5028061"/>
              <a:gd name="connsiteY2" fmla="*/ 6858001 h 6858001"/>
              <a:gd name="connsiteX3" fmla="*/ 0 w 5028061"/>
              <a:gd name="connsiteY3" fmla="*/ 6858001 h 6858001"/>
              <a:gd name="connsiteX4" fmla="*/ 1761483 w 5028061"/>
              <a:gd name="connsiteY4" fmla="*/ 4522467 h 6858001"/>
              <a:gd name="connsiteX5" fmla="*/ 1765287 w 5028061"/>
              <a:gd name="connsiteY5" fmla="*/ 4521267 h 6858001"/>
              <a:gd name="connsiteX6" fmla="*/ 1764431 w 5028061"/>
              <a:gd name="connsiteY6" fmla="*/ 4518557 h 6858001"/>
              <a:gd name="connsiteX7" fmla="*/ 1765286 w 5028061"/>
              <a:gd name="connsiteY7" fmla="*/ 4517424 h 6858001"/>
              <a:gd name="connsiteX8" fmla="*/ 1763696 w 5028061"/>
              <a:gd name="connsiteY8" fmla="*/ 4516225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28061" h="6858001">
                <a:moveTo>
                  <a:pt x="339940" y="0"/>
                </a:moveTo>
                <a:lnTo>
                  <a:pt x="5028061" y="0"/>
                </a:lnTo>
                <a:lnTo>
                  <a:pt x="5028061" y="6858001"/>
                </a:lnTo>
                <a:lnTo>
                  <a:pt x="0" y="6858001"/>
                </a:lnTo>
                <a:lnTo>
                  <a:pt x="1761483" y="4522467"/>
                </a:lnTo>
                <a:lnTo>
                  <a:pt x="1765287" y="4521267"/>
                </a:lnTo>
                <a:lnTo>
                  <a:pt x="1764431" y="4518557"/>
                </a:lnTo>
                <a:lnTo>
                  <a:pt x="1765286" y="4517424"/>
                </a:lnTo>
                <a:lnTo>
                  <a:pt x="1763696" y="4516225"/>
                </a:lnTo>
                <a:close/>
              </a:path>
            </a:pathLst>
          </a:custGeom>
        </p:spPr>
      </p:pic>
      <p:sp>
        <p:nvSpPr>
          <p:cNvPr id="10" name="Freeform 33">
            <a:extLst>
              <a:ext uri="{FF2B5EF4-FFF2-40B4-BE49-F238E27FC236}">
                <a16:creationId xmlns:a16="http://schemas.microsoft.com/office/drawing/2014/main" id="{68D87EF4-5A7A-44DD-A2F3-8843A13C0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4562" y="9620"/>
            <a:ext cx="1757770" cy="6871044"/>
          </a:xfrm>
          <a:custGeom>
            <a:avLst/>
            <a:gdLst>
              <a:gd name="connsiteX0" fmla="*/ 0 w 1839432"/>
              <a:gd name="connsiteY0" fmla="*/ 0 h 6889898"/>
              <a:gd name="connsiteX1" fmla="*/ 1839432 w 1839432"/>
              <a:gd name="connsiteY1" fmla="*/ 5741582 h 6889898"/>
              <a:gd name="connsiteX2" fmla="*/ 138223 w 1839432"/>
              <a:gd name="connsiteY2" fmla="*/ 6889898 h 6889898"/>
              <a:gd name="connsiteX3" fmla="*/ 138223 w 1839432"/>
              <a:gd name="connsiteY3" fmla="*/ 6889898 h 6889898"/>
              <a:gd name="connsiteX0" fmla="*/ 229422 w 1701209"/>
              <a:gd name="connsiteY0" fmla="*/ 0 h 6871044"/>
              <a:gd name="connsiteX1" fmla="*/ 1701209 w 1701209"/>
              <a:gd name="connsiteY1" fmla="*/ 5722728 h 6871044"/>
              <a:gd name="connsiteX2" fmla="*/ 0 w 1701209"/>
              <a:gd name="connsiteY2" fmla="*/ 6871044 h 6871044"/>
              <a:gd name="connsiteX3" fmla="*/ 0 w 1701209"/>
              <a:gd name="connsiteY3" fmla="*/ 6871044 h 6871044"/>
              <a:gd name="connsiteX0" fmla="*/ 229422 w 1644648"/>
              <a:gd name="connsiteY0" fmla="*/ 0 h 6871044"/>
              <a:gd name="connsiteX1" fmla="*/ 1644648 w 1644648"/>
              <a:gd name="connsiteY1" fmla="*/ 4478390 h 6871044"/>
              <a:gd name="connsiteX2" fmla="*/ 0 w 1644648"/>
              <a:gd name="connsiteY2" fmla="*/ 6871044 h 6871044"/>
              <a:gd name="connsiteX3" fmla="*/ 0 w 1644648"/>
              <a:gd name="connsiteY3" fmla="*/ 6871044 h 6871044"/>
              <a:gd name="connsiteX0" fmla="*/ 375694 w 1790920"/>
              <a:gd name="connsiteY0" fmla="*/ 0 h 7043462"/>
              <a:gd name="connsiteX1" fmla="*/ 1790920 w 1790920"/>
              <a:gd name="connsiteY1" fmla="*/ 4478390 h 7043462"/>
              <a:gd name="connsiteX2" fmla="*/ 146272 w 1790920"/>
              <a:gd name="connsiteY2" fmla="*/ 6871044 h 7043462"/>
              <a:gd name="connsiteX3" fmla="*/ 61431 w 1790920"/>
              <a:gd name="connsiteY3" fmla="*/ 6852191 h 7043462"/>
              <a:gd name="connsiteX0" fmla="*/ 229422 w 1644648"/>
              <a:gd name="connsiteY0" fmla="*/ 0 h 6871044"/>
              <a:gd name="connsiteX1" fmla="*/ 1644648 w 1644648"/>
              <a:gd name="connsiteY1" fmla="*/ 4478390 h 6871044"/>
              <a:gd name="connsiteX2" fmla="*/ 0 w 1644648"/>
              <a:gd name="connsiteY2" fmla="*/ 6871044 h 6871044"/>
              <a:gd name="connsiteX0" fmla="*/ 342544 w 1757770"/>
              <a:gd name="connsiteY0" fmla="*/ 0 h 6871044"/>
              <a:gd name="connsiteX1" fmla="*/ 1757770 w 1757770"/>
              <a:gd name="connsiteY1" fmla="*/ 4478390 h 6871044"/>
              <a:gd name="connsiteX2" fmla="*/ 0 w 1757770"/>
              <a:gd name="connsiteY2" fmla="*/ 6871044 h 6871044"/>
            </a:gdLst>
            <a:ahLst/>
            <a:cxnLst>
              <a:cxn ang="0">
                <a:pos x="connsiteX0" y="connsiteY0"/>
              </a:cxn>
              <a:cxn ang="0">
                <a:pos x="connsiteX1" y="connsiteY1"/>
              </a:cxn>
              <a:cxn ang="0">
                <a:pos x="connsiteX2" y="connsiteY2"/>
              </a:cxn>
            </a:cxnLst>
            <a:rect l="l" t="t" r="r" b="b"/>
            <a:pathLst>
              <a:path w="1757770" h="6871044">
                <a:moveTo>
                  <a:pt x="342544" y="0"/>
                </a:moveTo>
                <a:lnTo>
                  <a:pt x="1757770" y="4478390"/>
                </a:lnTo>
                <a:cubicBezTo>
                  <a:pt x="1209554" y="5275941"/>
                  <a:pt x="288248" y="6475411"/>
                  <a:pt x="0" y="6871044"/>
                </a:cubicBezTo>
              </a:path>
            </a:pathLst>
          </a:cu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7E27D527-CE81-4B82-B032-EC2B3D8A6A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B136F-2E3A-48C8-A30E-04355B4A34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5">
            <a:extLst>
              <a:ext uri="{FF2B5EF4-FFF2-40B4-BE49-F238E27FC236}">
                <a16:creationId xmlns:a16="http://schemas.microsoft.com/office/drawing/2014/main" id="{7BFB0212-547A-48F1-83AB-9768A0C7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D204B04D-7F8C-4D65-BFCF-DA74570B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76B29A9E-5CD2-4520-B033-5F525F5FA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F430C0C6-4008-4DA8-AC24-DFB84296F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57125C80-9AE7-4DB7-8EA2-5E407B67B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A1129AE6-F7B8-4787-9217-FC661EAE6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19CA045F-68FD-424D-9D51-4C65A874A44F}"/>
              </a:ext>
            </a:extLst>
          </p:cNvPr>
          <p:cNvPicPr>
            <a:picLocks noChangeAspect="1"/>
          </p:cNvPicPr>
          <p:nvPr/>
        </p:nvPicPr>
        <p:blipFill>
          <a:blip r:embed="rId4"/>
          <a:stretch>
            <a:fillRect/>
          </a:stretch>
        </p:blipFill>
        <p:spPr>
          <a:xfrm>
            <a:off x="0" y="-8467"/>
            <a:ext cx="2558451" cy="874683"/>
          </a:xfrm>
          <a:prstGeom prst="rect">
            <a:avLst/>
          </a:prstGeom>
        </p:spPr>
      </p:pic>
      <p:sp>
        <p:nvSpPr>
          <p:cNvPr id="7" name="TextBox 6">
            <a:extLst>
              <a:ext uri="{FF2B5EF4-FFF2-40B4-BE49-F238E27FC236}">
                <a16:creationId xmlns:a16="http://schemas.microsoft.com/office/drawing/2014/main" id="{4F9FAA78-A5E0-488F-A941-4E2F8A9817E6}"/>
              </a:ext>
            </a:extLst>
          </p:cNvPr>
          <p:cNvSpPr txBox="1"/>
          <p:nvPr/>
        </p:nvSpPr>
        <p:spPr>
          <a:xfrm>
            <a:off x="65070" y="884302"/>
            <a:ext cx="2442974" cy="307777"/>
          </a:xfrm>
          <a:prstGeom prst="rect">
            <a:avLst/>
          </a:prstGeom>
          <a:noFill/>
        </p:spPr>
        <p:txBody>
          <a:bodyPr wrap="square" rtlCol="0">
            <a:spAutoFit/>
          </a:bodyPr>
          <a:lstStyle/>
          <a:p>
            <a:r>
              <a:rPr lang="en-GB" sz="1400" dirty="0"/>
              <a:t>Nadia Seale 1700647</a:t>
            </a:r>
          </a:p>
        </p:txBody>
      </p:sp>
    </p:spTree>
    <p:extLst>
      <p:ext uri="{BB962C8B-B14F-4D97-AF65-F5344CB8AC3E}">
        <p14:creationId xmlns:p14="http://schemas.microsoft.com/office/powerpoint/2010/main" val="793301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A6959C-DD82-47A7-82CB-C78C7E7D84A7}"/>
              </a:ext>
            </a:extLst>
          </p:cNvPr>
          <p:cNvSpPr/>
          <p:nvPr/>
        </p:nvSpPr>
        <p:spPr>
          <a:xfrm>
            <a:off x="2822871" y="529270"/>
            <a:ext cx="5654112" cy="584775"/>
          </a:xfrm>
          <a:prstGeom prst="rect">
            <a:avLst/>
          </a:prstGeom>
        </p:spPr>
        <p:txBody>
          <a:bodyPr wrap="none">
            <a:spAutoFit/>
          </a:bodyPr>
          <a:lstStyle/>
          <a:p>
            <a:r>
              <a:rPr lang="en-GB" sz="3200" u="sng" dirty="0">
                <a:solidFill>
                  <a:schemeClr val="accent1"/>
                </a:solidFill>
              </a:rPr>
              <a:t>Shabti? </a:t>
            </a:r>
            <a:r>
              <a:rPr lang="en-GB" sz="3200" u="sng" dirty="0" err="1">
                <a:solidFill>
                  <a:schemeClr val="accent1"/>
                </a:solidFill>
              </a:rPr>
              <a:t>Shawabti</a:t>
            </a:r>
            <a:r>
              <a:rPr lang="en-GB" sz="3200" u="sng" dirty="0">
                <a:solidFill>
                  <a:schemeClr val="accent1"/>
                </a:solidFill>
              </a:rPr>
              <a:t>? Or </a:t>
            </a:r>
            <a:r>
              <a:rPr lang="en-GB" sz="3200" u="sng" dirty="0" err="1">
                <a:solidFill>
                  <a:schemeClr val="accent1"/>
                </a:solidFill>
              </a:rPr>
              <a:t>Ushebti</a:t>
            </a:r>
            <a:r>
              <a:rPr lang="en-GB" sz="3200" u="sng" dirty="0">
                <a:solidFill>
                  <a:schemeClr val="accent1"/>
                </a:solidFill>
              </a:rPr>
              <a:t>?</a:t>
            </a:r>
          </a:p>
        </p:txBody>
      </p:sp>
      <p:sp>
        <p:nvSpPr>
          <p:cNvPr id="3" name="Rectangle 2">
            <a:extLst>
              <a:ext uri="{FF2B5EF4-FFF2-40B4-BE49-F238E27FC236}">
                <a16:creationId xmlns:a16="http://schemas.microsoft.com/office/drawing/2014/main" id="{CC43A4C7-BA74-491E-AE96-EFE0B67B833C}"/>
              </a:ext>
            </a:extLst>
          </p:cNvPr>
          <p:cNvSpPr/>
          <p:nvPr/>
        </p:nvSpPr>
        <p:spPr>
          <a:xfrm>
            <a:off x="1336430" y="1847449"/>
            <a:ext cx="7835705" cy="3416320"/>
          </a:xfrm>
          <a:prstGeom prst="rect">
            <a:avLst/>
          </a:prstGeom>
        </p:spPr>
        <p:txBody>
          <a:bodyPr wrap="square">
            <a:spAutoFit/>
          </a:bodyPr>
          <a:lstStyle/>
          <a:p>
            <a:r>
              <a:rPr lang="en-GB" dirty="0"/>
              <a:t>There are a few different ways of spelling Shabti, as noted by Taylor(2001, p.115):</a:t>
            </a:r>
          </a:p>
          <a:p>
            <a:r>
              <a:rPr lang="en-GB" dirty="0"/>
              <a:t> </a:t>
            </a:r>
          </a:p>
          <a:p>
            <a:endParaRPr lang="en-GB" dirty="0"/>
          </a:p>
          <a:p>
            <a:r>
              <a:rPr lang="en-GB" u="sng" dirty="0"/>
              <a:t>Shabti</a:t>
            </a:r>
            <a:r>
              <a:rPr lang="en-GB" dirty="0"/>
              <a:t> – this version of the name occurs in the late middle kingdom.</a:t>
            </a:r>
          </a:p>
          <a:p>
            <a:endParaRPr lang="en-GB" dirty="0"/>
          </a:p>
          <a:p>
            <a:endParaRPr lang="en-GB" dirty="0"/>
          </a:p>
          <a:p>
            <a:r>
              <a:rPr lang="en-GB" u="sng" dirty="0" err="1"/>
              <a:t>Shawabti</a:t>
            </a:r>
            <a:r>
              <a:rPr lang="en-GB" dirty="0"/>
              <a:t> - this version appears in the 17th Dynasty.</a:t>
            </a:r>
          </a:p>
          <a:p>
            <a:endParaRPr lang="en-GB" dirty="0"/>
          </a:p>
          <a:p>
            <a:endParaRPr lang="en-GB" dirty="0"/>
          </a:p>
          <a:p>
            <a:r>
              <a:rPr lang="en-GB" u="sng" dirty="0" err="1"/>
              <a:t>Ushebti</a:t>
            </a:r>
            <a:r>
              <a:rPr lang="en-GB" dirty="0"/>
              <a:t> – this form is used from the 21st Dynasty and into the Ptolmeic period.</a:t>
            </a:r>
          </a:p>
        </p:txBody>
      </p:sp>
    </p:spTree>
    <p:extLst>
      <p:ext uri="{BB962C8B-B14F-4D97-AF65-F5344CB8AC3E}">
        <p14:creationId xmlns:p14="http://schemas.microsoft.com/office/powerpoint/2010/main" val="3005790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772B73-568B-4928-86D3-A68A5F63295C}"/>
              </a:ext>
            </a:extLst>
          </p:cNvPr>
          <p:cNvSpPr txBox="1"/>
          <p:nvPr/>
        </p:nvSpPr>
        <p:spPr>
          <a:xfrm>
            <a:off x="3087756" y="384314"/>
            <a:ext cx="4837044" cy="584775"/>
          </a:xfrm>
          <a:prstGeom prst="rect">
            <a:avLst/>
          </a:prstGeom>
          <a:noFill/>
        </p:spPr>
        <p:txBody>
          <a:bodyPr wrap="square" rtlCol="0">
            <a:spAutoFit/>
          </a:bodyPr>
          <a:lstStyle/>
          <a:p>
            <a:pPr algn="ctr"/>
            <a:r>
              <a:rPr lang="en-GB" sz="3200" u="sng" dirty="0">
                <a:solidFill>
                  <a:schemeClr val="accent1"/>
                </a:solidFill>
              </a:rPr>
              <a:t>What is a Shabti doll ?</a:t>
            </a:r>
          </a:p>
        </p:txBody>
      </p:sp>
      <p:sp>
        <p:nvSpPr>
          <p:cNvPr id="3" name="TextBox 2">
            <a:extLst>
              <a:ext uri="{FF2B5EF4-FFF2-40B4-BE49-F238E27FC236}">
                <a16:creationId xmlns:a16="http://schemas.microsoft.com/office/drawing/2014/main" id="{816259C2-D0FD-4988-B892-B8938EBD6319}"/>
              </a:ext>
            </a:extLst>
          </p:cNvPr>
          <p:cNvSpPr txBox="1"/>
          <p:nvPr/>
        </p:nvSpPr>
        <p:spPr>
          <a:xfrm>
            <a:off x="914400" y="1775792"/>
            <a:ext cx="9912626" cy="3970318"/>
          </a:xfrm>
          <a:prstGeom prst="rect">
            <a:avLst/>
          </a:prstGeom>
          <a:noFill/>
        </p:spPr>
        <p:txBody>
          <a:bodyPr wrap="square" rtlCol="0">
            <a:spAutoFit/>
          </a:bodyPr>
          <a:lstStyle/>
          <a:p>
            <a:r>
              <a:rPr lang="en-GB" dirty="0"/>
              <a:t>Shabti dolls were small figures, most often made out of faience or clay (some were wooden)</a:t>
            </a:r>
          </a:p>
          <a:p>
            <a:endParaRPr lang="en-GB" dirty="0"/>
          </a:p>
          <a:p>
            <a:r>
              <a:rPr lang="en-GB" dirty="0"/>
              <a:t>They were mass produced in moulds; the result left some ushabti nicely formed whilst others were less defined, due to wear of the mould. </a:t>
            </a:r>
          </a:p>
          <a:p>
            <a:endParaRPr lang="en-GB" dirty="0"/>
          </a:p>
          <a:p>
            <a:r>
              <a:rPr lang="en-GB" dirty="0"/>
              <a:t>Shabtis could also be hand carved, like wooden shabtis, with detail being painted onto them .</a:t>
            </a:r>
          </a:p>
          <a:p>
            <a:endParaRPr lang="en-GB" dirty="0"/>
          </a:p>
          <a:p>
            <a:r>
              <a:rPr lang="en-GB" dirty="0"/>
              <a:t>As Taylor (2001, p.112) notes, the commonly recognised mummiform style was introduced around 2100 BC.</a:t>
            </a:r>
          </a:p>
          <a:p>
            <a:endParaRPr lang="en-GB" dirty="0"/>
          </a:p>
          <a:p>
            <a:r>
              <a:rPr lang="en-GB" dirty="0"/>
              <a:t>Shabti’s are often depicted holding the crook and flail in royal burials, but during and after the New Kingdom, Taylor (2001, p.114) notes that they had changed, and were then depicted holding agricultural implements.</a:t>
            </a:r>
          </a:p>
          <a:p>
            <a:endParaRPr lang="en-GB" dirty="0"/>
          </a:p>
        </p:txBody>
      </p:sp>
    </p:spTree>
    <p:extLst>
      <p:ext uri="{BB962C8B-B14F-4D97-AF65-F5344CB8AC3E}">
        <p14:creationId xmlns:p14="http://schemas.microsoft.com/office/powerpoint/2010/main" val="2086778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94D1E4-55DA-4781-B73E-28BBFD9E5F0C}"/>
              </a:ext>
            </a:extLst>
          </p:cNvPr>
          <p:cNvPicPr>
            <a:picLocks noChangeAspect="1"/>
          </p:cNvPicPr>
          <p:nvPr/>
        </p:nvPicPr>
        <p:blipFill rotWithShape="1">
          <a:blip r:embed="rId3"/>
          <a:srcRect r="6492"/>
          <a:stretch/>
        </p:blipFill>
        <p:spPr>
          <a:xfrm>
            <a:off x="1345820" y="791638"/>
            <a:ext cx="1363244" cy="5010463"/>
          </a:xfrm>
          <a:prstGeom prst="rect">
            <a:avLst/>
          </a:prstGeom>
        </p:spPr>
      </p:pic>
      <p:pic>
        <p:nvPicPr>
          <p:cNvPr id="4" name="Picture 3">
            <a:extLst>
              <a:ext uri="{FF2B5EF4-FFF2-40B4-BE49-F238E27FC236}">
                <a16:creationId xmlns:a16="http://schemas.microsoft.com/office/drawing/2014/main" id="{6230B86C-C092-4CB1-931E-B5779E6BAF93}"/>
              </a:ext>
            </a:extLst>
          </p:cNvPr>
          <p:cNvPicPr>
            <a:picLocks noChangeAspect="1"/>
          </p:cNvPicPr>
          <p:nvPr/>
        </p:nvPicPr>
        <p:blipFill>
          <a:blip r:embed="rId4"/>
          <a:stretch>
            <a:fillRect/>
          </a:stretch>
        </p:blipFill>
        <p:spPr>
          <a:xfrm>
            <a:off x="2672259" y="791638"/>
            <a:ext cx="1614667" cy="5010462"/>
          </a:xfrm>
          <a:prstGeom prst="rect">
            <a:avLst/>
          </a:prstGeom>
        </p:spPr>
      </p:pic>
      <p:pic>
        <p:nvPicPr>
          <p:cNvPr id="5" name="Picture 4">
            <a:extLst>
              <a:ext uri="{FF2B5EF4-FFF2-40B4-BE49-F238E27FC236}">
                <a16:creationId xmlns:a16="http://schemas.microsoft.com/office/drawing/2014/main" id="{49F3DD43-B270-43D0-B6B3-7FA4AD44D676}"/>
              </a:ext>
            </a:extLst>
          </p:cNvPr>
          <p:cNvPicPr>
            <a:picLocks noChangeAspect="1"/>
          </p:cNvPicPr>
          <p:nvPr/>
        </p:nvPicPr>
        <p:blipFill>
          <a:blip r:embed="rId5"/>
          <a:stretch>
            <a:fillRect/>
          </a:stretch>
        </p:blipFill>
        <p:spPr>
          <a:xfrm>
            <a:off x="4286926" y="788490"/>
            <a:ext cx="1449117" cy="5013610"/>
          </a:xfrm>
          <a:prstGeom prst="rect">
            <a:avLst/>
          </a:prstGeom>
        </p:spPr>
      </p:pic>
      <p:pic>
        <p:nvPicPr>
          <p:cNvPr id="6" name="Picture 5">
            <a:extLst>
              <a:ext uri="{FF2B5EF4-FFF2-40B4-BE49-F238E27FC236}">
                <a16:creationId xmlns:a16="http://schemas.microsoft.com/office/drawing/2014/main" id="{FE7FA9F0-541F-4D50-936C-ABAF5A3A0D6E}"/>
              </a:ext>
            </a:extLst>
          </p:cNvPr>
          <p:cNvPicPr>
            <a:picLocks noChangeAspect="1"/>
          </p:cNvPicPr>
          <p:nvPr/>
        </p:nvPicPr>
        <p:blipFill rotWithShape="1">
          <a:blip r:embed="rId6"/>
          <a:srcRect r="7626"/>
          <a:stretch/>
        </p:blipFill>
        <p:spPr>
          <a:xfrm>
            <a:off x="5736043" y="786917"/>
            <a:ext cx="1324046" cy="5013609"/>
          </a:xfrm>
          <a:prstGeom prst="rect">
            <a:avLst/>
          </a:prstGeom>
        </p:spPr>
      </p:pic>
      <p:pic>
        <p:nvPicPr>
          <p:cNvPr id="7" name="Picture 6">
            <a:extLst>
              <a:ext uri="{FF2B5EF4-FFF2-40B4-BE49-F238E27FC236}">
                <a16:creationId xmlns:a16="http://schemas.microsoft.com/office/drawing/2014/main" id="{60FFD5D0-B31E-4E17-B188-4114B4D0A11F}"/>
              </a:ext>
            </a:extLst>
          </p:cNvPr>
          <p:cNvPicPr>
            <a:picLocks noChangeAspect="1"/>
          </p:cNvPicPr>
          <p:nvPr/>
        </p:nvPicPr>
        <p:blipFill>
          <a:blip r:embed="rId7"/>
          <a:stretch>
            <a:fillRect/>
          </a:stretch>
        </p:blipFill>
        <p:spPr>
          <a:xfrm>
            <a:off x="7059258" y="785344"/>
            <a:ext cx="1215926" cy="5013610"/>
          </a:xfrm>
          <a:prstGeom prst="rect">
            <a:avLst/>
          </a:prstGeom>
        </p:spPr>
      </p:pic>
      <p:sp>
        <p:nvSpPr>
          <p:cNvPr id="2" name="TextBox 1">
            <a:extLst>
              <a:ext uri="{FF2B5EF4-FFF2-40B4-BE49-F238E27FC236}">
                <a16:creationId xmlns:a16="http://schemas.microsoft.com/office/drawing/2014/main" id="{85E82A98-A4BC-4003-B910-F1ED7B3E68E2}"/>
              </a:ext>
            </a:extLst>
          </p:cNvPr>
          <p:cNvSpPr txBox="1"/>
          <p:nvPr/>
        </p:nvSpPr>
        <p:spPr>
          <a:xfrm>
            <a:off x="1305302" y="5802101"/>
            <a:ext cx="2647720" cy="307777"/>
          </a:xfrm>
          <a:prstGeom prst="rect">
            <a:avLst/>
          </a:prstGeom>
          <a:noFill/>
        </p:spPr>
        <p:txBody>
          <a:bodyPr wrap="square" rtlCol="0">
            <a:spAutoFit/>
          </a:bodyPr>
          <a:lstStyle/>
          <a:p>
            <a:r>
              <a:rPr lang="en-GB" sz="1400" dirty="0"/>
              <a:t>Image 1, (Taylor, 2001, p.126)</a:t>
            </a:r>
          </a:p>
        </p:txBody>
      </p:sp>
    </p:spTree>
    <p:extLst>
      <p:ext uri="{BB962C8B-B14F-4D97-AF65-F5344CB8AC3E}">
        <p14:creationId xmlns:p14="http://schemas.microsoft.com/office/powerpoint/2010/main" val="393666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B56B49-2DB7-497A-90E9-57AAA58A8F78}"/>
              </a:ext>
            </a:extLst>
          </p:cNvPr>
          <p:cNvSpPr txBox="1"/>
          <p:nvPr/>
        </p:nvSpPr>
        <p:spPr>
          <a:xfrm>
            <a:off x="1630018" y="291547"/>
            <a:ext cx="7951304" cy="1077218"/>
          </a:xfrm>
          <a:prstGeom prst="rect">
            <a:avLst/>
          </a:prstGeom>
          <a:noFill/>
        </p:spPr>
        <p:txBody>
          <a:bodyPr wrap="square" rtlCol="0">
            <a:spAutoFit/>
          </a:bodyPr>
          <a:lstStyle/>
          <a:p>
            <a:pPr algn="ctr"/>
            <a:r>
              <a:rPr lang="en-GB" sz="3200" u="sng" dirty="0">
                <a:solidFill>
                  <a:schemeClr val="accent1"/>
                </a:solidFill>
              </a:rPr>
              <a:t>Are shabti dolls important for funerary beliefs in Ancient Egypt?</a:t>
            </a:r>
          </a:p>
        </p:txBody>
      </p:sp>
      <p:sp>
        <p:nvSpPr>
          <p:cNvPr id="3" name="TextBox 2">
            <a:extLst>
              <a:ext uri="{FF2B5EF4-FFF2-40B4-BE49-F238E27FC236}">
                <a16:creationId xmlns:a16="http://schemas.microsoft.com/office/drawing/2014/main" id="{E637203B-5A3A-4A13-A7EE-94D377D7583E}"/>
              </a:ext>
            </a:extLst>
          </p:cNvPr>
          <p:cNvSpPr txBox="1"/>
          <p:nvPr/>
        </p:nvSpPr>
        <p:spPr>
          <a:xfrm>
            <a:off x="927652" y="2001077"/>
            <a:ext cx="9356035" cy="3970318"/>
          </a:xfrm>
          <a:prstGeom prst="rect">
            <a:avLst/>
          </a:prstGeom>
          <a:noFill/>
        </p:spPr>
        <p:txBody>
          <a:bodyPr wrap="square" rtlCol="0">
            <a:spAutoFit/>
          </a:bodyPr>
          <a:lstStyle/>
          <a:p>
            <a:r>
              <a:rPr lang="en-GB" dirty="0"/>
              <a:t>First, to understand how important Shabti dolls are to Egyptian funerary beliefs :</a:t>
            </a:r>
          </a:p>
          <a:p>
            <a:endParaRPr lang="en-GB" dirty="0"/>
          </a:p>
          <a:p>
            <a:r>
              <a:rPr lang="en-GB" u="sng" dirty="0"/>
              <a:t>What exactly are their funerary beliefs?</a:t>
            </a:r>
          </a:p>
          <a:p>
            <a:endParaRPr lang="en-GB" u="sng" dirty="0"/>
          </a:p>
          <a:p>
            <a:pPr marL="285750" indent="-285750">
              <a:buFont typeface="Arial" panose="020B0604020202020204" pitchFamily="34" charset="0"/>
              <a:buChar char="•"/>
            </a:pPr>
            <a:r>
              <a:rPr lang="en-GB" dirty="0"/>
              <a:t>Egyptians believed in two phases of life : the present one and then the eternal life that began when they entered the afterlife.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 order for you to live on in the afterlife, you needed a vessel (mummy) in order for your Ba to reside in to rest, as it couldn’t exist on its own.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Once the mummy was interred in the tomb after the opening of the mouth ceremony, the Ba and Ka could re-join and merge together, forming the </a:t>
            </a:r>
            <a:r>
              <a:rPr lang="en-GB" dirty="0" err="1"/>
              <a:t>Akh</a:t>
            </a:r>
            <a:r>
              <a:rPr lang="en-GB" dirty="0"/>
              <a:t> of the individual (granting them their divinity)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69619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7FBB72-9D25-4FDD-A3F9-BC2A2A787A3C}"/>
              </a:ext>
            </a:extLst>
          </p:cNvPr>
          <p:cNvSpPr txBox="1"/>
          <p:nvPr/>
        </p:nvSpPr>
        <p:spPr>
          <a:xfrm>
            <a:off x="2027583" y="344557"/>
            <a:ext cx="6400800" cy="1077218"/>
          </a:xfrm>
          <a:prstGeom prst="rect">
            <a:avLst/>
          </a:prstGeom>
          <a:noFill/>
        </p:spPr>
        <p:txBody>
          <a:bodyPr wrap="square" rtlCol="0">
            <a:spAutoFit/>
          </a:bodyPr>
          <a:lstStyle/>
          <a:p>
            <a:pPr algn="ctr"/>
            <a:r>
              <a:rPr lang="en-GB" sz="3200" u="sng" dirty="0">
                <a:solidFill>
                  <a:schemeClr val="accent1"/>
                </a:solidFill>
              </a:rPr>
              <a:t>What happens once you arrived in the afterlife?</a:t>
            </a:r>
          </a:p>
        </p:txBody>
      </p:sp>
      <p:sp>
        <p:nvSpPr>
          <p:cNvPr id="4" name="TextBox 3">
            <a:extLst>
              <a:ext uri="{FF2B5EF4-FFF2-40B4-BE49-F238E27FC236}">
                <a16:creationId xmlns:a16="http://schemas.microsoft.com/office/drawing/2014/main" id="{24BBCED9-D25D-459C-AB07-FA8589CE5CA9}"/>
              </a:ext>
            </a:extLst>
          </p:cNvPr>
          <p:cNvSpPr txBox="1"/>
          <p:nvPr/>
        </p:nvSpPr>
        <p:spPr>
          <a:xfrm>
            <a:off x="1272209" y="2120347"/>
            <a:ext cx="8892208" cy="3970318"/>
          </a:xfrm>
          <a:prstGeom prst="rect">
            <a:avLst/>
          </a:prstGeom>
          <a:noFill/>
        </p:spPr>
        <p:txBody>
          <a:bodyPr wrap="square" rtlCol="0">
            <a:spAutoFit/>
          </a:bodyPr>
          <a:lstStyle/>
          <a:p>
            <a:r>
              <a:rPr lang="en-GB" dirty="0"/>
              <a:t>Before you arrived in the Egyptian afterlife, you first had to pass through :</a:t>
            </a:r>
          </a:p>
          <a:p>
            <a:pPr marL="285750" indent="-285750">
              <a:buFont typeface="Arial" panose="020B0604020202020204" pitchFamily="34" charset="0"/>
              <a:buChar char="•"/>
            </a:pPr>
            <a:r>
              <a:rPr lang="en-GB" dirty="0"/>
              <a:t>The underworld (called </a:t>
            </a:r>
            <a:r>
              <a:rPr lang="en-GB" dirty="0" err="1"/>
              <a:t>Duat</a:t>
            </a:r>
            <a:r>
              <a:rPr lang="en-GB" dirty="0"/>
              <a:t>), the realm of the dead that was full of monsters that you had to defeat to pass through successfully.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Once you had passed through, you were met with the weighing of the heart by Anubis :</a:t>
            </a:r>
          </a:p>
          <a:p>
            <a:r>
              <a:rPr lang="en-GB" dirty="0"/>
              <a:t>If your heart was lighter than the Maat feather – you passed into the afterlife</a:t>
            </a:r>
          </a:p>
          <a:p>
            <a:r>
              <a:rPr lang="en-GB" dirty="0"/>
              <a:t>If your heart was heavier than the Maat feather – your heart was devoured by the (aptly named) devourer, and you ceased to exist. </a:t>
            </a:r>
          </a:p>
          <a:p>
            <a:endParaRPr lang="en-GB" dirty="0"/>
          </a:p>
          <a:p>
            <a:r>
              <a:rPr lang="en-GB" dirty="0"/>
              <a:t>The Maat feather is also called the feather of truth, and it knew of all of the deeds you had done in life, both good and bad.</a:t>
            </a:r>
          </a:p>
          <a:p>
            <a:r>
              <a:rPr lang="en-GB" dirty="0"/>
              <a:t>A heavy heart signified that you had done bad deeds in life and so you would not receive eternal life in the afterlife. </a:t>
            </a:r>
          </a:p>
        </p:txBody>
      </p:sp>
    </p:spTree>
    <p:extLst>
      <p:ext uri="{BB962C8B-B14F-4D97-AF65-F5344CB8AC3E}">
        <p14:creationId xmlns:p14="http://schemas.microsoft.com/office/powerpoint/2010/main" val="320606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4438FF-9B51-44B9-8B2B-0F2C53A1DC1C}"/>
              </a:ext>
            </a:extLst>
          </p:cNvPr>
          <p:cNvSpPr txBox="1"/>
          <p:nvPr/>
        </p:nvSpPr>
        <p:spPr>
          <a:xfrm>
            <a:off x="2014330" y="501903"/>
            <a:ext cx="7354957" cy="584775"/>
          </a:xfrm>
          <a:prstGeom prst="rect">
            <a:avLst/>
          </a:prstGeom>
          <a:noFill/>
        </p:spPr>
        <p:txBody>
          <a:bodyPr wrap="square" rtlCol="0">
            <a:spAutoFit/>
          </a:bodyPr>
          <a:lstStyle/>
          <a:p>
            <a:r>
              <a:rPr lang="en-GB" sz="3200" u="sng" dirty="0">
                <a:solidFill>
                  <a:schemeClr val="accent1"/>
                </a:solidFill>
              </a:rPr>
              <a:t>Where do Shabti dolls come in?</a:t>
            </a:r>
          </a:p>
        </p:txBody>
      </p:sp>
      <p:sp>
        <p:nvSpPr>
          <p:cNvPr id="3" name="TextBox 2">
            <a:extLst>
              <a:ext uri="{FF2B5EF4-FFF2-40B4-BE49-F238E27FC236}">
                <a16:creationId xmlns:a16="http://schemas.microsoft.com/office/drawing/2014/main" id="{0F59365A-0578-4012-9DD6-F9A070469CB6}"/>
              </a:ext>
            </a:extLst>
          </p:cNvPr>
          <p:cNvSpPr txBox="1"/>
          <p:nvPr/>
        </p:nvSpPr>
        <p:spPr>
          <a:xfrm>
            <a:off x="1285460" y="1868556"/>
            <a:ext cx="8812696" cy="4247317"/>
          </a:xfrm>
          <a:prstGeom prst="rect">
            <a:avLst/>
          </a:prstGeom>
          <a:noFill/>
        </p:spPr>
        <p:txBody>
          <a:bodyPr wrap="square" rtlCol="0">
            <a:spAutoFit/>
          </a:bodyPr>
          <a:lstStyle/>
          <a:p>
            <a:r>
              <a:rPr lang="en-GB" dirty="0"/>
              <a:t>Shabti dolls can also be referred to as </a:t>
            </a:r>
            <a:r>
              <a:rPr lang="en-GB" u="sng" dirty="0"/>
              <a:t>funerary figurines</a:t>
            </a:r>
            <a:r>
              <a:rPr lang="en-GB" dirty="0"/>
              <a:t>, as they are almost always found in burial contexts in tombs.</a:t>
            </a:r>
          </a:p>
          <a:p>
            <a:endParaRPr lang="en-GB" dirty="0"/>
          </a:p>
          <a:p>
            <a:r>
              <a:rPr lang="en-GB" dirty="0"/>
              <a:t>Once you had entered the afterlife, if the gods needed work to be done, they could summon you to work.</a:t>
            </a:r>
          </a:p>
          <a:p>
            <a:endParaRPr lang="en-GB" dirty="0"/>
          </a:p>
          <a:p>
            <a:r>
              <a:rPr lang="en-GB" dirty="0"/>
              <a:t>Once in the afterlife, you wouldn’t want to spend eternity working for the gods.</a:t>
            </a:r>
          </a:p>
          <a:p>
            <a:endParaRPr lang="en-GB" dirty="0"/>
          </a:p>
          <a:p>
            <a:r>
              <a:rPr lang="en-GB" dirty="0"/>
              <a:t>Shabtis however, could come to life if you asked them, and be sent as a substitute for you when the gods called.</a:t>
            </a:r>
          </a:p>
          <a:p>
            <a:endParaRPr lang="en-GB" dirty="0"/>
          </a:p>
          <a:p>
            <a:r>
              <a:rPr lang="en-GB" dirty="0"/>
              <a:t>This could happen due to the shabtis having a spell written on their bodies in hieroglyphs.</a:t>
            </a:r>
          </a:p>
          <a:p>
            <a:endParaRPr lang="en-GB" dirty="0"/>
          </a:p>
          <a:p>
            <a:endParaRPr lang="en-GB" dirty="0"/>
          </a:p>
        </p:txBody>
      </p:sp>
    </p:spTree>
    <p:extLst>
      <p:ext uri="{BB962C8B-B14F-4D97-AF65-F5344CB8AC3E}">
        <p14:creationId xmlns:p14="http://schemas.microsoft.com/office/powerpoint/2010/main" val="212512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95F977-2B4F-436E-9394-C4EE22E372F7}"/>
              </a:ext>
            </a:extLst>
          </p:cNvPr>
          <p:cNvPicPr>
            <a:picLocks noChangeAspect="1"/>
          </p:cNvPicPr>
          <p:nvPr/>
        </p:nvPicPr>
        <p:blipFill rotWithShape="1">
          <a:blip r:embed="rId2"/>
          <a:srcRect l="10582" t="6184" r="9277" b="7632"/>
          <a:stretch/>
        </p:blipFill>
        <p:spPr>
          <a:xfrm>
            <a:off x="808145" y="831574"/>
            <a:ext cx="3622419" cy="5194852"/>
          </a:xfrm>
          <a:prstGeom prst="rect">
            <a:avLst/>
          </a:prstGeom>
        </p:spPr>
      </p:pic>
      <p:sp>
        <p:nvSpPr>
          <p:cNvPr id="3" name="TextBox 2">
            <a:extLst>
              <a:ext uri="{FF2B5EF4-FFF2-40B4-BE49-F238E27FC236}">
                <a16:creationId xmlns:a16="http://schemas.microsoft.com/office/drawing/2014/main" id="{667FA627-AF8B-422E-A5E3-6303766803A4}"/>
              </a:ext>
            </a:extLst>
          </p:cNvPr>
          <p:cNvSpPr txBox="1"/>
          <p:nvPr/>
        </p:nvSpPr>
        <p:spPr>
          <a:xfrm>
            <a:off x="5543984" y="1298713"/>
            <a:ext cx="4028661" cy="3693319"/>
          </a:xfrm>
          <a:prstGeom prst="rect">
            <a:avLst/>
          </a:prstGeom>
          <a:noFill/>
        </p:spPr>
        <p:txBody>
          <a:bodyPr wrap="square" rtlCol="0">
            <a:spAutoFit/>
          </a:bodyPr>
          <a:lstStyle/>
          <a:p>
            <a:r>
              <a:rPr lang="en-GB" dirty="0"/>
              <a:t>“O shabti, allotted to me, if I be summoned or if I be detailed to do any work which has been done in the realm of the dead; if indeed obstacles are implanted for you therewith as a man at his duties, you shall detail yourself foe me on every occasion of making arable the fields, of flooding the banks or of conveying sand from east to west; ‘Here I am’, you shall say.”</a:t>
            </a:r>
          </a:p>
          <a:p>
            <a:endParaRPr lang="en-GB" dirty="0"/>
          </a:p>
          <a:p>
            <a:r>
              <a:rPr lang="en-GB" dirty="0"/>
              <a:t>Spell No: 472, Taylor (2010, p.43)</a:t>
            </a:r>
          </a:p>
        </p:txBody>
      </p:sp>
      <p:sp>
        <p:nvSpPr>
          <p:cNvPr id="5" name="TextBox 4">
            <a:extLst>
              <a:ext uri="{FF2B5EF4-FFF2-40B4-BE49-F238E27FC236}">
                <a16:creationId xmlns:a16="http://schemas.microsoft.com/office/drawing/2014/main" id="{C9B15228-EEA4-4A6E-A95D-BB8584261868}"/>
              </a:ext>
            </a:extLst>
          </p:cNvPr>
          <p:cNvSpPr txBox="1"/>
          <p:nvPr/>
        </p:nvSpPr>
        <p:spPr>
          <a:xfrm>
            <a:off x="808145" y="6026426"/>
            <a:ext cx="2504898" cy="307777"/>
          </a:xfrm>
          <a:prstGeom prst="rect">
            <a:avLst/>
          </a:prstGeom>
          <a:noFill/>
        </p:spPr>
        <p:txBody>
          <a:bodyPr wrap="square" rtlCol="0">
            <a:spAutoFit/>
          </a:bodyPr>
          <a:lstStyle/>
          <a:p>
            <a:r>
              <a:rPr lang="en-GB" sz="1400" dirty="0"/>
              <a:t>Image 2, (Taylor 2010, p260)</a:t>
            </a:r>
          </a:p>
        </p:txBody>
      </p:sp>
    </p:spTree>
    <p:extLst>
      <p:ext uri="{BB962C8B-B14F-4D97-AF65-F5344CB8AC3E}">
        <p14:creationId xmlns:p14="http://schemas.microsoft.com/office/powerpoint/2010/main" val="3257704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E69AA5-DF9D-4F16-A472-7003ABEF7589}"/>
              </a:ext>
            </a:extLst>
          </p:cNvPr>
          <p:cNvSpPr txBox="1"/>
          <p:nvPr/>
        </p:nvSpPr>
        <p:spPr>
          <a:xfrm>
            <a:off x="1603513" y="422390"/>
            <a:ext cx="7036904" cy="584775"/>
          </a:xfrm>
          <a:prstGeom prst="rect">
            <a:avLst/>
          </a:prstGeom>
          <a:noFill/>
        </p:spPr>
        <p:txBody>
          <a:bodyPr wrap="square" rtlCol="0">
            <a:spAutoFit/>
          </a:bodyPr>
          <a:lstStyle/>
          <a:p>
            <a:pPr algn="ctr"/>
            <a:r>
              <a:rPr lang="en-GB" sz="3200" u="sng" dirty="0">
                <a:solidFill>
                  <a:schemeClr val="accent1"/>
                </a:solidFill>
              </a:rPr>
              <a:t>Why are they important?</a:t>
            </a:r>
          </a:p>
        </p:txBody>
      </p:sp>
      <p:sp>
        <p:nvSpPr>
          <p:cNvPr id="3" name="TextBox 2">
            <a:extLst>
              <a:ext uri="{FF2B5EF4-FFF2-40B4-BE49-F238E27FC236}">
                <a16:creationId xmlns:a16="http://schemas.microsoft.com/office/drawing/2014/main" id="{D7892E80-E26A-4B46-B600-D5265C64DD81}"/>
              </a:ext>
            </a:extLst>
          </p:cNvPr>
          <p:cNvSpPr txBox="1"/>
          <p:nvPr/>
        </p:nvSpPr>
        <p:spPr>
          <a:xfrm>
            <a:off x="1192696" y="1961322"/>
            <a:ext cx="8587408" cy="3693319"/>
          </a:xfrm>
          <a:prstGeom prst="rect">
            <a:avLst/>
          </a:prstGeom>
          <a:noFill/>
        </p:spPr>
        <p:txBody>
          <a:bodyPr wrap="square" rtlCol="0">
            <a:spAutoFit/>
          </a:bodyPr>
          <a:lstStyle/>
          <a:p>
            <a:r>
              <a:rPr lang="en-GB" dirty="0"/>
              <a:t>There are two reasons why I feel they are important : </a:t>
            </a:r>
          </a:p>
          <a:p>
            <a:endParaRPr lang="en-GB" dirty="0"/>
          </a:p>
          <a:p>
            <a:r>
              <a:rPr lang="en-GB" u="sng" dirty="0"/>
              <a:t>Use in the afterlife:</a:t>
            </a:r>
          </a:p>
          <a:p>
            <a:endParaRPr lang="en-GB" dirty="0"/>
          </a:p>
          <a:p>
            <a:r>
              <a:rPr lang="en-GB" dirty="0"/>
              <a:t>Undoubtedly important, as they are a key part of ensuring the person has an eternity of relaxation with all the good things that they could ever want. </a:t>
            </a:r>
          </a:p>
          <a:p>
            <a:endParaRPr lang="en-GB" u="sng" dirty="0"/>
          </a:p>
          <a:p>
            <a:r>
              <a:rPr lang="en-GB" u="sng" dirty="0"/>
              <a:t>Egyptian Ideology:</a:t>
            </a:r>
            <a:endParaRPr lang="en-GB" dirty="0"/>
          </a:p>
          <a:p>
            <a:endParaRPr lang="en-GB" dirty="0"/>
          </a:p>
          <a:p>
            <a:r>
              <a:rPr lang="en-GB" dirty="0"/>
              <a:t>They represent Egyptian ideology and afterlife beliefs so perfectly: the spell is reminiscent of how something can come into being once it has been written/spoken.</a:t>
            </a:r>
          </a:p>
          <a:p>
            <a:r>
              <a:rPr lang="en-GB" dirty="0"/>
              <a:t>The mummiform shape and human appearance shows how </a:t>
            </a:r>
          </a:p>
        </p:txBody>
      </p:sp>
    </p:spTree>
    <p:extLst>
      <p:ext uri="{BB962C8B-B14F-4D97-AF65-F5344CB8AC3E}">
        <p14:creationId xmlns:p14="http://schemas.microsoft.com/office/powerpoint/2010/main" val="2885517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9FD26D-C5B9-4395-9844-0A4BB009C94A}"/>
              </a:ext>
            </a:extLst>
          </p:cNvPr>
          <p:cNvPicPr>
            <a:picLocks noChangeAspect="1"/>
          </p:cNvPicPr>
          <p:nvPr/>
        </p:nvPicPr>
        <p:blipFill rotWithShape="1">
          <a:blip r:embed="rId3"/>
          <a:srcRect b="3807"/>
          <a:stretch/>
        </p:blipFill>
        <p:spPr>
          <a:xfrm>
            <a:off x="1020417" y="435893"/>
            <a:ext cx="4058746" cy="5426869"/>
          </a:xfrm>
          <a:prstGeom prst="rect">
            <a:avLst/>
          </a:prstGeom>
        </p:spPr>
      </p:pic>
      <p:sp>
        <p:nvSpPr>
          <p:cNvPr id="3" name="TextBox 2">
            <a:extLst>
              <a:ext uri="{FF2B5EF4-FFF2-40B4-BE49-F238E27FC236}">
                <a16:creationId xmlns:a16="http://schemas.microsoft.com/office/drawing/2014/main" id="{CDBFA573-F675-4B6A-95D8-70C1E7A9FC41}"/>
              </a:ext>
            </a:extLst>
          </p:cNvPr>
          <p:cNvSpPr txBox="1"/>
          <p:nvPr/>
        </p:nvSpPr>
        <p:spPr>
          <a:xfrm>
            <a:off x="6003235" y="1895060"/>
            <a:ext cx="3869635" cy="2062103"/>
          </a:xfrm>
          <a:prstGeom prst="rect">
            <a:avLst/>
          </a:prstGeom>
          <a:noFill/>
        </p:spPr>
        <p:txBody>
          <a:bodyPr wrap="square" rtlCol="0">
            <a:spAutoFit/>
          </a:bodyPr>
          <a:lstStyle/>
          <a:p>
            <a:r>
              <a:rPr lang="en-GB" sz="3200" dirty="0">
                <a:solidFill>
                  <a:schemeClr val="accent1"/>
                </a:solidFill>
              </a:rPr>
              <a:t>Thank you for listening</a:t>
            </a:r>
          </a:p>
          <a:p>
            <a:endParaRPr lang="en-GB" sz="3200" dirty="0">
              <a:solidFill>
                <a:schemeClr val="accent1"/>
              </a:solidFill>
            </a:endParaRPr>
          </a:p>
          <a:p>
            <a:r>
              <a:rPr lang="en-GB" sz="3200" dirty="0">
                <a:solidFill>
                  <a:schemeClr val="accent1"/>
                </a:solidFill>
              </a:rPr>
              <a:t>Any questions?</a:t>
            </a:r>
          </a:p>
        </p:txBody>
      </p:sp>
      <p:sp>
        <p:nvSpPr>
          <p:cNvPr id="4" name="TextBox 3">
            <a:extLst>
              <a:ext uri="{FF2B5EF4-FFF2-40B4-BE49-F238E27FC236}">
                <a16:creationId xmlns:a16="http://schemas.microsoft.com/office/drawing/2014/main" id="{4AAD3A8F-AC5E-44EE-A727-9D347B903792}"/>
              </a:ext>
            </a:extLst>
          </p:cNvPr>
          <p:cNvSpPr txBox="1"/>
          <p:nvPr/>
        </p:nvSpPr>
        <p:spPr>
          <a:xfrm>
            <a:off x="1020417" y="5902518"/>
            <a:ext cx="2292626" cy="307777"/>
          </a:xfrm>
          <a:prstGeom prst="rect">
            <a:avLst/>
          </a:prstGeom>
          <a:noFill/>
        </p:spPr>
        <p:txBody>
          <a:bodyPr wrap="square" rtlCol="0">
            <a:spAutoFit/>
          </a:bodyPr>
          <a:lstStyle/>
          <a:p>
            <a:r>
              <a:rPr lang="en-GB" sz="1400" dirty="0"/>
              <a:t>Image 3, (me.me, 2016)</a:t>
            </a:r>
          </a:p>
        </p:txBody>
      </p:sp>
    </p:spTree>
    <p:extLst>
      <p:ext uri="{BB962C8B-B14F-4D97-AF65-F5344CB8AC3E}">
        <p14:creationId xmlns:p14="http://schemas.microsoft.com/office/powerpoint/2010/main" val="80777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D37F3D-BF88-42EB-ABAE-2B5ED36F0173}"/>
              </a:ext>
            </a:extLst>
          </p:cNvPr>
          <p:cNvSpPr txBox="1"/>
          <p:nvPr/>
        </p:nvSpPr>
        <p:spPr>
          <a:xfrm>
            <a:off x="3909392" y="225287"/>
            <a:ext cx="3021496" cy="707886"/>
          </a:xfrm>
          <a:prstGeom prst="rect">
            <a:avLst/>
          </a:prstGeom>
          <a:noFill/>
        </p:spPr>
        <p:txBody>
          <a:bodyPr wrap="square" rtlCol="0">
            <a:spAutoFit/>
          </a:bodyPr>
          <a:lstStyle/>
          <a:p>
            <a:pPr algn="ctr"/>
            <a:r>
              <a:rPr lang="en-GB" sz="4000" u="sng" dirty="0">
                <a:solidFill>
                  <a:schemeClr val="accent1"/>
                </a:solidFill>
              </a:rPr>
              <a:t>Bibliography</a:t>
            </a:r>
          </a:p>
        </p:txBody>
      </p:sp>
      <p:sp>
        <p:nvSpPr>
          <p:cNvPr id="3" name="TextBox 2">
            <a:extLst>
              <a:ext uri="{FF2B5EF4-FFF2-40B4-BE49-F238E27FC236}">
                <a16:creationId xmlns:a16="http://schemas.microsoft.com/office/drawing/2014/main" id="{43B8DAF4-8A3B-43F6-A05E-55146909598C}"/>
              </a:ext>
            </a:extLst>
          </p:cNvPr>
          <p:cNvSpPr txBox="1"/>
          <p:nvPr/>
        </p:nvSpPr>
        <p:spPr>
          <a:xfrm>
            <a:off x="622852" y="1225689"/>
            <a:ext cx="9011478" cy="5632311"/>
          </a:xfrm>
          <a:prstGeom prst="rect">
            <a:avLst/>
          </a:prstGeom>
          <a:noFill/>
        </p:spPr>
        <p:txBody>
          <a:bodyPr wrap="square" rtlCol="0">
            <a:spAutoFit/>
          </a:bodyPr>
          <a:lstStyle/>
          <a:p>
            <a:r>
              <a:rPr lang="en-GB" sz="1200" b="1" u="sng" dirty="0"/>
              <a:t>Title slide :</a:t>
            </a:r>
          </a:p>
          <a:p>
            <a:endParaRPr lang="en-GB" sz="1200" b="1" u="sng" dirty="0"/>
          </a:p>
          <a:p>
            <a:r>
              <a:rPr lang="en-GB" sz="1200" dirty="0"/>
              <a:t>Leftmost image :</a:t>
            </a:r>
          </a:p>
          <a:p>
            <a:r>
              <a:rPr lang="en-GB" sz="1200" dirty="0"/>
              <a:t> Wikipedia. (2014).</a:t>
            </a:r>
            <a:r>
              <a:rPr lang="fr-FR" sz="1200" dirty="0"/>
              <a:t> English: </a:t>
            </a:r>
            <a:r>
              <a:rPr lang="fr-FR" sz="1200" dirty="0" err="1"/>
              <a:t>Egyptian</a:t>
            </a:r>
            <a:r>
              <a:rPr lang="fr-FR" sz="1200" dirty="0"/>
              <a:t> </a:t>
            </a:r>
            <a:r>
              <a:rPr lang="fr-FR" sz="1200" dirty="0" err="1"/>
              <a:t>antiquities</a:t>
            </a:r>
            <a:r>
              <a:rPr lang="fr-FR" sz="1200" dirty="0"/>
              <a:t> in the Musée d'art et d'histoire de Genève. [image] </a:t>
            </a:r>
            <a:r>
              <a:rPr lang="fr-FR" sz="1200" dirty="0" err="1"/>
              <a:t>Available</a:t>
            </a:r>
            <a:r>
              <a:rPr lang="fr-FR" sz="1200" dirty="0"/>
              <a:t> at:  https://en.wikipedia.org/wiki/File:Xxx_dinastia_(nectanebo_II),_figurina_del_sacerdote_e_proposto_all%27agricoltura_tjahorpato_figlio_di_tefnout,_360-343_ac_ca.,_da_saqqara.JPG [</a:t>
            </a:r>
            <a:r>
              <a:rPr lang="fr-FR" sz="1200" dirty="0" err="1"/>
              <a:t>Accessed</a:t>
            </a:r>
            <a:r>
              <a:rPr lang="fr-FR" sz="1200" dirty="0"/>
              <a:t> 31 Mar. 2019].</a:t>
            </a:r>
            <a:r>
              <a:rPr lang="en-GB" sz="1200" dirty="0"/>
              <a:t>  </a:t>
            </a:r>
          </a:p>
          <a:p>
            <a:endParaRPr lang="en-GB" sz="1200" dirty="0"/>
          </a:p>
          <a:p>
            <a:r>
              <a:rPr lang="en-GB" sz="1200" dirty="0"/>
              <a:t>Rightmost image :</a:t>
            </a:r>
          </a:p>
          <a:p>
            <a:r>
              <a:rPr lang="en-GB" sz="1200" dirty="0"/>
              <a:t>Seale, N. (2019). Image of shabti loaned from Cyfartha Castle Museum (continuing analysis by myself and my group members). Photo provided by myself [Accessed 31 Mar.2019].</a:t>
            </a:r>
          </a:p>
          <a:p>
            <a:endParaRPr lang="en-GB" sz="1200" b="1" dirty="0"/>
          </a:p>
          <a:p>
            <a:endParaRPr lang="en-GB" sz="1200" b="1" dirty="0"/>
          </a:p>
          <a:p>
            <a:r>
              <a:rPr lang="en-GB" sz="1200" b="1" u="sng" dirty="0"/>
              <a:t>References :</a:t>
            </a:r>
            <a:r>
              <a:rPr lang="en-GB" sz="1200" dirty="0"/>
              <a:t> </a:t>
            </a:r>
          </a:p>
          <a:p>
            <a:endParaRPr lang="en-GB" sz="1200" dirty="0"/>
          </a:p>
          <a:p>
            <a:r>
              <a:rPr lang="en-GB" sz="1200" dirty="0"/>
              <a:t>Image 1 : </a:t>
            </a:r>
          </a:p>
          <a:p>
            <a:r>
              <a:rPr lang="en-GB" sz="1200" dirty="0"/>
              <a:t>Taylor, J. (2001). Death and the afterlife in Ancient Egypt. 1st ed. Chicago: University Press, p.126.</a:t>
            </a:r>
          </a:p>
          <a:p>
            <a:endParaRPr lang="en-GB" sz="1200" dirty="0"/>
          </a:p>
          <a:p>
            <a:r>
              <a:rPr lang="en-GB" sz="1200" dirty="0"/>
              <a:t>Image 2 : </a:t>
            </a:r>
          </a:p>
          <a:p>
            <a:r>
              <a:rPr lang="en-GB" sz="1200" dirty="0"/>
              <a:t>Taylor, J. (2010). Journey through the afterlife. 1st ed. London: British Museum, p.260.</a:t>
            </a:r>
          </a:p>
          <a:p>
            <a:endParaRPr lang="en-GB" sz="1200" dirty="0"/>
          </a:p>
          <a:p>
            <a:r>
              <a:rPr lang="en-GB" sz="1200" dirty="0"/>
              <a:t>Image 3 :</a:t>
            </a:r>
          </a:p>
          <a:p>
            <a:r>
              <a:rPr lang="en-GB" sz="1200" dirty="0"/>
              <a:t>me.me. (2016). Thoth Is the Egyptian Good of Writing Proof That the Bird Is and Always Has Been THE WORD | Meme on ME.ME. [online] Available at: https://me.me/i/thoth-is-the-egyptian-good-of-writing-proof-that-the-4038756 [Accessed 4 Apr. 2019].</a:t>
            </a:r>
          </a:p>
          <a:p>
            <a:r>
              <a:rPr lang="en-GB" sz="1200" dirty="0"/>
              <a:t> </a:t>
            </a:r>
          </a:p>
          <a:p>
            <a:r>
              <a:rPr lang="en-GB" sz="1200" dirty="0"/>
              <a:t>Taylor, J. (2010). </a:t>
            </a:r>
            <a:r>
              <a:rPr lang="en-GB" sz="1200" i="1" dirty="0"/>
              <a:t>Journey through the afterlife</a:t>
            </a:r>
            <a:r>
              <a:rPr lang="en-GB" sz="1200" dirty="0"/>
              <a:t>. 1</a:t>
            </a:r>
            <a:r>
              <a:rPr lang="en-GB" sz="1200" baseline="30000" dirty="0"/>
              <a:t>st</a:t>
            </a:r>
            <a:r>
              <a:rPr lang="en-GB" sz="1200" dirty="0"/>
              <a:t> ed. London: British Museum.</a:t>
            </a:r>
          </a:p>
          <a:p>
            <a:endParaRPr lang="en-GB" sz="1200" dirty="0"/>
          </a:p>
          <a:p>
            <a:r>
              <a:rPr lang="en-GB" sz="1200" dirty="0"/>
              <a:t>Taylor, J. (2001). </a:t>
            </a:r>
            <a:r>
              <a:rPr lang="en-GB" sz="1200" i="1" dirty="0"/>
              <a:t>Death and the afterlife in Ancient Egypt</a:t>
            </a:r>
            <a:r>
              <a:rPr lang="en-GB" sz="1200" dirty="0"/>
              <a:t>. 1</a:t>
            </a:r>
            <a:r>
              <a:rPr lang="en-GB" sz="1200" baseline="30000" dirty="0"/>
              <a:t>st</a:t>
            </a:r>
            <a:r>
              <a:rPr lang="en-GB" sz="1200" dirty="0"/>
              <a:t> ed. Chicago: University Press.</a:t>
            </a:r>
          </a:p>
          <a:p>
            <a:endParaRPr lang="en-GB" sz="1200" dirty="0"/>
          </a:p>
          <a:p>
            <a:endParaRPr lang="en-GB" sz="1200" dirty="0"/>
          </a:p>
          <a:p>
            <a:endParaRPr lang="en-GB" sz="1200" dirty="0"/>
          </a:p>
        </p:txBody>
      </p:sp>
    </p:spTree>
    <p:extLst>
      <p:ext uri="{BB962C8B-B14F-4D97-AF65-F5344CB8AC3E}">
        <p14:creationId xmlns:p14="http://schemas.microsoft.com/office/powerpoint/2010/main" val="2724793709"/>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TotalTime>
  <Words>1344</Words>
  <Application>Microsoft Office PowerPoint</Application>
  <PresentationFormat>Widescreen</PresentationFormat>
  <Paragraphs>105</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Shabti Dolls: How important are they for Egyptian funerary beliefs?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Ushabti Dolls: How important are they for Egyptian funerary beliefs?</dc:title>
  <dc:creator>maria</dc:creator>
  <cp:lastModifiedBy>Nadia Seale</cp:lastModifiedBy>
  <cp:revision>27</cp:revision>
  <dcterms:created xsi:type="dcterms:W3CDTF">2019-03-31T13:40:05Z</dcterms:created>
  <dcterms:modified xsi:type="dcterms:W3CDTF">2019-04-04T18:46:24Z</dcterms:modified>
</cp:coreProperties>
</file>