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67920-5AE6-FEBA-ACD6-FF5A17E489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AFA6A-ED97-2750-D341-FC31363ECFC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71D9F-F5B3-C413-4BC3-BCE7D3B4C2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A20CA1-C06F-4364-813E-536E96063C22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4AECD-0C31-D3D4-2F41-90E35CF664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EADBE-9B52-8EAD-70AD-2700FE4873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267AA4-C273-45F2-84C8-73EFDD2E3C3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2642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CA7B1-EDAD-16CA-20FB-32F457CE75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33342-798C-BA93-B429-F4BD3F3C0D6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52BA9-66B9-A2DD-7490-BD905B57D5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F6DC98-0581-4539-964A-C53FEFE41126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C6CC8-485B-04F2-0369-A94F2F6F51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D168E-1AC0-E16D-9B29-CDB6E1EFDE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D1CE46-8FAF-4FD2-98D1-74EBF8523E3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402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B76BA-109E-65DC-976F-8D06AC480A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657B9-F9D4-2332-EB42-DD9CE97BF6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64358-6561-2946-4FB7-345398351D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4CCE3E-1331-4F55-91A3-5F57AF41643F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EAC98-8476-E6B5-0998-0A1C5027EB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6FCEF-AD74-0C3B-57C7-03FB4384A1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119F4C-E120-4D6A-AFEA-3EE65C68A73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739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76499-4D5D-F45C-D32B-8B9D5CA0ED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2B32F-C906-ED1A-8EB3-E44FA4177B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E2BD1-0BEF-F2AC-3ED2-D260E9C2AC4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6750B7-B2DD-88BA-7308-AFE9B21616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BABCCD-DC59-41F0-B07C-24C5778C2408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50BAF3-95B4-0D6D-6277-ED17AA1A0E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0600C6-F24E-46B7-29B5-BDD4574559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EEDB3D-F13E-4231-8A1B-333FB641CD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29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49E6C-B0DD-0748-34DF-A81E6FC558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F623B-70D8-D1C2-2281-B14D8F01EC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2C4724-804C-326C-A950-B53AC3493C5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C3CFE6-77FB-AC43-2564-8F02DEEB287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131C2C-A95E-FEDC-AE83-45BA67CD061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D8C77F-0B9C-05D6-C1D7-CCD22A61EA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705EDD-771B-4D78-A9E7-2605BF814CCF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A932C8-C1BC-9618-1BB7-5318E64B81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4C4D12-7A3C-9712-69E2-B4D3CD4A0C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90017D-B883-4012-9D38-85B69FCEE3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801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2EF78-3758-0A8F-C0B5-0DE9CED6CB9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47A944-A467-B2B7-6489-AE7A75A067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0122AA-A787-4996-84D6-4227DADBC7F9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E0B8EB-464C-30EF-1E82-BDBF274BC6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AB8AEF-9899-33F4-3BC5-A602B024FA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6A1578-0699-4B61-A221-0833FD5FDF3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723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018AC0-5829-51D0-2E53-AC5CCB0B7E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8528A0-3ECB-47F1-868A-298E03753EED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B87ACF-1054-F508-551A-9ACEBC877F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78706-6DF9-1BD4-66DA-A03C953621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4438EF-1C90-49D5-A6FA-ECBB881DEF9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744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C9E74-16B1-3E8B-659D-EC6F6932A3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05211-7E59-CBF3-3813-09827B45B74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CE0D7A-9096-0B20-2421-1113E32723C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9AE160-6822-BF15-2AB1-B17CE87244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1D0885-AA07-45E4-B4EF-4484DBAE83FB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A7FC8-477C-38D6-14D7-5D8363B4F1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C5561B-3AB2-C6E8-9826-C5D8EE69C6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CE918D-8A16-4803-B799-BF955ED7A24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377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27620-DE7E-3DAB-840D-5689F4D654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46D0E4-27CF-C130-F89B-61DEFF6F23F8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248E4B-8EBD-2708-9D11-06596D5139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786000-CE3C-99CA-636A-5107511F0B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8E4B5C-75CB-4409-922E-18EBCA60BCCD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1261C8-FA94-8C71-2BF6-25ABC87B20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3461A-A959-5215-E211-E6E7D83818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2FE271-8CFD-4849-9F1B-E86EBF379E2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79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257BC-0AC8-786F-FE69-D4EA3241CCB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28AFE9-F479-F95E-3A29-3987137AEBA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8581D-B035-A1F9-94BA-003831FB1E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06CB95-ADD7-4E14-9234-6ED514687B03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D40D7-A0C9-AAEE-E386-46A5745791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0BF20-E51D-629E-4B30-5D3334A68C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0181D7-D85E-47B3-9639-0100D76A60B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606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3F9327-289C-A07D-432C-4D28EA713AD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28CC11-4CDA-918B-F1D1-B0B24A8D508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ECF4C-D69D-F056-F8D7-574501F61F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291033-C537-42EA-B654-86CBB0031E0C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F783E-9EC9-FA50-48D2-E4F44DD667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71138-49B7-5E93-9726-1BE644E1F7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5D60F9-C057-40B6-8586-2DB9FC1CD97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206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E0781A-A10E-076C-E99E-1A09196985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DFC405-FA2B-6720-A4BE-E918DC049D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EE09E-A1D8-31BD-690A-94628313906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5ACBA25F-62DD-488D-8EEA-578BBC68EEA8}" type="datetime1">
              <a:rPr lang="en-US"/>
              <a:pPr lvl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0BC2B-A019-3039-8892-7F72C17BE7B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3967B-AE67-FADB-7121-BFA41593F30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01E79B7-1B37-4524-858A-57D5CD1FAA3F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E03ADA-0703-26A8-ACA6-467795A8650F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B126E3-8DDD-1AE1-27A6-5B94F9AEC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1791" y="0"/>
            <a:ext cx="2033741" cy="69362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F3B4475-8069-86DF-2E58-F149B75B65BC}"/>
              </a:ext>
            </a:extLst>
          </p:cNvPr>
          <p:cNvSpPr txBox="1"/>
          <p:nvPr/>
        </p:nvSpPr>
        <p:spPr>
          <a:xfrm>
            <a:off x="-1" y="0"/>
            <a:ext cx="4631791" cy="15542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Secondary research using a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Systematic Literature Review (SLR)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to assess Apple’s supply chain challenges and strategic responses.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Focus on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peer-reviewed academic literature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institutional reports, and established supply chain frameworks.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Ensured methodological transparency, replicability, and rigorous screening consistent with SLR principles (Tranfield et al., 2003).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667720-AC44-D799-FE77-D3664EC8AFD8}"/>
              </a:ext>
            </a:extLst>
          </p:cNvPr>
          <p:cNvSpPr txBox="1"/>
          <p:nvPr/>
        </p:nvSpPr>
        <p:spPr>
          <a:xfrm>
            <a:off x="0" y="1554272"/>
            <a:ext cx="4631790" cy="290848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Academic sources: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scholarly studies on supply chain resilience, global value chains, sustainability challenges, technological integration, and risk management (Sarkis, 2020; Sodhi and Tang, 2021).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Institutional sources: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OECD supply chain reports, ILO global operations documents, UN sustainability frameworks.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Theoretical foundations: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Lean Supply Chain Management (Christopher, 2016)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Agile and Responsive Supply Chain Theory (Sanchez and Perez, 2005)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Supply Chain Resilience Theory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Ponomarov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and Holcomb, 2009)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Global Value Chain (GVC) Theory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Gereffi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Sustainable and Ethical Supply Chain frameworks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Seuring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and Müller, 2008)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3A5B2A-D472-83D6-9A09-C0A3FEB2F3B7}"/>
              </a:ext>
            </a:extLst>
          </p:cNvPr>
          <p:cNvSpPr txBox="1"/>
          <p:nvPr/>
        </p:nvSpPr>
        <p:spPr>
          <a:xfrm>
            <a:off x="-1" y="4462762"/>
            <a:ext cx="4631791" cy="172354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Search Strategy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Keywords included: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“Apple supply chain,” “supply chain resilience,” “global disruptions,” “reshoring,” “technology in supply chains,” “sustainability pressures”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Databases searched: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Google Scholar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ScienceDirect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EBSCO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Emerald Insight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Search limited to publications from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2010–2024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to maintain academic relevance and contemporary insight.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65846F-DC3F-E0D9-2771-8303CFFB74C7}"/>
              </a:ext>
            </a:extLst>
          </p:cNvPr>
          <p:cNvSpPr txBox="1"/>
          <p:nvPr/>
        </p:nvSpPr>
        <p:spPr>
          <a:xfrm>
            <a:off x="4631790" y="693627"/>
            <a:ext cx="2033741" cy="256993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Inclusion Criteria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Peer-reviewed articles or institutional studies.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Focus on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global supply chain disruptions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resilience strategies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 pressures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or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transformation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Sources that specifically referenced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Apple Inc.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or offered theories applicable to Apple’s operational context.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C39430-3DDB-B63D-17D3-3920CA91AED2}"/>
              </a:ext>
            </a:extLst>
          </p:cNvPr>
          <p:cNvSpPr txBox="1"/>
          <p:nvPr/>
        </p:nvSpPr>
        <p:spPr>
          <a:xfrm>
            <a:off x="4631790" y="3263561"/>
            <a:ext cx="2033741" cy="172354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Exclusion Criteria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Non-academic blogs, promotional corporate materials, unverified business commentary.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Articles lacking methodological transparency or empirical grounding.</a:t>
            </a:r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9F79A4-8235-FAE3-4D73-A7F6105CAE05}"/>
              </a:ext>
            </a:extLst>
          </p:cNvPr>
          <p:cNvSpPr txBox="1"/>
          <p:nvPr/>
        </p:nvSpPr>
        <p:spPr>
          <a:xfrm>
            <a:off x="6665530" y="4632039"/>
            <a:ext cx="5526469" cy="1554272"/>
          </a:xfrm>
          <a:prstGeom prst="rect">
            <a:avLst/>
          </a:prstGeom>
          <a:solidFill>
            <a:srgbClr val="FFCCC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Applied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thematic analysis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enabling identification of recurring patterns and conceptual categories across literature (Braun and Clarke, 2006).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Final themes:</a:t>
            </a:r>
          </a:p>
          <a:p>
            <a:pPr lvl="1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Theme 1: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Global Disruptions &amp; Operational Vulnerabilities</a:t>
            </a:r>
          </a:p>
          <a:p>
            <a:pPr lvl="1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Theme 2: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Strategic Response &amp; Resilience Building</a:t>
            </a:r>
          </a:p>
          <a:p>
            <a:pPr lvl="1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Theme 3: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Sustainability and Ethical Pressures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C7F63D-82D0-5F03-4D50-855311B2A070}"/>
              </a:ext>
            </a:extLst>
          </p:cNvPr>
          <p:cNvSpPr txBox="1"/>
          <p:nvPr/>
        </p:nvSpPr>
        <p:spPr>
          <a:xfrm>
            <a:off x="6665532" y="-1"/>
            <a:ext cx="5526468" cy="46320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📊 KEY FINDINGS (RESEARCH OUTPUT)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Theme 1: Global Disruptions &amp; Vulnerabilities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Apple showed extreme dependence on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China-centric manufacturing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amplifying exposure to COVID-19 shutdowns,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shortages, shipping delays, and bottlenecks (Sodhi and Tang, 2021).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Global disruptions revealed fragility in semiconductor and logistics networks, intensified by U.S.–China tensions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Gereffi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Sustainability challenges highlighted environmental pressure relating to energy intensity, emissions, and resource use (Sarkis, 2020).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Theme 2: Apple’s Strategic Responses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Diversification: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Moving assembly to India and Vietnam to reduce regional dependency and political exposure.</a:t>
            </a:r>
          </a:p>
          <a:p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Digitalisation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Adoption of digital twins, real-time analytics, predictive modelling, and automation to improve visibility and forecasting accuracy.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Resilience Strategies: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Multi-sourcing, inventory buffers, near-shoring considerations, and strengthened supplier auditing.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Operational Innovation: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Integration of hardware-software ecosystems to streamline production complexity and reduce component variability.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Theme 3: Sustainability &amp; Ethical Performance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Apple’s strategy aims for a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100% carbon-neutral value chain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dependent on supplier adoption of renewable energy.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Persistent ethical concerns remain in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conditions, traceability of raw materials, and subcontractor oversight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Seuring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and Müller, 2008).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Circular economy initiatives are expanding through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material recovery, repairability developments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closed-loop recycling systems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349C14-607D-E0A4-ACB7-F727B43D34A8}"/>
              </a:ext>
            </a:extLst>
          </p:cNvPr>
          <p:cNvSpPr txBox="1"/>
          <p:nvPr/>
        </p:nvSpPr>
        <p:spPr>
          <a:xfrm>
            <a:off x="0" y="6186311"/>
            <a:ext cx="12191999" cy="1200329"/>
          </a:xfrm>
          <a:prstGeom prst="rect">
            <a:avLst/>
          </a:prstGeom>
          <a:solidFill>
            <a:srgbClr val="FFFF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Braun, V. and Clarke, V. (2006) ‘Using thematic analysis in psychology’,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in Psychology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3(2), pp. 77–101.</a:t>
            </a:r>
            <a:b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Christopher, M. (2016)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Logistics &amp; Supply Chain Management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. 5th ed. Harlow: Pearson.</a:t>
            </a:r>
            <a:b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Gereffi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G. (2020) ‘What does the COVID-19 pandemic teach us about global value chains?’,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International Business Policy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3(3), pp. 287–302.</a:t>
            </a:r>
            <a:b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Ponomarov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S. and Holcomb, M. (2009) ‘Understanding the concept of supply chain resilience’,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Logistics Management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20(1), pp. 124–143.</a:t>
            </a:r>
            <a:b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Sanchez, A. and Perez, M. (2005) ‘Supply chain flexibility and firm performance’,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Operations &amp; Production Management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25(7), pp. 681–700.</a:t>
            </a:r>
            <a:b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Sarkis, J. (2020) ‘Supply chain sustainability: learning from COVID-19’,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Operations &amp; Production Management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40(9), pp. 1161–1170.</a:t>
            </a:r>
            <a:b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Seuring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S. and Müller, M. (2008) ‘From a literature review to a conceptual framework for sustainable supply chain management’,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16(15), pp. 1699–1710.</a:t>
            </a:r>
            <a:b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Sodhi, M. and Tang, C. (2021) ‘Supply chain lessons from COVID-19’,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Supply Chain Management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57(1), pp. 7–14</a:t>
            </a:r>
            <a:r>
              <a:rPr lang="en-US" sz="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826</Words>
  <Application>Microsoft Office PowerPoint</Application>
  <PresentationFormat>Widescreen</PresentationFormat>
  <Paragraphs>46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Stefan-Alexandru Popescu (2213757)</dc:creator>
  <cp:lastModifiedBy>Cristina Popescu - DSV</cp:lastModifiedBy>
  <cp:revision>5</cp:revision>
  <dcterms:created xsi:type="dcterms:W3CDTF">2025-11-19T10:45:27Z</dcterms:created>
  <dcterms:modified xsi:type="dcterms:W3CDTF">2025-11-20T16:36:29Z</dcterms:modified>
</cp:coreProperties>
</file>