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21893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864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14931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17894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62907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65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57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2530559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4294967295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110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79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382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50D92E7-8220-4CE8-AD87-455F747D187F}" type="datetimeFigureOut">
              <a:rPr lang="en-GB" smtClean="0"/>
              <a:t>21/09/2017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6C18B42-2B8C-4FBF-AED4-174C5E415BD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3546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pos="792">
          <p15:clr>
            <a:srgbClr val="F26B43"/>
          </p15:clr>
        </p15:guide>
        <p15:guide id="4294967295" pos="7200">
          <p15:clr>
            <a:srgbClr val="F26B43"/>
          </p15:clr>
        </p15:guide>
        <p15:guide id="4294967295" orient="horz" pos="4008">
          <p15:clr>
            <a:srgbClr val="F26B43"/>
          </p15:clr>
        </p15:guide>
        <p15:guide id="4294967295" orient="horz" pos="1440">
          <p15:clr>
            <a:srgbClr val="F26B43"/>
          </p15:clr>
        </p15:guide>
        <p15:guide id="4294967295" orient="horz" pos="3720">
          <p15:clr>
            <a:srgbClr val="F26B43"/>
          </p15:clr>
        </p15:guide>
        <p15:guide id="4294967295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z="4400" dirty="0" smtClean="0"/>
              <a:t>SJEQ7003</a:t>
            </a:r>
            <a:br>
              <a:rPr lang="en-GB" altLang="en-US" sz="4400" dirty="0" smtClean="0"/>
            </a:br>
            <a:r>
              <a:rPr lang="en-GB" altLang="en-US" sz="4400" dirty="0" smtClean="0"/>
              <a:t>Equality and Diversity: Power and Social (Re)production of Inequality</a:t>
            </a:r>
            <a:endParaRPr lang="en-GB" altLang="en-US" sz="44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smtClean="0"/>
              <a:t>Dr Caroline Lohmann-Hancock &amp; Ken Dicks</a:t>
            </a:r>
          </a:p>
          <a:p>
            <a:r>
              <a:rPr lang="en-GB" altLang="en-US" dirty="0" smtClean="0"/>
              <a:t>Session 2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80562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 this Session  . . .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An exploration of how social power is embodied within a range of policies/strategies that support inclusion within society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83141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Social Control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>
              <a:defRPr/>
            </a:pPr>
            <a:r>
              <a:rPr lang="en-GB" smtClean="0"/>
              <a:t>In the origins of sociology</a:t>
            </a:r>
          </a:p>
          <a:p>
            <a:pPr marL="640080" lvl="1" indent="-274320">
              <a:defRPr/>
            </a:pPr>
            <a:r>
              <a:rPr lang="en-GB" smtClean="0"/>
              <a:t>‘social control’ served as a central concept both for relating sociology to social philosophy and for analysing total societies</a:t>
            </a:r>
          </a:p>
          <a:p>
            <a:pPr indent="-274320">
              <a:defRPr/>
            </a:pPr>
            <a:r>
              <a:rPr lang="en-GB" smtClean="0"/>
              <a:t>In its classical sense</a:t>
            </a:r>
          </a:p>
          <a:p>
            <a:pPr marL="640080" lvl="1" indent="-274320">
              <a:defRPr/>
            </a:pPr>
            <a:r>
              <a:rPr lang="en-GB" smtClean="0"/>
              <a:t>it referred to the capacity of a social group to regulate itself</a:t>
            </a:r>
          </a:p>
          <a:p>
            <a:pPr indent="-274320">
              <a:defRPr/>
            </a:pPr>
            <a:r>
              <a:rPr lang="en-GB" smtClean="0"/>
              <a:t>While the traditional usage of social control has persisted</a:t>
            </a:r>
          </a:p>
          <a:p>
            <a:pPr marL="640080" lvl="1" indent="-274320">
              <a:defRPr/>
            </a:pPr>
            <a:r>
              <a:rPr lang="en-GB" smtClean="0"/>
              <a:t>the term has been redefined to mean either socialization or social repression</a:t>
            </a:r>
          </a:p>
          <a:p>
            <a:pPr indent="-274320">
              <a:defRPr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29914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Social Control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Typology of Social Control</a:t>
            </a:r>
          </a:p>
          <a:p>
            <a:pPr lvl="1" eaLnBrk="1" hangingPunct="1"/>
            <a:r>
              <a:rPr lang="en-GB" altLang="en-US" smtClean="0"/>
              <a:t>Informal Control</a:t>
            </a:r>
          </a:p>
          <a:p>
            <a:pPr lvl="1" eaLnBrk="1" hangingPunct="1"/>
            <a:r>
              <a:rPr lang="en-GB" altLang="en-US" smtClean="0"/>
              <a:t>Medical Control</a:t>
            </a:r>
          </a:p>
          <a:p>
            <a:pPr lvl="1" eaLnBrk="1" hangingPunct="1"/>
            <a:r>
              <a:rPr lang="en-GB" altLang="en-US" smtClean="0"/>
              <a:t>Legal Control</a:t>
            </a:r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7872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smtClean="0"/>
              <a:t>Three Categories of Social Control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Direct Control</a:t>
            </a:r>
          </a:p>
          <a:p>
            <a:pPr eaLnBrk="1" hangingPunct="1"/>
            <a:r>
              <a:rPr lang="en-GB" altLang="en-US" smtClean="0"/>
              <a:t>Internal Control</a:t>
            </a:r>
          </a:p>
          <a:p>
            <a:pPr eaLnBrk="1" hangingPunct="1"/>
            <a:r>
              <a:rPr lang="en-GB" altLang="en-US" smtClean="0"/>
              <a:t>Indirect Control</a:t>
            </a:r>
          </a:p>
        </p:txBody>
      </p:sp>
    </p:spTree>
    <p:extLst>
      <p:ext uri="{BB962C8B-B14F-4D97-AF65-F5344CB8AC3E}">
        <p14:creationId xmlns:p14="http://schemas.microsoft.com/office/powerpoint/2010/main" val="101340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Direct Control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Nye (1958) </a:t>
            </a:r>
            <a:r>
              <a:rPr lang="en-GB" altLang="en-US" dirty="0" smtClean="0"/>
              <a:t>refers to direct control as being:</a:t>
            </a:r>
          </a:p>
          <a:p>
            <a:pPr lvl="1" eaLnBrk="1" hangingPunct="1"/>
            <a:r>
              <a:rPr lang="en-GB" altLang="en-US" dirty="0" smtClean="0"/>
              <a:t>Actual or possible restraints that can be marshalled against deviance</a:t>
            </a:r>
          </a:p>
          <a:p>
            <a:pPr lvl="1" eaLnBrk="1" hangingPunct="1"/>
            <a:r>
              <a:rPr lang="en-GB" altLang="en-US" dirty="0" smtClean="0"/>
              <a:t>Including:</a:t>
            </a:r>
          </a:p>
          <a:p>
            <a:pPr lvl="2" eaLnBrk="1" hangingPunct="1"/>
            <a:r>
              <a:rPr lang="en-GB" altLang="en-US" dirty="0" smtClean="0"/>
              <a:t>Legal punishments</a:t>
            </a:r>
          </a:p>
          <a:p>
            <a:pPr lvl="2" eaLnBrk="1" hangingPunct="1"/>
            <a:r>
              <a:rPr lang="en-GB" altLang="en-US" dirty="0" smtClean="0"/>
              <a:t>Informal sanctions – shaming or ridicule</a:t>
            </a:r>
          </a:p>
          <a:p>
            <a:pPr lvl="2"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302828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Internal Control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Nye (1958) considers that this refers to internalisation</a:t>
            </a:r>
          </a:p>
          <a:p>
            <a:pPr lvl="1" eaLnBrk="1" hangingPunct="1"/>
            <a:r>
              <a:rPr lang="en-GB" altLang="en-US" smtClean="0"/>
              <a:t>Namely a system of socialisation by which individuals are inculcated with a set of norms, values, beliefs and rules</a:t>
            </a:r>
          </a:p>
          <a:p>
            <a:pPr lvl="1" eaLnBrk="1" hangingPunct="1"/>
            <a:r>
              <a:rPr lang="en-GB" altLang="en-US" smtClean="0"/>
              <a:t>These in effect keep individuals from deviating</a:t>
            </a:r>
          </a:p>
        </p:txBody>
      </p:sp>
    </p:spTree>
    <p:extLst>
      <p:ext uri="{BB962C8B-B14F-4D97-AF65-F5344CB8AC3E}">
        <p14:creationId xmlns:p14="http://schemas.microsoft.com/office/powerpoint/2010/main" val="74243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Indirect Control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warm and secure bonds of attachment that persons feel toward conventional others</a:t>
            </a:r>
          </a:p>
          <a:p>
            <a:pPr lvl="1" eaLnBrk="1" hangingPunct="1"/>
            <a:r>
              <a:rPr lang="en-GB" altLang="en-US" smtClean="0"/>
              <a:t>Children’s attachment to parents,</a:t>
            </a:r>
          </a:p>
          <a:p>
            <a:pPr lvl="1" eaLnBrk="1" hangingPunct="1"/>
            <a:r>
              <a:rPr lang="en-GB" altLang="en-US" smtClean="0"/>
              <a:t>Hence the family is the major source of indirect control in society</a:t>
            </a:r>
          </a:p>
        </p:txBody>
      </p:sp>
    </p:spTree>
    <p:extLst>
      <p:ext uri="{BB962C8B-B14F-4D97-AF65-F5344CB8AC3E}">
        <p14:creationId xmlns:p14="http://schemas.microsoft.com/office/powerpoint/2010/main" val="1446417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So Social Control </a:t>
            </a:r>
            <a:r>
              <a:rPr lang="en-GB" altLang="en-US" dirty="0" smtClean="0"/>
              <a:t>Can </a:t>
            </a:r>
            <a:r>
              <a:rPr lang="en-GB" altLang="en-US" dirty="0" smtClean="0"/>
              <a:t>also Be  . .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Direct Control </a:t>
            </a:r>
          </a:p>
          <a:p>
            <a:pPr lvl="1" eaLnBrk="1" hangingPunct="1"/>
            <a:r>
              <a:rPr lang="en-GB" altLang="en-US" smtClean="0"/>
              <a:t>In the form of sanctions</a:t>
            </a:r>
          </a:p>
          <a:p>
            <a:pPr eaLnBrk="1" hangingPunct="1"/>
            <a:r>
              <a:rPr lang="en-GB" altLang="en-US" smtClean="0"/>
              <a:t>Internal Control</a:t>
            </a:r>
          </a:p>
          <a:p>
            <a:pPr lvl="1" eaLnBrk="1" hangingPunct="1"/>
            <a:r>
              <a:rPr lang="en-GB" altLang="en-US" smtClean="0"/>
              <a:t>In the form of culture and socialisation</a:t>
            </a:r>
          </a:p>
          <a:p>
            <a:pPr eaLnBrk="1" hangingPunct="1"/>
            <a:r>
              <a:rPr lang="en-GB" altLang="en-US" smtClean="0"/>
              <a:t>Indirect Control </a:t>
            </a:r>
          </a:p>
          <a:p>
            <a:pPr lvl="1" eaLnBrk="1" hangingPunct="1"/>
            <a:r>
              <a:rPr lang="en-GB" altLang="en-US" smtClean="0"/>
              <a:t>In the form of relationships (Nye, 1958)</a:t>
            </a:r>
          </a:p>
        </p:txBody>
      </p:sp>
    </p:spTree>
    <p:extLst>
      <p:ext uri="{BB962C8B-B14F-4D97-AF65-F5344CB8AC3E}">
        <p14:creationId xmlns:p14="http://schemas.microsoft.com/office/powerpoint/2010/main" val="1172768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Micro-Oriented Theory </a:t>
            </a:r>
            <a:br>
              <a:rPr lang="en-GB" altLang="en-US" smtClean="0"/>
            </a:br>
            <a:r>
              <a:rPr lang="en-GB" altLang="en-US" smtClean="0"/>
              <a:t>of Social Control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Katovich (1996) argues that . . .</a:t>
            </a:r>
          </a:p>
          <a:p>
            <a:pPr lvl="1" eaLnBrk="1" hangingPunct="1"/>
            <a:r>
              <a:rPr lang="en-GB" altLang="en-US" smtClean="0"/>
              <a:t>‘although the connotation of control is that it is ‘evil’</a:t>
            </a:r>
          </a:p>
          <a:p>
            <a:pPr lvl="2" eaLnBrk="1" hangingPunct="1"/>
            <a:r>
              <a:rPr lang="en-GB" altLang="en-US" smtClean="0"/>
              <a:t>especially in the hands of Marxists or conflict theorists</a:t>
            </a:r>
          </a:p>
          <a:p>
            <a:pPr lvl="2" eaLnBrk="1" hangingPunct="1"/>
            <a:r>
              <a:rPr lang="en-GB" altLang="en-US" smtClean="0"/>
              <a:t>who argue that the more powerful groups in society take advantage of less powerful groups through race, class, gender, or other forms of oppression’ </a:t>
            </a:r>
          </a:p>
          <a:p>
            <a:pPr lvl="1" eaLnBrk="1" hangingPunct="1"/>
            <a:r>
              <a:rPr lang="en-GB" altLang="en-US" smtClean="0"/>
              <a:t>he points out there are cooperative as well as coercive bases of control.</a:t>
            </a:r>
          </a:p>
        </p:txBody>
      </p:sp>
    </p:spTree>
    <p:extLst>
      <p:ext uri="{BB962C8B-B14F-4D97-AF65-F5344CB8AC3E}">
        <p14:creationId xmlns:p14="http://schemas.microsoft.com/office/powerpoint/2010/main" val="3521186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Informal Control </a:t>
            </a:r>
            <a:r>
              <a:rPr lang="en-GB" altLang="en-US" dirty="0" smtClean="0"/>
              <a:t>within the </a:t>
            </a:r>
            <a:r>
              <a:rPr lang="en-GB" altLang="en-US" dirty="0" smtClean="0"/>
              <a:t>Micro-Realm of </a:t>
            </a:r>
            <a:r>
              <a:rPr lang="en-GB" altLang="en-US" dirty="0" smtClean="0"/>
              <a:t>Face </a:t>
            </a:r>
            <a:r>
              <a:rPr lang="en-GB" altLang="en-US" dirty="0" smtClean="0"/>
              <a:t>to Face Interactions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Four Basic Forms</a:t>
            </a:r>
          </a:p>
          <a:p>
            <a:pPr lvl="1" eaLnBrk="1" hangingPunct="1"/>
            <a:r>
              <a:rPr lang="en-GB" altLang="en-US" smtClean="0"/>
              <a:t>Instrumental control</a:t>
            </a:r>
          </a:p>
          <a:p>
            <a:pPr lvl="1" eaLnBrk="1" hangingPunct="1"/>
            <a:r>
              <a:rPr lang="en-GB" altLang="en-US" smtClean="0"/>
              <a:t>Ceremonial control</a:t>
            </a:r>
          </a:p>
          <a:p>
            <a:pPr lvl="1" eaLnBrk="1" hangingPunct="1"/>
            <a:r>
              <a:rPr lang="en-GB" altLang="en-US" smtClean="0"/>
              <a:t>Interpersonal control</a:t>
            </a:r>
          </a:p>
          <a:p>
            <a:pPr lvl="1" eaLnBrk="1" hangingPunct="1"/>
            <a:r>
              <a:rPr lang="en-GB" altLang="en-US" smtClean="0"/>
              <a:t>Categorical control</a:t>
            </a:r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12333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Instrumental Control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Persons often come into contact with other persons over long periods of time to get various collective endeavours accomplished</a:t>
            </a:r>
          </a:p>
          <a:p>
            <a:pPr lvl="1" eaLnBrk="1" hangingPunct="1"/>
            <a:r>
              <a:rPr lang="en-GB" altLang="en-US" smtClean="0"/>
              <a:t>the mutual give and take that actors exert on one another within relatively stable persistent relationships e.g.</a:t>
            </a:r>
          </a:p>
          <a:p>
            <a:pPr lvl="2" eaLnBrk="1" hangingPunct="1"/>
            <a:r>
              <a:rPr lang="en-GB" altLang="en-US" smtClean="0"/>
              <a:t>Marriages</a:t>
            </a:r>
          </a:p>
          <a:p>
            <a:pPr lvl="2" eaLnBrk="1" hangingPunct="1"/>
            <a:r>
              <a:rPr lang="en-GB" altLang="en-US" smtClean="0"/>
              <a:t>Partnerships</a:t>
            </a:r>
          </a:p>
          <a:p>
            <a:pPr lvl="2" eaLnBrk="1" hangingPunct="1"/>
            <a:r>
              <a:rPr lang="en-GB" altLang="en-US" smtClean="0"/>
              <a:t>Organisational Associations </a:t>
            </a:r>
          </a:p>
        </p:txBody>
      </p:sp>
    </p:spTree>
    <p:extLst>
      <p:ext uri="{BB962C8B-B14F-4D97-AF65-F5344CB8AC3E}">
        <p14:creationId xmlns:p14="http://schemas.microsoft.com/office/powerpoint/2010/main" val="3390007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Ceremonial Control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Special kind of cooperation or mutuality between actors which tends to be more fleeting and episodic than instrumental control e.g.</a:t>
            </a:r>
          </a:p>
          <a:p>
            <a:pPr lvl="1" eaLnBrk="1" hangingPunct="1"/>
            <a:r>
              <a:rPr lang="en-GB" altLang="en-US" sz="2000"/>
              <a:t>persons who are not closely acquainted will nevertheless provide to one another a smile, eye contact, and even a ‘hi’ when crossing each other’s paths in public</a:t>
            </a:r>
          </a:p>
          <a:p>
            <a:pPr lvl="2" eaLnBrk="1" hangingPunct="1"/>
            <a:r>
              <a:rPr lang="en-GB" altLang="en-US" sz="1800"/>
              <a:t>Undertaken merely for the sake of establishing mutual identification and availability should the need arise.</a:t>
            </a:r>
          </a:p>
          <a:p>
            <a:pPr eaLnBrk="1" hangingPunct="1"/>
            <a:r>
              <a:rPr lang="en-GB" altLang="en-US"/>
              <a:t>Katovich’s ceremonial control is very close to Goffman’s notion of interaction ritual</a:t>
            </a:r>
          </a:p>
        </p:txBody>
      </p:sp>
    </p:spTree>
    <p:extLst>
      <p:ext uri="{BB962C8B-B14F-4D97-AF65-F5344CB8AC3E}">
        <p14:creationId xmlns:p14="http://schemas.microsoft.com/office/powerpoint/2010/main" val="2829303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Interpersonal Control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600"/>
              <a:t>Two or more persons who share a focus on some immediate social objective</a:t>
            </a:r>
          </a:p>
          <a:p>
            <a:pPr lvl="1" eaLnBrk="1" hangingPunct="1"/>
            <a:r>
              <a:rPr lang="en-GB" altLang="en-US" sz="1600"/>
              <a:t>Not merely bystanders who happen to be at the same place at the same time observing some event</a:t>
            </a:r>
          </a:p>
          <a:p>
            <a:pPr lvl="2" eaLnBrk="1" hangingPunct="1"/>
            <a:r>
              <a:rPr lang="en-GB" altLang="en-US" sz="1400"/>
              <a:t>They invest their selves in the mutual project at hand</a:t>
            </a:r>
          </a:p>
          <a:p>
            <a:pPr eaLnBrk="1" hangingPunct="1"/>
            <a:r>
              <a:rPr lang="en-GB" altLang="en-US" sz="1600"/>
              <a:t>Control occurs when identities are identified, committed to  and mutually available to all participants in the project as needed</a:t>
            </a:r>
          </a:p>
          <a:p>
            <a:pPr lvl="1" eaLnBrk="1" hangingPunct="1"/>
            <a:r>
              <a:rPr lang="en-GB" altLang="en-US" sz="1600"/>
              <a:t>If mutual establishment of identities is not available in a particular strip of shared activity</a:t>
            </a:r>
          </a:p>
          <a:p>
            <a:pPr lvl="2" eaLnBrk="1" hangingPunct="1"/>
            <a:r>
              <a:rPr lang="en-GB" altLang="en-US" sz="1400"/>
              <a:t>the interpersonal control necessary to bringing it co completion or fruition would be absent</a:t>
            </a:r>
          </a:p>
          <a:p>
            <a:pPr lvl="1" eaLnBrk="1" hangingPunct="1"/>
            <a:r>
              <a:rPr lang="en-GB" altLang="en-US" sz="1600"/>
              <a:t>Interpersonal control means that everyone is</a:t>
            </a:r>
          </a:p>
          <a:p>
            <a:pPr lvl="2" eaLnBrk="1" hangingPunct="1"/>
            <a:r>
              <a:rPr lang="en-GB" altLang="en-US" sz="1400"/>
              <a:t>‘on the same page’ </a:t>
            </a:r>
          </a:p>
          <a:p>
            <a:pPr lvl="2" eaLnBrk="1" hangingPunct="1"/>
            <a:r>
              <a:rPr lang="en-GB" altLang="en-US" sz="1400"/>
              <a:t>understands their roles in the accomplishment of the activity or event</a:t>
            </a:r>
          </a:p>
        </p:txBody>
      </p:sp>
    </p:spTree>
    <p:extLst>
      <p:ext uri="{BB962C8B-B14F-4D97-AF65-F5344CB8AC3E}">
        <p14:creationId xmlns:p14="http://schemas.microsoft.com/office/powerpoint/2010/main" val="1162910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Cooperative Bases </a:t>
            </a:r>
            <a:br>
              <a:rPr lang="en-GB" altLang="en-US" smtClean="0"/>
            </a:br>
            <a:r>
              <a:rPr lang="en-GB" altLang="en-US" smtClean="0"/>
              <a:t>of Control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Critisisms of Katovich’s theory</a:t>
            </a:r>
          </a:p>
          <a:p>
            <a:pPr lvl="1" eaLnBrk="1" hangingPunct="1"/>
            <a:r>
              <a:rPr lang="en-GB" altLang="en-US" smtClean="0"/>
              <a:t>Does not go far beyond ‘informal control’</a:t>
            </a:r>
          </a:p>
        </p:txBody>
      </p:sp>
    </p:spTree>
    <p:extLst>
      <p:ext uri="{BB962C8B-B14F-4D97-AF65-F5344CB8AC3E}">
        <p14:creationId xmlns:p14="http://schemas.microsoft.com/office/powerpoint/2010/main" val="16609305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Two Grand Theories</a:t>
            </a:r>
            <a:br>
              <a:rPr lang="en-GB" altLang="en-US" smtClean="0"/>
            </a:br>
            <a:r>
              <a:rPr lang="en-GB" altLang="en-US" smtClean="0"/>
              <a:t>of Control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Beniger</a:t>
            </a:r>
          </a:p>
          <a:p>
            <a:pPr lvl="1" eaLnBrk="1" hangingPunct="1"/>
            <a:r>
              <a:rPr lang="en-GB" altLang="en-US" smtClean="0"/>
              <a:t>Beginnings of life on earth (1 billion years ago) – to some degree owed his theory to Darwinism</a:t>
            </a:r>
          </a:p>
          <a:p>
            <a:pPr eaLnBrk="1" hangingPunct="1"/>
            <a:r>
              <a:rPr lang="en-GB" altLang="en-US" smtClean="0"/>
              <a:t>Gibbs</a:t>
            </a:r>
          </a:p>
          <a:p>
            <a:pPr lvl="1" eaLnBrk="1" hangingPunct="1"/>
            <a:r>
              <a:rPr lang="en-GB" altLang="en-US" smtClean="0"/>
              <a:t>Theoretical system has three basic forms of control:</a:t>
            </a:r>
          </a:p>
          <a:p>
            <a:pPr lvl="2" eaLnBrk="1" hangingPunct="1"/>
            <a:r>
              <a:rPr lang="en-GB" altLang="en-US" smtClean="0"/>
              <a:t>Inanimate</a:t>
            </a:r>
          </a:p>
          <a:p>
            <a:pPr lvl="2" eaLnBrk="1" hangingPunct="1"/>
            <a:r>
              <a:rPr lang="en-GB" altLang="en-US" smtClean="0"/>
              <a:t>Biotic</a:t>
            </a:r>
          </a:p>
          <a:p>
            <a:pPr lvl="2" eaLnBrk="1" hangingPunct="1"/>
            <a:r>
              <a:rPr lang="en-GB" altLang="en-US" smtClean="0"/>
              <a:t>Human</a:t>
            </a:r>
          </a:p>
          <a:p>
            <a:pPr lvl="2" eaLnBrk="1" hangingPunct="1"/>
            <a:endParaRPr lang="en-GB" altLang="en-US" smtClean="0"/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978450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Beniger: Four levels of control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Level One:</a:t>
            </a:r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Emergence of organic matter and appearance of protoplasm</a:t>
            </a:r>
          </a:p>
          <a:p>
            <a:pPr lvl="2" eaLnBrk="1" hangingPunct="1"/>
            <a:r>
              <a:rPr lang="en-GB" altLang="en-US" dirty="0" smtClean="0"/>
              <a:t>Organisms moving about in space and time in a physical environment</a:t>
            </a:r>
          </a:p>
          <a:p>
            <a:pPr lvl="2" eaLnBrk="1" hangingPunct="1"/>
            <a:r>
              <a:rPr lang="en-GB" altLang="en-US" dirty="0" smtClean="0"/>
              <a:t>They are able to control themselves and </a:t>
            </a:r>
            <a:r>
              <a:rPr lang="en-GB" altLang="en-US" dirty="0" err="1" smtClean="0"/>
              <a:t>availabe</a:t>
            </a:r>
            <a:r>
              <a:rPr lang="en-GB" altLang="en-US" dirty="0" smtClean="0"/>
              <a:t> resources</a:t>
            </a:r>
          </a:p>
          <a:p>
            <a:pPr lvl="2" eaLnBrk="1" hangingPunct="1"/>
            <a:r>
              <a:rPr lang="en-GB" altLang="en-US" dirty="0" smtClean="0"/>
              <a:t>Fittest for purposes of survival of their species</a:t>
            </a:r>
          </a:p>
        </p:txBody>
      </p:sp>
    </p:spTree>
    <p:extLst>
      <p:ext uri="{BB962C8B-B14F-4D97-AF65-F5344CB8AC3E}">
        <p14:creationId xmlns:p14="http://schemas.microsoft.com/office/powerpoint/2010/main" val="1732298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Beniger: Four levels of control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dirty="0" smtClean="0"/>
              <a:t>Level Two:</a:t>
            </a:r>
            <a:endParaRPr lang="en-GB" altLang="en-US" dirty="0"/>
          </a:p>
          <a:p>
            <a:pPr lvl="1" eaLnBrk="1" hangingPunct="1"/>
            <a:r>
              <a:rPr lang="en-GB" altLang="en-US" sz="2000" dirty="0"/>
              <a:t>100 million years ago</a:t>
            </a:r>
          </a:p>
          <a:p>
            <a:pPr lvl="2" eaLnBrk="1" hangingPunct="1"/>
            <a:r>
              <a:rPr lang="en-GB" altLang="en-US" sz="1800" dirty="0"/>
              <a:t>Patterned behaviour through imitation</a:t>
            </a:r>
          </a:p>
          <a:p>
            <a:pPr lvl="2" eaLnBrk="1" hangingPunct="1"/>
            <a:r>
              <a:rPr lang="en-GB" altLang="en-US" sz="1800" dirty="0"/>
              <a:t>Sentient beings above level of insects engage in some form of imitation</a:t>
            </a:r>
          </a:p>
          <a:p>
            <a:pPr lvl="2" eaLnBrk="1" hangingPunct="1"/>
            <a:r>
              <a:rPr lang="en-GB" altLang="en-US" sz="1800" dirty="0"/>
              <a:t>Eventually rote imitation was supplemented by learning by teaching</a:t>
            </a:r>
          </a:p>
          <a:p>
            <a:pPr lvl="2" eaLnBrk="1" hangingPunct="1"/>
            <a:r>
              <a:rPr lang="en-GB" altLang="en-US" sz="1800" dirty="0"/>
              <a:t>Accompanying increase in brain size</a:t>
            </a:r>
          </a:p>
          <a:p>
            <a:pPr lvl="2" eaLnBrk="1" hangingPunct="1"/>
            <a:r>
              <a:rPr lang="en-GB" altLang="en-US" sz="1800" dirty="0"/>
              <a:t>Divergence of hominids and apes </a:t>
            </a:r>
          </a:p>
          <a:p>
            <a:pPr lvl="2" eaLnBrk="1" hangingPunct="1"/>
            <a:r>
              <a:rPr lang="en-GB" altLang="en-US" sz="1800" dirty="0"/>
              <a:t>Development of human language</a:t>
            </a:r>
          </a:p>
          <a:p>
            <a:pPr lvl="3" eaLnBrk="1" hangingPunct="1"/>
            <a:r>
              <a:rPr lang="en-GB" altLang="en-US" sz="1600" dirty="0"/>
              <a:t>In turn increased learning, teaching and memory</a:t>
            </a:r>
          </a:p>
          <a:p>
            <a:pPr lvl="3" eaLnBrk="1" hangingPunct="1"/>
            <a:r>
              <a:rPr lang="en-GB" altLang="en-US" sz="1600" dirty="0"/>
              <a:t>Creation of culture – Homo Sapiens</a:t>
            </a:r>
          </a:p>
          <a:p>
            <a:pPr lvl="3" eaLnBrk="1" hangingPunct="1"/>
            <a:r>
              <a:rPr lang="en-GB" altLang="en-US" sz="1600" dirty="0"/>
              <a:t>Greater control of the environment and fellow beings</a:t>
            </a:r>
          </a:p>
        </p:txBody>
      </p:sp>
    </p:spTree>
    <p:extLst>
      <p:ext uri="{BB962C8B-B14F-4D97-AF65-F5344CB8AC3E}">
        <p14:creationId xmlns:p14="http://schemas.microsoft.com/office/powerpoint/2010/main" val="18192320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Beniger: Four levels of control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800" dirty="0" smtClean="0"/>
              <a:t>Level Three:</a:t>
            </a:r>
            <a:endParaRPr lang="en-GB" altLang="en-US" sz="1800" dirty="0"/>
          </a:p>
          <a:p>
            <a:pPr lvl="1" eaLnBrk="1" hangingPunct="1"/>
            <a:r>
              <a:rPr lang="en-GB" altLang="en-US" dirty="0"/>
              <a:t>Neolithic or agricultural revolution – 5000 years ago</a:t>
            </a:r>
          </a:p>
          <a:p>
            <a:pPr lvl="2" eaLnBrk="1" hangingPunct="1"/>
            <a:r>
              <a:rPr lang="en-GB" altLang="en-US" dirty="0"/>
              <a:t>Accelerating with the rise of philosophy and science in Greece around 300 BC</a:t>
            </a:r>
          </a:p>
          <a:p>
            <a:pPr lvl="2" eaLnBrk="1" hangingPunct="1"/>
            <a:r>
              <a:rPr lang="en-GB" altLang="en-US" dirty="0"/>
              <a:t>Increased need to organise activities associated with production of food</a:t>
            </a:r>
          </a:p>
          <a:p>
            <a:pPr lvl="3" eaLnBrk="1" hangingPunct="1"/>
            <a:r>
              <a:rPr lang="en-GB" altLang="en-US" dirty="0"/>
              <a:t>Larger populations</a:t>
            </a:r>
          </a:p>
          <a:p>
            <a:pPr lvl="3" eaLnBrk="1" hangingPunct="1"/>
            <a:r>
              <a:rPr lang="en-GB" altLang="en-US" dirty="0"/>
              <a:t>Greater stratification</a:t>
            </a:r>
          </a:p>
          <a:p>
            <a:pPr lvl="1" eaLnBrk="1" hangingPunct="1"/>
            <a:r>
              <a:rPr lang="en-GB" altLang="en-US" dirty="0"/>
              <a:t>Some persons are now in positions to reap the benefits of the economic surplus created by this mode of production</a:t>
            </a:r>
          </a:p>
          <a:p>
            <a:pPr lvl="1" eaLnBrk="1" hangingPunct="1"/>
            <a:r>
              <a:rPr lang="en-GB" altLang="en-US" dirty="0"/>
              <a:t>Rise of formal organisation and the bureaucracy which underpinned the Commercial Revolution – 450 years ago</a:t>
            </a:r>
          </a:p>
        </p:txBody>
      </p:sp>
    </p:spTree>
    <p:extLst>
      <p:ext uri="{BB962C8B-B14F-4D97-AF65-F5344CB8AC3E}">
        <p14:creationId xmlns:p14="http://schemas.microsoft.com/office/powerpoint/2010/main" val="40473666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/>
              <a:t>Beniger</a:t>
            </a:r>
            <a:r>
              <a:rPr lang="en-GB" altLang="en-US" dirty="0" smtClean="0"/>
              <a:t>: Four levels of control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1600" dirty="0" smtClean="0"/>
              <a:t>Level Four:</a:t>
            </a:r>
          </a:p>
          <a:p>
            <a:pPr lvl="1" eaLnBrk="1" hangingPunct="1"/>
            <a:r>
              <a:rPr lang="en-GB" altLang="en-US" sz="1600" dirty="0" smtClean="0"/>
              <a:t>Transition </a:t>
            </a:r>
            <a:r>
              <a:rPr lang="en-GB" altLang="en-US" sz="1600" dirty="0"/>
              <a:t>from agriculture to industrialisation as the major mode of production – 175 years ago</a:t>
            </a:r>
          </a:p>
          <a:p>
            <a:pPr lvl="1" eaLnBrk="1" hangingPunct="1"/>
            <a:r>
              <a:rPr lang="en-GB" altLang="en-US" sz="1600" dirty="0"/>
              <a:t>Industrial Revolution lead to acceleration of technological innovations</a:t>
            </a:r>
          </a:p>
          <a:p>
            <a:pPr lvl="2" eaLnBrk="1" hangingPunct="1"/>
            <a:r>
              <a:rPr lang="en-GB" altLang="en-US" sz="1400" dirty="0"/>
              <a:t>Railroads</a:t>
            </a:r>
          </a:p>
          <a:p>
            <a:pPr lvl="2" eaLnBrk="1" hangingPunct="1"/>
            <a:r>
              <a:rPr lang="en-GB" altLang="en-US" sz="1400" dirty="0"/>
              <a:t>Telegraph</a:t>
            </a:r>
          </a:p>
          <a:p>
            <a:pPr lvl="2" eaLnBrk="1" hangingPunct="1"/>
            <a:r>
              <a:rPr lang="en-GB" altLang="en-US" sz="1400" dirty="0"/>
              <a:t>Steam power</a:t>
            </a:r>
          </a:p>
          <a:p>
            <a:pPr lvl="2" eaLnBrk="1" hangingPunct="1"/>
            <a:r>
              <a:rPr lang="en-GB" altLang="en-US" sz="1400" dirty="0"/>
              <a:t>Electricity</a:t>
            </a:r>
          </a:p>
          <a:p>
            <a:pPr eaLnBrk="1" hangingPunct="1"/>
            <a:r>
              <a:rPr lang="en-GB" altLang="en-US" sz="1600" dirty="0"/>
              <a:t>All lead to greater control of the natural an built environment</a:t>
            </a:r>
          </a:p>
          <a:p>
            <a:pPr lvl="1" eaLnBrk="1" hangingPunct="1"/>
            <a:r>
              <a:rPr lang="en-GB" altLang="en-US" sz="1600" dirty="0"/>
              <a:t>Computers in the 1950s and rapid acceleration of related information technologies since then</a:t>
            </a:r>
          </a:p>
          <a:p>
            <a:pPr lvl="2" eaLnBrk="1" hangingPunct="1"/>
            <a:r>
              <a:rPr lang="en-GB" altLang="en-US" sz="1400" dirty="0"/>
              <a:t>Internet</a:t>
            </a:r>
          </a:p>
          <a:p>
            <a:pPr lvl="2" eaLnBrk="1" hangingPunct="1"/>
            <a:r>
              <a:rPr lang="en-GB" altLang="en-US" sz="1400" dirty="0"/>
              <a:t>Medical and genetic programming technologies</a:t>
            </a:r>
          </a:p>
          <a:p>
            <a:pPr eaLnBrk="1" hangingPunct="1"/>
            <a:r>
              <a:rPr lang="en-GB" altLang="en-US" sz="1600" dirty="0"/>
              <a:t>Information itself becomes the basis of the new controlling revolution (</a:t>
            </a:r>
            <a:r>
              <a:rPr lang="en-GB" altLang="en-US" sz="1600" dirty="0" err="1"/>
              <a:t>Beniger</a:t>
            </a:r>
            <a:r>
              <a:rPr lang="en-GB" altLang="en-US" sz="1600" dirty="0"/>
              <a:t>, 1986).</a:t>
            </a:r>
          </a:p>
          <a:p>
            <a:pPr lvl="2" eaLnBrk="1" hangingPunct="1"/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693740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</a:t>
            </a:r>
            <a:br>
              <a:rPr lang="en-GB" altLang="en-US" smtClean="0"/>
            </a:br>
            <a:r>
              <a:rPr lang="en-GB" altLang="en-US" smtClean="0"/>
              <a:t>Social Control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Inanimate Control</a:t>
            </a:r>
          </a:p>
          <a:p>
            <a:pPr lvl="1" eaLnBrk="1" hangingPunct="1"/>
            <a:r>
              <a:rPr lang="en-GB" altLang="en-US" smtClean="0"/>
              <a:t>Human attempt to control modify or affect an inanimate object or its characteristics e.g. </a:t>
            </a:r>
          </a:p>
          <a:p>
            <a:pPr lvl="2" eaLnBrk="1" hangingPunct="1"/>
            <a:r>
              <a:rPr lang="en-GB" altLang="en-US" smtClean="0"/>
              <a:t>Rock to ward off a predator</a:t>
            </a:r>
          </a:p>
          <a:p>
            <a:pPr lvl="2" eaLnBrk="1" hangingPunct="1"/>
            <a:r>
              <a:rPr lang="en-GB" altLang="en-US" smtClean="0"/>
              <a:t>Technology</a:t>
            </a:r>
          </a:p>
        </p:txBody>
      </p:sp>
    </p:spTree>
    <p:extLst>
      <p:ext uri="{BB962C8B-B14F-4D97-AF65-F5344CB8AC3E}">
        <p14:creationId xmlns:p14="http://schemas.microsoft.com/office/powerpoint/2010/main" val="11787561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</a:t>
            </a:r>
            <a:br>
              <a:rPr lang="en-GB" altLang="en-US" smtClean="0"/>
            </a:br>
            <a:r>
              <a:rPr lang="en-GB" altLang="en-US" smtClean="0"/>
              <a:t>Social Control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/>
              <a:t>Biotic Control</a:t>
            </a:r>
          </a:p>
          <a:p>
            <a:pPr lvl="1" eaLnBrk="1" hangingPunct="1"/>
            <a:r>
              <a:rPr lang="en-GB" altLang="en-US" sz="2000"/>
              <a:t>Human attempt to alter, affect, or change the characteristics of plant or animal organisms e.g.</a:t>
            </a:r>
          </a:p>
          <a:p>
            <a:pPr lvl="2" eaLnBrk="1" hangingPunct="1"/>
            <a:r>
              <a:rPr lang="en-GB" altLang="en-US" sz="1800"/>
              <a:t>Food quests</a:t>
            </a:r>
          </a:p>
          <a:p>
            <a:pPr lvl="2" eaLnBrk="1" hangingPunct="1"/>
            <a:r>
              <a:rPr lang="en-GB" altLang="en-US" sz="1800"/>
              <a:t>Creation and maintenance of monoculture forests</a:t>
            </a:r>
          </a:p>
          <a:p>
            <a:pPr lvl="2" eaLnBrk="1" hangingPunct="1"/>
            <a:r>
              <a:rPr lang="en-GB" altLang="en-US" sz="1800"/>
              <a:t>Use of animals for various purposes</a:t>
            </a:r>
          </a:p>
          <a:p>
            <a:pPr lvl="3" eaLnBrk="1" hangingPunct="1"/>
            <a:r>
              <a:rPr lang="en-GB" altLang="en-US" sz="1600"/>
              <a:t>Transportation</a:t>
            </a:r>
          </a:p>
          <a:p>
            <a:pPr lvl="3" eaLnBrk="1" hangingPunct="1"/>
            <a:r>
              <a:rPr lang="en-GB" altLang="en-US" sz="1600"/>
              <a:t>Beasts of burden</a:t>
            </a:r>
          </a:p>
          <a:p>
            <a:pPr lvl="3" eaLnBrk="1" hangingPunct="1"/>
            <a:r>
              <a:rPr lang="en-GB" altLang="en-US" sz="1600"/>
              <a:t>Medical research</a:t>
            </a:r>
          </a:p>
          <a:p>
            <a:pPr lvl="3" eaLnBrk="1" hangingPunct="1"/>
            <a:r>
              <a:rPr lang="en-GB" altLang="en-US" sz="1600"/>
              <a:t>Warfare</a:t>
            </a:r>
          </a:p>
          <a:p>
            <a:pPr lvl="2" eaLnBrk="1" hangingPunct="1"/>
            <a:r>
              <a:rPr lang="en-GB" altLang="en-US" sz="1800"/>
              <a:t>Genetic engineering </a:t>
            </a:r>
          </a:p>
        </p:txBody>
      </p:sp>
    </p:spTree>
    <p:extLst>
      <p:ext uri="{BB962C8B-B14F-4D97-AF65-F5344CB8AC3E}">
        <p14:creationId xmlns:p14="http://schemas.microsoft.com/office/powerpoint/2010/main" val="14637358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</a:t>
            </a:r>
            <a:br>
              <a:rPr lang="en-GB" altLang="en-US" smtClean="0"/>
            </a:br>
            <a:r>
              <a:rPr lang="en-GB" altLang="en-US" smtClean="0"/>
              <a:t>Social Control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Human Control</a:t>
            </a:r>
          </a:p>
          <a:p>
            <a:pPr lvl="1" eaLnBrk="1" hangingPunct="1"/>
            <a:r>
              <a:rPr lang="en-GB" altLang="en-US" smtClean="0"/>
              <a:t>Diverse ways humans attempt to control human behaviour</a:t>
            </a:r>
          </a:p>
          <a:p>
            <a:pPr lvl="2" eaLnBrk="1" hangingPunct="1"/>
            <a:r>
              <a:rPr lang="en-GB" altLang="en-US" smtClean="0"/>
              <a:t>Two sub-categories</a:t>
            </a:r>
          </a:p>
          <a:p>
            <a:pPr lvl="3" eaLnBrk="1" hangingPunct="1"/>
            <a:r>
              <a:rPr lang="en-GB" altLang="en-US" smtClean="0"/>
              <a:t>Internal control</a:t>
            </a:r>
          </a:p>
          <a:p>
            <a:pPr lvl="3" eaLnBrk="1" hangingPunct="1"/>
            <a:r>
              <a:rPr lang="en-GB" altLang="en-US" smtClean="0"/>
              <a:t>External control</a:t>
            </a:r>
          </a:p>
          <a:p>
            <a:pPr lvl="3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659021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</a:t>
            </a:r>
            <a:br>
              <a:rPr lang="en-GB" altLang="en-US" smtClean="0"/>
            </a:br>
            <a:r>
              <a:rPr lang="en-GB" altLang="en-US" smtClean="0"/>
              <a:t>Social Control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Internal Human Control</a:t>
            </a:r>
          </a:p>
          <a:p>
            <a:pPr lvl="1" eaLnBrk="1" hangingPunct="1"/>
            <a:r>
              <a:rPr lang="en-GB" altLang="en-US" smtClean="0"/>
              <a:t>Self-control e.g.</a:t>
            </a:r>
          </a:p>
          <a:p>
            <a:pPr lvl="2" eaLnBrk="1" hangingPunct="1"/>
            <a:r>
              <a:rPr lang="en-GB" altLang="en-US" smtClean="0"/>
              <a:t>Going on a diet to lose weight</a:t>
            </a:r>
          </a:p>
          <a:p>
            <a:pPr lvl="2" eaLnBrk="1" hangingPunct="1"/>
            <a:r>
              <a:rPr lang="en-GB" altLang="en-US" smtClean="0"/>
              <a:t>Changing jobs to reduce depression or increase salary</a:t>
            </a:r>
          </a:p>
          <a:p>
            <a:pPr lvl="2" eaLnBrk="1" hangingPunct="1"/>
            <a:r>
              <a:rPr lang="en-GB" altLang="en-US" smtClean="0"/>
              <a:t>Trying to stop smoking</a:t>
            </a:r>
          </a:p>
          <a:p>
            <a:pPr lvl="2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094753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</a:t>
            </a:r>
            <a:br>
              <a:rPr lang="en-GB" altLang="en-US" smtClean="0"/>
            </a:br>
            <a:r>
              <a:rPr lang="en-GB" altLang="en-US" smtClean="0"/>
              <a:t>Social Control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External Human Control</a:t>
            </a:r>
          </a:p>
          <a:p>
            <a:pPr lvl="1" eaLnBrk="1" hangingPunct="1"/>
            <a:r>
              <a:rPr lang="en-GB" altLang="en-US" smtClean="0"/>
              <a:t>Human attempts to control the behaviour of other human beings – excluding self-control</a:t>
            </a:r>
          </a:p>
        </p:txBody>
      </p:sp>
    </p:spTree>
    <p:extLst>
      <p:ext uri="{BB962C8B-B14F-4D97-AF65-F5344CB8AC3E}">
        <p14:creationId xmlns:p14="http://schemas.microsoft.com/office/powerpoint/2010/main" val="37449196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 Social Control Three Subcategories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Proximate Control</a:t>
            </a:r>
          </a:p>
          <a:p>
            <a:pPr lvl="1" eaLnBrk="1" hangingPunct="1"/>
            <a:r>
              <a:rPr lang="en-GB" altLang="en-US" smtClean="0"/>
              <a:t>Direct or unmediated control of other human beings e.g. physical contact – pat on the back, kiss or assault – but not direct control as in inviting someone to dinner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719486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 Social Control Three Subcategories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Sequential Control</a:t>
            </a:r>
          </a:p>
          <a:p>
            <a:pPr lvl="1" eaLnBrk="1" hangingPunct="1"/>
            <a:r>
              <a:rPr lang="en-GB" altLang="en-US" smtClean="0"/>
              <a:t>Not all social life is conducted face to face with co-present others</a:t>
            </a:r>
          </a:p>
          <a:p>
            <a:pPr lvl="2" eaLnBrk="1" hangingPunct="1"/>
            <a:r>
              <a:rPr lang="en-GB" altLang="en-US" smtClean="0"/>
              <a:t>Persons try to control others when there is spatial distance between the parties</a:t>
            </a:r>
          </a:p>
          <a:p>
            <a:pPr lvl="3" eaLnBrk="1" hangingPunct="1"/>
            <a:r>
              <a:rPr lang="en-GB" altLang="en-US" smtClean="0"/>
              <a:t>Chain of command in the military</a:t>
            </a:r>
          </a:p>
          <a:p>
            <a:pPr lvl="3" eaLnBrk="1" hangingPunct="1"/>
            <a:r>
              <a:rPr lang="en-GB" altLang="en-US" smtClean="0"/>
              <a:t>Communications technologies e.g. telephones or internet</a:t>
            </a:r>
          </a:p>
          <a:p>
            <a:pPr lvl="2"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62520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 Social Control Three subcategories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Social Control</a:t>
            </a:r>
          </a:p>
          <a:p>
            <a:pPr lvl="1" eaLnBrk="1" hangingPunct="1"/>
            <a:r>
              <a:rPr lang="en-GB" altLang="en-US" smtClean="0"/>
              <a:t>Norms and conceptualises control as the counteractions of deviance</a:t>
            </a:r>
          </a:p>
          <a:p>
            <a:pPr lvl="1" eaLnBrk="1" hangingPunct="1"/>
            <a:r>
              <a:rPr lang="en-GB" altLang="en-US" smtClean="0"/>
              <a:t>Defining deviance and social control with reference to norms is overly narrow</a:t>
            </a:r>
          </a:p>
          <a:p>
            <a:pPr lvl="1" eaLnBrk="1" hangingPunct="1"/>
            <a:r>
              <a:rPr lang="en-GB" altLang="en-US" smtClean="0"/>
              <a:t>Primarily because such an approach cannot account for large-scale attempts at social control such as mass media advertising or state terrorism</a:t>
            </a:r>
          </a:p>
          <a:p>
            <a:pPr lvl="1"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61905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Gibbs: Social Control Three subcategories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Social Control</a:t>
            </a:r>
          </a:p>
          <a:p>
            <a:pPr lvl="1" eaLnBrk="1" hangingPunct="1"/>
            <a:r>
              <a:rPr lang="en-GB" altLang="en-US" dirty="0" smtClean="0"/>
              <a:t>‘overt behaviour by a human, the firsts part, in the belief that </a:t>
            </a:r>
            <a:endParaRPr lang="en-GB" altLang="en-US" dirty="0" smtClean="0"/>
          </a:p>
          <a:p>
            <a:pPr lvl="2"/>
            <a:r>
              <a:rPr lang="en-GB" altLang="en-US" dirty="0" smtClean="0"/>
              <a:t>(</a:t>
            </a:r>
            <a:r>
              <a:rPr lang="en-GB" altLang="en-US" dirty="0" smtClean="0"/>
              <a:t>1) the overt behaviour increase's or decreases the probability of a change in the behaviour of another human or humans, the second party in either case; </a:t>
            </a:r>
            <a:endParaRPr lang="en-GB" altLang="en-US" dirty="0" smtClean="0"/>
          </a:p>
          <a:p>
            <a:pPr lvl="2"/>
            <a:r>
              <a:rPr lang="en-GB" altLang="en-US" dirty="0" smtClean="0"/>
              <a:t>(</a:t>
            </a:r>
            <a:r>
              <a:rPr lang="en-GB" altLang="en-US" dirty="0" smtClean="0"/>
              <a:t>2) the overt behaviour involves a third party but not in the way of sequential control; </a:t>
            </a:r>
            <a:endParaRPr lang="en-GB" altLang="en-US" dirty="0" smtClean="0"/>
          </a:p>
          <a:p>
            <a:pPr lvl="2"/>
            <a:r>
              <a:rPr lang="en-GB" altLang="en-US" dirty="0" smtClean="0"/>
              <a:t>and </a:t>
            </a:r>
            <a:r>
              <a:rPr lang="en-GB" altLang="en-US" dirty="0" smtClean="0"/>
              <a:t>(3) the increase or decrease is desirable’ (Gibbs, 1989a/b/1994).</a:t>
            </a:r>
          </a:p>
        </p:txBody>
      </p:sp>
    </p:spTree>
    <p:extLst>
      <p:ext uri="{BB962C8B-B14F-4D97-AF65-F5344CB8AC3E}">
        <p14:creationId xmlns:p14="http://schemas.microsoft.com/office/powerpoint/2010/main" val="31921819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Typology of Social Control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Social Control is often associated with the physical coercive power of the policy</a:t>
            </a:r>
          </a:p>
          <a:p>
            <a:pPr eaLnBrk="1" hangingPunct="1"/>
            <a:r>
              <a:rPr lang="en-GB" altLang="en-US" smtClean="0"/>
              <a:t>Social Control is more than policing</a:t>
            </a:r>
          </a:p>
          <a:p>
            <a:pPr lvl="1" eaLnBrk="1" hangingPunct="1"/>
            <a:r>
              <a:rPr lang="en-GB" altLang="en-US" smtClean="0"/>
              <a:t>Individuals exert pressures for you to conform to their wishes</a:t>
            </a:r>
          </a:p>
          <a:p>
            <a:pPr lvl="1" eaLnBrk="1" hangingPunct="1"/>
            <a:r>
              <a:rPr lang="en-GB" altLang="en-US" smtClean="0"/>
              <a:t>Some are subtle and others are flagrant</a:t>
            </a:r>
          </a:p>
          <a:p>
            <a:pPr lvl="1" eaLnBrk="1" hangingPunct="1"/>
            <a:endParaRPr lang="en-GB" altLang="en-US" smtClean="0"/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5799767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Typology of Social Control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three typologies of social control relate to their three respective ‘systems of control’</a:t>
            </a:r>
          </a:p>
          <a:p>
            <a:pPr lvl="1" eaLnBrk="1" hangingPunct="1"/>
            <a:r>
              <a:rPr lang="en-GB" altLang="en-US" sz="2000"/>
              <a:t>Informal</a:t>
            </a:r>
          </a:p>
          <a:p>
            <a:pPr lvl="2" eaLnBrk="1" hangingPunct="1"/>
            <a:r>
              <a:rPr lang="en-GB" altLang="en-US" sz="1800"/>
              <a:t>Range of normative prescriptions and proscriptions covering the areas of interpersonal relations and group living</a:t>
            </a:r>
          </a:p>
          <a:p>
            <a:pPr lvl="1" eaLnBrk="1" hangingPunct="1"/>
            <a:r>
              <a:rPr lang="en-GB" altLang="en-US" sz="2000"/>
              <a:t>Medical</a:t>
            </a:r>
          </a:p>
          <a:p>
            <a:pPr lvl="2" eaLnBrk="1" hangingPunct="1"/>
            <a:r>
              <a:rPr lang="en-GB" altLang="en-US" sz="1800"/>
              <a:t>Behaviour more generally irrespective of the nature of the ties between persons in interaction</a:t>
            </a:r>
          </a:p>
          <a:p>
            <a:pPr lvl="1" eaLnBrk="1" hangingPunct="1"/>
            <a:r>
              <a:rPr lang="en-GB" altLang="en-US" sz="2000"/>
              <a:t>Legal</a:t>
            </a:r>
          </a:p>
          <a:p>
            <a:pPr lvl="2" eaLnBrk="1" hangingPunct="1"/>
            <a:r>
              <a:rPr lang="en-GB" altLang="en-US" sz="1800"/>
              <a:t>The law and legal system</a:t>
            </a:r>
          </a:p>
        </p:txBody>
      </p:sp>
    </p:spTree>
    <p:extLst>
      <p:ext uri="{BB962C8B-B14F-4D97-AF65-F5344CB8AC3E}">
        <p14:creationId xmlns:p14="http://schemas.microsoft.com/office/powerpoint/2010/main" val="35746070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Eating in a fast food restaurant and someone a few tables away is staring at you, perhaps grinning wildly but saying nothing.</a:t>
            </a:r>
          </a:p>
          <a:p>
            <a:pPr lvl="1" eaLnBrk="1" hangingPunct="1"/>
            <a:r>
              <a:rPr lang="en-GB" altLang="en-US" smtClean="0"/>
              <a:t>Do you:</a:t>
            </a:r>
          </a:p>
          <a:p>
            <a:pPr lvl="2" eaLnBrk="1" hangingPunct="1"/>
            <a:r>
              <a:rPr lang="en-GB" altLang="en-US" smtClean="0"/>
              <a:t>Ignore him</a:t>
            </a:r>
          </a:p>
          <a:p>
            <a:pPr lvl="2" eaLnBrk="1" hangingPunct="1"/>
            <a:r>
              <a:rPr lang="en-GB" altLang="en-US" smtClean="0"/>
              <a:t>Mover to another table</a:t>
            </a:r>
          </a:p>
          <a:p>
            <a:pPr lvl="2" eaLnBrk="1" hangingPunct="1"/>
            <a:r>
              <a:rPr lang="en-GB" altLang="en-US" smtClean="0"/>
              <a:t>Hurry up your meal</a:t>
            </a:r>
          </a:p>
          <a:p>
            <a:pPr lvl="2" eaLnBrk="1" hangingPunct="1"/>
            <a:r>
              <a:rPr lang="en-GB" altLang="en-US" smtClean="0"/>
              <a:t>Get out of there as quickly as possible?</a:t>
            </a:r>
          </a:p>
          <a:p>
            <a:pPr eaLnBrk="1" hangingPunct="1"/>
            <a:r>
              <a:rPr lang="en-GB" altLang="en-US" smtClean="0"/>
              <a:t>If you do one of the above you are using informal control</a:t>
            </a:r>
          </a:p>
        </p:txBody>
      </p:sp>
    </p:spTree>
    <p:extLst>
      <p:ext uri="{BB962C8B-B14F-4D97-AF65-F5344CB8AC3E}">
        <p14:creationId xmlns:p14="http://schemas.microsoft.com/office/powerpoint/2010/main" val="21301470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If the police are called</a:t>
            </a:r>
          </a:p>
          <a:p>
            <a:pPr lvl="1" eaLnBrk="1" hangingPunct="1"/>
            <a:r>
              <a:rPr lang="en-GB" altLang="en-US" smtClean="0"/>
              <a:t>Legal control takes place</a:t>
            </a:r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370005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800"/>
              <a:t>What about Medical Social Control</a:t>
            </a:r>
          </a:p>
          <a:p>
            <a:pPr lvl="1" eaLnBrk="1" hangingPunct="1"/>
            <a:r>
              <a:rPr lang="en-GB" altLang="en-US"/>
              <a:t>Often after legal control has been brought to bear against a suspect</a:t>
            </a:r>
          </a:p>
          <a:p>
            <a:pPr lvl="2" eaLnBrk="1" hangingPunct="1"/>
            <a:r>
              <a:rPr lang="en-GB" altLang="en-US"/>
              <a:t>Medical personnel as primary agents of control</a:t>
            </a:r>
          </a:p>
          <a:p>
            <a:pPr lvl="2" eaLnBrk="1" hangingPunct="1"/>
            <a:r>
              <a:rPr lang="en-GB" altLang="en-US"/>
              <a:t>1) disturbances involving those who are known to one another are more likely to call forth medical forms of control than disturbances involving strangers</a:t>
            </a:r>
          </a:p>
          <a:p>
            <a:pPr lvl="3" eaLnBrk="1" hangingPunct="1"/>
            <a:r>
              <a:rPr lang="en-GB" altLang="en-US"/>
              <a:t>More intimate the gathering the more likely this will be viewed as a medical issues – their drink etc</a:t>
            </a:r>
          </a:p>
          <a:p>
            <a:pPr lvl="2" eaLnBrk="1" hangingPunct="1"/>
            <a:r>
              <a:rPr lang="en-GB" altLang="en-US"/>
              <a:t>2) the social class of the participant involved in the disturbance often affects the nature of control response</a:t>
            </a:r>
          </a:p>
          <a:p>
            <a:pPr lvl="3" eaLnBrk="1" hangingPunct="1"/>
            <a:r>
              <a:rPr lang="en-GB" altLang="en-US"/>
              <a:t>High status offenders and victims will tend to seek medicinal or therapeutic remedies for their problems</a:t>
            </a:r>
          </a:p>
          <a:p>
            <a:pPr lvl="3" eaLnBrk="1" hangingPunct="1"/>
            <a:r>
              <a:rPr lang="en-GB" altLang="en-US"/>
              <a:t>Lower status offenders are more likely to be dealt with by representatives of legal control</a:t>
            </a:r>
          </a:p>
        </p:txBody>
      </p:sp>
    </p:spTree>
    <p:extLst>
      <p:ext uri="{BB962C8B-B14F-4D97-AF65-F5344CB8AC3E}">
        <p14:creationId xmlns:p14="http://schemas.microsoft.com/office/powerpoint/2010/main" val="11492740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Emergence of Norms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Social Control relies heavily on the concept of NORMS</a:t>
            </a:r>
          </a:p>
          <a:p>
            <a:pPr lvl="1" eaLnBrk="1" hangingPunct="1"/>
            <a:r>
              <a:rPr lang="en-GB" altLang="en-US" sz="2000"/>
              <a:t>Norms</a:t>
            </a:r>
          </a:p>
          <a:p>
            <a:pPr lvl="2" eaLnBrk="1" hangingPunct="1"/>
            <a:r>
              <a:rPr lang="en-GB" altLang="en-US" sz="1800"/>
              <a:t>a rule for behaviour, a guide to conduct</a:t>
            </a:r>
          </a:p>
          <a:p>
            <a:pPr lvl="2" eaLnBrk="1" hangingPunct="1"/>
            <a:r>
              <a:rPr lang="en-GB" altLang="en-US" sz="1800"/>
              <a:t>statements that regulate behaviour</a:t>
            </a:r>
          </a:p>
          <a:p>
            <a:pPr lvl="2" eaLnBrk="1" hangingPunct="1"/>
            <a:r>
              <a:rPr lang="en-GB" altLang="en-US" sz="1800"/>
              <a:t>Social control as regulation</a:t>
            </a:r>
          </a:p>
          <a:p>
            <a:pPr lvl="3" eaLnBrk="1" hangingPunct="1"/>
            <a:r>
              <a:rPr lang="en-GB" altLang="en-US" sz="1600"/>
              <a:t>Norms need not be explicitly stated or codified</a:t>
            </a:r>
          </a:p>
          <a:p>
            <a:pPr lvl="3" eaLnBrk="1" hangingPunct="1"/>
            <a:r>
              <a:rPr lang="en-GB" altLang="en-US" sz="1600"/>
              <a:t>Norms not always written down</a:t>
            </a:r>
          </a:p>
          <a:p>
            <a:pPr lvl="3" eaLnBrk="1" hangingPunct="1"/>
            <a:r>
              <a:rPr lang="en-GB" altLang="en-US" sz="1600"/>
              <a:t>Rather part of a group’s tacit understandings of the proper way to act given certain conditions or situations</a:t>
            </a:r>
          </a:p>
          <a:p>
            <a:pPr lvl="3" eaLnBrk="1" hangingPunct="1"/>
            <a:r>
              <a:rPr lang="en-GB" altLang="en-US" sz="1600"/>
              <a:t>Norms are passed on more or less informally through socialisation </a:t>
            </a:r>
          </a:p>
        </p:txBody>
      </p:sp>
    </p:spTree>
    <p:extLst>
      <p:ext uri="{BB962C8B-B14F-4D97-AF65-F5344CB8AC3E}">
        <p14:creationId xmlns:p14="http://schemas.microsoft.com/office/powerpoint/2010/main" val="18599708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Sumner &amp; Folkways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GB" altLang="en-US" sz="1800"/>
              <a:t>Usages</a:t>
            </a:r>
          </a:p>
          <a:p>
            <a:pPr eaLnBrk="1" hangingPunct="1"/>
            <a:r>
              <a:rPr lang="en-GB" altLang="en-US" sz="1800"/>
              <a:t>Manners</a:t>
            </a:r>
          </a:p>
          <a:p>
            <a:pPr eaLnBrk="1" hangingPunct="1"/>
            <a:r>
              <a:rPr lang="en-GB" altLang="en-US" sz="1800"/>
              <a:t>Customs</a:t>
            </a:r>
          </a:p>
          <a:p>
            <a:pPr eaLnBrk="1" hangingPunct="1"/>
            <a:r>
              <a:rPr lang="en-GB" altLang="en-US" sz="1800"/>
              <a:t>Mores</a:t>
            </a:r>
          </a:p>
          <a:p>
            <a:pPr eaLnBrk="1" hangingPunct="1"/>
            <a:r>
              <a:rPr lang="en-GB" altLang="en-US" sz="1800"/>
              <a:t>Morals</a:t>
            </a:r>
          </a:p>
          <a:p>
            <a:pPr lvl="1" eaLnBrk="1" hangingPunct="1"/>
            <a:r>
              <a:rPr lang="en-GB" altLang="en-US"/>
              <a:t>Cannibalism</a:t>
            </a:r>
          </a:p>
          <a:p>
            <a:pPr lvl="1" eaLnBrk="1" hangingPunct="1"/>
            <a:r>
              <a:rPr lang="en-GB" altLang="en-US"/>
              <a:t>Abortion</a:t>
            </a:r>
          </a:p>
          <a:p>
            <a:pPr lvl="1" eaLnBrk="1" hangingPunct="1"/>
            <a:r>
              <a:rPr lang="en-GB" altLang="en-US"/>
              <a:t>Infanticide</a:t>
            </a:r>
          </a:p>
          <a:p>
            <a:pPr lvl="1" eaLnBrk="1" hangingPunct="1"/>
            <a:r>
              <a:rPr lang="en-GB" altLang="en-US"/>
              <a:t>Incest</a:t>
            </a:r>
          </a:p>
          <a:p>
            <a:pPr lvl="1" eaLnBrk="1" hangingPunct="1"/>
            <a:r>
              <a:rPr lang="en-GB" altLang="en-US"/>
              <a:t>Slavery</a:t>
            </a:r>
          </a:p>
          <a:p>
            <a:pPr lvl="1" eaLnBrk="1" hangingPunct="1"/>
            <a:r>
              <a:rPr lang="en-GB" altLang="en-US"/>
              <a:t>Prostitution</a:t>
            </a:r>
          </a:p>
          <a:p>
            <a:pPr lvl="1" eaLnBrk="1" hangingPunct="1"/>
            <a:r>
              <a:rPr lang="en-GB" altLang="en-US"/>
              <a:t>Sports</a:t>
            </a:r>
          </a:p>
        </p:txBody>
      </p:sp>
    </p:spTree>
    <p:extLst>
      <p:ext uri="{BB962C8B-B14F-4D97-AF65-F5344CB8AC3E}">
        <p14:creationId xmlns:p14="http://schemas.microsoft.com/office/powerpoint/2010/main" val="36322604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Sumner &amp; Folkways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/>
            <a:r>
              <a:rPr lang="en-GB" altLang="en-US" sz="1800"/>
              <a:t>He suggests that ‘early humans lived a ‘brutish’ existence’</a:t>
            </a:r>
          </a:p>
          <a:p>
            <a:pPr eaLnBrk="1" hangingPunct="1"/>
            <a:r>
              <a:rPr lang="en-GB" altLang="en-US" sz="1800"/>
              <a:t>Survival needs</a:t>
            </a:r>
          </a:p>
          <a:p>
            <a:pPr lvl="1" eaLnBrk="1" hangingPunct="1"/>
            <a:r>
              <a:rPr lang="en-GB" altLang="en-US"/>
              <a:t>Again linked to Darwinism</a:t>
            </a:r>
          </a:p>
          <a:p>
            <a:pPr lvl="1" eaLnBrk="1" hangingPunct="1"/>
            <a:r>
              <a:rPr lang="en-GB" altLang="en-US"/>
              <a:t>Pleasure and pain</a:t>
            </a:r>
          </a:p>
          <a:p>
            <a:pPr lvl="1" eaLnBrk="1" hangingPunct="1"/>
            <a:r>
              <a:rPr lang="en-GB" altLang="en-US"/>
              <a:t>Humans live in groups</a:t>
            </a:r>
          </a:p>
          <a:p>
            <a:pPr lvl="2" eaLnBrk="1" hangingPunct="1"/>
            <a:r>
              <a:rPr lang="en-GB" altLang="en-US"/>
              <a:t>Societies</a:t>
            </a:r>
          </a:p>
          <a:p>
            <a:pPr lvl="2" eaLnBrk="1" hangingPunct="1"/>
            <a:r>
              <a:rPr lang="en-GB" altLang="en-US"/>
              <a:t>Technologies and production increased</a:t>
            </a:r>
          </a:p>
          <a:p>
            <a:pPr lvl="2" eaLnBrk="1" hangingPunct="1"/>
            <a:r>
              <a:rPr lang="en-GB" altLang="en-US"/>
              <a:t>Members of the group learn from one another</a:t>
            </a:r>
          </a:p>
          <a:p>
            <a:pPr lvl="2" eaLnBrk="1" hangingPunct="1"/>
            <a:r>
              <a:rPr lang="en-GB" altLang="en-US"/>
              <a:t>A society's storehouse of experiences</a:t>
            </a:r>
          </a:p>
          <a:p>
            <a:pPr eaLnBrk="1" hangingPunct="1"/>
            <a:r>
              <a:rPr lang="en-GB" altLang="en-US" sz="1800"/>
              <a:t>Thus Folkways are the </a:t>
            </a:r>
          </a:p>
          <a:p>
            <a:pPr lvl="1" eaLnBrk="1" hangingPunct="1"/>
            <a:r>
              <a:rPr lang="en-GB" altLang="en-US"/>
              <a:t>Sum of the total of these informal ways of doing things, customs which provide for the needs of members of the group.</a:t>
            </a:r>
          </a:p>
        </p:txBody>
      </p:sp>
    </p:spTree>
    <p:extLst>
      <p:ext uri="{BB962C8B-B14F-4D97-AF65-F5344CB8AC3E}">
        <p14:creationId xmlns:p14="http://schemas.microsoft.com/office/powerpoint/2010/main" val="14053726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Sumner &amp; Folkways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Interestingly he suggests that with these Folkways other aspects developed:</a:t>
            </a:r>
          </a:p>
          <a:p>
            <a:pPr lvl="1" eaLnBrk="1" hangingPunct="1"/>
            <a:r>
              <a:rPr lang="en-GB" altLang="en-US" smtClean="0"/>
              <a:t>Respect for greatest knowledge/experienced/authority</a:t>
            </a:r>
          </a:p>
          <a:p>
            <a:pPr lvl="1" eaLnBrk="1" hangingPunct="1"/>
            <a:r>
              <a:rPr lang="en-GB" altLang="en-US" smtClean="0"/>
              <a:t>Respect of elders</a:t>
            </a:r>
          </a:p>
          <a:p>
            <a:pPr lvl="1" eaLnBrk="1" hangingPunct="1"/>
            <a:r>
              <a:rPr lang="en-GB" altLang="en-US" smtClean="0"/>
              <a:t>Family ties</a:t>
            </a:r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684399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Sumner &amp; Folkways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GB" altLang="en-US"/>
              <a:t>Later this was developed into the notion of</a:t>
            </a:r>
          </a:p>
          <a:p>
            <a:pPr lvl="1" eaLnBrk="1" hangingPunct="1"/>
            <a:r>
              <a:rPr lang="en-GB" altLang="en-US" sz="2000"/>
              <a:t>Ethnocentrism</a:t>
            </a:r>
          </a:p>
          <a:p>
            <a:pPr lvl="2" eaLnBrk="1" hangingPunct="1"/>
            <a:r>
              <a:rPr lang="en-GB" altLang="en-US" sz="1800"/>
              <a:t>Where one group considered themselves higher than another</a:t>
            </a:r>
          </a:p>
          <a:p>
            <a:pPr lvl="2" eaLnBrk="1" hangingPunct="1"/>
            <a:r>
              <a:rPr lang="en-GB" altLang="en-US" sz="1800"/>
              <a:t>This is linked to identity and the associated</a:t>
            </a:r>
          </a:p>
          <a:p>
            <a:pPr lvl="3" eaLnBrk="1" hangingPunct="1"/>
            <a:r>
              <a:rPr lang="en-GB" altLang="en-US" sz="1600"/>
              <a:t>Truths	</a:t>
            </a:r>
          </a:p>
          <a:p>
            <a:pPr lvl="3" eaLnBrk="1" hangingPunct="1"/>
            <a:r>
              <a:rPr lang="en-GB" altLang="en-US" sz="1600"/>
              <a:t>Mores</a:t>
            </a:r>
          </a:p>
          <a:p>
            <a:pPr lvl="2" eaLnBrk="1" hangingPunct="1"/>
            <a:r>
              <a:rPr lang="en-GB" altLang="en-US" sz="1800"/>
              <a:t>Taboos</a:t>
            </a:r>
          </a:p>
          <a:p>
            <a:pPr lvl="3" eaLnBrk="1" hangingPunct="1"/>
            <a:r>
              <a:rPr lang="en-GB" altLang="en-US" sz="1600"/>
              <a:t>Anything seen injurious to the group</a:t>
            </a:r>
          </a:p>
          <a:p>
            <a:pPr lvl="4" eaLnBrk="1" hangingPunct="1"/>
            <a:r>
              <a:rPr lang="en-GB" altLang="en-US"/>
              <a:t>Wrong types of food</a:t>
            </a:r>
          </a:p>
          <a:p>
            <a:pPr lvl="4" eaLnBrk="1" hangingPunct="1"/>
            <a:r>
              <a:rPr lang="en-GB" altLang="en-US"/>
              <a:t>War</a:t>
            </a:r>
          </a:p>
          <a:p>
            <a:pPr lvl="4" eaLnBrk="1" hangingPunct="1"/>
            <a:r>
              <a:rPr lang="en-GB" altLang="en-US"/>
              <a:t>Sex with the wrong persons</a:t>
            </a:r>
          </a:p>
          <a:p>
            <a:pPr lvl="4" eaLnBrk="1" hangingPunct="1"/>
            <a:r>
              <a:rPr lang="en-GB" altLang="en-US"/>
              <a:t>Making gods/ ghosts angry</a:t>
            </a:r>
          </a:p>
          <a:p>
            <a:pPr lvl="4"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53313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Codified </a:t>
            </a:r>
            <a:r>
              <a:rPr lang="en-GB" altLang="en-US" dirty="0" smtClean="0"/>
              <a:t>Mores become </a:t>
            </a:r>
            <a:r>
              <a:rPr lang="en-GB" altLang="en-US" dirty="0" smtClean="0"/>
              <a:t>Laws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Eventually societies advance towards settling disputes through formal agents of control</a:t>
            </a:r>
          </a:p>
          <a:p>
            <a:pPr lvl="1" eaLnBrk="1" hangingPunct="1"/>
            <a:r>
              <a:rPr lang="en-GB" altLang="en-US" smtClean="0"/>
              <a:t>Specialising in order maintenance and crime control</a:t>
            </a:r>
          </a:p>
          <a:p>
            <a:pPr lvl="2" eaLnBrk="1" hangingPunct="1"/>
            <a:r>
              <a:rPr lang="en-GB" altLang="en-US" smtClean="0"/>
              <a:t>Mores become codified and institutionalised</a:t>
            </a:r>
          </a:p>
          <a:p>
            <a:pPr lvl="2" eaLnBrk="1" hangingPunct="1"/>
            <a:r>
              <a:rPr lang="en-GB" altLang="en-US" smtClean="0"/>
              <a:t>Eventually these become laws</a:t>
            </a:r>
          </a:p>
        </p:txBody>
      </p:sp>
    </p:spTree>
    <p:extLst>
      <p:ext uri="{BB962C8B-B14F-4D97-AF65-F5344CB8AC3E}">
        <p14:creationId xmlns:p14="http://schemas.microsoft.com/office/powerpoint/2010/main" val="3743670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Mores to Laws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Laws are norms that are considered to be so vital to the well-being of the group </a:t>
            </a:r>
          </a:p>
          <a:p>
            <a:pPr lvl="1" eaLnBrk="1" hangingPunct="1"/>
            <a:r>
              <a:rPr lang="en-GB" altLang="en-US" smtClean="0"/>
              <a:t>their violation is to be addressed by whatever collective resources are available</a:t>
            </a:r>
          </a:p>
          <a:p>
            <a:pPr lvl="2" eaLnBrk="1" hangingPunct="1"/>
            <a:r>
              <a:rPr lang="en-GB" altLang="en-US" smtClean="0"/>
              <a:t>in a systematic</a:t>
            </a:r>
          </a:p>
          <a:p>
            <a:pPr lvl="2" eaLnBrk="1" hangingPunct="1"/>
            <a:r>
              <a:rPr lang="en-GB" altLang="en-US" smtClean="0"/>
              <a:t>and standardised way.</a:t>
            </a:r>
          </a:p>
          <a:p>
            <a:pPr eaLnBrk="1" hangingPunct="1"/>
            <a:r>
              <a:rPr lang="en-GB" altLang="en-US" smtClean="0"/>
              <a:t>Development of legal documents/laws (Sumner, 1906).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4307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Sanctions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Norms aim to guide behaviour via a system of sanctions</a:t>
            </a:r>
          </a:p>
          <a:p>
            <a:pPr lvl="1" eaLnBrk="1" hangingPunct="1"/>
            <a:r>
              <a:rPr lang="en-GB" altLang="en-US" smtClean="0"/>
              <a:t>compliance with norms are rewarded </a:t>
            </a:r>
          </a:p>
          <a:p>
            <a:pPr lvl="2" eaLnBrk="1" hangingPunct="1"/>
            <a:r>
              <a:rPr lang="en-GB" altLang="en-US" smtClean="0"/>
              <a:t>Positive sanctions</a:t>
            </a:r>
          </a:p>
          <a:p>
            <a:pPr lvl="1" eaLnBrk="1" hangingPunct="1"/>
            <a:r>
              <a:rPr lang="en-GB" altLang="en-US" smtClean="0"/>
              <a:t>Those who violate norms are punished</a:t>
            </a:r>
          </a:p>
          <a:p>
            <a:pPr lvl="2" eaLnBrk="1" hangingPunct="1"/>
            <a:r>
              <a:rPr lang="en-GB" altLang="en-US" smtClean="0"/>
              <a:t>Negative sanctions </a:t>
            </a:r>
          </a:p>
          <a:p>
            <a:pPr lvl="2"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Such sanctions create intense pressures for members to conform to group norms </a:t>
            </a:r>
          </a:p>
        </p:txBody>
      </p:sp>
    </p:spTree>
    <p:extLst>
      <p:ext uri="{BB962C8B-B14F-4D97-AF65-F5344CB8AC3E}">
        <p14:creationId xmlns:p14="http://schemas.microsoft.com/office/powerpoint/2010/main" val="38225051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Forward </a:t>
            </a:r>
            <a:r>
              <a:rPr lang="en-GB" altLang="en-US" dirty="0" smtClean="0"/>
              <a:t>Looking: </a:t>
            </a:r>
            <a:br>
              <a:rPr lang="en-GB" altLang="en-US" dirty="0" smtClean="0"/>
            </a:br>
            <a:r>
              <a:rPr lang="en-GB" altLang="en-US" dirty="0" smtClean="0"/>
              <a:t>Social </a:t>
            </a:r>
            <a:r>
              <a:rPr lang="en-GB" altLang="en-US" dirty="0" smtClean="0"/>
              <a:t>Control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Utilitarian perspective</a:t>
            </a:r>
          </a:p>
          <a:p>
            <a:pPr lvl="1" eaLnBrk="1" hangingPunct="1"/>
            <a:r>
              <a:rPr lang="en-GB" altLang="en-US" smtClean="0"/>
              <a:t>Assumption that humans beings rationally calculate the costs and benefits of any line of action and adjust their behaviour accordingly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 forward looking version of social control</a:t>
            </a:r>
          </a:p>
          <a:p>
            <a:pPr lvl="2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4083092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Backward </a:t>
            </a:r>
            <a:r>
              <a:rPr lang="en-GB" altLang="en-US" dirty="0" smtClean="0"/>
              <a:t>Looking: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Social Control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Actors often have no – or merely  partial – knowledge of the long- or even short-term consequences of their actions.</a:t>
            </a:r>
          </a:p>
          <a:p>
            <a:pPr lvl="1" eaLnBrk="1" hangingPunct="1"/>
            <a:r>
              <a:rPr lang="en-GB" altLang="en-US" dirty="0" smtClean="0"/>
              <a:t>Actors rely more on past experiences to judge to what extent negative or positive sanctions may apply to current situations.</a:t>
            </a:r>
          </a:p>
          <a:p>
            <a:pPr eaLnBrk="1" hangingPunct="1"/>
            <a:r>
              <a:rPr lang="en-GB" altLang="en-US" dirty="0" smtClean="0"/>
              <a:t>A backward looking version of social </a:t>
            </a:r>
            <a:r>
              <a:rPr lang="en-GB" altLang="en-US" dirty="0" smtClean="0"/>
              <a:t>control 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950913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Centralised Sanctions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Legal system</a:t>
            </a:r>
          </a:p>
          <a:p>
            <a:pPr lvl="1" eaLnBrk="1" hangingPunct="1"/>
            <a:r>
              <a:rPr lang="en-GB" altLang="en-US" smtClean="0"/>
              <a:t>Formal agents of control</a:t>
            </a:r>
          </a:p>
          <a:p>
            <a:pPr lvl="2" eaLnBrk="1" hangingPunct="1"/>
            <a:r>
              <a:rPr lang="en-GB" altLang="en-US" smtClean="0"/>
              <a:t>Policy</a:t>
            </a:r>
          </a:p>
          <a:p>
            <a:pPr lvl="2" eaLnBrk="1" hangingPunct="1"/>
            <a:r>
              <a:rPr lang="en-GB" altLang="en-US" smtClean="0"/>
              <a:t>Courts</a:t>
            </a:r>
          </a:p>
          <a:p>
            <a:pPr lvl="2" eaLnBrk="1" hangingPunct="1"/>
            <a:r>
              <a:rPr lang="en-GB" altLang="en-US" smtClean="0"/>
              <a:t>Corrections</a:t>
            </a:r>
          </a:p>
          <a:p>
            <a:pPr eaLnBrk="1" hangingPunct="1"/>
            <a:r>
              <a:rPr lang="en-GB" altLang="en-US" smtClean="0"/>
              <a:t>Social order is seen as a problem of </a:t>
            </a:r>
          </a:p>
          <a:p>
            <a:pPr lvl="1" eaLnBrk="1" hangingPunct="1"/>
            <a:r>
              <a:rPr lang="en-GB" altLang="en-US" smtClean="0"/>
              <a:t>Collective action</a:t>
            </a:r>
          </a:p>
          <a:p>
            <a:pPr lvl="1" eaLnBrk="1" hangingPunct="1"/>
            <a:r>
              <a:rPr lang="en-GB" altLang="en-US" smtClean="0"/>
              <a:t>How does society motivate enough people to contribute to the production of this shared or public good – social order?</a:t>
            </a:r>
          </a:p>
        </p:txBody>
      </p:sp>
    </p:spTree>
    <p:extLst>
      <p:ext uri="{BB962C8B-B14F-4D97-AF65-F5344CB8AC3E}">
        <p14:creationId xmlns:p14="http://schemas.microsoft.com/office/powerpoint/2010/main" val="34015127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Diffuse Sanctions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/>
              <a:t>Rewards or punishments meted out by individuals or organisations on a</a:t>
            </a:r>
          </a:p>
          <a:p>
            <a:pPr lvl="1" eaLnBrk="1" hangingPunct="1"/>
            <a:r>
              <a:rPr lang="en-GB" altLang="en-US" sz="2000"/>
              <a:t>Local</a:t>
            </a:r>
          </a:p>
          <a:p>
            <a:pPr lvl="1" eaLnBrk="1" hangingPunct="1"/>
            <a:r>
              <a:rPr lang="en-GB" altLang="en-US" sz="2000"/>
              <a:t>Informal basis against violators</a:t>
            </a:r>
          </a:p>
          <a:p>
            <a:pPr lvl="2" eaLnBrk="1" hangingPunct="1"/>
            <a:r>
              <a:rPr lang="en-GB" altLang="en-US" sz="1800"/>
              <a:t>Individual</a:t>
            </a:r>
          </a:p>
          <a:p>
            <a:pPr lvl="2" eaLnBrk="1" hangingPunct="1"/>
            <a:r>
              <a:rPr lang="en-GB" altLang="en-US" sz="1800"/>
              <a:t>Or collective</a:t>
            </a:r>
          </a:p>
          <a:p>
            <a:pPr eaLnBrk="1" hangingPunct="1"/>
            <a:r>
              <a:rPr lang="en-GB" altLang="en-US"/>
              <a:t>Local</a:t>
            </a:r>
          </a:p>
          <a:p>
            <a:pPr lvl="1" eaLnBrk="1" hangingPunct="1"/>
            <a:r>
              <a:rPr lang="en-GB" altLang="en-US" sz="2000"/>
              <a:t>More or less informal realm of face-to-face behaviour</a:t>
            </a:r>
          </a:p>
          <a:p>
            <a:pPr lvl="2" eaLnBrk="1" hangingPunct="1"/>
            <a:r>
              <a:rPr lang="en-GB" altLang="en-US" sz="1800"/>
              <a:t>Small groups</a:t>
            </a:r>
          </a:p>
          <a:p>
            <a:pPr lvl="2" eaLnBrk="1" hangingPunct="1"/>
            <a:r>
              <a:rPr lang="en-GB" altLang="en-US" sz="1800"/>
              <a:t>Neighbourhoods</a:t>
            </a:r>
          </a:p>
          <a:p>
            <a:pPr lvl="2" eaLnBrk="1" hangingPunct="1"/>
            <a:r>
              <a:rPr lang="en-GB" altLang="en-US" sz="1800"/>
              <a:t>Communities</a:t>
            </a:r>
          </a:p>
        </p:txBody>
      </p:sp>
    </p:spTree>
    <p:extLst>
      <p:ext uri="{BB962C8B-B14F-4D97-AF65-F5344CB8AC3E}">
        <p14:creationId xmlns:p14="http://schemas.microsoft.com/office/powerpoint/2010/main" val="13307358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Sanctions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Natural sanctions</a:t>
            </a:r>
          </a:p>
          <a:p>
            <a:pPr eaLnBrk="1" hangingPunct="1"/>
            <a:r>
              <a:rPr lang="en-GB" altLang="en-US" smtClean="0"/>
              <a:t>Social sanctions</a:t>
            </a:r>
          </a:p>
          <a:p>
            <a:pPr eaLnBrk="1" hangingPunct="1"/>
            <a:r>
              <a:rPr lang="en-GB" altLang="en-US" smtClean="0"/>
              <a:t>Legal sanctions</a:t>
            </a:r>
          </a:p>
          <a:p>
            <a:pPr eaLnBrk="1" hangingPunct="1"/>
            <a:r>
              <a:rPr lang="en-GB" altLang="en-US" smtClean="0"/>
              <a:t>Supernatural sanctions</a:t>
            </a:r>
          </a:p>
          <a:p>
            <a:pPr eaLnBrk="1" hangingPunct="1"/>
            <a:r>
              <a:rPr lang="en-GB" altLang="en-US" smtClean="0"/>
              <a:t>(Hirschi &amp; Gottfredson, 2005: 215-217).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844204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Natural Sanctions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en-GB" altLang="en-US" dirty="0" smtClean="0"/>
              <a:t>Negative harmful or painful consequences of operating within a natural environment</a:t>
            </a:r>
          </a:p>
          <a:p>
            <a:pPr lvl="2" eaLnBrk="1" hangingPunct="1"/>
            <a:r>
              <a:rPr lang="en-GB" altLang="en-US" dirty="0" smtClean="0"/>
              <a:t>Heat</a:t>
            </a:r>
          </a:p>
          <a:p>
            <a:pPr lvl="2" eaLnBrk="1" hangingPunct="1"/>
            <a:r>
              <a:rPr lang="en-GB" altLang="en-US" dirty="0" smtClean="0"/>
              <a:t>Fire</a:t>
            </a:r>
          </a:p>
          <a:p>
            <a:pPr lvl="2" eaLnBrk="1" hangingPunct="1"/>
            <a:r>
              <a:rPr lang="en-GB" altLang="en-US" dirty="0" smtClean="0"/>
              <a:t>Animals</a:t>
            </a:r>
          </a:p>
          <a:p>
            <a:pPr lvl="2" eaLnBrk="1" hangingPunct="1"/>
            <a:r>
              <a:rPr lang="en-GB" altLang="en-US" dirty="0" smtClean="0"/>
              <a:t>Diseases </a:t>
            </a:r>
          </a:p>
          <a:p>
            <a:pPr lvl="3" eaLnBrk="1" hangingPunct="1"/>
            <a:r>
              <a:rPr lang="en-GB" altLang="en-US" dirty="0" smtClean="0"/>
              <a:t>Similar factors that affect human health and well-being or other human beings. 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639789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Social Sanctions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Product of human society</a:t>
            </a:r>
          </a:p>
          <a:p>
            <a:pPr lvl="1" eaLnBrk="1" hangingPunct="1"/>
            <a:r>
              <a:rPr lang="en-GB" altLang="en-US" smtClean="0"/>
              <a:t>Pains associated with a friend’s withdrawal of friendship</a:t>
            </a:r>
          </a:p>
          <a:p>
            <a:pPr lvl="1" eaLnBrk="1" hangingPunct="1"/>
            <a:r>
              <a:rPr lang="en-GB" altLang="en-US" smtClean="0"/>
              <a:t>Being expelled or isolated from a group</a:t>
            </a:r>
          </a:p>
          <a:p>
            <a:pPr lvl="1" eaLnBrk="1" hangingPunct="1"/>
            <a:r>
              <a:rPr lang="en-GB" altLang="en-US" smtClean="0"/>
              <a:t>Expression of disappointment or anger from a parent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Natural sanctions are automatic social sanctions require the presence and participation of other human beings</a:t>
            </a:r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825512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Legal Sanctions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1600" dirty="0"/>
              <a:t>Penalties provided by the state for violations of the </a:t>
            </a:r>
          </a:p>
          <a:p>
            <a:pPr lvl="1" eaLnBrk="1" hangingPunct="1"/>
            <a:r>
              <a:rPr lang="en-GB" altLang="en-US" sz="1600" dirty="0"/>
              <a:t>Criminal</a:t>
            </a:r>
          </a:p>
          <a:p>
            <a:pPr lvl="1" eaLnBrk="1" hangingPunct="1"/>
            <a:r>
              <a:rPr lang="en-GB" altLang="en-US" sz="1600" dirty="0"/>
              <a:t>Administrative or</a:t>
            </a:r>
          </a:p>
          <a:p>
            <a:pPr lvl="1" eaLnBrk="1" hangingPunct="1"/>
            <a:r>
              <a:rPr lang="en-GB" altLang="en-US" sz="1600" dirty="0"/>
              <a:t>Civil law</a:t>
            </a:r>
          </a:p>
          <a:p>
            <a:pPr eaLnBrk="1" hangingPunct="1"/>
            <a:r>
              <a:rPr lang="en-GB" altLang="en-US" sz="1600" dirty="0"/>
              <a:t>Today sanctions include:</a:t>
            </a:r>
          </a:p>
          <a:p>
            <a:pPr lvl="1" eaLnBrk="1" hangingPunct="1"/>
            <a:r>
              <a:rPr lang="en-GB" altLang="en-US" sz="1600" dirty="0"/>
              <a:t>Fines</a:t>
            </a:r>
          </a:p>
          <a:p>
            <a:pPr lvl="1" eaLnBrk="1" hangingPunct="1"/>
            <a:r>
              <a:rPr lang="en-GB" altLang="en-US" sz="1600" dirty="0"/>
              <a:t>Imprisonment</a:t>
            </a:r>
          </a:p>
          <a:p>
            <a:pPr lvl="1" eaLnBrk="1" hangingPunct="1"/>
            <a:r>
              <a:rPr lang="en-GB" altLang="en-US" sz="1600" dirty="0"/>
              <a:t>Intermediate sanctions</a:t>
            </a:r>
          </a:p>
          <a:p>
            <a:pPr eaLnBrk="1" hangingPunct="1"/>
            <a:endParaRPr lang="en-GB" altLang="en-US" sz="1600" dirty="0"/>
          </a:p>
          <a:p>
            <a:pPr lvl="1" eaLnBrk="1" hangingPunct="1"/>
            <a:endParaRPr lang="en-GB" altLang="en-US" sz="16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1600" dirty="0"/>
              <a:t>Earlier times sanctions also included:</a:t>
            </a:r>
          </a:p>
          <a:p>
            <a:pPr lvl="1"/>
            <a:r>
              <a:rPr lang="en-GB" altLang="en-US" sz="1600" dirty="0"/>
              <a:t>Floggings</a:t>
            </a:r>
          </a:p>
          <a:p>
            <a:pPr lvl="1"/>
            <a:r>
              <a:rPr lang="en-GB" altLang="en-US" sz="1600" dirty="0"/>
              <a:t>Transportation</a:t>
            </a:r>
          </a:p>
          <a:p>
            <a:pPr lvl="1"/>
            <a:r>
              <a:rPr lang="en-GB" altLang="en-US" sz="1600" dirty="0"/>
              <a:t>Bodily mutilation</a:t>
            </a:r>
          </a:p>
          <a:p>
            <a:pPr lvl="1"/>
            <a:r>
              <a:rPr lang="en-GB" altLang="en-US" sz="1600" dirty="0"/>
              <a:t>Forms of torture</a:t>
            </a:r>
          </a:p>
          <a:p>
            <a:pPr lvl="1"/>
            <a:r>
              <a:rPr lang="en-GB" altLang="en-US" sz="1600" dirty="0"/>
              <a:t>And ultimately the death penalty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83574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Supernatural Sanctions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Rewards or punishments individuals receive upon their death</a:t>
            </a:r>
          </a:p>
          <a:p>
            <a:pPr lvl="1" eaLnBrk="1" hangingPunct="1"/>
            <a:r>
              <a:rPr lang="en-GB" altLang="en-US" smtClean="0"/>
              <a:t>The belief that one will go to ‘hell’ for breaking a religious commandment</a:t>
            </a:r>
          </a:p>
          <a:p>
            <a:pPr lvl="2" eaLnBrk="1" hangingPunct="1"/>
            <a:r>
              <a:rPr lang="en-GB" altLang="en-US" smtClean="0"/>
              <a:t>Geared toward shaping the behaviour of individuals in this world in the here and now.</a:t>
            </a:r>
          </a:p>
        </p:txBody>
      </p:sp>
    </p:spTree>
    <p:extLst>
      <p:ext uri="{BB962C8B-B14F-4D97-AF65-F5344CB8AC3E}">
        <p14:creationId xmlns:p14="http://schemas.microsoft.com/office/powerpoint/2010/main" val="358116489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Ranking of Sanctions 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Ranked according to time between behaviour and receipt of sanctions</a:t>
            </a:r>
          </a:p>
          <a:p>
            <a:pPr lvl="1" eaLnBrk="1" hangingPunct="1"/>
            <a:r>
              <a:rPr lang="en-GB" altLang="en-US" smtClean="0"/>
              <a:t>Natural sanctions </a:t>
            </a:r>
          </a:p>
          <a:p>
            <a:pPr lvl="2" eaLnBrk="1" hangingPunct="1"/>
            <a:r>
              <a:rPr lang="en-GB" altLang="en-US" smtClean="0"/>
              <a:t>Most direct</a:t>
            </a:r>
          </a:p>
          <a:p>
            <a:pPr lvl="1" eaLnBrk="1" hangingPunct="1"/>
            <a:r>
              <a:rPr lang="en-GB" altLang="en-US" smtClean="0"/>
              <a:t>Social sanctions</a:t>
            </a:r>
          </a:p>
          <a:p>
            <a:pPr lvl="1" eaLnBrk="1" hangingPunct="1"/>
            <a:r>
              <a:rPr lang="en-GB" altLang="en-US" smtClean="0"/>
              <a:t>Legal sanctions</a:t>
            </a:r>
          </a:p>
          <a:p>
            <a:pPr lvl="1" eaLnBrk="1" hangingPunct="1"/>
            <a:r>
              <a:rPr lang="en-GB" altLang="en-US" smtClean="0"/>
              <a:t>Finally supernatural sanctions</a:t>
            </a:r>
          </a:p>
        </p:txBody>
      </p:sp>
    </p:spTree>
    <p:extLst>
      <p:ext uri="{BB962C8B-B14F-4D97-AF65-F5344CB8AC3E}">
        <p14:creationId xmlns:p14="http://schemas.microsoft.com/office/powerpoint/2010/main" val="39266082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Labelling Perspective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Stickiness of the label </a:t>
            </a:r>
          </a:p>
          <a:p>
            <a:endParaRPr lang="en-GB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 eaLnBrk="1" hangingPunct="1"/>
            <a:r>
              <a:rPr lang="en-GB" altLang="en-US" dirty="0" smtClean="0"/>
              <a:t>Primary </a:t>
            </a:r>
            <a:r>
              <a:rPr lang="en-GB" altLang="en-US" dirty="0" smtClean="0"/>
              <a:t>deviance</a:t>
            </a:r>
          </a:p>
          <a:p>
            <a:pPr lvl="2" eaLnBrk="1" hangingPunct="1"/>
            <a:r>
              <a:rPr lang="en-GB" altLang="en-US" dirty="0" smtClean="0"/>
              <a:t>Criminal act brought the attention of law enforcement</a:t>
            </a:r>
          </a:p>
          <a:p>
            <a:pPr lvl="3" eaLnBrk="1" hangingPunct="1"/>
            <a:r>
              <a:rPr lang="en-GB" altLang="en-US" dirty="0" smtClean="0"/>
              <a:t>Peer groups</a:t>
            </a:r>
          </a:p>
          <a:p>
            <a:pPr lvl="3" eaLnBrk="1" hangingPunct="1"/>
            <a:r>
              <a:rPr lang="en-GB" altLang="en-US" dirty="0" smtClean="0"/>
              <a:t>Associations</a:t>
            </a:r>
            <a:endParaRPr lang="en-GB" altLang="en-US" dirty="0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1"/>
            <a:r>
              <a:rPr lang="en-GB" altLang="en-US" dirty="0"/>
              <a:t>Secondary deviance</a:t>
            </a:r>
          </a:p>
          <a:p>
            <a:pPr lvl="2"/>
            <a:r>
              <a:rPr lang="en-GB" altLang="en-US" dirty="0"/>
              <a:t>Or does the behaviour results because of the affixing of stigmatising label?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221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Labelling </a:t>
            </a:r>
            <a:r>
              <a:rPr lang="en-GB" altLang="en-US" dirty="0" smtClean="0"/>
              <a:t>Theory: Ditton </a:t>
            </a:r>
            <a:endParaRPr lang="en-GB" altLang="en-US" dirty="0" smtClean="0"/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1800"/>
              <a:t>Rather than focusing on the crime</a:t>
            </a:r>
          </a:p>
          <a:p>
            <a:pPr lvl="1" eaLnBrk="1" hangingPunct="1"/>
            <a:r>
              <a:rPr lang="en-GB" altLang="en-US"/>
              <a:t>The focus should be on the control attempts embodied in the societal relations to perceived deviance</a:t>
            </a:r>
          </a:p>
          <a:p>
            <a:pPr lvl="2" eaLnBrk="1" hangingPunct="1"/>
            <a:r>
              <a:rPr lang="en-GB" altLang="en-US"/>
              <a:t>Controlology </a:t>
            </a:r>
          </a:p>
          <a:p>
            <a:pPr lvl="3" eaLnBrk="1" hangingPunct="1"/>
            <a:r>
              <a:rPr lang="en-GB" altLang="en-US"/>
              <a:t>The study of control</a:t>
            </a:r>
          </a:p>
          <a:p>
            <a:pPr lvl="1" eaLnBrk="1" hangingPunct="1"/>
            <a:r>
              <a:rPr lang="en-GB" altLang="en-US"/>
              <a:t>Individual acts are irrelevant</a:t>
            </a:r>
          </a:p>
          <a:p>
            <a:pPr lvl="2" eaLnBrk="1" hangingPunct="1"/>
            <a:r>
              <a:rPr lang="en-GB" altLang="en-US"/>
              <a:t>As they need a societal reaction to the act!</a:t>
            </a:r>
          </a:p>
          <a:p>
            <a:pPr lvl="1" eaLnBrk="1" hangingPunct="1"/>
            <a:r>
              <a:rPr lang="en-GB" altLang="en-US"/>
              <a:t>To be a crime it needs to be reported and labelled as a crime</a:t>
            </a:r>
          </a:p>
          <a:p>
            <a:pPr eaLnBrk="1" hangingPunct="1"/>
            <a:r>
              <a:rPr lang="en-GB" altLang="en-US" sz="1800"/>
              <a:t>This shifts the focus FROM the individual ‘responsibility’</a:t>
            </a:r>
          </a:p>
          <a:p>
            <a:pPr lvl="1" eaLnBrk="1" hangingPunct="1"/>
            <a:r>
              <a:rPr lang="en-GB" altLang="en-US"/>
              <a:t>To</a:t>
            </a:r>
          </a:p>
          <a:p>
            <a:pPr eaLnBrk="1" hangingPunct="1"/>
            <a:r>
              <a:rPr lang="en-GB" altLang="en-US" sz="1800"/>
              <a:t>Societal ‘response ability’ (Black, 1983)</a:t>
            </a:r>
          </a:p>
        </p:txBody>
      </p:sp>
    </p:spTree>
    <p:extLst>
      <p:ext uri="{BB962C8B-B14F-4D97-AF65-F5344CB8AC3E}">
        <p14:creationId xmlns:p14="http://schemas.microsoft.com/office/powerpoint/2010/main" val="12029569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Crime 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as </a:t>
            </a:r>
            <a:r>
              <a:rPr lang="en-GB" altLang="en-US" dirty="0" smtClean="0"/>
              <a:t>a Form </a:t>
            </a:r>
            <a:r>
              <a:rPr lang="en-GB" altLang="en-US" dirty="0" smtClean="0"/>
              <a:t>of Social </a:t>
            </a:r>
            <a:r>
              <a:rPr lang="en-GB" altLang="en-US" dirty="0" smtClean="0"/>
              <a:t>Control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800"/>
              <a:t>Black (1983) suggests that Crime is a form of social control!</a:t>
            </a:r>
          </a:p>
          <a:p>
            <a:pPr lvl="1" eaLnBrk="1" hangingPunct="1"/>
            <a:r>
              <a:rPr lang="en-GB" altLang="en-US"/>
              <a:t>Many acts defined as criminal are acts of self-help</a:t>
            </a:r>
          </a:p>
          <a:p>
            <a:pPr lvl="2" eaLnBrk="1" hangingPunct="1"/>
            <a:r>
              <a:rPr lang="en-GB" altLang="en-US"/>
              <a:t>E.g. vigilant groups</a:t>
            </a:r>
          </a:p>
          <a:p>
            <a:pPr lvl="2" eaLnBrk="1" hangingPunct="1"/>
            <a:r>
              <a:rPr lang="en-GB" altLang="en-US"/>
              <a:t>Any process by which people define or respond to deviant behaviour</a:t>
            </a:r>
          </a:p>
          <a:p>
            <a:pPr lvl="1" eaLnBrk="1" hangingPunct="1"/>
            <a:r>
              <a:rPr lang="en-GB" altLang="en-US"/>
              <a:t>Thus social control can be seen as a ‘reaction’ to perceived or real deviance</a:t>
            </a:r>
          </a:p>
          <a:p>
            <a:pPr lvl="1" eaLnBrk="1" hangingPunct="1"/>
            <a:r>
              <a:rPr lang="en-GB" altLang="en-US"/>
              <a:t>The reaction to acts of deviance can take myriad forms, ranging from accepted, appropriate, or legal responses to deviant and criminal responses on the other.</a:t>
            </a:r>
          </a:p>
          <a:p>
            <a:pPr eaLnBrk="1" hangingPunct="1"/>
            <a:r>
              <a:rPr lang="en-GB" altLang="en-US" sz="1800"/>
              <a:t>Black’s (1983) form of social control is often applied to terrorism </a:t>
            </a:r>
          </a:p>
        </p:txBody>
      </p:sp>
    </p:spTree>
    <p:extLst>
      <p:ext uri="{BB962C8B-B14F-4D97-AF65-F5344CB8AC3E}">
        <p14:creationId xmlns:p14="http://schemas.microsoft.com/office/powerpoint/2010/main" val="38834900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References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200"/>
              <a:t>Beniger JR (1984)  The Control Revolution: Technological and Economic Origins of the Information Society, Cambridge, MA: Harvard University Press.</a:t>
            </a:r>
          </a:p>
          <a:p>
            <a:pPr eaLnBrk="1" hangingPunct="1"/>
            <a:r>
              <a:rPr lang="en-GB" altLang="en-US" sz="1200"/>
              <a:t>Black D (1983) ‘Crime as Social Control’, American Sociological Review, Vol 48, No. 1, 34-45.</a:t>
            </a:r>
          </a:p>
          <a:p>
            <a:pPr eaLnBrk="1" hangingPunct="1"/>
            <a:r>
              <a:rPr lang="en-GB" altLang="en-US" sz="1200"/>
              <a:t>Gibbs JP (1989a) Control: Sociology's Central Notion, Urbana: University of Illinois Press.</a:t>
            </a:r>
          </a:p>
          <a:p>
            <a:pPr eaLnBrk="1" hangingPunct="1"/>
            <a:r>
              <a:rPr lang="en-GB" altLang="en-US" sz="1200"/>
              <a:t>Gibbs JP (1989b) ‘Conceptualisation of Terrorism’, American Sociological Review, Vol 54, No. 3: 329-340.</a:t>
            </a:r>
          </a:p>
          <a:p>
            <a:pPr eaLnBrk="1" hangingPunct="1"/>
            <a:r>
              <a:rPr lang="en-GB" altLang="en-US" sz="1200"/>
              <a:t>Gibbs JP (1994) A Theory about Control, Boulder, CO: Westview Press.</a:t>
            </a:r>
          </a:p>
          <a:p>
            <a:pPr eaLnBrk="1" hangingPunct="1"/>
            <a:r>
              <a:rPr lang="en-GB" altLang="en-US" sz="1200"/>
              <a:t>Hirschi T &amp; Gottredson MR (2005) ‘Punishment of Children from the Perspective of Control Theory’ in Donnelly M &amp; Straus MA, Corporal Punishment of Children in Theoretical Perspectives, New Haven, CT: Yale University Press. </a:t>
            </a:r>
          </a:p>
          <a:p>
            <a:pPr eaLnBrk="1" hangingPunct="1"/>
            <a:r>
              <a:rPr lang="en-GB" altLang="en-US" sz="1200"/>
              <a:t>Katovich MA (1988) ‘Cooperative Bases of Control: Toward an </a:t>
            </a:r>
          </a:p>
          <a:p>
            <a:pPr eaLnBrk="1" hangingPunct="1"/>
            <a:r>
              <a:rPr lang="en-GB" altLang="en-US" sz="1200"/>
              <a:t>Nye EI (1958) Family Relationships and Deviant Behaviour, Westport, CT: Greenwood Press.</a:t>
            </a:r>
          </a:p>
          <a:p>
            <a:pPr eaLnBrk="1" hangingPunct="1"/>
            <a:r>
              <a:rPr lang="en-GB" altLang="en-US" sz="1200"/>
              <a:t>Sumner WG (1906) Folkways, Boston: Ginn.</a:t>
            </a:r>
          </a:p>
        </p:txBody>
      </p:sp>
    </p:spTree>
    <p:extLst>
      <p:ext uri="{BB962C8B-B14F-4D97-AF65-F5344CB8AC3E}">
        <p14:creationId xmlns:p14="http://schemas.microsoft.com/office/powerpoint/2010/main" val="1825242871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5</TotalTime>
  <Words>2670</Words>
  <Application>Microsoft Office PowerPoint</Application>
  <PresentationFormat>Widescreen</PresentationFormat>
  <Paragraphs>394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0" baseType="lpstr">
      <vt:lpstr>Arial</vt:lpstr>
      <vt:lpstr>Gill Sans MT</vt:lpstr>
      <vt:lpstr>Impact</vt:lpstr>
      <vt:lpstr>Badge</vt:lpstr>
      <vt:lpstr>SJEQ7003 Equality and Diversity: Power and Social (Re)production of Inequality</vt:lpstr>
      <vt:lpstr>In this Session  . . . </vt:lpstr>
      <vt:lpstr>Social Control</vt:lpstr>
      <vt:lpstr>Social Control</vt:lpstr>
      <vt:lpstr>Three Categories of Social Control </vt:lpstr>
      <vt:lpstr>Direct Control</vt:lpstr>
      <vt:lpstr>Internal Control</vt:lpstr>
      <vt:lpstr>Indirect Control</vt:lpstr>
      <vt:lpstr>So Social Control Can also Be  . . </vt:lpstr>
      <vt:lpstr>The Micro-Oriented Theory  of Social Control</vt:lpstr>
      <vt:lpstr>Informal Control within the Micro-Realm of Face to Face Interactions</vt:lpstr>
      <vt:lpstr>Instrumental Control</vt:lpstr>
      <vt:lpstr>Ceremonial Control</vt:lpstr>
      <vt:lpstr>Interpersonal Control</vt:lpstr>
      <vt:lpstr>Cooperative Bases  of Control</vt:lpstr>
      <vt:lpstr>Two Grand Theories of Control</vt:lpstr>
      <vt:lpstr>Beniger: Four levels of control</vt:lpstr>
      <vt:lpstr>Beniger: Four levels of control</vt:lpstr>
      <vt:lpstr>Beniger: Four levels of control</vt:lpstr>
      <vt:lpstr>Beniger: Four levels of control</vt:lpstr>
      <vt:lpstr>Gibbs: Social Control</vt:lpstr>
      <vt:lpstr>Gibbs: Social Control</vt:lpstr>
      <vt:lpstr>Gibbs: Social Control</vt:lpstr>
      <vt:lpstr>Gibbs: Social Control</vt:lpstr>
      <vt:lpstr>Gibbs: Social Control</vt:lpstr>
      <vt:lpstr>Gibbs: Social Control Three Subcategories</vt:lpstr>
      <vt:lpstr>Gibbs: Social Control Three Subcategories</vt:lpstr>
      <vt:lpstr>Gibbs: Social Control Three subcategories</vt:lpstr>
      <vt:lpstr>Gibbs: Social Control Three subcategories</vt:lpstr>
      <vt:lpstr>Typology of Social Control</vt:lpstr>
      <vt:lpstr>Typology of Social Control</vt:lpstr>
      <vt:lpstr>Example</vt:lpstr>
      <vt:lpstr>Example</vt:lpstr>
      <vt:lpstr>Example</vt:lpstr>
      <vt:lpstr>Emergence of Norms</vt:lpstr>
      <vt:lpstr>Sumner &amp; Folkways</vt:lpstr>
      <vt:lpstr>Sumner &amp; Folkways</vt:lpstr>
      <vt:lpstr>Sumner &amp; Folkways</vt:lpstr>
      <vt:lpstr>Sumner &amp; Folkways</vt:lpstr>
      <vt:lpstr>Codified Mores become Laws</vt:lpstr>
      <vt:lpstr>Mores to Laws</vt:lpstr>
      <vt:lpstr>Sanctions</vt:lpstr>
      <vt:lpstr>Forward Looking:  Social Control</vt:lpstr>
      <vt:lpstr>Backward Looking: Social Control</vt:lpstr>
      <vt:lpstr>Centralised Sanctions</vt:lpstr>
      <vt:lpstr>Diffuse Sanctions</vt:lpstr>
      <vt:lpstr>Types of Sanctions</vt:lpstr>
      <vt:lpstr>Natural Sanctions</vt:lpstr>
      <vt:lpstr>Social Sanctions</vt:lpstr>
      <vt:lpstr>Legal Sanctions</vt:lpstr>
      <vt:lpstr>Supernatural Sanctions</vt:lpstr>
      <vt:lpstr>Ranking of Sanctions </vt:lpstr>
      <vt:lpstr>Labelling Perspective</vt:lpstr>
      <vt:lpstr>Labelling Theory: Ditton </vt:lpstr>
      <vt:lpstr>Crime  as a Form of Social Control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SJEQ7003 Equality and Diversity: Power and Social (Re)production of Inequality</dc:title>
  <dc:creator>Caroline Lohmann-Hancock</dc:creator>
  <cp:lastModifiedBy>Caroline Lohmann-Hancock</cp:lastModifiedBy>
  <cp:revision>1</cp:revision>
  <dcterms:created xsi:type="dcterms:W3CDTF">2017-09-21T13:20:37Z</dcterms:created>
  <dcterms:modified xsi:type="dcterms:W3CDTF">2017-09-21T13:26:03Z</dcterms:modified>
</cp:coreProperties>
</file>