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08/11/2025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Robert A. </a:t>
            </a:r>
            <a:r>
              <a:rPr lang="en-GB" sz="3200" dirty="0" err="1">
                <a:latin typeface="A"/>
              </a:rPr>
              <a:t>Gancs</a:t>
            </a:r>
            <a:br>
              <a:rPr lang="en-GB" sz="3200" dirty="0">
                <a:latin typeface="A"/>
              </a:rPr>
            </a:br>
            <a:r>
              <a:rPr lang="en-GB" sz="3200" dirty="0">
                <a:latin typeface="A"/>
              </a:rPr>
              <a:t>STUDENT ID 2312250</a:t>
            </a:r>
            <a:br>
              <a:rPr lang="en-GB" sz="3200" dirty="0">
                <a:latin typeface="A"/>
              </a:rPr>
            </a:br>
            <a:r>
              <a:rPr lang="en-GB" sz="3200" dirty="0">
                <a:latin typeface="A"/>
              </a:rPr>
              <a:t>LECTURER: Thomas </a:t>
            </a:r>
            <a:r>
              <a:rPr lang="en-GB" sz="3200" dirty="0" err="1">
                <a:latin typeface="A"/>
              </a:rPr>
              <a:t>Adeyemi</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479706" y="1557827"/>
            <a:ext cx="10232571" cy="4491446"/>
          </a:xfrm>
        </p:spPr>
        <p:txBody>
          <a:bodyPr/>
          <a:lstStyle/>
          <a:p>
            <a:r>
              <a:rPr lang="en-GB" sz="1500" dirty="0">
                <a:solidFill>
                  <a:srgbClr val="111111"/>
                </a:solidFill>
                <a:latin typeface="Roboto"/>
                <a:ea typeface="Roboto"/>
                <a:cs typeface="Roboto"/>
              </a:rPr>
              <a:t>Founded in 2016 by Liam and Priya Patel, Green Haven quickly became known for its beautiful bespoke arrangements, eco-friendly packaging, and strong community presence. However, in the past year, the business has faced major challenges- including a  30% drop in in-store sales, rising costs, and increased competition from online flower retailers. </a:t>
            </a:r>
          </a:p>
        </p:txBody>
      </p:sp>
    </p:spTree>
    <p:extLst>
      <p:ext uri="{BB962C8B-B14F-4D97-AF65-F5344CB8AC3E}">
        <p14:creationId xmlns:p14="http://schemas.microsoft.com/office/powerpoint/2010/main" val="2897957523"/>
      </p:ext>
    </p:extLst>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120132" y="1735370"/>
            <a:ext cx="9090595" cy="4078224"/>
          </a:xfrm>
        </p:spPr>
        <p:txBody>
          <a:bodyPr/>
          <a:lstStyle/>
          <a:p>
            <a:r>
              <a:rPr lang="en-GB" b="1" dirty="0">
                <a:solidFill>
                  <a:schemeClr val="tx1"/>
                </a:solidFill>
              </a:rPr>
              <a:t>Green Haven Florists is an independent flower shop in Norwich, founded in 2016 by Liam and Priya Patel.</a:t>
            </a:r>
          </a:p>
          <a:p>
            <a:r>
              <a:rPr lang="en-GB" b="1" dirty="0">
                <a:solidFill>
                  <a:schemeClr val="tx1"/>
                </a:solidFill>
              </a:rPr>
              <a:t>The business in known for its bespoke floral arrangements, eco-friendly packaging, and strong community ties. Over time, it built a loyal customer base, serving both individuals and corporate clients.</a:t>
            </a:r>
          </a:p>
          <a:p>
            <a:r>
              <a:rPr lang="en-GB" b="1" dirty="0">
                <a:solidFill>
                  <a:schemeClr val="tx1"/>
                </a:solidFill>
              </a:rPr>
              <a:t>However, rising costs, and increased online competition have begun to affect its sales and profitability.</a:t>
            </a:r>
          </a:p>
        </p:txBody>
      </p:sp>
      <p:sp>
        <p:nvSpPr>
          <p:cNvPr id="7" name="TextBox 6">
            <a:extLst>
              <a:ext uri="{FF2B5EF4-FFF2-40B4-BE49-F238E27FC236}">
                <a16:creationId xmlns:a16="http://schemas.microsoft.com/office/drawing/2014/main" id="{447EE0F0-7DD2-6AFE-07B9-E261445EC196}"/>
              </a:ext>
            </a:extLst>
          </p:cNvPr>
          <p:cNvSpPr txBox="1"/>
          <p:nvPr/>
        </p:nvSpPr>
        <p:spPr>
          <a:xfrm>
            <a:off x="3041178" y="3252730"/>
            <a:ext cx="6103346" cy="369332"/>
          </a:xfrm>
          <a:prstGeom prst="rect">
            <a:avLst/>
          </a:prstGeom>
          <a:noFill/>
        </p:spPr>
        <p:txBody>
          <a:bodyPr wrap="square">
            <a:spAutoFit/>
          </a:bodyPr>
          <a:lstStyle/>
          <a:p>
            <a:endParaRPr lang="en-US" dirty="0"/>
          </a:p>
        </p:txBody>
      </p:sp>
    </p:spTree>
    <p:extLst>
      <p:ext uri="{BB962C8B-B14F-4D97-AF65-F5344CB8AC3E}">
        <p14:creationId xmlns:p14="http://schemas.microsoft.com/office/powerpoint/2010/main" val="17484990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92500" lnSpcReduction="20000"/>
          </a:bodyPr>
          <a:lstStyle/>
          <a:p>
            <a:r>
              <a:rPr lang="en-GB" sz="2800" b="1" dirty="0">
                <a:solidFill>
                  <a:srgbClr val="FF0000"/>
                </a:solidFill>
              </a:rPr>
              <a:t>5W2H</a:t>
            </a:r>
          </a:p>
          <a:p>
            <a:r>
              <a:rPr lang="en-GB" sz="2800" dirty="0">
                <a:solidFill>
                  <a:schemeClr val="tx1"/>
                </a:solidFill>
              </a:rPr>
              <a:t>Who: </a:t>
            </a:r>
            <a:r>
              <a:rPr lang="en-GB" sz="2800" dirty="0">
                <a:solidFill>
                  <a:schemeClr val="tx1"/>
                </a:solidFill>
                <a:ea typeface="+mn-lt"/>
                <a:cs typeface="+mn-lt"/>
              </a:rPr>
              <a:t>Liam and Priya Patel</a:t>
            </a:r>
          </a:p>
          <a:p>
            <a:r>
              <a:rPr lang="en-GB" sz="2800" dirty="0">
                <a:solidFill>
                  <a:schemeClr val="tx1"/>
                </a:solidFill>
              </a:rPr>
              <a:t>What: 30% decline in in-store sales, reduced foot traffic, increased costs</a:t>
            </a:r>
          </a:p>
          <a:p>
            <a:r>
              <a:rPr lang="en-GB" sz="2800" dirty="0">
                <a:solidFill>
                  <a:schemeClr val="tx1"/>
                </a:solidFill>
              </a:rPr>
              <a:t>Where: Norwich, UK</a:t>
            </a:r>
          </a:p>
          <a:p>
            <a:r>
              <a:rPr lang="en-GB" sz="2800" dirty="0">
                <a:solidFill>
                  <a:schemeClr val="tx1"/>
                </a:solidFill>
              </a:rPr>
              <a:t>Why: Rising competition, online retail shift, poor digital presence </a:t>
            </a:r>
          </a:p>
          <a:p>
            <a:r>
              <a:rPr lang="en-GB" sz="2800" dirty="0">
                <a:solidFill>
                  <a:schemeClr val="tx1"/>
                </a:solidFill>
              </a:rPr>
              <a:t>When: Over the past 12 months </a:t>
            </a:r>
          </a:p>
          <a:p>
            <a:r>
              <a:rPr lang="en-GB" sz="2800" dirty="0">
                <a:solidFill>
                  <a:schemeClr val="tx1"/>
                </a:solidFill>
              </a:rPr>
              <a:t>How: Loss of local customers to online competitors </a:t>
            </a:r>
          </a:p>
          <a:p>
            <a:r>
              <a:rPr lang="en-GB" sz="2800" dirty="0">
                <a:solidFill>
                  <a:schemeClr val="tx1"/>
                </a:solidFill>
              </a:rPr>
              <a:t>How much: 30% Seles drop increased operational costs </a:t>
            </a:r>
          </a:p>
        </p:txBody>
      </p:sp>
    </p:spTree>
    <p:extLst>
      <p:ext uri="{BB962C8B-B14F-4D97-AF65-F5344CB8AC3E}">
        <p14:creationId xmlns:p14="http://schemas.microsoft.com/office/powerpoint/2010/main" val="142408726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a:ln>
            <a:solidFill>
              <a:schemeClr val="tx1"/>
            </a:solidFill>
          </a:ln>
        </p:spPr>
        <p:txBody>
          <a:bodyPr/>
          <a:lstStyle/>
          <a:p>
            <a:r>
              <a:rPr lang="en-GB" b="1" dirty="0"/>
              <a:t>POLITICAL</a:t>
            </a:r>
          </a:p>
          <a:p>
            <a:r>
              <a:rPr lang="en-GB" b="1" dirty="0">
                <a:solidFill>
                  <a:schemeClr val="tx1"/>
                </a:solidFill>
              </a:rPr>
              <a:t>Import costs affected by post-Brexit trade and tariffs on flowers </a:t>
            </a:r>
          </a:p>
          <a:p>
            <a:r>
              <a:rPr lang="en-GB" b="1" dirty="0">
                <a:solidFill>
                  <a:schemeClr val="tx1"/>
                </a:solidFill>
              </a:rPr>
              <a:t>(Office for National Statistics, 2024)</a:t>
            </a:r>
          </a:p>
          <a:p>
            <a:r>
              <a:rPr lang="en-GB" b="1" dirty="0"/>
              <a:t>ECONOMIC</a:t>
            </a:r>
          </a:p>
          <a:p>
            <a:r>
              <a:rPr lang="en-GB" b="1" dirty="0"/>
              <a:t>Inflation increasing supply and energy costs; reduced costumer spending </a:t>
            </a:r>
          </a:p>
          <a:p>
            <a:endParaRPr lang="en-GB" b="1" dirty="0"/>
          </a:p>
          <a:p>
            <a:r>
              <a:rPr lang="en-GB" b="1" dirty="0"/>
              <a:t>SOCIAL</a:t>
            </a:r>
          </a:p>
          <a:p>
            <a:r>
              <a:rPr lang="en-GB" b="1" dirty="0"/>
              <a:t>Shift towards online shopping and convenience; sustainability valued but price-sensitive consumers</a:t>
            </a:r>
          </a:p>
          <a:p>
            <a:r>
              <a:rPr lang="en-GB" b="1" dirty="0"/>
              <a:t>(</a:t>
            </a:r>
            <a:r>
              <a:rPr lang="en-GB" b="1" dirty="0" err="1"/>
              <a:t>Mintel</a:t>
            </a:r>
            <a:r>
              <a:rPr lang="en-GB" b="1" dirty="0"/>
              <a:t>, 2023)</a:t>
            </a:r>
          </a:p>
        </p:txBody>
      </p:sp>
    </p:spTree>
    <p:extLst>
      <p:ext uri="{BB962C8B-B14F-4D97-AF65-F5344CB8AC3E}">
        <p14:creationId xmlns:p14="http://schemas.microsoft.com/office/powerpoint/2010/main" val="13827166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870602" y="2082989"/>
            <a:ext cx="9634011" cy="3777622"/>
          </a:xfrm>
        </p:spPr>
        <p:txBody>
          <a:bodyPr>
            <a:normAutofit fontScale="92500" lnSpcReduction="20000"/>
          </a:bodyPr>
          <a:lstStyle/>
          <a:p>
            <a:r>
              <a:rPr lang="en-GB" b="1" dirty="0"/>
              <a:t>TECHNOLOGICAL</a:t>
            </a:r>
          </a:p>
          <a:p>
            <a:pPr marL="0" indent="0">
              <a:buNone/>
            </a:pPr>
            <a:r>
              <a:rPr lang="en-GB" b="1" dirty="0"/>
              <a:t>Outdated website and weak social media presence; competitors leverage e-commerce and Instagram marketing </a:t>
            </a:r>
          </a:p>
          <a:p>
            <a:pPr marL="0" indent="0">
              <a:buNone/>
            </a:pPr>
            <a:r>
              <a:rPr lang="en-GB" b="1" dirty="0"/>
              <a:t>(</a:t>
            </a:r>
            <a:r>
              <a:rPr lang="en-GB" b="1" dirty="0" err="1"/>
              <a:t>Kotler</a:t>
            </a:r>
            <a:r>
              <a:rPr lang="en-GB" b="1" dirty="0"/>
              <a:t> &amp; Keller, 2022)</a:t>
            </a:r>
          </a:p>
          <a:p>
            <a:endParaRPr lang="en-GB" b="1" dirty="0"/>
          </a:p>
          <a:p>
            <a:r>
              <a:rPr lang="en-GB" b="1" dirty="0"/>
              <a:t>LEGAL</a:t>
            </a:r>
          </a:p>
          <a:p>
            <a:pPr marL="0" indent="0">
              <a:buNone/>
            </a:pPr>
            <a:r>
              <a:rPr lang="en-GB" b="1" dirty="0"/>
              <a:t>Employment and fair-trade laws continue to tighten.</a:t>
            </a:r>
          </a:p>
          <a:p>
            <a:endParaRPr lang="en-GB" b="1" dirty="0"/>
          </a:p>
          <a:p>
            <a:endParaRPr lang="en-GB" b="1" dirty="0"/>
          </a:p>
          <a:p>
            <a:r>
              <a:rPr lang="en-GB" b="1" dirty="0"/>
              <a:t>ENVIRONMENTAL </a:t>
            </a:r>
          </a:p>
          <a:p>
            <a:pPr marL="0" indent="0">
              <a:buNone/>
            </a:pPr>
            <a:r>
              <a:rPr lang="en-GB" b="1" dirty="0"/>
              <a:t>Commitment to eco-friendly materials adds cost; climate change affects flower supply chains</a:t>
            </a:r>
          </a:p>
        </p:txBody>
      </p:sp>
    </p:spTree>
    <p:extLst>
      <p:ext uri="{BB962C8B-B14F-4D97-AF65-F5344CB8AC3E}">
        <p14:creationId xmlns:p14="http://schemas.microsoft.com/office/powerpoint/2010/main" val="191797416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56997-5CDD-D3E3-542D-55CC4AA90879}"/>
              </a:ext>
            </a:extLst>
          </p:cNvPr>
          <p:cNvSpPr>
            <a:spLocks noGrp="1"/>
          </p:cNvSpPr>
          <p:nvPr>
            <p:ph type="title"/>
          </p:nvPr>
        </p:nvSpPr>
        <p:spPr>
          <a:xfrm>
            <a:off x="992332" y="197085"/>
            <a:ext cx="10207335" cy="482188"/>
          </a:xfrm>
        </p:spPr>
        <p:txBody>
          <a:bodyPr>
            <a:normAutofit/>
          </a:bodyPr>
          <a:lstStyle/>
          <a:p>
            <a:pPr algn="ctr"/>
            <a:r>
              <a:rPr lang="en-GB" sz="2400" dirty="0"/>
              <a:t>Cause and effect analysis: Fishbone diagram </a:t>
            </a:r>
            <a:endParaRPr lang="en-US" sz="2400" dirty="0"/>
          </a:p>
        </p:txBody>
      </p:sp>
      <p:pic>
        <p:nvPicPr>
          <p:cNvPr id="4" name="Picture 3">
            <a:extLst>
              <a:ext uri="{FF2B5EF4-FFF2-40B4-BE49-F238E27FC236}">
                <a16:creationId xmlns:a16="http://schemas.microsoft.com/office/drawing/2014/main" id="{E0953CBC-E53D-068F-FA17-5627364A972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5549" y="1114057"/>
            <a:ext cx="8597423" cy="5026538"/>
          </a:xfrm>
          <a:prstGeom prst="rect">
            <a:avLst/>
          </a:prstGeom>
        </p:spPr>
      </p:pic>
    </p:spTree>
    <p:extLst>
      <p:ext uri="{BB962C8B-B14F-4D97-AF65-F5344CB8AC3E}">
        <p14:creationId xmlns:p14="http://schemas.microsoft.com/office/powerpoint/2010/main" val="1250687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Green Haven Florists  decline in sales and profitability is the result of both external and internal challenges. Externally, the rise of online flower retailers, reduced high street footfall, and increased costs have placed significant pressure on the business. Internally, the shop has struggled to adapt to digital trends, with an outdated website, limited online marketing, and a lack of flexible delivery options. By combining innovation with its traditional personal touch, Green Haven Florists can regain its competitive edge and achieve long term growth.</a:t>
            </a:r>
          </a:p>
        </p:txBody>
      </p:sp>
    </p:spTree>
    <p:extLst>
      <p:ext uri="{BB962C8B-B14F-4D97-AF65-F5344CB8AC3E}">
        <p14:creationId xmlns:p14="http://schemas.microsoft.com/office/powerpoint/2010/main" val="3970473306"/>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pPr marL="342900" indent="-342900">
              <a:buFont typeface="Arial" panose="020B0604020202020204" pitchFamily="34" charset="0"/>
              <a:buChar char="•"/>
            </a:pPr>
            <a:r>
              <a:rPr lang="en-GB" b="1" dirty="0">
                <a:solidFill>
                  <a:srgbClr val="FF0000"/>
                </a:solidFill>
                <a:latin typeface="Arial"/>
                <a:ea typeface="Roboto"/>
                <a:cs typeface="Roboto"/>
              </a:rPr>
              <a:t>5 sources</a:t>
            </a:r>
            <a:br>
              <a:rPr lang="en-GB" b="1" dirty="0">
                <a:latin typeface="Arial"/>
                <a:ea typeface="Roboto"/>
                <a:cs typeface="Roboto"/>
              </a:rPr>
            </a:br>
            <a:endParaRPr lang="en-GB" b="1" dirty="0">
              <a:latin typeface="Arial"/>
              <a:ea typeface="Roboto"/>
              <a:cs typeface="Roboto"/>
            </a:endParaRPr>
          </a:p>
          <a:p>
            <a:pPr marL="342900" indent="-342900">
              <a:buFont typeface="Arial" panose="020B0604020202020204" pitchFamily="34" charset="0"/>
              <a:buChar char="•"/>
            </a:pPr>
            <a:r>
              <a:rPr lang="en-GB" b="1" dirty="0" err="1">
                <a:latin typeface="Arial"/>
                <a:ea typeface="Roboto"/>
                <a:cs typeface="Roboto"/>
              </a:rPr>
              <a:t>Kotler</a:t>
            </a:r>
            <a:r>
              <a:rPr lang="en-GB" b="1" dirty="0">
                <a:latin typeface="Arial"/>
                <a:ea typeface="Roboto"/>
                <a:cs typeface="Roboto"/>
              </a:rPr>
              <a:t>, P., &amp; Keller, K. (2022). Marketing Management (16th ed.). Pearson.</a:t>
            </a:r>
          </a:p>
          <a:p>
            <a:pPr marL="342900" indent="-342900">
              <a:buFont typeface="Arial" panose="020B0604020202020204" pitchFamily="34" charset="0"/>
              <a:buChar char="•"/>
            </a:pPr>
            <a:r>
              <a:rPr lang="en-GB" b="1" dirty="0">
                <a:latin typeface="Arial"/>
                <a:ea typeface="Roboto"/>
                <a:cs typeface="Roboto"/>
              </a:rPr>
              <a:t>Office for National Statistics (2024). Retail trends in the UK.</a:t>
            </a:r>
          </a:p>
          <a:p>
            <a:pPr marL="342900" indent="-342900">
              <a:buFont typeface="Arial" panose="020B0604020202020204" pitchFamily="34" charset="0"/>
              <a:buChar char="•"/>
            </a:pPr>
            <a:r>
              <a:rPr lang="en-GB" b="1" dirty="0" err="1">
                <a:latin typeface="Arial"/>
                <a:ea typeface="Roboto"/>
                <a:cs typeface="Roboto"/>
              </a:rPr>
              <a:t>Mintel</a:t>
            </a:r>
            <a:r>
              <a:rPr lang="en-GB" b="1" dirty="0">
                <a:latin typeface="Arial"/>
                <a:ea typeface="Roboto"/>
                <a:cs typeface="Roboto"/>
              </a:rPr>
              <a:t> (2023). UK Flower Retailing Report.</a:t>
            </a:r>
          </a:p>
          <a:p>
            <a:pPr marL="342900" indent="-342900">
              <a:buFont typeface="Arial" panose="020B0604020202020204" pitchFamily="34" charset="0"/>
              <a:buChar char="•"/>
            </a:pPr>
            <a:r>
              <a:rPr lang="en-GB" b="1" dirty="0">
                <a:latin typeface="Arial"/>
                <a:ea typeface="Roboto"/>
                <a:cs typeface="Roboto"/>
              </a:rPr>
              <a:t>GOV.UK (2023). UK import/export regulations for floriculture.</a:t>
            </a: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219</TotalTime>
  <Words>173</Words>
  <Application>Microsoft Office PowerPoint</Application>
  <PresentationFormat>Widescreen</PresentationFormat>
  <Paragraphs>47</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MODULE NAME: Problem Solving and Decision Making MODULE CODE: LCLM4004 STUDENT NAME: Robert A. Gancs STUDENT ID 2312250 LECTURER: Thomas Adeyemi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MODULE CODE  STUDENT NAME  STUDENT ID  LECTURER Assignment 1: Presentation</dc:title>
  <dc:creator>Anita Nan</dc:creator>
  <cp:lastModifiedBy>Robert Alexandru Gancs (2312250)</cp:lastModifiedBy>
  <cp:revision>92</cp:revision>
  <dcterms:created xsi:type="dcterms:W3CDTF">2024-10-08T15:58:04Z</dcterms:created>
  <dcterms:modified xsi:type="dcterms:W3CDTF">2025-11-09T16:53:07Z</dcterms:modified>
</cp:coreProperties>
</file>