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9" r:id="rId3"/>
    <p:sldId id="257" r:id="rId4"/>
    <p:sldId id="276" r:id="rId5"/>
    <p:sldId id="279" r:id="rId6"/>
    <p:sldId id="277" r:id="rId7"/>
    <p:sldId id="263" r:id="rId8"/>
    <p:sldId id="267" r:id="rId9"/>
    <p:sldId id="270" r:id="rId10"/>
    <p:sldId id="278" r:id="rId11"/>
    <p:sldId id="27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22B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09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1D9AEB-8C00-49BA-ADCE-CB5813E76DCE}" type="datetimeFigureOut">
              <a:rPr lang="en-US" smtClean="0"/>
              <a:pPr/>
              <a:t>2/10/2019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2EC5C0-5004-48DA-9FCF-4DBAFFAD400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2EC5C0-5004-48DA-9FCF-4DBAFFAD4004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ChWIFi8fOY" TargetMode="External"/><Relationship Id="rId7" Type="http://schemas.openxmlformats.org/officeDocument/2006/relationships/image" Target="../media/image2.png"/><Relationship Id="rId2" Type="http://schemas.openxmlformats.org/officeDocument/2006/relationships/hyperlink" Target="https://www.youtube.com/watch?v=2tzKAlLb4iM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jZHhE7HpWo4" TargetMode="External"/><Relationship Id="rId5" Type="http://schemas.openxmlformats.org/officeDocument/2006/relationships/image" Target="../media/image1.jpeg"/><Relationship Id="rId4" Type="http://schemas.openxmlformats.org/officeDocument/2006/relationships/hyperlink" Target="https://www.youtube.com/watch?v=tkNIOuZPXSc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books/booksblog/2016/dec/13/fight-clubs-dark-fantasies-reality-chuck-palahniuk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Adaptation</a:t>
            </a:r>
            <a:r>
              <a:rPr lang="en-GB" sz="4000" dirty="0" smtClean="0">
                <a:solidFill>
                  <a:srgbClr val="FFC000"/>
                </a:solidFill>
              </a:rPr>
              <a:t> </a:t>
            </a:r>
            <a:r>
              <a:rPr lang="en-GB" sz="4000" b="1" i="1" dirty="0" smtClean="0">
                <a:solidFill>
                  <a:srgbClr val="FFC000"/>
                </a:solidFill>
              </a:rPr>
              <a:t>Fight Club </a:t>
            </a:r>
          </a:p>
        </p:txBody>
      </p:sp>
      <p:sp>
        <p:nvSpPr>
          <p:cNvPr id="5" name="TextBox 4">
            <a:hlinkClick r:id="rId2"/>
          </p:cNvPr>
          <p:cNvSpPr txBox="1"/>
          <p:nvPr/>
        </p:nvSpPr>
        <p:spPr>
          <a:xfrm>
            <a:off x="0" y="6143645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u="sng" dirty="0" smtClean="0">
                <a:hlinkClick r:id="rId3"/>
              </a:rPr>
              <a:t>https://</a:t>
            </a:r>
            <a:r>
              <a:rPr lang="en-GB" sz="1600" u="sng" dirty="0" smtClean="0">
                <a:hlinkClick r:id="rId3"/>
              </a:rPr>
              <a:t>www.youtube.com/watch?v=QChWIFi8fOY</a:t>
            </a:r>
            <a:r>
              <a:rPr lang="en-GB" sz="1600" u="sng" dirty="0" smtClean="0"/>
              <a:t>       </a:t>
            </a:r>
            <a:endParaRPr lang="en-GB" sz="1600" u="sng" dirty="0" smtClean="0"/>
          </a:p>
          <a:p>
            <a:pPr algn="ctr"/>
            <a:endParaRPr lang="en-GB" sz="1600" dirty="0" smtClean="0"/>
          </a:p>
          <a:p>
            <a:pPr algn="ctr"/>
            <a:endParaRPr lang="en-GB" sz="1600" dirty="0"/>
          </a:p>
        </p:txBody>
      </p:sp>
      <p:sp>
        <p:nvSpPr>
          <p:cNvPr id="6" name="TextBox 5">
            <a:hlinkClick r:id="rId2"/>
          </p:cNvPr>
          <p:cNvSpPr txBox="1"/>
          <p:nvPr/>
        </p:nvSpPr>
        <p:spPr>
          <a:xfrm>
            <a:off x="214282" y="4857760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i="1" dirty="0" smtClean="0">
                <a:hlinkClick r:id="rId4"/>
              </a:rPr>
              <a:t>https://www.youtube.com/watch?v=tkNIOuZPXSc</a:t>
            </a:r>
            <a:endParaRPr lang="en-GB" sz="1600" dirty="0"/>
          </a:p>
        </p:txBody>
      </p:sp>
      <p:pic>
        <p:nvPicPr>
          <p:cNvPr id="7" name="Picture 6" descr="MarlaSinger.jpg"/>
          <p:cNvPicPr>
            <a:picLocks noChangeAspect="1"/>
          </p:cNvPicPr>
          <p:nvPr/>
        </p:nvPicPr>
        <p:blipFill>
          <a:blip r:embed="rId5">
            <a:lum/>
          </a:blip>
          <a:srcRect b="1757"/>
          <a:stretch>
            <a:fillRect/>
          </a:stretch>
        </p:blipFill>
        <p:spPr>
          <a:xfrm>
            <a:off x="0" y="1000108"/>
            <a:ext cx="9144000" cy="509174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0" y="6488668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>
                <a:hlinkClick r:id="rId6"/>
              </a:rPr>
              <a:t>https://www.youtube.com/watch?v=jZHhE7HpWo4</a:t>
            </a:r>
            <a:endParaRPr lang="en-GB" sz="1600" dirty="0"/>
          </a:p>
        </p:txBody>
      </p:sp>
      <p:grpSp>
        <p:nvGrpSpPr>
          <p:cNvPr id="12" name="Group 11"/>
          <p:cNvGrpSpPr/>
          <p:nvPr/>
        </p:nvGrpSpPr>
        <p:grpSpPr>
          <a:xfrm>
            <a:off x="7072298" y="6141581"/>
            <a:ext cx="2071702" cy="716419"/>
            <a:chOff x="928662" y="5355786"/>
            <a:chExt cx="2071702" cy="716419"/>
          </a:xfrm>
        </p:grpSpPr>
        <p:sp>
          <p:nvSpPr>
            <p:cNvPr id="13" name="Rectangle 12"/>
            <p:cNvSpPr/>
            <p:nvPr/>
          </p:nvSpPr>
          <p:spPr>
            <a:xfrm>
              <a:off x="928662" y="5429264"/>
              <a:ext cx="2071702" cy="571504"/>
            </a:xfrm>
            <a:prstGeom prst="rect">
              <a:avLst/>
            </a:prstGeom>
            <a:solidFill>
              <a:srgbClr val="EA22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4" name="Picture 13" descr="fight-club-logo-png-transparent.png"/>
            <p:cNvPicPr>
              <a:picLocks noChangeAspect="1"/>
            </p:cNvPicPr>
            <p:nvPr/>
          </p:nvPicPr>
          <p:blipFill>
            <a:blip r:embed="rId7" cstate="print"/>
            <a:srcRect t="31429" b="31428"/>
            <a:stretch>
              <a:fillRect/>
            </a:stretch>
          </p:blipFill>
          <p:spPr>
            <a:xfrm>
              <a:off x="1000100" y="5355786"/>
              <a:ext cx="1928802" cy="716419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OutsideTheBa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85860"/>
            <a:ext cx="9144000" cy="3810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214290"/>
            <a:ext cx="9144000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i="1" dirty="0" smtClean="0">
                <a:solidFill>
                  <a:srgbClr val="FFC000"/>
                </a:solidFill>
              </a:rPr>
              <a:t>A dialogue between two </a:t>
            </a:r>
            <a:r>
              <a:rPr lang="en-GB" sz="4400" b="1" i="1" dirty="0" smtClean="0">
                <a:solidFill>
                  <a:srgbClr val="FFC000"/>
                </a:solidFill>
              </a:rPr>
              <a:t>mediums</a:t>
            </a:r>
            <a:endParaRPr lang="en-GB" sz="4400" b="1" i="1" dirty="0" smtClean="0">
              <a:solidFill>
                <a:srgbClr val="FFC000"/>
              </a:solidFill>
            </a:endParaRPr>
          </a:p>
          <a:p>
            <a:pPr algn="ctr"/>
            <a:endParaRPr lang="en-GB" sz="2600" b="1" dirty="0" smtClean="0"/>
          </a:p>
          <a:p>
            <a:pPr algn="ctr"/>
            <a:endParaRPr lang="en-GB" sz="3200" b="1" dirty="0" smtClean="0"/>
          </a:p>
          <a:p>
            <a:pPr algn="ctr"/>
            <a:endParaRPr lang="en-GB" sz="3200" b="1" dirty="0" smtClean="0"/>
          </a:p>
          <a:p>
            <a:pPr algn="ctr"/>
            <a:endParaRPr lang="en-GB" sz="3200" b="1" dirty="0" smtClean="0"/>
          </a:p>
          <a:p>
            <a:pPr algn="ctr"/>
            <a:endParaRPr lang="en-GB" sz="3200" b="1" dirty="0" smtClean="0"/>
          </a:p>
          <a:p>
            <a:pPr algn="ctr"/>
            <a:endParaRPr lang="en-GB" sz="3200" b="1" dirty="0" smtClean="0"/>
          </a:p>
          <a:p>
            <a:pPr algn="ctr"/>
            <a:endParaRPr lang="en-GB" sz="3200" b="1" dirty="0" smtClean="0"/>
          </a:p>
          <a:p>
            <a:pPr algn="ctr"/>
            <a:endParaRPr lang="en-GB" sz="3200" b="1" dirty="0" smtClean="0"/>
          </a:p>
          <a:p>
            <a:pPr algn="ctr"/>
            <a:endParaRPr lang="en-GB" b="1" dirty="0" smtClean="0"/>
          </a:p>
          <a:p>
            <a:pPr algn="ctr"/>
            <a:endParaRPr lang="en-GB" b="1" dirty="0" smtClean="0"/>
          </a:p>
          <a:p>
            <a:pPr algn="ctr"/>
            <a:r>
              <a:rPr lang="en-GB" b="1" dirty="0" smtClean="0"/>
              <a:t>‘You have to work as hard as you do on original script because what people want is a workable screenplay. If you turn in to a studio executive an ungodly mess that is really faithful to the novel then you are going to be replaced. The objective is a workable script’. </a:t>
            </a:r>
          </a:p>
          <a:p>
            <a:pPr algn="ctr"/>
            <a:endParaRPr lang="en-GB" b="1" dirty="0" smtClean="0"/>
          </a:p>
        </p:txBody>
      </p:sp>
      <p:grpSp>
        <p:nvGrpSpPr>
          <p:cNvPr id="5" name="Group 4"/>
          <p:cNvGrpSpPr/>
          <p:nvPr/>
        </p:nvGrpSpPr>
        <p:grpSpPr>
          <a:xfrm>
            <a:off x="7072298" y="6141581"/>
            <a:ext cx="2071702" cy="716419"/>
            <a:chOff x="928662" y="5355786"/>
            <a:chExt cx="2071702" cy="716419"/>
          </a:xfrm>
        </p:grpSpPr>
        <p:sp>
          <p:nvSpPr>
            <p:cNvPr id="6" name="Rectangle 5"/>
            <p:cNvSpPr/>
            <p:nvPr/>
          </p:nvSpPr>
          <p:spPr>
            <a:xfrm>
              <a:off x="928662" y="5429264"/>
              <a:ext cx="2071702" cy="571504"/>
            </a:xfrm>
            <a:prstGeom prst="rect">
              <a:avLst/>
            </a:prstGeom>
            <a:solidFill>
              <a:srgbClr val="EA22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 descr="fight-club-logo-png-transparent.png"/>
            <p:cNvPicPr>
              <a:picLocks noChangeAspect="1"/>
            </p:cNvPicPr>
            <p:nvPr/>
          </p:nvPicPr>
          <p:blipFill>
            <a:blip r:embed="rId3" cstate="print"/>
            <a:srcRect t="31429" b="31428"/>
            <a:stretch>
              <a:fillRect/>
            </a:stretch>
          </p:blipFill>
          <p:spPr>
            <a:xfrm>
              <a:off x="1000100" y="5355786"/>
              <a:ext cx="1928802" cy="716419"/>
            </a:xfrm>
            <a:prstGeom prst="rect">
              <a:avLst/>
            </a:prstGeom>
          </p:spPr>
        </p:pic>
      </p:grpSp>
      <p:sp>
        <p:nvSpPr>
          <p:cNvPr id="9" name="TextBox 8"/>
          <p:cNvSpPr txBox="1"/>
          <p:nvPr/>
        </p:nvSpPr>
        <p:spPr>
          <a:xfrm>
            <a:off x="357158" y="6286520"/>
            <a:ext cx="5848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Jim Uhls (screenwriter, </a:t>
            </a:r>
            <a:r>
              <a:rPr lang="en-GB" b="1" i="1" dirty="0" smtClean="0"/>
              <a:t>Fight Club)</a:t>
            </a:r>
            <a:r>
              <a:rPr lang="en-GB" b="1" dirty="0" smtClean="0"/>
              <a:t> talking about </a:t>
            </a:r>
            <a:r>
              <a:rPr lang="en-GB" b="1" dirty="0" smtClean="0"/>
              <a:t>adaptation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C-GraphicNovel.jpg"/>
          <p:cNvPicPr>
            <a:picLocks noChangeAspect="1"/>
          </p:cNvPicPr>
          <p:nvPr/>
        </p:nvPicPr>
        <p:blipFill>
          <a:blip r:embed="rId2">
            <a:clrChange>
              <a:clrFrom>
                <a:srgbClr val="BA1422"/>
              </a:clrFrom>
              <a:clrTo>
                <a:srgbClr val="BA1422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000627" y="357166"/>
            <a:ext cx="4045000" cy="625476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14282" y="0"/>
            <a:ext cx="871543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/>
              <a:t>Adaptation theory: overview</a:t>
            </a:r>
          </a:p>
          <a:p>
            <a:endParaRPr lang="en-GB" sz="2000" b="1" dirty="0" smtClean="0">
              <a:solidFill>
                <a:srgbClr val="FFC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Direction/production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Screenwriting</a:t>
            </a:r>
            <a:r>
              <a:rPr lang="en-GB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en-GB" sz="32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Relationship to source text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Genre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Performance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Visual arts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Music </a:t>
            </a:r>
            <a:r>
              <a:rPr lang="en-GB" sz="2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(e.g. Kubrick</a:t>
            </a:r>
            <a:r>
              <a:rPr lang="en-GB" sz="2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Scorsese and Fincher)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Censorship</a:t>
            </a:r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There are a variety of discourses involved in the </a:t>
            </a:r>
            <a:r>
              <a:rPr lang="en-GB" sz="3200" b="1" dirty="0" smtClean="0"/>
              <a:t>Adaptation</a:t>
            </a:r>
            <a:r>
              <a:rPr lang="en-GB" sz="2400" dirty="0" smtClean="0"/>
              <a:t> process. A number of these are listed above.</a:t>
            </a:r>
            <a:endParaRPr lang="en-GB" dirty="0" smtClean="0"/>
          </a:p>
        </p:txBody>
      </p:sp>
      <p:grpSp>
        <p:nvGrpSpPr>
          <p:cNvPr id="4" name="Group 3"/>
          <p:cNvGrpSpPr/>
          <p:nvPr/>
        </p:nvGrpSpPr>
        <p:grpSpPr>
          <a:xfrm>
            <a:off x="7072298" y="6141581"/>
            <a:ext cx="2071702" cy="716419"/>
            <a:chOff x="928662" y="5355786"/>
            <a:chExt cx="2071702" cy="716419"/>
          </a:xfrm>
        </p:grpSpPr>
        <p:sp>
          <p:nvSpPr>
            <p:cNvPr id="5" name="Rectangle 4"/>
            <p:cNvSpPr/>
            <p:nvPr/>
          </p:nvSpPr>
          <p:spPr>
            <a:xfrm>
              <a:off x="928662" y="5429264"/>
              <a:ext cx="2071702" cy="571504"/>
            </a:xfrm>
            <a:prstGeom prst="rect">
              <a:avLst/>
            </a:prstGeom>
            <a:solidFill>
              <a:srgbClr val="EA22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7" name="Picture 6" descr="fight-club-logo-png-transparent.png"/>
            <p:cNvPicPr>
              <a:picLocks noChangeAspect="1"/>
            </p:cNvPicPr>
            <p:nvPr/>
          </p:nvPicPr>
          <p:blipFill>
            <a:blip r:embed="rId3" cstate="print"/>
            <a:srcRect t="31429" b="31428"/>
            <a:stretch>
              <a:fillRect/>
            </a:stretch>
          </p:blipFill>
          <p:spPr>
            <a:xfrm>
              <a:off x="1000100" y="5355786"/>
              <a:ext cx="1928802" cy="716419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0"/>
            <a:ext cx="9144000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dirty="0" smtClean="0">
                <a:solidFill>
                  <a:srgbClr val="FFC000"/>
                </a:solidFill>
              </a:rPr>
              <a:t>Fight Club</a:t>
            </a:r>
            <a:r>
              <a:rPr lang="en-GB" sz="3600" b="1" dirty="0" smtClean="0">
                <a:solidFill>
                  <a:srgbClr val="FFC000"/>
                </a:solidFill>
              </a:rPr>
              <a:t>: ‘Baby Boomers’ vs. ‘Generation X’</a:t>
            </a:r>
          </a:p>
          <a:p>
            <a:endParaRPr lang="en-GB" sz="3200" b="1" dirty="0" smtClean="0">
              <a:solidFill>
                <a:srgbClr val="FFC000"/>
              </a:solidFill>
            </a:endParaRPr>
          </a:p>
          <a:p>
            <a:endParaRPr lang="en-GB" sz="2600" dirty="0" smtClean="0"/>
          </a:p>
          <a:p>
            <a:r>
              <a:rPr lang="en-GB" sz="2500" dirty="0" smtClean="0"/>
              <a:t>‘The male baby-boomers, as symbolised by Ben in </a:t>
            </a:r>
            <a:r>
              <a:rPr lang="en-GB" sz="2500" b="1" i="1" dirty="0" smtClean="0">
                <a:solidFill>
                  <a:srgbClr val="FFC000"/>
                </a:solidFill>
              </a:rPr>
              <a:t>The Graduate</a:t>
            </a:r>
            <a:r>
              <a:rPr lang="en-GB" sz="2500" dirty="0" smtClean="0"/>
              <a:t>, are depicted as confused but wholesome young men looking forward to a ‘world of opportunities’. For Jack the baby-boomers have sold out. It is for this reason that, in the novel, Tyler aims to blow up the National Museum: the past has drained him of a future’. </a:t>
            </a:r>
          </a:p>
          <a:p>
            <a:endParaRPr lang="en-GB" sz="2500" dirty="0" smtClean="0"/>
          </a:p>
          <a:p>
            <a:endParaRPr lang="en-GB" sz="3600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algn="r"/>
            <a:r>
              <a:rPr lang="en-GB" sz="1600" dirty="0" smtClean="0"/>
              <a:t>Mark Ramey, </a:t>
            </a:r>
            <a:r>
              <a:rPr lang="en-GB" sz="1600" i="1" dirty="0" smtClean="0"/>
              <a:t>Studying Fight Club </a:t>
            </a:r>
            <a:r>
              <a:rPr lang="en-GB" sz="1600" dirty="0" smtClean="0"/>
              <a:t>(Leighton Buzzard: Auteur, 2014), p.20</a:t>
            </a:r>
            <a:endParaRPr lang="en-GB" sz="1600" dirty="0"/>
          </a:p>
        </p:txBody>
      </p:sp>
      <p:pic>
        <p:nvPicPr>
          <p:cNvPr id="6" name="Picture 5" descr="TheGraduate.jpg"/>
          <p:cNvPicPr>
            <a:picLocks noChangeAspect="1"/>
          </p:cNvPicPr>
          <p:nvPr/>
        </p:nvPicPr>
        <p:blipFill>
          <a:blip r:embed="rId2" cstate="print"/>
          <a:srcRect l="33002" r="28281"/>
          <a:stretch>
            <a:fillRect/>
          </a:stretch>
        </p:blipFill>
        <p:spPr>
          <a:xfrm>
            <a:off x="571472" y="3714752"/>
            <a:ext cx="2173831" cy="2262182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7072298" y="6141581"/>
            <a:ext cx="2071702" cy="716419"/>
            <a:chOff x="928662" y="5355786"/>
            <a:chExt cx="2071702" cy="716419"/>
          </a:xfrm>
        </p:grpSpPr>
        <p:sp>
          <p:nvSpPr>
            <p:cNvPr id="7" name="Rectangle 6"/>
            <p:cNvSpPr/>
            <p:nvPr/>
          </p:nvSpPr>
          <p:spPr>
            <a:xfrm>
              <a:off x="928662" y="5429264"/>
              <a:ext cx="2071702" cy="571504"/>
            </a:xfrm>
            <a:prstGeom prst="rect">
              <a:avLst/>
            </a:prstGeom>
            <a:solidFill>
              <a:srgbClr val="EA22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 descr="fight-club-logo-png-transparent.png"/>
            <p:cNvPicPr>
              <a:picLocks noChangeAspect="1"/>
            </p:cNvPicPr>
            <p:nvPr/>
          </p:nvPicPr>
          <p:blipFill>
            <a:blip r:embed="rId3" cstate="print"/>
            <a:srcRect t="31429" b="31428"/>
            <a:stretch>
              <a:fillRect/>
            </a:stretch>
          </p:blipFill>
          <p:spPr>
            <a:xfrm>
              <a:off x="1000100" y="5355786"/>
              <a:ext cx="1928802" cy="716419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dirty="0" smtClean="0">
                <a:solidFill>
                  <a:srgbClr val="FFC000"/>
                </a:solidFill>
              </a:rPr>
              <a:t>Fight Club</a:t>
            </a:r>
            <a:r>
              <a:rPr lang="en-GB" sz="3600" b="1" dirty="0" smtClean="0">
                <a:solidFill>
                  <a:srgbClr val="FFC000"/>
                </a:solidFill>
              </a:rPr>
              <a:t>: Genre</a:t>
            </a:r>
            <a:endParaRPr lang="en-GB" sz="2400" dirty="0" smtClean="0"/>
          </a:p>
          <a:p>
            <a:pPr algn="ctr"/>
            <a:r>
              <a:rPr lang="en-GB" sz="2400" dirty="0" smtClean="0"/>
              <a:t>‘Films about working class men seeking fulfilment</a:t>
            </a:r>
            <a:r>
              <a:rPr lang="en-GB" sz="2400" dirty="0" smtClean="0"/>
              <a:t>’</a:t>
            </a:r>
          </a:p>
          <a:p>
            <a:pPr algn="ctr"/>
            <a:r>
              <a:rPr lang="en-GB" sz="1600" dirty="0" smtClean="0"/>
              <a:t>Mark Ramey, </a:t>
            </a:r>
            <a:r>
              <a:rPr lang="en-GB" sz="1600" i="1" dirty="0" smtClean="0"/>
              <a:t>Studying Fight Club </a:t>
            </a:r>
            <a:r>
              <a:rPr lang="en-GB" sz="1600" dirty="0" smtClean="0"/>
              <a:t>(Leighton Buzzard: Auteur, 2014), pp.47-49</a:t>
            </a:r>
          </a:p>
          <a:p>
            <a:pPr algn="ctr"/>
            <a:endParaRPr lang="en-GB" sz="2400" dirty="0" smtClean="0"/>
          </a:p>
          <a:p>
            <a:pPr algn="ctr"/>
            <a:endParaRPr lang="en-GB" sz="3400" b="1" dirty="0" smtClean="0">
              <a:solidFill>
                <a:srgbClr val="FFC000"/>
              </a:solidFill>
            </a:endParaRPr>
          </a:p>
          <a:p>
            <a:endParaRPr lang="en-GB" sz="2400" dirty="0" smtClean="0"/>
          </a:p>
          <a:p>
            <a:endParaRPr lang="en-GB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</p:txBody>
      </p:sp>
      <p:pic>
        <p:nvPicPr>
          <p:cNvPr id="5" name="Picture 4" descr="saturday-night-and-sunday-morning-1960-002-rachel-roberts-albert-finney-beer-00o-cl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785926"/>
            <a:ext cx="4608903" cy="3714776"/>
          </a:xfrm>
          <a:prstGeom prst="rect">
            <a:avLst/>
          </a:prstGeom>
        </p:spPr>
      </p:pic>
      <p:pic>
        <p:nvPicPr>
          <p:cNvPr id="6" name="Picture 5" descr="saturdaynightfever_1-1600x900-c-default.jpg"/>
          <p:cNvPicPr>
            <a:picLocks noChangeAspect="1"/>
          </p:cNvPicPr>
          <p:nvPr/>
        </p:nvPicPr>
        <p:blipFill>
          <a:blip r:embed="rId3"/>
          <a:srcRect l="17187" r="17969"/>
          <a:stretch>
            <a:fillRect/>
          </a:stretch>
        </p:blipFill>
        <p:spPr>
          <a:xfrm>
            <a:off x="4846838" y="1785926"/>
            <a:ext cx="4282342" cy="371477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5500702"/>
            <a:ext cx="457200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i="1" dirty="0" smtClean="0">
                <a:solidFill>
                  <a:srgbClr val="FFC000"/>
                </a:solidFill>
              </a:rPr>
              <a:t>Saturday Night, Sunday Morning </a:t>
            </a:r>
            <a:r>
              <a:rPr lang="en-GB" sz="1900" dirty="0" smtClean="0"/>
              <a:t>Reisz</a:t>
            </a:r>
            <a:r>
              <a:rPr lang="en-GB" sz="1900" i="1" dirty="0" smtClean="0"/>
              <a:t> </a:t>
            </a:r>
            <a:r>
              <a:rPr lang="en-GB" sz="1900" dirty="0" smtClean="0"/>
              <a:t>1960</a:t>
            </a:r>
            <a:endParaRPr lang="en-GB" sz="1900" dirty="0"/>
          </a:p>
        </p:txBody>
      </p:sp>
      <p:sp>
        <p:nvSpPr>
          <p:cNvPr id="8" name="TextBox 7"/>
          <p:cNvSpPr txBox="1"/>
          <p:nvPr/>
        </p:nvSpPr>
        <p:spPr>
          <a:xfrm>
            <a:off x="4572000" y="5500702"/>
            <a:ext cx="457200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i="1" dirty="0" smtClean="0">
                <a:solidFill>
                  <a:srgbClr val="FFC000"/>
                </a:solidFill>
              </a:rPr>
              <a:t>Saturday Night Fever </a:t>
            </a:r>
            <a:r>
              <a:rPr lang="en-GB" sz="1900" i="1" dirty="0" smtClean="0"/>
              <a:t>Badham </a:t>
            </a:r>
            <a:r>
              <a:rPr lang="en-GB" sz="1900" dirty="0" smtClean="0"/>
              <a:t>1977</a:t>
            </a:r>
            <a:endParaRPr lang="en-GB" sz="1900" dirty="0"/>
          </a:p>
        </p:txBody>
      </p:sp>
      <p:grpSp>
        <p:nvGrpSpPr>
          <p:cNvPr id="9" name="Group 8"/>
          <p:cNvGrpSpPr/>
          <p:nvPr/>
        </p:nvGrpSpPr>
        <p:grpSpPr>
          <a:xfrm>
            <a:off x="7072298" y="6141581"/>
            <a:ext cx="2071702" cy="716419"/>
            <a:chOff x="928662" y="5355786"/>
            <a:chExt cx="2071702" cy="716419"/>
          </a:xfrm>
        </p:grpSpPr>
        <p:sp>
          <p:nvSpPr>
            <p:cNvPr id="10" name="Rectangle 9"/>
            <p:cNvSpPr/>
            <p:nvPr/>
          </p:nvSpPr>
          <p:spPr>
            <a:xfrm>
              <a:off x="928662" y="5429264"/>
              <a:ext cx="2071702" cy="571504"/>
            </a:xfrm>
            <a:prstGeom prst="rect">
              <a:avLst/>
            </a:prstGeom>
            <a:solidFill>
              <a:srgbClr val="EA22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1" name="Picture 10" descr="fight-club-logo-png-transparent.png"/>
            <p:cNvPicPr>
              <a:picLocks noChangeAspect="1"/>
            </p:cNvPicPr>
            <p:nvPr/>
          </p:nvPicPr>
          <p:blipFill>
            <a:blip r:embed="rId4" cstate="print"/>
            <a:srcRect t="31429" b="31428"/>
            <a:stretch>
              <a:fillRect/>
            </a:stretch>
          </p:blipFill>
          <p:spPr>
            <a:xfrm>
              <a:off x="1000100" y="5355786"/>
              <a:ext cx="1928802" cy="716419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dirty="0" smtClean="0">
                <a:solidFill>
                  <a:srgbClr val="FFC000"/>
                </a:solidFill>
              </a:rPr>
              <a:t>Fight Club</a:t>
            </a:r>
            <a:r>
              <a:rPr lang="en-GB" sz="3600" b="1" dirty="0" smtClean="0">
                <a:solidFill>
                  <a:srgbClr val="FFC000"/>
                </a:solidFill>
              </a:rPr>
              <a:t>: Genre</a:t>
            </a:r>
            <a:endParaRPr lang="en-GB" sz="2400" dirty="0" smtClean="0"/>
          </a:p>
          <a:p>
            <a:pPr algn="ctr"/>
            <a:r>
              <a:rPr lang="en-GB" sz="2400" dirty="0" smtClean="0"/>
              <a:t>‘Films that focused on men’s inability to feel and engage with reality in a meaningful way’</a:t>
            </a:r>
            <a:endParaRPr lang="en-GB" sz="2400" b="1" dirty="0" smtClean="0">
              <a:solidFill>
                <a:srgbClr val="FFC000"/>
              </a:solidFill>
            </a:endParaRPr>
          </a:p>
          <a:p>
            <a:endParaRPr lang="en-GB" sz="3400" b="1" dirty="0" smtClean="0">
              <a:solidFill>
                <a:srgbClr val="FFC000"/>
              </a:solidFill>
            </a:endParaRPr>
          </a:p>
          <a:p>
            <a:endParaRPr lang="en-GB" sz="2400" dirty="0" smtClean="0"/>
          </a:p>
          <a:p>
            <a:endParaRPr lang="en-GB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r"/>
            <a:endParaRPr lang="en-GB" sz="1600" dirty="0" smtClean="0"/>
          </a:p>
          <a:p>
            <a:pPr algn="ctr"/>
            <a:endParaRPr lang="en-GB" sz="1600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0" y="5500702"/>
            <a:ext cx="457200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i="1" dirty="0" smtClean="0">
                <a:solidFill>
                  <a:srgbClr val="FFC000"/>
                </a:solidFill>
              </a:rPr>
              <a:t>Trainspotting </a:t>
            </a:r>
            <a:r>
              <a:rPr lang="en-GB" sz="1900" dirty="0" smtClean="0"/>
              <a:t>Boyle 1996</a:t>
            </a:r>
            <a:endParaRPr lang="en-GB" sz="1900" dirty="0"/>
          </a:p>
        </p:txBody>
      </p:sp>
      <p:sp>
        <p:nvSpPr>
          <p:cNvPr id="8" name="TextBox 7"/>
          <p:cNvSpPr txBox="1"/>
          <p:nvPr/>
        </p:nvSpPr>
        <p:spPr>
          <a:xfrm>
            <a:off x="4572000" y="5500702"/>
            <a:ext cx="457200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i="1" dirty="0" smtClean="0">
                <a:solidFill>
                  <a:srgbClr val="FFC000"/>
                </a:solidFill>
              </a:rPr>
              <a:t>American Beauty </a:t>
            </a:r>
            <a:r>
              <a:rPr lang="en-GB" sz="1900" i="1" dirty="0" smtClean="0"/>
              <a:t>Mendes </a:t>
            </a:r>
            <a:r>
              <a:rPr lang="en-GB" sz="1900" dirty="0" smtClean="0"/>
              <a:t>1999</a:t>
            </a:r>
            <a:endParaRPr lang="en-GB" sz="1900" dirty="0"/>
          </a:p>
        </p:txBody>
      </p:sp>
      <p:pic>
        <p:nvPicPr>
          <p:cNvPr id="9" name="Picture 8" descr="trainspotting-1996.jpg"/>
          <p:cNvPicPr>
            <a:picLocks noChangeAspect="1"/>
          </p:cNvPicPr>
          <p:nvPr/>
        </p:nvPicPr>
        <p:blipFill>
          <a:blip r:embed="rId2" cstate="print"/>
          <a:srcRect l="11719" r="15624"/>
          <a:stretch>
            <a:fillRect/>
          </a:stretch>
        </p:blipFill>
        <p:spPr>
          <a:xfrm>
            <a:off x="214282" y="1500174"/>
            <a:ext cx="4214810" cy="3785500"/>
          </a:xfrm>
          <a:prstGeom prst="rect">
            <a:avLst/>
          </a:prstGeom>
        </p:spPr>
      </p:pic>
      <p:pic>
        <p:nvPicPr>
          <p:cNvPr id="10" name="Picture 9" descr="lester-burnham.jpg"/>
          <p:cNvPicPr>
            <a:picLocks noChangeAspect="1"/>
          </p:cNvPicPr>
          <p:nvPr/>
        </p:nvPicPr>
        <p:blipFill>
          <a:blip r:embed="rId3"/>
          <a:srcRect l="21875" r="26562"/>
          <a:stretch>
            <a:fillRect/>
          </a:stretch>
        </p:blipFill>
        <p:spPr>
          <a:xfrm>
            <a:off x="5143504" y="1500174"/>
            <a:ext cx="3571900" cy="3818659"/>
          </a:xfrm>
          <a:prstGeom prst="rect">
            <a:avLst/>
          </a:prstGeom>
        </p:spPr>
      </p:pic>
      <p:grpSp>
        <p:nvGrpSpPr>
          <p:cNvPr id="11" name="Group 10"/>
          <p:cNvGrpSpPr/>
          <p:nvPr/>
        </p:nvGrpSpPr>
        <p:grpSpPr>
          <a:xfrm>
            <a:off x="7072298" y="6141581"/>
            <a:ext cx="2071702" cy="716419"/>
            <a:chOff x="928662" y="5355786"/>
            <a:chExt cx="2071702" cy="716419"/>
          </a:xfrm>
        </p:grpSpPr>
        <p:sp>
          <p:nvSpPr>
            <p:cNvPr id="12" name="Rectangle 11"/>
            <p:cNvSpPr/>
            <p:nvPr/>
          </p:nvSpPr>
          <p:spPr>
            <a:xfrm>
              <a:off x="928662" y="5429264"/>
              <a:ext cx="2071702" cy="571504"/>
            </a:xfrm>
            <a:prstGeom prst="rect">
              <a:avLst/>
            </a:prstGeom>
            <a:solidFill>
              <a:srgbClr val="EA22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3" name="Picture 12" descr="fight-club-logo-png-transparent.png"/>
            <p:cNvPicPr>
              <a:picLocks noChangeAspect="1"/>
            </p:cNvPicPr>
            <p:nvPr/>
          </p:nvPicPr>
          <p:blipFill>
            <a:blip r:embed="rId4" cstate="print"/>
            <a:srcRect t="31429" b="31428"/>
            <a:stretch>
              <a:fillRect/>
            </a:stretch>
          </p:blipFill>
          <p:spPr>
            <a:xfrm>
              <a:off x="1000100" y="5355786"/>
              <a:ext cx="1928802" cy="716419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500034" y="5214950"/>
            <a:ext cx="3571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>
                <a:solidFill>
                  <a:srgbClr val="FFC000"/>
                </a:solidFill>
              </a:rPr>
              <a:t>Alien 3</a:t>
            </a:r>
            <a:r>
              <a:rPr lang="en-GB" sz="2400" i="1" dirty="0" smtClean="0"/>
              <a:t> </a:t>
            </a:r>
            <a:r>
              <a:rPr lang="en-GB" sz="2400" dirty="0" smtClean="0"/>
              <a:t>1992</a:t>
            </a:r>
            <a:endParaRPr lang="en-GB" sz="2400" dirty="0"/>
          </a:p>
        </p:txBody>
      </p:sp>
      <p:sp>
        <p:nvSpPr>
          <p:cNvPr id="28" name="Rectangle 27"/>
          <p:cNvSpPr/>
          <p:nvPr/>
        </p:nvSpPr>
        <p:spPr>
          <a:xfrm>
            <a:off x="5000628" y="5214950"/>
            <a:ext cx="37147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i="1" dirty="0" smtClean="0">
                <a:solidFill>
                  <a:srgbClr val="FFC000"/>
                </a:solidFill>
              </a:rPr>
              <a:t>Se7en</a:t>
            </a:r>
            <a:r>
              <a:rPr lang="en-GB" sz="2400" i="1" dirty="0" smtClean="0"/>
              <a:t> </a:t>
            </a:r>
            <a:r>
              <a:rPr lang="en-GB" sz="2400" dirty="0" smtClean="0"/>
              <a:t>1995</a:t>
            </a:r>
            <a:endParaRPr lang="en-GB" sz="2400" dirty="0"/>
          </a:p>
        </p:txBody>
      </p:sp>
      <p:sp>
        <p:nvSpPr>
          <p:cNvPr id="32" name="TextBox 31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David Fincher (1)</a:t>
            </a:r>
            <a:endParaRPr lang="en-GB" sz="3600" dirty="0"/>
          </a:p>
        </p:txBody>
      </p:sp>
      <p:pic>
        <p:nvPicPr>
          <p:cNvPr id="9" name="Picture 8" descr="Se7en.png"/>
          <p:cNvPicPr>
            <a:picLocks noChangeAspect="1"/>
          </p:cNvPicPr>
          <p:nvPr/>
        </p:nvPicPr>
        <p:blipFill>
          <a:blip r:embed="rId2"/>
          <a:srcRect l="20313" r="19531"/>
          <a:stretch>
            <a:fillRect/>
          </a:stretch>
        </p:blipFill>
        <p:spPr>
          <a:xfrm>
            <a:off x="4853111" y="1071546"/>
            <a:ext cx="4290889" cy="4000528"/>
          </a:xfrm>
          <a:prstGeom prst="rect">
            <a:avLst/>
          </a:prstGeom>
        </p:spPr>
      </p:pic>
      <p:pic>
        <p:nvPicPr>
          <p:cNvPr id="10" name="Picture 9" descr="Alien3-Ripley.jpg"/>
          <p:cNvPicPr>
            <a:picLocks noChangeAspect="1"/>
          </p:cNvPicPr>
          <p:nvPr/>
        </p:nvPicPr>
        <p:blipFill>
          <a:blip r:embed="rId3"/>
          <a:srcRect l="48864" r="5686"/>
          <a:stretch>
            <a:fillRect/>
          </a:stretch>
        </p:blipFill>
        <p:spPr>
          <a:xfrm>
            <a:off x="0" y="1071546"/>
            <a:ext cx="4320570" cy="4000528"/>
          </a:xfrm>
          <a:prstGeom prst="rect">
            <a:avLst/>
          </a:prstGeom>
        </p:spPr>
      </p:pic>
      <p:grpSp>
        <p:nvGrpSpPr>
          <p:cNvPr id="7" name="Group 6"/>
          <p:cNvGrpSpPr/>
          <p:nvPr/>
        </p:nvGrpSpPr>
        <p:grpSpPr>
          <a:xfrm>
            <a:off x="7072298" y="6141581"/>
            <a:ext cx="2071702" cy="716419"/>
            <a:chOff x="928662" y="5355786"/>
            <a:chExt cx="2071702" cy="716419"/>
          </a:xfrm>
        </p:grpSpPr>
        <p:sp>
          <p:nvSpPr>
            <p:cNvPr id="8" name="Rectangle 7"/>
            <p:cNvSpPr/>
            <p:nvPr/>
          </p:nvSpPr>
          <p:spPr>
            <a:xfrm>
              <a:off x="928662" y="5429264"/>
              <a:ext cx="2071702" cy="571504"/>
            </a:xfrm>
            <a:prstGeom prst="rect">
              <a:avLst/>
            </a:prstGeom>
            <a:solidFill>
              <a:srgbClr val="EA22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1" name="Picture 10" descr="fight-club-logo-png-transparent.png"/>
            <p:cNvPicPr>
              <a:picLocks noChangeAspect="1"/>
            </p:cNvPicPr>
            <p:nvPr/>
          </p:nvPicPr>
          <p:blipFill>
            <a:blip r:embed="rId4" cstate="print"/>
            <a:srcRect t="31429" b="31428"/>
            <a:stretch>
              <a:fillRect/>
            </a:stretch>
          </p:blipFill>
          <p:spPr>
            <a:xfrm>
              <a:off x="1000100" y="5355786"/>
              <a:ext cx="1928802" cy="716419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0" y="5572140"/>
            <a:ext cx="4643438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i="1" dirty="0" smtClean="0">
                <a:solidFill>
                  <a:srgbClr val="FFC000"/>
                </a:solidFill>
              </a:rPr>
              <a:t>The Curious Case  of Benjamin Button </a:t>
            </a:r>
            <a:r>
              <a:rPr lang="en-GB" sz="1900" dirty="0" smtClean="0"/>
              <a:t>2006</a:t>
            </a:r>
            <a:endParaRPr lang="en-GB" sz="1900" dirty="0"/>
          </a:p>
        </p:txBody>
      </p:sp>
      <p:sp>
        <p:nvSpPr>
          <p:cNvPr id="12" name="TextBox 11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David Fincher (2)</a:t>
            </a:r>
            <a:endParaRPr lang="en-GB" sz="3600" dirty="0"/>
          </a:p>
        </p:txBody>
      </p:sp>
      <p:pic>
        <p:nvPicPr>
          <p:cNvPr id="5" name="Picture 4" descr="TheCuriousCaseofBenjaminButton.jpg"/>
          <p:cNvPicPr>
            <a:picLocks noChangeAspect="1"/>
          </p:cNvPicPr>
          <p:nvPr/>
        </p:nvPicPr>
        <p:blipFill>
          <a:blip r:embed="rId2"/>
          <a:srcRect l="52771" t="4166"/>
          <a:stretch>
            <a:fillRect/>
          </a:stretch>
        </p:blipFill>
        <p:spPr>
          <a:xfrm>
            <a:off x="357158" y="857232"/>
            <a:ext cx="4005723" cy="4572032"/>
          </a:xfrm>
          <a:prstGeom prst="rect">
            <a:avLst/>
          </a:prstGeom>
        </p:spPr>
      </p:pic>
      <p:pic>
        <p:nvPicPr>
          <p:cNvPr id="6" name="Picture 5" descr="the-social-network-1200-1200-675-675-crop-000000.jpg"/>
          <p:cNvPicPr>
            <a:picLocks noChangeAspect="1"/>
          </p:cNvPicPr>
          <p:nvPr/>
        </p:nvPicPr>
        <p:blipFill>
          <a:blip r:embed="rId3"/>
          <a:srcRect l="26293" r="27155"/>
          <a:stretch>
            <a:fillRect/>
          </a:stretch>
        </p:blipFill>
        <p:spPr>
          <a:xfrm>
            <a:off x="4857752" y="857232"/>
            <a:ext cx="3786214" cy="457500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500562" y="5572140"/>
            <a:ext cx="4643438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00" i="1" dirty="0" smtClean="0">
                <a:solidFill>
                  <a:srgbClr val="FFC000"/>
                </a:solidFill>
              </a:rPr>
              <a:t>The Social Network </a:t>
            </a:r>
            <a:r>
              <a:rPr lang="en-GB" sz="1900" dirty="0" smtClean="0"/>
              <a:t>2010</a:t>
            </a:r>
            <a:endParaRPr lang="en-GB" sz="1900" dirty="0"/>
          </a:p>
        </p:txBody>
      </p:sp>
      <p:grpSp>
        <p:nvGrpSpPr>
          <p:cNvPr id="7" name="Group 6"/>
          <p:cNvGrpSpPr/>
          <p:nvPr/>
        </p:nvGrpSpPr>
        <p:grpSpPr>
          <a:xfrm>
            <a:off x="7072298" y="6141581"/>
            <a:ext cx="2071702" cy="716419"/>
            <a:chOff x="928662" y="5355786"/>
            <a:chExt cx="2071702" cy="716419"/>
          </a:xfrm>
        </p:grpSpPr>
        <p:sp>
          <p:nvSpPr>
            <p:cNvPr id="10" name="Rectangle 9"/>
            <p:cNvSpPr/>
            <p:nvPr/>
          </p:nvSpPr>
          <p:spPr>
            <a:xfrm>
              <a:off x="928662" y="5429264"/>
              <a:ext cx="2071702" cy="571504"/>
            </a:xfrm>
            <a:prstGeom prst="rect">
              <a:avLst/>
            </a:prstGeom>
            <a:solidFill>
              <a:srgbClr val="EA22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1" name="Picture 10" descr="fight-club-logo-png-transparent.png"/>
            <p:cNvPicPr>
              <a:picLocks noChangeAspect="1"/>
            </p:cNvPicPr>
            <p:nvPr/>
          </p:nvPicPr>
          <p:blipFill>
            <a:blip r:embed="rId4" cstate="print"/>
            <a:srcRect t="31429" b="31428"/>
            <a:stretch>
              <a:fillRect/>
            </a:stretch>
          </p:blipFill>
          <p:spPr>
            <a:xfrm>
              <a:off x="1000100" y="5355786"/>
              <a:ext cx="1928802" cy="716419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Chuck </a:t>
            </a:r>
            <a:r>
              <a:rPr lang="en-GB" sz="3600" b="1" dirty="0" smtClean="0">
                <a:solidFill>
                  <a:srgbClr val="FFC000"/>
                </a:solidFill>
              </a:rPr>
              <a:t>Palahniuk</a:t>
            </a:r>
            <a:endParaRPr lang="en-GB" sz="3600" dirty="0"/>
          </a:p>
        </p:txBody>
      </p:sp>
      <p:sp>
        <p:nvSpPr>
          <p:cNvPr id="9" name="TextBox 8"/>
          <p:cNvSpPr txBox="1"/>
          <p:nvPr/>
        </p:nvSpPr>
        <p:spPr>
          <a:xfrm>
            <a:off x="714348" y="5643578"/>
            <a:ext cx="3214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Fight Club </a:t>
            </a:r>
            <a:r>
              <a:rPr lang="en-GB" sz="2400" dirty="0" smtClean="0"/>
              <a:t>1996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5143504" y="5643578"/>
            <a:ext cx="3143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Fight Club 2 </a:t>
            </a:r>
            <a:r>
              <a:rPr lang="en-GB" sz="2400" dirty="0" smtClean="0"/>
              <a:t>2010</a:t>
            </a:r>
            <a:endParaRPr lang="en-GB" sz="2400" dirty="0"/>
          </a:p>
        </p:txBody>
      </p:sp>
      <p:pic>
        <p:nvPicPr>
          <p:cNvPr id="8" name="Picture 7" descr="fight-club-chuck-palahniuk-199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786" y="857232"/>
            <a:ext cx="3143272" cy="4718116"/>
          </a:xfrm>
          <a:prstGeom prst="rect">
            <a:avLst/>
          </a:prstGeom>
        </p:spPr>
      </p:pic>
      <p:pic>
        <p:nvPicPr>
          <p:cNvPr id="11" name="Picture 10" descr="FC-GraphicNovel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14942" y="857232"/>
            <a:ext cx="3053424" cy="4721498"/>
          </a:xfrm>
          <a:prstGeom prst="rect">
            <a:avLst/>
          </a:prstGeom>
        </p:spPr>
      </p:pic>
      <p:grpSp>
        <p:nvGrpSpPr>
          <p:cNvPr id="13" name="Group 12"/>
          <p:cNvGrpSpPr/>
          <p:nvPr/>
        </p:nvGrpSpPr>
        <p:grpSpPr>
          <a:xfrm>
            <a:off x="7072298" y="6141581"/>
            <a:ext cx="2071702" cy="716419"/>
            <a:chOff x="928662" y="5355786"/>
            <a:chExt cx="2071702" cy="716419"/>
          </a:xfrm>
        </p:grpSpPr>
        <p:sp>
          <p:nvSpPr>
            <p:cNvPr id="14" name="Rectangle 13"/>
            <p:cNvSpPr/>
            <p:nvPr/>
          </p:nvSpPr>
          <p:spPr>
            <a:xfrm>
              <a:off x="928662" y="5429264"/>
              <a:ext cx="2071702" cy="571504"/>
            </a:xfrm>
            <a:prstGeom prst="rect">
              <a:avLst/>
            </a:prstGeom>
            <a:solidFill>
              <a:srgbClr val="EA22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5" name="Picture 14" descr="fight-club-logo-png-transparent.png"/>
            <p:cNvPicPr>
              <a:picLocks noChangeAspect="1"/>
            </p:cNvPicPr>
            <p:nvPr/>
          </p:nvPicPr>
          <p:blipFill>
            <a:blip r:embed="rId5" cstate="print"/>
            <a:srcRect t="31429" b="31428"/>
            <a:stretch>
              <a:fillRect/>
            </a:stretch>
          </p:blipFill>
          <p:spPr>
            <a:xfrm>
              <a:off x="1000100" y="5355786"/>
              <a:ext cx="1928802" cy="716419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dirty="0" smtClean="0">
                <a:solidFill>
                  <a:srgbClr val="FFC000"/>
                </a:solidFill>
              </a:rPr>
              <a:t>Fight Club</a:t>
            </a:r>
            <a:r>
              <a:rPr lang="en-GB" sz="3600" b="1" dirty="0" smtClean="0">
                <a:solidFill>
                  <a:srgbClr val="FFC000"/>
                </a:solidFill>
              </a:rPr>
              <a:t>: from the book to the screen</a:t>
            </a:r>
            <a:endParaRPr lang="en-GB" sz="3600" dirty="0"/>
          </a:p>
        </p:txBody>
      </p:sp>
      <p:sp>
        <p:nvSpPr>
          <p:cNvPr id="5" name="Rectangle 4"/>
          <p:cNvSpPr/>
          <p:nvPr/>
        </p:nvSpPr>
        <p:spPr>
          <a:xfrm>
            <a:off x="0" y="1142984"/>
            <a:ext cx="91440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Any  novel has the advantage of being able to describe both external behaviour and internal behaviour, as well as any exposition that can be ladled on. </a:t>
            </a:r>
            <a:r>
              <a:rPr lang="en-GB" sz="2400" dirty="0" smtClean="0"/>
              <a:t>Screenplays don’t have that luxury at all, it’s watching external behaviour. Even if you’re faithful to a novel, if it works on screen, you have made changes to it because you are not using an internal narrative to describe the interior process – Jim Uhls</a:t>
            </a:r>
            <a:endParaRPr lang="en-GB" sz="1600" i="1" dirty="0" smtClean="0"/>
          </a:p>
        </p:txBody>
      </p:sp>
      <p:sp>
        <p:nvSpPr>
          <p:cNvPr id="10" name="Rectangle 9"/>
          <p:cNvSpPr/>
          <p:nvPr/>
        </p:nvSpPr>
        <p:spPr>
          <a:xfrm>
            <a:off x="0" y="5357826"/>
            <a:ext cx="264314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i="1" dirty="0" smtClean="0">
                <a:solidFill>
                  <a:schemeClr val="bg1"/>
                </a:solidFill>
              </a:rPr>
              <a:t>Tony and Poppy</a:t>
            </a:r>
            <a:endParaRPr lang="en-GB" sz="2000" b="1" i="1" dirty="0">
              <a:solidFill>
                <a:schemeClr val="bg1"/>
              </a:solidFill>
            </a:endParaRPr>
          </a:p>
        </p:txBody>
      </p:sp>
      <p:grpSp>
        <p:nvGrpSpPr>
          <p:cNvPr id="20" name="Group 19"/>
          <p:cNvGrpSpPr/>
          <p:nvPr/>
        </p:nvGrpSpPr>
        <p:grpSpPr>
          <a:xfrm>
            <a:off x="7072298" y="6141581"/>
            <a:ext cx="2071702" cy="716419"/>
            <a:chOff x="928662" y="5355786"/>
            <a:chExt cx="2071702" cy="716419"/>
          </a:xfrm>
        </p:grpSpPr>
        <p:sp>
          <p:nvSpPr>
            <p:cNvPr id="21" name="Rectangle 20"/>
            <p:cNvSpPr/>
            <p:nvPr/>
          </p:nvSpPr>
          <p:spPr>
            <a:xfrm>
              <a:off x="928662" y="5429264"/>
              <a:ext cx="2071702" cy="571504"/>
            </a:xfrm>
            <a:prstGeom prst="rect">
              <a:avLst/>
            </a:prstGeom>
            <a:solidFill>
              <a:srgbClr val="EA22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2" name="Picture 21" descr="fight-club-logo-png-transparent.png"/>
            <p:cNvPicPr>
              <a:picLocks noChangeAspect="1"/>
            </p:cNvPicPr>
            <p:nvPr/>
          </p:nvPicPr>
          <p:blipFill>
            <a:blip r:embed="rId2" cstate="print"/>
            <a:srcRect t="31429" b="31428"/>
            <a:stretch>
              <a:fillRect/>
            </a:stretch>
          </p:blipFill>
          <p:spPr>
            <a:xfrm>
              <a:off x="1000100" y="5355786"/>
              <a:ext cx="1928802" cy="716419"/>
            </a:xfrm>
            <a:prstGeom prst="rect">
              <a:avLst/>
            </a:prstGeom>
          </p:spPr>
        </p:pic>
      </p:grpSp>
      <p:pic>
        <p:nvPicPr>
          <p:cNvPr id="25" name="Picture 24" descr="1200px-Chuck_Palahniuk_(21955).jpg"/>
          <p:cNvPicPr>
            <a:picLocks noChangeAspect="1"/>
          </p:cNvPicPr>
          <p:nvPr/>
        </p:nvPicPr>
        <p:blipFill>
          <a:blip r:embed="rId3" cstate="print"/>
          <a:srcRect l="23385"/>
          <a:stretch>
            <a:fillRect/>
          </a:stretch>
        </p:blipFill>
        <p:spPr>
          <a:xfrm>
            <a:off x="3364706" y="3714752"/>
            <a:ext cx="2249262" cy="2500330"/>
          </a:xfrm>
          <a:prstGeom prst="rect">
            <a:avLst/>
          </a:prstGeom>
        </p:spPr>
      </p:pic>
      <p:pic>
        <p:nvPicPr>
          <p:cNvPr id="26" name="Picture 25" descr="Jim Uhls.jpg"/>
          <p:cNvPicPr>
            <a:picLocks noChangeAspect="1"/>
          </p:cNvPicPr>
          <p:nvPr/>
        </p:nvPicPr>
        <p:blipFill>
          <a:blip r:embed="rId4" cstate="print"/>
          <a:srcRect t="3125" b="26041"/>
          <a:stretch>
            <a:fillRect/>
          </a:stretch>
        </p:blipFill>
        <p:spPr>
          <a:xfrm>
            <a:off x="571472" y="3714752"/>
            <a:ext cx="2353235" cy="2500330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>
            <a:off x="428596" y="6286520"/>
            <a:ext cx="264320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Jim Uhls</a:t>
            </a:r>
            <a:endParaRPr lang="en-GB" sz="1600" dirty="0"/>
          </a:p>
        </p:txBody>
      </p:sp>
      <p:sp>
        <p:nvSpPr>
          <p:cNvPr id="29" name="TextBox 28"/>
          <p:cNvSpPr txBox="1"/>
          <p:nvPr/>
        </p:nvSpPr>
        <p:spPr>
          <a:xfrm>
            <a:off x="3214678" y="6286520"/>
            <a:ext cx="264320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Chuck Palahniuk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dirty="0" smtClean="0">
                <a:solidFill>
                  <a:srgbClr val="FFC000"/>
                </a:solidFill>
              </a:rPr>
              <a:t>Fight </a:t>
            </a:r>
            <a:r>
              <a:rPr lang="en-GB" sz="3600" b="1" i="1" dirty="0" smtClean="0">
                <a:solidFill>
                  <a:srgbClr val="FFC000"/>
                </a:solidFill>
              </a:rPr>
              <a:t>Club</a:t>
            </a:r>
            <a:r>
              <a:rPr lang="en-GB" sz="3600" b="1" dirty="0" smtClean="0">
                <a:solidFill>
                  <a:srgbClr val="FFC000"/>
                </a:solidFill>
              </a:rPr>
              <a:t>: </a:t>
            </a:r>
            <a:r>
              <a:rPr lang="en-GB" sz="3600" b="1" dirty="0" smtClean="0">
                <a:solidFill>
                  <a:srgbClr val="FFC000"/>
                </a:solidFill>
              </a:rPr>
              <a:t>The </a:t>
            </a:r>
            <a:r>
              <a:rPr lang="en-GB" sz="3600" b="1" dirty="0" smtClean="0">
                <a:solidFill>
                  <a:srgbClr val="FFC000"/>
                </a:solidFill>
              </a:rPr>
              <a:t>Legacy?</a:t>
            </a:r>
            <a:endParaRPr lang="en-GB" sz="3600" dirty="0"/>
          </a:p>
        </p:txBody>
      </p:sp>
      <p:sp>
        <p:nvSpPr>
          <p:cNvPr id="7" name="TextBox 6"/>
          <p:cNvSpPr txBox="1"/>
          <p:nvPr/>
        </p:nvSpPr>
        <p:spPr>
          <a:xfrm>
            <a:off x="0" y="5214950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‘Could [Palahniuk] have </a:t>
            </a:r>
            <a:r>
              <a:rPr lang="en-GB" sz="2000" dirty="0" smtClean="0"/>
              <a:t>realised that what was coming was, in communities with little sense of irony or empathy, his visions of ultra-violent masculinity would be seen as validation rather than satire</a:t>
            </a:r>
            <a:r>
              <a:rPr lang="en-GB" sz="2000" dirty="0" smtClean="0"/>
              <a:t>?’ </a:t>
            </a:r>
            <a:r>
              <a:rPr lang="en-GB" sz="1600" dirty="0" smtClean="0"/>
              <a:t>Sam Jordison, The Guardian, Dec 2016</a:t>
            </a:r>
          </a:p>
        </p:txBody>
      </p:sp>
      <p:pic>
        <p:nvPicPr>
          <p:cNvPr id="9" name="Picture 8"/>
          <p:cNvPicPr/>
          <p:nvPr/>
        </p:nvPicPr>
        <p:blipFill>
          <a:blip r:embed="rId2"/>
          <a:srcRect l="18164" t="20054" r="31684" b="7317"/>
          <a:stretch>
            <a:fillRect/>
          </a:stretch>
        </p:blipFill>
        <p:spPr bwMode="auto">
          <a:xfrm>
            <a:off x="2071670" y="785794"/>
            <a:ext cx="4857752" cy="4248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Box 9"/>
          <p:cNvSpPr txBox="1"/>
          <p:nvPr/>
        </p:nvSpPr>
        <p:spPr>
          <a:xfrm>
            <a:off x="0" y="6581001"/>
            <a:ext cx="9144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hlinkClick r:id="rId3"/>
              </a:rPr>
              <a:t>https://www.theguardian.com/books/booksblog/2016/dec/13/fight-clubs-dark-fantasies-reality-chuck-palahniuk</a:t>
            </a:r>
            <a:endParaRPr lang="en-GB" sz="1200" dirty="0"/>
          </a:p>
        </p:txBody>
      </p:sp>
      <p:grpSp>
        <p:nvGrpSpPr>
          <p:cNvPr id="11" name="Group 10"/>
          <p:cNvGrpSpPr/>
          <p:nvPr/>
        </p:nvGrpSpPr>
        <p:grpSpPr>
          <a:xfrm>
            <a:off x="7072298" y="6141581"/>
            <a:ext cx="2071702" cy="716419"/>
            <a:chOff x="928662" y="5355786"/>
            <a:chExt cx="2071702" cy="716419"/>
          </a:xfrm>
        </p:grpSpPr>
        <p:sp>
          <p:nvSpPr>
            <p:cNvPr id="12" name="Rectangle 11"/>
            <p:cNvSpPr/>
            <p:nvPr/>
          </p:nvSpPr>
          <p:spPr>
            <a:xfrm>
              <a:off x="928662" y="5429264"/>
              <a:ext cx="2071702" cy="571504"/>
            </a:xfrm>
            <a:prstGeom prst="rect">
              <a:avLst/>
            </a:prstGeom>
            <a:solidFill>
              <a:srgbClr val="EA22B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3" name="Picture 12" descr="fight-club-logo-png-transparent.png"/>
            <p:cNvPicPr>
              <a:picLocks noChangeAspect="1"/>
            </p:cNvPicPr>
            <p:nvPr/>
          </p:nvPicPr>
          <p:blipFill>
            <a:blip r:embed="rId4" cstate="print"/>
            <a:srcRect t="31429" b="31428"/>
            <a:stretch>
              <a:fillRect/>
            </a:stretch>
          </p:blipFill>
          <p:spPr>
            <a:xfrm>
              <a:off x="1000100" y="5355786"/>
              <a:ext cx="1928802" cy="716419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1576</TotalTime>
  <Words>483</Words>
  <Application>Microsoft Office PowerPoint</Application>
  <PresentationFormat>On-screen Show (4:3)</PresentationFormat>
  <Paragraphs>104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101</cp:revision>
  <dcterms:created xsi:type="dcterms:W3CDTF">2016-10-05T07:20:19Z</dcterms:created>
  <dcterms:modified xsi:type="dcterms:W3CDTF">2019-02-10T11:37:51Z</dcterms:modified>
</cp:coreProperties>
</file>