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6BCDE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715" autoAdjust="0"/>
  </p:normalViewPr>
  <p:slideViewPr>
    <p:cSldViewPr snapToGrid="0">
      <p:cViewPr varScale="1">
        <p:scale>
          <a:sx n="49" d="100"/>
          <a:sy n="49" d="100"/>
        </p:scale>
        <p:origin x="70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3AF6532F-6FAF-4A3F-89F4-37ACA9BE56A8}" type="datetimeFigureOut">
              <a:rPr lang="en-GB" smtClean="0"/>
              <a:t>22/10/2020</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31F4C481-29C9-4CF9-84AC-665C423B6D51}" type="slidenum">
              <a:rPr lang="en-GB" smtClean="0"/>
              <a:t>‹#›</a:t>
            </a:fld>
            <a:endParaRPr lang="en-GB"/>
          </a:p>
        </p:txBody>
      </p:sp>
    </p:spTree>
    <p:extLst>
      <p:ext uri="{BB962C8B-B14F-4D97-AF65-F5344CB8AC3E}">
        <p14:creationId xmlns:p14="http://schemas.microsoft.com/office/powerpoint/2010/main" val="4080637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F4C481-29C9-4CF9-84AC-665C423B6D51}" type="slidenum">
              <a:rPr lang="en-GB" smtClean="0"/>
              <a:t>1</a:t>
            </a:fld>
            <a:endParaRPr lang="en-GB"/>
          </a:p>
        </p:txBody>
      </p:sp>
    </p:spTree>
    <p:extLst>
      <p:ext uri="{BB962C8B-B14F-4D97-AF65-F5344CB8AC3E}">
        <p14:creationId xmlns:p14="http://schemas.microsoft.com/office/powerpoint/2010/main" val="2612509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u="sng"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this presentation I am going to be critically evaluating how I have analysed strategy, strategic management and strategic tools for my chosen business and will also be discussing a proposed strategy for my chosen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Firstly, I am going to do this by discussing 3 definitions of strategy. Secondly, I am going to be discussing 3 definitions of strategic management and I will be discussing an overview of my chosen company Coca Cola. Thirdly, I am going to be explaining the strategic tools by discussing what a stakeholder analysis is and who from my chosen business goes into the stakeholder analysis, what the Bowman’s Strategy Clock is and where my chosen business is on the Bowman’s Strategy Clock. Also, will be discussing what a SWOT and PESTEL analysis is and how it refers to my chosen business.  Last but not least I will also be discussing my proposed strategy for my chosen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F4C481-29C9-4CF9-84AC-665C423B6D51}" type="slidenum">
              <a:rPr lang="en-GB" smtClean="0"/>
              <a:t>2</a:t>
            </a:fld>
            <a:endParaRPr lang="en-GB"/>
          </a:p>
        </p:txBody>
      </p:sp>
    </p:spTree>
    <p:extLst>
      <p:ext uri="{BB962C8B-B14F-4D97-AF65-F5344CB8AC3E}">
        <p14:creationId xmlns:p14="http://schemas.microsoft.com/office/powerpoint/2010/main" val="1127713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Definitions of Strategy</a:t>
            </a: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first definition is a theory done by the theorist called Michael Porter and he is the founder of the modern strategy field and he is one of the world’s most influential thinkers on management and competitiveness.  He has influenced more executives and more nations than any other business professor on earth. Now Michael Porter and an all-star team are aiming to rescue the U.S. economy (Harvard Business School, 2020).  Michael Porter’s theory is called Porter’s Five Forces, it was formed so that it can analyse an organisations attractiveness and the likely profitability.  This is a straightforward but a powerful tool for understanding the competitiveness of the business environment and for recognizing profitability potential of the business. It is a useful tool because once you understand the forces in the business environment or industry it can affect the profitability of the business and be able to accommodate the strategies appropriately (Mind Tools, 2020).  Porters Five Forces consists of rivalry among competitors, bargaining power of suppliers, bargaining power of buyers, threat of substitution and threat of new entrants (Professional Academy, 2020).</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second definition is by the theorists Gerry Johnson and Kevan Scholes.  Their theory perceives that strategy is the direction and scope of a business over the long term, which achieves advantage in a changing environment through its configuration of resources and competences with the aim of fulfilling stakeholder expectations (Health Knowledge Education, CPD and Revelation from Phast,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third definition is that strategy is a feat that managers take to accomplish one or more of the organisations goals.  A strategy consists of using all the integrating organisational activities and to use and to assign the scarce resources within the organisational environment so that the organisation achieves the present objectives.  Strategy is significant because a business will not be able to move forward for the foreseeable future without a strategy as it give a perfect foresight for a business (Management Study Guide,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u="sng" dirty="0"/>
          </a:p>
        </p:txBody>
      </p:sp>
      <p:sp>
        <p:nvSpPr>
          <p:cNvPr id="4" name="Slide Number Placeholder 3"/>
          <p:cNvSpPr>
            <a:spLocks noGrp="1"/>
          </p:cNvSpPr>
          <p:nvPr>
            <p:ph type="sldNum" sz="quarter" idx="5"/>
          </p:nvPr>
        </p:nvSpPr>
        <p:spPr/>
        <p:txBody>
          <a:bodyPr/>
          <a:lstStyle/>
          <a:p>
            <a:fld id="{31F4C481-29C9-4CF9-84AC-665C423B6D51}" type="slidenum">
              <a:rPr lang="en-GB" smtClean="0"/>
              <a:t>3</a:t>
            </a:fld>
            <a:endParaRPr lang="en-GB"/>
          </a:p>
        </p:txBody>
      </p:sp>
    </p:spTree>
    <p:extLst>
      <p:ext uri="{BB962C8B-B14F-4D97-AF65-F5344CB8AC3E}">
        <p14:creationId xmlns:p14="http://schemas.microsoft.com/office/powerpoint/2010/main" val="2969591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Definitions of Strategic Management</a:t>
            </a:r>
          </a:p>
          <a:p>
            <a:endParaRPr lang="en-GB" u="sng" dirty="0"/>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Strategic management is the continuation of planning, monitoring, analysis, and assessment of all the necessities an organisation needs to achieve its goals and objectives.  The strategic management process helps organisations take stock of their present situation, chalk out strategies, deploy them and analyse the effectiveness of the implemented management strategies.  Strategic management consists of five basic strategies, however it can differ in implementation depending on the surrounding environment (Rouse, 2020).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Strategic management is the systematic analysis of the components that are connected to the customers and competitors (the external environment) and the organisation itself (the internal environment) to deliver the basis for maintaining optimum management practices.  The objective of strategic management is to achieve better alignment of corporate policies and strategic priorities (Business Dictionary, 2020).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Strategic Management is a management process to strategize and formulate for different odds.  Strategy in another simple word for plan, which is deigned to achieve an objective and planning as we all know it is the primary function of management that lays the base for the entire business.  This includes the creation and execution of the major goals agreed upon by the top level management of a business (Management Study HQ, 2020).  Also, strategic management is significant because it is the entirety of all the knowledgeable decisions that have been made by managers throughout the organisation at different points of time for the benefit and success of the business.  Strategic management is also significant as it gives a clear picture of what the business will face and what it will have to face so that the process can continue benefiting and succeeding.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u="sng" dirty="0"/>
          </a:p>
        </p:txBody>
      </p:sp>
      <p:sp>
        <p:nvSpPr>
          <p:cNvPr id="4" name="Slide Number Placeholder 3"/>
          <p:cNvSpPr>
            <a:spLocks noGrp="1"/>
          </p:cNvSpPr>
          <p:nvPr>
            <p:ph type="sldNum" sz="quarter" idx="5"/>
          </p:nvPr>
        </p:nvSpPr>
        <p:spPr/>
        <p:txBody>
          <a:bodyPr/>
          <a:lstStyle/>
          <a:p>
            <a:fld id="{31F4C481-29C9-4CF9-84AC-665C423B6D51}" type="slidenum">
              <a:rPr lang="en-GB" smtClean="0"/>
              <a:t>4</a:t>
            </a:fld>
            <a:endParaRPr lang="en-GB"/>
          </a:p>
        </p:txBody>
      </p:sp>
    </p:spTree>
    <p:extLst>
      <p:ext uri="{BB962C8B-B14F-4D97-AF65-F5344CB8AC3E}">
        <p14:creationId xmlns:p14="http://schemas.microsoft.com/office/powerpoint/2010/main" val="270390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Coca Cola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Coca Cola or as many people know it as coke is a carbonated soft drink that was manufactured by the very well-known company called Coca Cola. Coca Cola first began in the late 19</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century and it was created by John Pemberton who intended Coca Cola to be a patent medicine, but it was bought out by a businessman called Asa Griggs Candler, his marketing skills and tactics is what influenced Coca Cola to go into the soft drink market throughout the 20</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century and it went global. However, the current formula of Coca Cola remains a trade secret (World of Coca Cola,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Coca Cola have also grown as a company by creating more brands than just Coca Cola and the different brands are Diet Coke, Sprite, Fanta, Powerade, Honest Tea, Coke Life and Coca Cola Energy etc… (Coca Cola Company,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F4C481-29C9-4CF9-84AC-665C423B6D51}" type="slidenum">
              <a:rPr lang="en-GB" smtClean="0"/>
              <a:t>5</a:t>
            </a:fld>
            <a:endParaRPr lang="en-GB"/>
          </a:p>
        </p:txBody>
      </p:sp>
    </p:spTree>
    <p:extLst>
      <p:ext uri="{BB962C8B-B14F-4D97-AF65-F5344CB8AC3E}">
        <p14:creationId xmlns:p14="http://schemas.microsoft.com/office/powerpoint/2010/main" val="2061919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Stakeholder Analysis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Mendelow’s stakeholder analysis is where you can prioritise your stakeholders by using a technique used to categorise the main people that have to be won over by categorizing the stakeholders, prioritising the stakeholders and understanding the key stakeholders and this can be done by assessing if they have high power or low interest or vice versa, by doing a power and interest chart where you split the stakeholder into four sections and they are keep satisfied, mange closely, monitor and to keep informed (Bright Hub Project Management, 2019).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Shown above is the stakeholder analysis of Coca Cola.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F4C481-29C9-4CF9-84AC-665C423B6D51}" type="slidenum">
              <a:rPr lang="en-GB" smtClean="0"/>
              <a:t>6</a:t>
            </a:fld>
            <a:endParaRPr lang="en-GB"/>
          </a:p>
        </p:txBody>
      </p:sp>
    </p:spTree>
    <p:extLst>
      <p:ext uri="{BB962C8B-B14F-4D97-AF65-F5344CB8AC3E}">
        <p14:creationId xmlns:p14="http://schemas.microsoft.com/office/powerpoint/2010/main" val="2533572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Bowman’s Strategy Clock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Bowman’s Strategic Clock is a management tool that was developed by Cliff Bowman and David Faulkner.  According to Bowman, competitive advantage is more powerful as a distinctive component than a cost advantage and this management tool was formed to focus on making companies aware of their strategic positioning and the positioning of a product in the market (MBA Knowledge Base, 2020).  The way the Bowmans Strategic Clock is set up is by highlighting the eight positions that a business can be put into and these positions are no frills, low price, hybrid, differentiation, focused differentiation, risky high margins, monopoly pricing and loss of market share (Mulder,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Shown above is where Coca Cola is on the Bowmans Strategy Clock.</a:t>
            </a:r>
          </a:p>
        </p:txBody>
      </p:sp>
      <p:sp>
        <p:nvSpPr>
          <p:cNvPr id="4" name="Slide Number Placeholder 3"/>
          <p:cNvSpPr>
            <a:spLocks noGrp="1"/>
          </p:cNvSpPr>
          <p:nvPr>
            <p:ph type="sldNum" sz="quarter" idx="5"/>
          </p:nvPr>
        </p:nvSpPr>
        <p:spPr/>
        <p:txBody>
          <a:bodyPr/>
          <a:lstStyle/>
          <a:p>
            <a:fld id="{31F4C481-29C9-4CF9-84AC-665C423B6D51}" type="slidenum">
              <a:rPr lang="en-GB" smtClean="0"/>
              <a:t>7</a:t>
            </a:fld>
            <a:endParaRPr lang="en-GB"/>
          </a:p>
        </p:txBody>
      </p:sp>
    </p:spTree>
    <p:extLst>
      <p:ext uri="{BB962C8B-B14F-4D97-AF65-F5344CB8AC3E}">
        <p14:creationId xmlns:p14="http://schemas.microsoft.com/office/powerpoint/2010/main" val="40897421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SWOT Analysis</a:t>
            </a:r>
          </a:p>
          <a:p>
            <a:pPr>
              <a:lnSpc>
                <a:spcPct val="107000"/>
              </a:lnSpc>
              <a:spcAft>
                <a:spcPts val="800"/>
              </a:spcAft>
            </a:pPr>
            <a:endParaRPr lang="en-GB" sz="1200" u="sng"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To analyse the internal environment of a business, you could do a SWOT analysis. </a:t>
            </a: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A SWOT analysis is an analysis to identify the strengths, weaknesses, opportunities, and threats towards an organisation (Investopedia, 2018).  </a:t>
            </a:r>
          </a:p>
          <a:p>
            <a:pPr>
              <a:lnSpc>
                <a:spcPct val="107000"/>
              </a:lnSpc>
              <a:spcAft>
                <a:spcPts val="800"/>
              </a:spcAft>
            </a:pP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Shown above is the SWOT analysis for Coca Cola.</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Brand Equity – This is a strength because the brand logo has got a good recognition as it is known globally.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Coca Cola branches out to 200 countries is a strength because it is a high possibility that you go to a different country and there will be a Coca Cola product in market.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Customer Loyalty – This is a strength because Coca Cola have massive customer loyalty as it is in every shop you go into.</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Coca Cola’s market share is a strength because as they only have 2 big competitors.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Competition – The main competition is Pepsi, and they are not going to back down.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Becoming ill due to the drinks they produce is a weakness as their carbonated drinks is one the main reasons for obesity.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Managing the way, they use water is a weakness because they have been taking water from places that does not have much water. Also, they have been mixing pesticides in the water to get rid of the contaminants in the water.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Diversification – This is a good opportunity as health and food companies will want to improve their production towards Coca Cola.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 opportunity is that they are improving nations by giving 3</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rd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world countries a chance to taste the luxury of carbonated and soft drinks.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Another opportunity would be improving their supply chain by improving their transportation and distribution process as the cost is always increasing.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 threat towards Coca Cola could be the raw materials needed to produce their products as there is not as much water as there used to be due to climate change, so Coca Cola is taking water from places where there is not much water there in the first place, so all in a matter of time someone is going to click onto what they are doing.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Another threat is indirect competitors because they are putting a dent in the beverage market. For example, health drinks and energy drinks (Bhasin,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F4C481-29C9-4CF9-84AC-665C423B6D51}" type="slidenum">
              <a:rPr lang="en-GB" smtClean="0"/>
              <a:t>8</a:t>
            </a:fld>
            <a:endParaRPr lang="en-GB"/>
          </a:p>
        </p:txBody>
      </p:sp>
    </p:spTree>
    <p:extLst>
      <p:ext uri="{BB962C8B-B14F-4D97-AF65-F5344CB8AC3E}">
        <p14:creationId xmlns:p14="http://schemas.microsoft.com/office/powerpoint/2010/main" val="17639118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PESTEL Analysis</a:t>
            </a:r>
          </a:p>
          <a:p>
            <a:endParaRPr lang="en-GB" u="sng" dirty="0"/>
          </a:p>
          <a:p>
            <a:r>
              <a:rPr lang="en-GB" sz="1200" dirty="0">
                <a:effectLst/>
                <a:latin typeface="Calibri" panose="020F0502020204030204" pitchFamily="34" charset="0"/>
                <a:ea typeface="Calibri" panose="020F0502020204030204" pitchFamily="34" charset="0"/>
                <a:cs typeface="Times New Roman" panose="02020603050405020304" pitchFamily="18" charset="0"/>
              </a:rPr>
              <a:t>To analyse the external environment of a business, you could do a PSETEL analysis. </a:t>
            </a:r>
            <a:r>
              <a:rPr lang="en-GB" sz="1800" dirty="0">
                <a:effectLst/>
                <a:latin typeface="Times New Roman" panose="02020603050405020304" pitchFamily="18" charset="0"/>
                <a:ea typeface="Calibri" panose="020F0502020204030204" pitchFamily="34" charset="0"/>
              </a:rPr>
              <a:t>A PESTEL analysis is an analysis which identifies the Political, Economic, Social, Technological, Environmental and Legal factors within an organisation (Professional Academy, 2018). </a:t>
            </a:r>
          </a:p>
          <a:p>
            <a:endParaRPr lang="en-GB" sz="1800" u="sng" dirty="0">
              <a:effectLst/>
              <a:latin typeface="Times New Roman" panose="02020603050405020304" pitchFamily="18" charset="0"/>
            </a:endParaRPr>
          </a:p>
          <a:p>
            <a:r>
              <a:rPr lang="en-GB" sz="1800" u="none" dirty="0">
                <a:effectLst/>
                <a:latin typeface="Times New Roman" panose="02020603050405020304" pitchFamily="18" charset="0"/>
              </a:rPr>
              <a:t>Shown above is the PESTEL analysis for Coca Cola.</a:t>
            </a:r>
            <a:endParaRPr lang="en-GB" u="none" dirty="0"/>
          </a:p>
        </p:txBody>
      </p:sp>
      <p:sp>
        <p:nvSpPr>
          <p:cNvPr id="4" name="Slide Number Placeholder 3"/>
          <p:cNvSpPr>
            <a:spLocks noGrp="1"/>
          </p:cNvSpPr>
          <p:nvPr>
            <p:ph type="sldNum" sz="quarter" idx="5"/>
          </p:nvPr>
        </p:nvSpPr>
        <p:spPr/>
        <p:txBody>
          <a:bodyPr/>
          <a:lstStyle/>
          <a:p>
            <a:fld id="{31F4C481-29C9-4CF9-84AC-665C423B6D51}" type="slidenum">
              <a:rPr lang="en-GB" smtClean="0"/>
              <a:t>9</a:t>
            </a:fld>
            <a:endParaRPr lang="en-GB"/>
          </a:p>
        </p:txBody>
      </p:sp>
    </p:spTree>
    <p:extLst>
      <p:ext uri="{BB962C8B-B14F-4D97-AF65-F5344CB8AC3E}">
        <p14:creationId xmlns:p14="http://schemas.microsoft.com/office/powerpoint/2010/main" val="249631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dirty="0">
                <a:effectLst/>
                <a:latin typeface="Times New Roman" panose="02020603050405020304" pitchFamily="18" charset="0"/>
                <a:ea typeface="Calibri" panose="020F0502020204030204" pitchFamily="34" charset="0"/>
                <a:cs typeface="Times New Roman" panose="02020603050405020304" pitchFamily="18" charset="0"/>
              </a:rPr>
              <a:t>My Proposed Strategy for Coca Cola</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Coca Cola have responded to the coronavirus outbreak by prioritizing peoples safety and they are doing this by protecting employee health and wellbeing, prioritizing safety in production and distribution facilities, encourage remote working, restricting international travel and ensuring product safety and availability also they are supporting their communities around the world (The Coca Cola Company, 2020).  My proposed strategy for Coca Cola would be to double their orders for the small businesses in small communities due to Covid 19 putting small businesses in local communities at risk.  Also, another strategy to be put in place could be to have Coca Cola vans providing their products all around local communities and around the UK as due to Covid 19 they have been restricting international travel for the people who work for Coca Cola and this could also be a new method to market new products for the foreseeable future.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F4C481-29C9-4CF9-84AC-665C423B6D51}" type="slidenum">
              <a:rPr lang="en-GB" smtClean="0"/>
              <a:t>10</a:t>
            </a:fld>
            <a:endParaRPr lang="en-GB"/>
          </a:p>
        </p:txBody>
      </p:sp>
    </p:spTree>
    <p:extLst>
      <p:ext uri="{BB962C8B-B14F-4D97-AF65-F5344CB8AC3E}">
        <p14:creationId xmlns:p14="http://schemas.microsoft.com/office/powerpoint/2010/main" val="21887662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Conclusion</a:t>
            </a:r>
          </a:p>
          <a:p>
            <a:endParaRPr lang="en-GB" u="sng" dirty="0"/>
          </a:p>
          <a:p>
            <a:r>
              <a:rPr lang="en-GB" u="none" dirty="0"/>
              <a:t>I have met the needs for this assignment as I have created a 10 minute presentation which presents a new strategy for Coca Cola.  Also the needs have been met for this assignment as I have provided three definitions of strategy and strategic management, provided an overview by discussing the chosen company which is Coca Cola and what Coca Cola is about and a little bit of the company’s history, discussed their SWOT and PESTEL analysis and have also discussed their stakeholder analysis and Bowman’s Strategy Clock.</a:t>
            </a:r>
          </a:p>
        </p:txBody>
      </p:sp>
      <p:sp>
        <p:nvSpPr>
          <p:cNvPr id="4" name="Slide Number Placeholder 3"/>
          <p:cNvSpPr>
            <a:spLocks noGrp="1"/>
          </p:cNvSpPr>
          <p:nvPr>
            <p:ph type="sldNum" sz="quarter" idx="5"/>
          </p:nvPr>
        </p:nvSpPr>
        <p:spPr/>
        <p:txBody>
          <a:bodyPr/>
          <a:lstStyle/>
          <a:p>
            <a:fld id="{31F4C481-29C9-4CF9-84AC-665C423B6D51}" type="slidenum">
              <a:rPr lang="en-GB" smtClean="0"/>
              <a:t>11</a:t>
            </a:fld>
            <a:endParaRPr lang="en-GB"/>
          </a:p>
        </p:txBody>
      </p:sp>
    </p:spTree>
    <p:extLst>
      <p:ext uri="{BB962C8B-B14F-4D97-AF65-F5344CB8AC3E}">
        <p14:creationId xmlns:p14="http://schemas.microsoft.com/office/powerpoint/2010/main" val="35923631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References</a:t>
            </a:r>
          </a:p>
          <a:p>
            <a:endParaRPr lang="en-GB" u="sng" dirty="0"/>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Bhasin, H. (2018, May 25).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SWOT of Coca Cola</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https://www.marketing91.com: https://www.marketing91.com/swot-coca-cola/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Bright Hub Project Management. (2019).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Power/Interest Grid</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https://www.brighthubpm.com: https://www.brighthubpm.com/resource-management/80523-what-is-the-powerinterest-grid/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Business Dictionary.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is strategic management </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http://www.businessdictionary.com/: http://www.businessdictionary.com/definition/strategic-management.html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Coca Cola Company.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Brands: The Coca Cola Company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https://www.coca-colacompany.com: https://www.coca-colacompany.com/packages/brands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Harvard Business School.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About Michael Porter</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https://www.isc.hbs.edu/: https://www.isc.hbs.edu/about-michael-porter/Pages/default.aspx</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Health Knowledge Education, CPD and Revelation from Phast.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Theories of Strategic Planning</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https://www.healthknowledge.org.uk/: https://www.healthknowledge.org.uk/public-health-textbook/organisation-management/5d-theory-process-strategy-development/strategic-planning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Investopedia. (2018, May 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SWOT Analysis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https://www.investopedia.com: https://www.investopedia.com/terms/s/swot.asp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Management Study Guide.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Strategy - Definition and Features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https://www.managementstudyguide.com/: https://www.managementstudyguide.com/strategy-definition.htm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Management Study HQ.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Strategic Management - Meaning, Features and Important Concepts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https://www.managementstudyhq.com/: https://www.managementstudyhq.com/what-strategic-management-definition-features.html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MBA Knowledge Base.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Bowmans Strategy Clock</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https://www.mbaknol.com/: https://www.mbaknol.com/strategic-management/bowmans-strategy-clock/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Mind Tools.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Porter's Five Forces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https://www.mindtools.com/: https://www.mindtools.com/pages/article/newTMC_08.htm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Mulder, P. (2018, March 12).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is the Bowman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Strateg</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Clock and how to set it up?</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https://www.toolshero.com/: https://www.toolshero.com/strategy/bowman-strategy-clock/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Professional Academy.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Marketing Theories - PESTEL Analysis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https://www.professionalacademy.com: https://www.professionalacademy.com/blogs-and-advice/marketing-theories---pestel-analysis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Professional Academy.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Marketing Theories - Porter's Five Forces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https://www.professionalacademy.com/: https://www.professionalacademy.com/blogs-and-advice/marketing-theories---explaining-porters-five-forces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Rouse, M. (2020, April).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is Strategic management and why is it important?</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https://searchcio.techtarget.com/: https://searchcio.techtarget.com/definition/strategic-management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Coca Cola Company. (2020, March 23).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the Coca Cola company is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reaponding</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to the coronavirus outbreak</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https://www.coca-colacompany.com/: https://www.coca-colacompany.com/news/how-the-coca-cola-company-is-responding-to-the-coronavirus-outbreak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World of Coca Cola.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Coca Cola History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https://www.worldofcoca-cola.com: https://www.worldofcoca-cola.com/about-us/coca-cola-history/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u="sng" dirty="0"/>
          </a:p>
        </p:txBody>
      </p:sp>
      <p:sp>
        <p:nvSpPr>
          <p:cNvPr id="4" name="Slide Number Placeholder 3"/>
          <p:cNvSpPr>
            <a:spLocks noGrp="1"/>
          </p:cNvSpPr>
          <p:nvPr>
            <p:ph type="sldNum" sz="quarter" idx="5"/>
          </p:nvPr>
        </p:nvSpPr>
        <p:spPr/>
        <p:txBody>
          <a:bodyPr/>
          <a:lstStyle/>
          <a:p>
            <a:fld id="{31F4C481-29C9-4CF9-84AC-665C423B6D51}" type="slidenum">
              <a:rPr lang="en-GB" smtClean="0"/>
              <a:t>12</a:t>
            </a:fld>
            <a:endParaRPr lang="en-GB"/>
          </a:p>
        </p:txBody>
      </p:sp>
    </p:spTree>
    <p:extLst>
      <p:ext uri="{BB962C8B-B14F-4D97-AF65-F5344CB8AC3E}">
        <p14:creationId xmlns:p14="http://schemas.microsoft.com/office/powerpoint/2010/main" val="2796329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CC828D78-0004-4C1D-A410-A46D4814FBDF}" type="datetimeFigureOut">
              <a:rPr lang="en-GB" smtClean="0"/>
              <a:t>22/10/2020</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224082440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760019" y="169052"/>
            <a:ext cx="7001692" cy="1478570"/>
          </a:xfrm>
        </p:spPr>
        <p:txBody>
          <a:bodyPr/>
          <a:lstStyle>
            <a:lvl1pPr algn="ctr">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fld id="{CC828D78-0004-4C1D-A410-A46D4814FBDF}"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16641E-C555-43B2-A3F0-10D41E4CD627}" type="slidenum">
              <a:rPr lang="en-GB" smtClean="0"/>
              <a:t>‹#›</a:t>
            </a:fld>
            <a:endParaRPr lang="en-GB"/>
          </a:p>
        </p:txBody>
      </p:sp>
      <p:pic>
        <p:nvPicPr>
          <p:cNvPr id="7" name="Picture 6">
            <a:extLst>
              <a:ext uri="{FF2B5EF4-FFF2-40B4-BE49-F238E27FC236}">
                <a16:creationId xmlns:a16="http://schemas.microsoft.com/office/drawing/2014/main" id="{E2334109-4A59-4115-BAA0-103D0B691044}"/>
              </a:ext>
            </a:extLst>
          </p:cNvPr>
          <p:cNvPicPr>
            <a:picLocks noChangeAspect="1"/>
          </p:cNvPicPr>
          <p:nvPr userDrawn="1"/>
        </p:nvPicPr>
        <p:blipFill>
          <a:blip r:embed="rId2"/>
          <a:stretch>
            <a:fillRect/>
          </a:stretch>
        </p:blipFill>
        <p:spPr>
          <a:xfrm>
            <a:off x="9941538" y="169052"/>
            <a:ext cx="1440653" cy="1244170"/>
          </a:xfrm>
          <a:prstGeom prst="rect">
            <a:avLst/>
          </a:prstGeom>
        </p:spPr>
      </p:pic>
      <p:pic>
        <p:nvPicPr>
          <p:cNvPr id="8" name="Picture 7">
            <a:extLst>
              <a:ext uri="{FF2B5EF4-FFF2-40B4-BE49-F238E27FC236}">
                <a16:creationId xmlns:a16="http://schemas.microsoft.com/office/drawing/2014/main" id="{C3547CFF-A145-4C39-BC21-9BFEC00E73A2}"/>
              </a:ext>
            </a:extLst>
          </p:cNvPr>
          <p:cNvPicPr>
            <a:picLocks noChangeAspect="1"/>
          </p:cNvPicPr>
          <p:nvPr userDrawn="1"/>
        </p:nvPicPr>
        <p:blipFill>
          <a:blip r:embed="rId3"/>
          <a:stretch>
            <a:fillRect/>
          </a:stretch>
        </p:blipFill>
        <p:spPr>
          <a:xfrm>
            <a:off x="1141411" y="169530"/>
            <a:ext cx="1438781" cy="1243692"/>
          </a:xfrm>
          <a:prstGeom prst="rect">
            <a:avLst/>
          </a:prstGeom>
        </p:spPr>
      </p:pic>
    </p:spTree>
    <p:extLst>
      <p:ext uri="{BB962C8B-B14F-4D97-AF65-F5344CB8AC3E}">
        <p14:creationId xmlns:p14="http://schemas.microsoft.com/office/powerpoint/2010/main" val="3547993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828D78-0004-4C1D-A410-A46D4814FBDF}"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235497638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828D78-0004-4C1D-A410-A46D4814FBDF}"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423757149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828D78-0004-4C1D-A410-A46D4814FBDF}" type="datetimeFigureOut">
              <a:rPr lang="en-GB" smtClean="0"/>
              <a:t>22/10/2020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85367370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828D78-0004-4C1D-A410-A46D4814FBDF}" type="datetimeFigureOut">
              <a:rPr lang="en-GB" smtClean="0"/>
              <a:t>22/10/2020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30611424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828D78-0004-4C1D-A410-A46D4814FBDF}" type="datetimeFigureOut">
              <a:rPr lang="en-GB" smtClean="0"/>
              <a:t>22/10/2020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214648056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828D78-0004-4C1D-A410-A46D4814FBDF}"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106605304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828D78-0004-4C1D-A410-A46D4814FBDF}"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298390552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828D78-0004-4C1D-A410-A46D4814FBDF}"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201727240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828D78-0004-4C1D-A410-A46D4814FBDF}"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89529091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828D78-0004-4C1D-A410-A46D4814FBDF}"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16641E-C555-43B2-A3F0-10D41E4CD627}"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961704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828D78-0004-4C1D-A410-A46D4814FBDF}"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33129392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C828D78-0004-4C1D-A410-A46D4814FBDF}" type="datetimeFigureOut">
              <a:rPr lang="en-GB" smtClean="0"/>
              <a:t>22/10/2020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320560237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C828D78-0004-4C1D-A410-A46D4814FBDF}" type="datetimeFigureOut">
              <a:rPr lang="en-GB" smtClean="0"/>
              <a:t>22/10/2020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89835512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828D78-0004-4C1D-A410-A46D4814FBDF}"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285131820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828D78-0004-4C1D-A410-A46D4814FBDF}"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16641E-C555-43B2-A3F0-10D41E4CD627}" type="slidenum">
              <a:rPr lang="en-GB" smtClean="0"/>
              <a:t>‹#›</a:t>
            </a:fld>
            <a:endParaRPr lang="en-GB"/>
          </a:p>
        </p:txBody>
      </p:sp>
    </p:spTree>
    <p:extLst>
      <p:ext uri="{BB962C8B-B14F-4D97-AF65-F5344CB8AC3E}">
        <p14:creationId xmlns:p14="http://schemas.microsoft.com/office/powerpoint/2010/main" val="261734562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C828D78-0004-4C1D-A410-A46D4814FBDF}" type="datetimeFigureOut">
              <a:rPr lang="en-GB" smtClean="0"/>
              <a:t>22/10/2020</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16641E-C555-43B2-A3F0-10D41E4CD627}" type="slidenum">
              <a:rPr lang="en-GB" smtClean="0"/>
              <a:t>‹#›</a:t>
            </a:fld>
            <a:endParaRPr lang="en-GB"/>
          </a:p>
        </p:txBody>
      </p:sp>
    </p:spTree>
    <p:extLst>
      <p:ext uri="{BB962C8B-B14F-4D97-AF65-F5344CB8AC3E}">
        <p14:creationId xmlns:p14="http://schemas.microsoft.com/office/powerpoint/2010/main" val="402943449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5.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6.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4.m4a"/><Relationship Id="rId7" Type="http://schemas.openxmlformats.org/officeDocument/2006/relationships/image" Target="../media/image8.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7.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5.m4a"/><Relationship Id="rId7" Type="http://schemas.openxmlformats.org/officeDocument/2006/relationships/image" Target="../media/image10.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9.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5.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7.m4a"/><Relationship Id="rId7" Type="http://schemas.openxmlformats.org/officeDocument/2006/relationships/image" Target="../media/image4.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11.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5.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5.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0.xml"/><Relationship Id="rId6" Type="http://schemas.openxmlformats.org/officeDocument/2006/relationships/image" Target="../media/image5.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5.png"/><Relationship Id="rId2" Type="http://schemas.microsoft.com/office/2007/relationships/media" Target="../media/media11.m4a"/><Relationship Id="rId1" Type="http://schemas.openxmlformats.org/officeDocument/2006/relationships/tags" Target="../tags/tag11.xml"/><Relationship Id="rId6" Type="http://schemas.openxmlformats.org/officeDocument/2006/relationships/audio" Target="../media/audio1.wav"/><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6" Type="http://schemas.openxmlformats.org/officeDocument/2006/relationships/image" Target="../media/image5.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58E2-36DD-4FD5-B792-CA22A02E78BD}"/>
              </a:ext>
            </a:extLst>
          </p:cNvPr>
          <p:cNvSpPr>
            <a:spLocks noGrp="1"/>
          </p:cNvSpPr>
          <p:nvPr>
            <p:ph type="ctrTitle"/>
          </p:nvPr>
        </p:nvSpPr>
        <p:spPr>
          <a:xfrm>
            <a:off x="1811488" y="2057400"/>
            <a:ext cx="10033636" cy="1822174"/>
          </a:xfrm>
        </p:spPr>
        <p:txBody>
          <a:bodyPr>
            <a:normAutofit/>
          </a:bodyPr>
          <a:lstStyle/>
          <a:p>
            <a:pPr algn="ctr"/>
            <a:r>
              <a:rPr lang="en-GB" sz="2400" b="1" dirty="0">
                <a:latin typeface="Times New Roman" panose="02020603050405020304" pitchFamily="18" charset="0"/>
                <a:cs typeface="Times New Roman" panose="02020603050405020304" pitchFamily="18" charset="0"/>
              </a:rPr>
              <a:t>Strategies for Resilience and prosperity (bmsp6006)</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Glenn Behenna</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presentation</a:t>
            </a:r>
            <a:br>
              <a:rPr lang="en-GB" sz="2400" b="1" dirty="0">
                <a:latin typeface="Times New Roman" panose="02020603050405020304" pitchFamily="18" charset="0"/>
                <a:cs typeface="Times New Roman" panose="02020603050405020304" pitchFamily="18" charset="0"/>
              </a:rPr>
            </a:br>
            <a:r>
              <a:rPr lang="en-GB" sz="2400" b="1" dirty="0">
                <a:latin typeface="Times New Roman" panose="02020603050405020304" pitchFamily="18" charset="0"/>
                <a:cs typeface="Times New Roman" panose="02020603050405020304" pitchFamily="18" charset="0"/>
              </a:rPr>
              <a:t>Joaquim Anthony Fernandes (1805865)</a:t>
            </a:r>
          </a:p>
        </p:txBody>
      </p:sp>
      <p:pic>
        <p:nvPicPr>
          <p:cNvPr id="5" name="Audio 4">
            <a:hlinkClick r:id="" action="ppaction://media"/>
            <a:extLst>
              <a:ext uri="{FF2B5EF4-FFF2-40B4-BE49-F238E27FC236}">
                <a16:creationId xmlns:a16="http://schemas.microsoft.com/office/drawing/2014/main" id="{A0934A13-0E11-4EE0-9FDE-863CB70081A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514253074"/>
      </p:ext>
    </p:extLst>
  </p:cSld>
  <p:clrMapOvr>
    <a:masterClrMapping/>
  </p:clrMapOvr>
  <mc:AlternateContent xmlns:mc="http://schemas.openxmlformats.org/markup-compatibility/2006">
    <mc:Choice xmlns:p14="http://schemas.microsoft.com/office/powerpoint/2010/main" Requires="p14">
      <p:transition spd="slow" p14:dur="4400" advTm="10087">
        <p14:honeycomb/>
      </p:transition>
    </mc:Choice>
    <mc:Fallback>
      <p:transition spd="slow" advTm="100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2C70C-5BEE-48E6-B833-F7A56A182B51}"/>
              </a:ext>
            </a:extLst>
          </p:cNvPr>
          <p:cNvSpPr>
            <a:spLocks noGrp="1"/>
          </p:cNvSpPr>
          <p:nvPr>
            <p:ph type="title"/>
          </p:nvPr>
        </p:nvSpPr>
        <p:spPr>
          <a:xfrm>
            <a:off x="3145677" y="230016"/>
            <a:ext cx="5900645" cy="1478570"/>
          </a:xfrm>
        </p:spPr>
        <p:txBody>
          <a:bodyPr>
            <a:normAutofit/>
          </a:bodyPr>
          <a:lstStyle/>
          <a:p>
            <a:pPr algn="ctr"/>
            <a:r>
              <a:rPr lang="en-GB" sz="240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40B7E36B-375B-45A1-BCA8-98362FDA1708}"/>
              </a:ext>
            </a:extLst>
          </p:cNvPr>
          <p:cNvSpPr>
            <a:spLocks noGrp="1"/>
          </p:cNvSpPr>
          <p:nvPr>
            <p:ph idx="1"/>
          </p:nvPr>
        </p:nvSpPr>
        <p:spPr>
          <a:xfrm>
            <a:off x="1142999" y="1658143"/>
            <a:ext cx="4343401" cy="3541714"/>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Definitions of Strategy</a:t>
            </a:r>
          </a:p>
          <a:p>
            <a:r>
              <a:rPr lang="en-GB" dirty="0">
                <a:latin typeface="Times New Roman" panose="02020603050405020304" pitchFamily="18" charset="0"/>
                <a:cs typeface="Times New Roman" panose="02020603050405020304" pitchFamily="18" charset="0"/>
              </a:rPr>
              <a:t>Definitions of Strategic Management</a:t>
            </a:r>
          </a:p>
          <a:p>
            <a:r>
              <a:rPr lang="en-GB" dirty="0">
                <a:latin typeface="Times New Roman" panose="02020603050405020304" pitchFamily="18" charset="0"/>
                <a:cs typeface="Times New Roman" panose="02020603050405020304" pitchFamily="18" charset="0"/>
              </a:rPr>
              <a:t>Coca Cola</a:t>
            </a:r>
          </a:p>
          <a:p>
            <a:r>
              <a:rPr lang="en-GB" dirty="0">
                <a:latin typeface="Times New Roman" panose="02020603050405020304" pitchFamily="18" charset="0"/>
                <a:cs typeface="Times New Roman" panose="02020603050405020304" pitchFamily="18" charset="0"/>
              </a:rPr>
              <a:t>Stakeholder Analysis</a:t>
            </a:r>
          </a:p>
          <a:p>
            <a:r>
              <a:rPr lang="en-GB" dirty="0">
                <a:latin typeface="Times New Roman" panose="02020603050405020304" pitchFamily="18" charset="0"/>
                <a:cs typeface="Times New Roman" panose="02020603050405020304" pitchFamily="18" charset="0"/>
              </a:rPr>
              <a:t>Bowman’s Strategy Clock</a:t>
            </a:r>
          </a:p>
          <a:p>
            <a:r>
              <a:rPr lang="en-GB" dirty="0">
                <a:latin typeface="Times New Roman" panose="02020603050405020304" pitchFamily="18" charset="0"/>
                <a:cs typeface="Times New Roman" panose="02020603050405020304" pitchFamily="18" charset="0"/>
              </a:rPr>
              <a:t>SWOT Analysis</a:t>
            </a:r>
          </a:p>
          <a:p>
            <a:r>
              <a:rPr lang="en-GB" dirty="0">
                <a:latin typeface="Times New Roman" panose="02020603050405020304" pitchFamily="18" charset="0"/>
                <a:cs typeface="Times New Roman" panose="02020603050405020304" pitchFamily="18" charset="0"/>
              </a:rPr>
              <a:t>PESTEL Analysis</a:t>
            </a:r>
          </a:p>
          <a:p>
            <a:r>
              <a:rPr lang="en-GB" dirty="0">
                <a:latin typeface="Times New Roman" panose="02020603050405020304" pitchFamily="18" charset="0"/>
                <a:cs typeface="Times New Roman" panose="02020603050405020304" pitchFamily="18" charset="0"/>
              </a:rPr>
              <a:t>My Proposed Strategy for Coca Cola</a:t>
            </a:r>
          </a:p>
        </p:txBody>
      </p:sp>
      <p:pic>
        <p:nvPicPr>
          <p:cNvPr id="8" name="Audio 7">
            <a:hlinkClick r:id="" action="ppaction://media"/>
            <a:extLst>
              <a:ext uri="{FF2B5EF4-FFF2-40B4-BE49-F238E27FC236}">
                <a16:creationId xmlns:a16="http://schemas.microsoft.com/office/drawing/2014/main" id="{2372C3B1-72FD-43E2-888A-5BD208E8E8D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296880426"/>
      </p:ext>
    </p:extLst>
  </p:cSld>
  <p:clrMapOvr>
    <a:masterClrMapping/>
  </p:clrMapOvr>
  <mc:AlternateContent xmlns:mc="http://schemas.openxmlformats.org/markup-compatibility/2006">
    <mc:Choice xmlns:p14="http://schemas.microsoft.com/office/powerpoint/2010/main" Requires="p14">
      <p:transition spd="slow" p14:dur="4400" advTm="64609">
        <p14:honeycomb/>
      </p:transition>
    </mc:Choice>
    <mc:Fallback>
      <p:transition spd="slow" advTm="6460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amond(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amond(in)">
                                      <p:cBhvr>
                                        <p:cTn id="21" dur="2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8"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amond(in)">
                                      <p:cBhvr>
                                        <p:cTn id="26" dur="2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8" presetClass="entr" presetSubtype="16"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amond(in)">
                                      <p:cBhvr>
                                        <p:cTn id="31" dur="20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8" presetClass="entr" presetSubtype="16"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amond(in)">
                                      <p:cBhvr>
                                        <p:cTn id="36" dur="20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8" presetClass="entr" presetSubtype="16"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diamond(in)">
                                      <p:cBhvr>
                                        <p:cTn id="41" dur="20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8" presetClass="entr" presetSubtype="16"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diamond(in)">
                                      <p:cBhvr>
                                        <p:cTn id="46" dur="20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8" presetClass="entr" presetSubtype="16"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diamond(in)">
                                      <p:cBhvr>
                                        <p:cTn id="51"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A653-22CC-441A-BB69-351B4952E076}"/>
              </a:ext>
            </a:extLst>
          </p:cNvPr>
          <p:cNvSpPr>
            <a:spLocks noGrp="1"/>
          </p:cNvSpPr>
          <p:nvPr>
            <p:ph type="title"/>
          </p:nvPr>
        </p:nvSpPr>
        <p:spPr>
          <a:xfrm>
            <a:off x="3579223" y="342557"/>
            <a:ext cx="5761725" cy="1478570"/>
          </a:xfrm>
        </p:spPr>
        <p:txBody>
          <a:bodyPr>
            <a:normAutofit/>
          </a:bodyPr>
          <a:lstStyle/>
          <a:p>
            <a:pPr algn="ctr"/>
            <a:r>
              <a:rPr lang="en-GB" dirty="0"/>
              <a:t>Definitions of strategy</a:t>
            </a:r>
          </a:p>
        </p:txBody>
      </p:sp>
      <p:sp>
        <p:nvSpPr>
          <p:cNvPr id="3" name="Content Placeholder 2">
            <a:extLst>
              <a:ext uri="{FF2B5EF4-FFF2-40B4-BE49-F238E27FC236}">
                <a16:creationId xmlns:a16="http://schemas.microsoft.com/office/drawing/2014/main" id="{96E1BD02-5EC7-43FA-B7A4-93F7308E3A5D}"/>
              </a:ext>
            </a:extLst>
          </p:cNvPr>
          <p:cNvSpPr>
            <a:spLocks noGrp="1"/>
          </p:cNvSpPr>
          <p:nvPr>
            <p:ph idx="1"/>
          </p:nvPr>
        </p:nvSpPr>
        <p:spPr>
          <a:xfrm>
            <a:off x="1143000" y="1821127"/>
            <a:ext cx="9905999" cy="3215747"/>
          </a:xfrm>
        </p:spPr>
        <p:txBody>
          <a:bodyPr/>
          <a:lstStyle/>
          <a:p>
            <a:r>
              <a:rPr lang="en-GB" dirty="0">
                <a:latin typeface="+mj-lt"/>
              </a:rPr>
              <a:t>Michael Porter</a:t>
            </a:r>
          </a:p>
          <a:p>
            <a:r>
              <a:rPr lang="en-GB" dirty="0">
                <a:latin typeface="+mj-lt"/>
              </a:rPr>
              <a:t>Porter’s Five Forces - </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rivalry among competitors, bargaining power of suppliers, bargaining power of buyers, threat of substitution and threat of new entrants. </a:t>
            </a:r>
          </a:p>
          <a:p>
            <a:r>
              <a:rPr lang="en-GB" dirty="0">
                <a:latin typeface="+mj-lt"/>
              </a:rPr>
              <a:t>Gerry Johnson and Kevan Scholes</a:t>
            </a:r>
          </a:p>
          <a:p>
            <a:r>
              <a:rPr lang="en-GB" dirty="0">
                <a:latin typeface="+mj-lt"/>
              </a:rPr>
              <a:t>Direction and scope of a business over the long term.</a:t>
            </a:r>
          </a:p>
        </p:txBody>
      </p:sp>
      <p:pic>
        <p:nvPicPr>
          <p:cNvPr id="5" name="Picture 4">
            <a:extLst>
              <a:ext uri="{FF2B5EF4-FFF2-40B4-BE49-F238E27FC236}">
                <a16:creationId xmlns:a16="http://schemas.microsoft.com/office/drawing/2014/main" id="{FD45C2B8-5DCE-41BF-93AA-7C1C56338B4C}"/>
              </a:ext>
            </a:extLst>
          </p:cNvPr>
          <p:cNvPicPr>
            <a:picLocks noChangeAspect="1"/>
          </p:cNvPicPr>
          <p:nvPr/>
        </p:nvPicPr>
        <p:blipFill>
          <a:blip r:embed="rId6"/>
          <a:stretch>
            <a:fillRect/>
          </a:stretch>
        </p:blipFill>
        <p:spPr>
          <a:xfrm>
            <a:off x="8489004" y="3474774"/>
            <a:ext cx="2857500" cy="3124200"/>
          </a:xfrm>
          <a:prstGeom prst="rect">
            <a:avLst/>
          </a:prstGeom>
        </p:spPr>
      </p:pic>
      <p:pic>
        <p:nvPicPr>
          <p:cNvPr id="6" name="Audio 5">
            <a:hlinkClick r:id="" action="ppaction://media"/>
            <a:extLst>
              <a:ext uri="{FF2B5EF4-FFF2-40B4-BE49-F238E27FC236}">
                <a16:creationId xmlns:a16="http://schemas.microsoft.com/office/drawing/2014/main" id="{537D1431-F2CE-4DBA-8171-1C844155C18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471149466"/>
      </p:ext>
    </p:extLst>
  </p:cSld>
  <p:clrMapOvr>
    <a:masterClrMapping/>
  </p:clrMapOvr>
  <mc:AlternateContent xmlns:mc="http://schemas.openxmlformats.org/markup-compatibility/2006">
    <mc:Choice xmlns:p14="http://schemas.microsoft.com/office/powerpoint/2010/main" Requires="p14">
      <p:transition spd="slow" p14:dur="4400" advTm="130840">
        <p14:honeycomb/>
      </p:transition>
    </mc:Choice>
    <mc:Fallback>
      <p:transition spd="slow" advTm="13084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diamond(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ntr" presetSubtype="16"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diamond(in)">
                                      <p:cBhvr>
                                        <p:cTn id="21" dur="20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8" presetClass="entr" presetSubtype="16"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diamond(in)">
                                      <p:cBhvr>
                                        <p:cTn id="26" dur="2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8" presetClass="entr" presetSubtype="16"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diamond(in)">
                                      <p:cBhvr>
                                        <p:cTn id="31" dur="2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8" presetClass="entr" presetSubtype="16"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diamond(in)">
                                      <p:cBhvr>
                                        <p:cTn id="3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416D-245E-49F0-9CF4-17B4904E7BAA}"/>
              </a:ext>
            </a:extLst>
          </p:cNvPr>
          <p:cNvSpPr>
            <a:spLocks noGrp="1"/>
          </p:cNvSpPr>
          <p:nvPr>
            <p:ph type="title"/>
          </p:nvPr>
        </p:nvSpPr>
        <p:spPr>
          <a:xfrm>
            <a:off x="2897944" y="327514"/>
            <a:ext cx="6865035" cy="1280166"/>
          </a:xfrm>
        </p:spPr>
        <p:txBody>
          <a:bodyPr>
            <a:normAutofit/>
          </a:bodyPr>
          <a:lstStyle/>
          <a:p>
            <a:pPr algn="ctr"/>
            <a:r>
              <a:rPr lang="en-GB" dirty="0"/>
              <a:t>Definitions of strategic management</a:t>
            </a:r>
          </a:p>
        </p:txBody>
      </p:sp>
      <p:sp>
        <p:nvSpPr>
          <p:cNvPr id="3" name="Content Placeholder 2">
            <a:extLst>
              <a:ext uri="{FF2B5EF4-FFF2-40B4-BE49-F238E27FC236}">
                <a16:creationId xmlns:a16="http://schemas.microsoft.com/office/drawing/2014/main" id="{2EDC8431-195B-462F-9583-936C0249F437}"/>
              </a:ext>
            </a:extLst>
          </p:cNvPr>
          <p:cNvSpPr>
            <a:spLocks noGrp="1"/>
          </p:cNvSpPr>
          <p:nvPr>
            <p:ph idx="1"/>
          </p:nvPr>
        </p:nvSpPr>
        <p:spPr>
          <a:xfrm>
            <a:off x="1182978" y="1806084"/>
            <a:ext cx="4400700" cy="3077643"/>
          </a:xfrm>
        </p:spPr>
        <p:txBody>
          <a:bodyPr>
            <a:normAutofit lnSpcReduction="10000"/>
          </a:bodyPr>
          <a:lstStyle/>
          <a:p>
            <a:r>
              <a:rPr lang="en-GB" dirty="0"/>
              <a:t>Planning</a:t>
            </a:r>
          </a:p>
          <a:p>
            <a:r>
              <a:rPr lang="en-GB" dirty="0"/>
              <a:t>Monitoring</a:t>
            </a:r>
          </a:p>
          <a:p>
            <a:r>
              <a:rPr lang="en-GB" dirty="0"/>
              <a:t>Analysis</a:t>
            </a:r>
          </a:p>
          <a:p>
            <a:r>
              <a:rPr lang="en-GB" dirty="0"/>
              <a:t>Assessment</a:t>
            </a:r>
          </a:p>
          <a:p>
            <a:r>
              <a:rPr lang="en-GB" dirty="0"/>
              <a:t>Strategy is just another simple word for plan</a:t>
            </a:r>
          </a:p>
        </p:txBody>
      </p:sp>
      <p:pic>
        <p:nvPicPr>
          <p:cNvPr id="4" name="Picture 3">
            <a:extLst>
              <a:ext uri="{FF2B5EF4-FFF2-40B4-BE49-F238E27FC236}">
                <a16:creationId xmlns:a16="http://schemas.microsoft.com/office/drawing/2014/main" id="{2A54B3F3-E9E9-4FF7-BB60-FEA6E429A139}"/>
              </a:ext>
            </a:extLst>
          </p:cNvPr>
          <p:cNvPicPr>
            <a:picLocks noChangeAspect="1"/>
          </p:cNvPicPr>
          <p:nvPr/>
        </p:nvPicPr>
        <p:blipFill>
          <a:blip r:embed="rId6"/>
          <a:stretch>
            <a:fillRect/>
          </a:stretch>
        </p:blipFill>
        <p:spPr>
          <a:xfrm>
            <a:off x="5797685" y="1810913"/>
            <a:ext cx="5680261" cy="2021785"/>
          </a:xfrm>
          <a:prstGeom prst="rect">
            <a:avLst/>
          </a:prstGeom>
        </p:spPr>
      </p:pic>
      <p:pic>
        <p:nvPicPr>
          <p:cNvPr id="6" name="Picture 5">
            <a:extLst>
              <a:ext uri="{FF2B5EF4-FFF2-40B4-BE49-F238E27FC236}">
                <a16:creationId xmlns:a16="http://schemas.microsoft.com/office/drawing/2014/main" id="{F2783D10-3A7F-44CD-9E62-5DD5AF8D5A5C}"/>
              </a:ext>
            </a:extLst>
          </p:cNvPr>
          <p:cNvPicPr>
            <a:picLocks noChangeAspect="1"/>
          </p:cNvPicPr>
          <p:nvPr/>
        </p:nvPicPr>
        <p:blipFill>
          <a:blip r:embed="rId7"/>
          <a:stretch>
            <a:fillRect/>
          </a:stretch>
        </p:blipFill>
        <p:spPr>
          <a:xfrm>
            <a:off x="5797684" y="4031102"/>
            <a:ext cx="5680261" cy="2021785"/>
          </a:xfrm>
          <a:prstGeom prst="rect">
            <a:avLst/>
          </a:prstGeom>
        </p:spPr>
      </p:pic>
      <p:pic>
        <p:nvPicPr>
          <p:cNvPr id="5" name="Audio 4">
            <a:hlinkClick r:id="" action="ppaction://media"/>
            <a:extLst>
              <a:ext uri="{FF2B5EF4-FFF2-40B4-BE49-F238E27FC236}">
                <a16:creationId xmlns:a16="http://schemas.microsoft.com/office/drawing/2014/main" id="{5D2E6C72-8294-4B4D-BCD3-B16FD13AC57E}"/>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966089403"/>
      </p:ext>
    </p:extLst>
  </p:cSld>
  <p:clrMapOvr>
    <a:masterClrMapping/>
  </p:clrMapOvr>
  <mc:AlternateContent xmlns:mc="http://schemas.openxmlformats.org/markup-compatibility/2006">
    <mc:Choice xmlns:p14="http://schemas.microsoft.com/office/powerpoint/2010/main" Requires="p14">
      <p:transition spd="slow" p14:dur="4400" advTm="121078">
        <p14:honeycomb/>
      </p:transition>
    </mc:Choice>
    <mc:Fallback>
      <p:transition spd="slow" advTm="1210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amond(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amond(in)">
                                      <p:cBhvr>
                                        <p:cTn id="21" dur="2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8"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diamond(in)">
                                      <p:cBhvr>
                                        <p:cTn id="26" dur="2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8" presetClass="entr" presetSubtype="16"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diamond(in)">
                                      <p:cBhvr>
                                        <p:cTn id="31" dur="20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8" presetClass="entr" presetSubtype="16"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diamond(in)">
                                      <p:cBhvr>
                                        <p:cTn id="36" dur="20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8" presetClass="entr" presetSubtype="16"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diamond(in)">
                                      <p:cBhvr>
                                        <p:cTn id="41" dur="2000"/>
                                        <p:tgtEl>
                                          <p:spTgt spid="4"/>
                                        </p:tgtEl>
                                      </p:cBhvr>
                                    </p:animEffect>
                                  </p:childTnLst>
                                </p:cTn>
                              </p:par>
                            </p:childTnLst>
                          </p:cTn>
                        </p:par>
                      </p:childTnLst>
                    </p:cTn>
                  </p:par>
                  <p:par>
                    <p:cTn id="42" fill="hold">
                      <p:stCondLst>
                        <p:cond delay="indefinite"/>
                      </p:stCondLst>
                      <p:childTnLst>
                        <p:par>
                          <p:cTn id="43" fill="hold">
                            <p:stCondLst>
                              <p:cond delay="0"/>
                            </p:stCondLst>
                            <p:childTnLst>
                              <p:par>
                                <p:cTn id="44" presetID="8" presetClass="entr" presetSubtype="16" fill="hold"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diamond(in)">
                                      <p:cBhvr>
                                        <p:cTn id="4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837A8-CF9A-4391-B93C-6B14C3237268}"/>
              </a:ext>
            </a:extLst>
          </p:cNvPr>
          <p:cNvSpPr>
            <a:spLocks noGrp="1"/>
          </p:cNvSpPr>
          <p:nvPr>
            <p:ph type="title"/>
          </p:nvPr>
        </p:nvSpPr>
        <p:spPr/>
        <p:txBody>
          <a:bodyPr/>
          <a:lstStyle/>
          <a:p>
            <a:pPr algn="ctr"/>
            <a:r>
              <a:rPr lang="en-GB" dirty="0"/>
              <a:t>Coca Cola</a:t>
            </a:r>
          </a:p>
        </p:txBody>
      </p:sp>
      <p:sp>
        <p:nvSpPr>
          <p:cNvPr id="3" name="Content Placeholder 2">
            <a:extLst>
              <a:ext uri="{FF2B5EF4-FFF2-40B4-BE49-F238E27FC236}">
                <a16:creationId xmlns:a16="http://schemas.microsoft.com/office/drawing/2014/main" id="{592BDC21-1CC3-4425-A031-4FD5F91EC9C2}"/>
              </a:ext>
            </a:extLst>
          </p:cNvPr>
          <p:cNvSpPr>
            <a:spLocks noGrp="1"/>
          </p:cNvSpPr>
          <p:nvPr>
            <p:ph idx="1"/>
          </p:nvPr>
        </p:nvSpPr>
        <p:spPr>
          <a:xfrm>
            <a:off x="1143000" y="1658143"/>
            <a:ext cx="9905999" cy="2433797"/>
          </a:xfrm>
        </p:spPr>
        <p:txBody>
          <a:bodyPr/>
          <a:lstStyle/>
          <a:p>
            <a:r>
              <a:rPr lang="en-GB" dirty="0"/>
              <a:t>Coca Cola was manufactured in the late 19</a:t>
            </a:r>
            <a:r>
              <a:rPr lang="en-GB" baseline="30000" dirty="0"/>
              <a:t>th</a:t>
            </a:r>
            <a:r>
              <a:rPr lang="en-GB" dirty="0"/>
              <a:t> century</a:t>
            </a:r>
          </a:p>
          <a:p>
            <a:r>
              <a:rPr lang="en-GB" dirty="0"/>
              <a:t>Created by John Pemberton</a:t>
            </a:r>
          </a:p>
          <a:p>
            <a:r>
              <a:rPr lang="en-GB" dirty="0"/>
              <a:t>Made into a soft drink company by Asa Griggs Candler</a:t>
            </a:r>
          </a:p>
          <a:p>
            <a:r>
              <a:rPr lang="en-GB" dirty="0"/>
              <a:t>Coca Cola grew into creating different brands</a:t>
            </a:r>
          </a:p>
        </p:txBody>
      </p:sp>
      <p:pic>
        <p:nvPicPr>
          <p:cNvPr id="6" name="Picture 5">
            <a:extLst>
              <a:ext uri="{FF2B5EF4-FFF2-40B4-BE49-F238E27FC236}">
                <a16:creationId xmlns:a16="http://schemas.microsoft.com/office/drawing/2014/main" id="{89A95349-9697-4D1E-A17B-C54AA8F3AD59}"/>
              </a:ext>
            </a:extLst>
          </p:cNvPr>
          <p:cNvPicPr>
            <a:picLocks noChangeAspect="1"/>
          </p:cNvPicPr>
          <p:nvPr/>
        </p:nvPicPr>
        <p:blipFill>
          <a:blip r:embed="rId6"/>
          <a:stretch>
            <a:fillRect/>
          </a:stretch>
        </p:blipFill>
        <p:spPr>
          <a:xfrm>
            <a:off x="1142999" y="4091940"/>
            <a:ext cx="4648199" cy="2433798"/>
          </a:xfrm>
          <a:prstGeom prst="rect">
            <a:avLst/>
          </a:prstGeom>
        </p:spPr>
      </p:pic>
      <p:pic>
        <p:nvPicPr>
          <p:cNvPr id="7" name="Picture 6">
            <a:extLst>
              <a:ext uri="{FF2B5EF4-FFF2-40B4-BE49-F238E27FC236}">
                <a16:creationId xmlns:a16="http://schemas.microsoft.com/office/drawing/2014/main" id="{8E4C9402-1E4D-456F-A5CC-EFAB8D435C52}"/>
              </a:ext>
            </a:extLst>
          </p:cNvPr>
          <p:cNvPicPr>
            <a:picLocks noChangeAspect="1"/>
          </p:cNvPicPr>
          <p:nvPr/>
        </p:nvPicPr>
        <p:blipFill>
          <a:blip r:embed="rId7"/>
          <a:stretch>
            <a:fillRect/>
          </a:stretch>
        </p:blipFill>
        <p:spPr>
          <a:xfrm>
            <a:off x="6400799" y="4091940"/>
            <a:ext cx="4648199" cy="2433797"/>
          </a:xfrm>
          <a:prstGeom prst="rect">
            <a:avLst/>
          </a:prstGeom>
        </p:spPr>
      </p:pic>
      <p:pic>
        <p:nvPicPr>
          <p:cNvPr id="4" name="Audio 3">
            <a:hlinkClick r:id="" action="ppaction://media"/>
            <a:extLst>
              <a:ext uri="{FF2B5EF4-FFF2-40B4-BE49-F238E27FC236}">
                <a16:creationId xmlns:a16="http://schemas.microsoft.com/office/drawing/2014/main" id="{B7B3F4D7-4E6C-472A-AAE6-6431E0B43F0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54758487"/>
      </p:ext>
    </p:extLst>
  </p:cSld>
  <p:clrMapOvr>
    <a:masterClrMapping/>
  </p:clrMapOvr>
  <mc:AlternateContent xmlns:mc="http://schemas.openxmlformats.org/markup-compatibility/2006">
    <mc:Choice xmlns:p14="http://schemas.microsoft.com/office/powerpoint/2010/main" Requires="p14">
      <p:transition spd="slow" p14:dur="4400" advTm="53414">
        <p14:honeycomb/>
      </p:transition>
    </mc:Choice>
    <mc:Fallback>
      <p:transition spd="slow" advTm="534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amond(in)">
                                      <p:cBhvr>
                                        <p:cTn id="16" dur="20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ntr" presetSubtype="16"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diamond(in)">
                                      <p:cBhvr>
                                        <p:cTn id="21" dur="20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8" presetClass="entr" presetSubtype="16"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diamond(in)">
                                      <p:cBhvr>
                                        <p:cTn id="26" dur="2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8" presetClass="entr" presetSubtype="16"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diamond(in)">
                                      <p:cBhvr>
                                        <p:cTn id="31" dur="2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8" presetClass="entr" presetSubtype="16"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diamond(in)">
                                      <p:cBhvr>
                                        <p:cTn id="36" dur="20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8" presetClass="entr" presetSubtype="16"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diamond(in)">
                                      <p:cBhvr>
                                        <p:cTn id="4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31D30-8D45-46B8-A5AE-DA454C4E2683}"/>
              </a:ext>
            </a:extLst>
          </p:cNvPr>
          <p:cNvSpPr>
            <a:spLocks noGrp="1"/>
          </p:cNvSpPr>
          <p:nvPr>
            <p:ph type="title"/>
          </p:nvPr>
        </p:nvSpPr>
        <p:spPr>
          <a:xfrm>
            <a:off x="2760019" y="169052"/>
            <a:ext cx="7001692" cy="1212276"/>
          </a:xfrm>
        </p:spPr>
        <p:txBody>
          <a:bodyPr/>
          <a:lstStyle/>
          <a:p>
            <a:r>
              <a:rPr lang="en-GB" dirty="0"/>
              <a:t>Stakeholder analysis</a:t>
            </a:r>
          </a:p>
        </p:txBody>
      </p:sp>
      <p:graphicFrame>
        <p:nvGraphicFramePr>
          <p:cNvPr id="6" name="Table 6">
            <a:extLst>
              <a:ext uri="{FF2B5EF4-FFF2-40B4-BE49-F238E27FC236}">
                <a16:creationId xmlns:a16="http://schemas.microsoft.com/office/drawing/2014/main" id="{E9D2F5FE-B73A-468D-9BAD-BE4643EDA400}"/>
              </a:ext>
            </a:extLst>
          </p:cNvPr>
          <p:cNvGraphicFramePr>
            <a:graphicFrameLocks noGrp="1"/>
          </p:cNvGraphicFramePr>
          <p:nvPr>
            <p:ph idx="1"/>
            <p:extLst>
              <p:ext uri="{D42A27DB-BD31-4B8C-83A1-F6EECF244321}">
                <p14:modId xmlns:p14="http://schemas.microsoft.com/office/powerpoint/2010/main" val="673139677"/>
              </p:ext>
            </p:extLst>
          </p:nvPr>
        </p:nvGraphicFramePr>
        <p:xfrm>
          <a:off x="1143000" y="1647622"/>
          <a:ext cx="9906000" cy="4113098"/>
        </p:xfrm>
        <a:graphic>
          <a:graphicData uri="http://schemas.openxmlformats.org/drawingml/2006/table">
            <a:tbl>
              <a:tblPr firstRow="1" bandRow="1">
                <a:tableStyleId>{5A111915-BE36-4E01-A7E5-04B1672EAD32}</a:tableStyleId>
              </a:tblPr>
              <a:tblGrid>
                <a:gridCol w="4953000">
                  <a:extLst>
                    <a:ext uri="{9D8B030D-6E8A-4147-A177-3AD203B41FA5}">
                      <a16:colId xmlns:a16="http://schemas.microsoft.com/office/drawing/2014/main" val="4275306073"/>
                    </a:ext>
                  </a:extLst>
                </a:gridCol>
                <a:gridCol w="4953000">
                  <a:extLst>
                    <a:ext uri="{9D8B030D-6E8A-4147-A177-3AD203B41FA5}">
                      <a16:colId xmlns:a16="http://schemas.microsoft.com/office/drawing/2014/main" val="624471720"/>
                    </a:ext>
                  </a:extLst>
                </a:gridCol>
              </a:tblGrid>
              <a:tr h="1605111">
                <a:tc>
                  <a:txBody>
                    <a:bodyPr/>
                    <a:lstStyle/>
                    <a:p>
                      <a:pPr algn="ctr"/>
                      <a:r>
                        <a:rPr lang="en-GB" b="0" u="sng" dirty="0">
                          <a:solidFill>
                            <a:schemeClr val="bg1"/>
                          </a:solidFill>
                        </a:rPr>
                        <a:t>Keep Satisfied</a:t>
                      </a:r>
                    </a:p>
                    <a:p>
                      <a:pPr algn="ctr"/>
                      <a:endParaRPr lang="en-GB" b="0" u="sng" dirty="0">
                        <a:solidFill>
                          <a:schemeClr val="bg1"/>
                        </a:solidFill>
                      </a:endParaRPr>
                    </a:p>
                    <a:p>
                      <a:pPr marL="285750" indent="-285750" algn="l">
                        <a:buFont typeface="Arial" panose="020B0604020202020204" pitchFamily="34" charset="0"/>
                        <a:buChar char="•"/>
                      </a:pPr>
                      <a:r>
                        <a:rPr lang="en-GB" b="0" u="none" dirty="0">
                          <a:solidFill>
                            <a:schemeClr val="bg1"/>
                          </a:solidFill>
                        </a:rPr>
                        <a:t>Customers</a:t>
                      </a:r>
                    </a:p>
                    <a:p>
                      <a:pPr marL="285750" indent="-285750" algn="l">
                        <a:buFont typeface="Arial" panose="020B0604020202020204" pitchFamily="34" charset="0"/>
                        <a:buChar char="•"/>
                      </a:pPr>
                      <a:r>
                        <a:rPr lang="en-GB" b="0" u="none" dirty="0">
                          <a:solidFill>
                            <a:schemeClr val="bg1"/>
                          </a:solidFill>
                        </a:rPr>
                        <a:t>Local communities and local businesses</a:t>
                      </a:r>
                    </a:p>
                  </a:txBody>
                  <a:tcPr/>
                </a:tc>
                <a:tc>
                  <a:txBody>
                    <a:bodyPr/>
                    <a:lstStyle/>
                    <a:p>
                      <a:pPr algn="ctr"/>
                      <a:r>
                        <a:rPr lang="en-GB" b="0" u="sng" dirty="0">
                          <a:solidFill>
                            <a:schemeClr val="bg1"/>
                          </a:solidFill>
                        </a:rPr>
                        <a:t>Engage and Consult</a:t>
                      </a:r>
                    </a:p>
                    <a:p>
                      <a:pPr algn="ctr"/>
                      <a:endParaRPr lang="en-GB" b="0" u="sng" dirty="0">
                        <a:solidFill>
                          <a:schemeClr val="bg1"/>
                        </a:solidFill>
                      </a:endParaRPr>
                    </a:p>
                    <a:p>
                      <a:pPr marL="285750" indent="-285750" algn="l">
                        <a:buFont typeface="Arial" panose="020B0604020202020204" pitchFamily="34" charset="0"/>
                        <a:buChar char="•"/>
                      </a:pPr>
                      <a:r>
                        <a:rPr lang="en-GB" b="0" u="none" dirty="0">
                          <a:solidFill>
                            <a:schemeClr val="bg1"/>
                          </a:solidFill>
                        </a:rPr>
                        <a:t>Suppliers</a:t>
                      </a:r>
                    </a:p>
                    <a:p>
                      <a:pPr marL="285750" indent="-285750" algn="l">
                        <a:buFont typeface="Arial" panose="020B0604020202020204" pitchFamily="34" charset="0"/>
                        <a:buChar char="•"/>
                      </a:pPr>
                      <a:r>
                        <a:rPr lang="en-GB" b="0" u="none" dirty="0">
                          <a:solidFill>
                            <a:schemeClr val="bg1"/>
                          </a:solidFill>
                        </a:rPr>
                        <a:t>Independent retailers</a:t>
                      </a:r>
                    </a:p>
                    <a:p>
                      <a:pPr marL="285750" indent="-285750" algn="l">
                        <a:buFont typeface="Arial" panose="020B0604020202020204" pitchFamily="34" charset="0"/>
                        <a:buChar char="•"/>
                      </a:pPr>
                      <a:r>
                        <a:rPr lang="en-GB" b="0" u="none" dirty="0">
                          <a:solidFill>
                            <a:schemeClr val="bg1"/>
                          </a:solidFill>
                        </a:rPr>
                        <a:t>Organisation and board members</a:t>
                      </a:r>
                    </a:p>
                  </a:txBody>
                  <a:tcPr/>
                </a:tc>
                <a:extLst>
                  <a:ext uri="{0D108BD9-81ED-4DB2-BD59-A6C34878D82A}">
                    <a16:rowId xmlns:a16="http://schemas.microsoft.com/office/drawing/2014/main" val="145580654"/>
                  </a:ext>
                </a:extLst>
              </a:tr>
              <a:tr h="2507987">
                <a:tc>
                  <a:txBody>
                    <a:bodyPr/>
                    <a:lstStyle/>
                    <a:p>
                      <a:pPr algn="ctr"/>
                      <a:r>
                        <a:rPr lang="en-GB" b="0" u="sng" dirty="0">
                          <a:solidFill>
                            <a:schemeClr val="tx1"/>
                          </a:solidFill>
                        </a:rPr>
                        <a:t>Monitor</a:t>
                      </a:r>
                    </a:p>
                    <a:p>
                      <a:pPr algn="ctr"/>
                      <a:endParaRPr lang="en-GB" b="0" u="sng" dirty="0">
                        <a:solidFill>
                          <a:schemeClr val="tx1"/>
                        </a:solidFill>
                      </a:endParaRPr>
                    </a:p>
                    <a:p>
                      <a:pPr marL="285750" indent="-285750" algn="l">
                        <a:buFont typeface="Arial" panose="020B0604020202020204" pitchFamily="34" charset="0"/>
                        <a:buChar char="•"/>
                      </a:pPr>
                      <a:r>
                        <a:rPr lang="en-GB" b="0" u="none" dirty="0">
                          <a:solidFill>
                            <a:schemeClr val="tx1"/>
                          </a:solidFill>
                        </a:rPr>
                        <a:t>Consumers</a:t>
                      </a:r>
                    </a:p>
                    <a:p>
                      <a:pPr marL="285750" indent="-285750" algn="l">
                        <a:buFont typeface="Arial" panose="020B0604020202020204" pitchFamily="34" charset="0"/>
                        <a:buChar char="•"/>
                      </a:pPr>
                      <a:r>
                        <a:rPr lang="en-GB" b="0" u="none" dirty="0">
                          <a:solidFill>
                            <a:schemeClr val="tx1"/>
                          </a:solidFill>
                        </a:rPr>
                        <a:t>Political influences</a:t>
                      </a:r>
                    </a:p>
                    <a:p>
                      <a:pPr marL="285750" indent="-285750" algn="l">
                        <a:buFont typeface="Arial" panose="020B0604020202020204" pitchFamily="34" charset="0"/>
                        <a:buChar char="•"/>
                      </a:pPr>
                      <a:r>
                        <a:rPr lang="en-GB" b="0" u="none" dirty="0">
                          <a:solidFill>
                            <a:schemeClr val="tx1"/>
                          </a:solidFill>
                        </a:rPr>
                        <a:t>Government </a:t>
                      </a:r>
                    </a:p>
                  </a:txBody>
                  <a:tcPr/>
                </a:tc>
                <a:tc>
                  <a:txBody>
                    <a:bodyPr/>
                    <a:lstStyle/>
                    <a:p>
                      <a:pPr algn="ctr"/>
                      <a:r>
                        <a:rPr lang="en-GB" b="0" u="sng" dirty="0">
                          <a:solidFill>
                            <a:schemeClr val="tx1"/>
                          </a:solidFill>
                        </a:rPr>
                        <a:t>Keep Informed</a:t>
                      </a:r>
                    </a:p>
                    <a:p>
                      <a:pPr algn="ctr"/>
                      <a:endParaRPr lang="en-GB" b="0" u="sng" dirty="0">
                        <a:solidFill>
                          <a:schemeClr val="tx1"/>
                        </a:solidFill>
                      </a:endParaRPr>
                    </a:p>
                    <a:p>
                      <a:pPr marL="285750" indent="-285750" algn="l">
                        <a:buFont typeface="Arial" panose="020B0604020202020204" pitchFamily="34" charset="0"/>
                        <a:buChar char="•"/>
                      </a:pPr>
                      <a:r>
                        <a:rPr lang="en-GB" b="0" u="none" dirty="0">
                          <a:solidFill>
                            <a:schemeClr val="tx1"/>
                          </a:solidFill>
                        </a:rPr>
                        <a:t>Large grocery retailers</a:t>
                      </a:r>
                    </a:p>
                    <a:p>
                      <a:pPr marL="285750" indent="-285750" algn="l">
                        <a:buFont typeface="Arial" panose="020B0604020202020204" pitchFamily="34" charset="0"/>
                        <a:buChar char="•"/>
                      </a:pPr>
                      <a:r>
                        <a:rPr lang="en-GB" b="0" u="none" dirty="0">
                          <a:solidFill>
                            <a:schemeClr val="tx1"/>
                          </a:solidFill>
                        </a:rPr>
                        <a:t>Shareholders</a:t>
                      </a:r>
                    </a:p>
                    <a:p>
                      <a:pPr marL="285750" indent="-285750" algn="l">
                        <a:buFont typeface="Arial" panose="020B0604020202020204" pitchFamily="34" charset="0"/>
                        <a:buChar char="•"/>
                      </a:pPr>
                      <a:r>
                        <a:rPr lang="en-GB" b="0" u="none" dirty="0">
                          <a:solidFill>
                            <a:schemeClr val="tx1"/>
                          </a:solidFill>
                        </a:rPr>
                        <a:t>Investors</a:t>
                      </a:r>
                    </a:p>
                    <a:p>
                      <a:pPr marL="285750" indent="-285750" algn="l">
                        <a:buFont typeface="Arial" panose="020B0604020202020204" pitchFamily="34" charset="0"/>
                        <a:buChar char="•"/>
                      </a:pPr>
                      <a:r>
                        <a:rPr lang="en-GB" b="0" u="none" dirty="0">
                          <a:solidFill>
                            <a:schemeClr val="tx1"/>
                          </a:solidFill>
                        </a:rPr>
                        <a:t>Analysts</a:t>
                      </a:r>
                    </a:p>
                    <a:p>
                      <a:pPr marL="285750" indent="-285750" algn="l">
                        <a:buFont typeface="Arial" panose="020B0604020202020204" pitchFamily="34" charset="0"/>
                        <a:buChar char="•"/>
                      </a:pPr>
                      <a:r>
                        <a:rPr lang="en-GB" b="0" u="none" dirty="0">
                          <a:solidFill>
                            <a:schemeClr val="tx1"/>
                          </a:solidFill>
                        </a:rPr>
                        <a:t>Competitors</a:t>
                      </a:r>
                    </a:p>
                    <a:p>
                      <a:pPr marL="285750" indent="-285750" algn="l">
                        <a:buFont typeface="Arial" panose="020B0604020202020204" pitchFamily="34" charset="0"/>
                        <a:buChar char="•"/>
                      </a:pPr>
                      <a:r>
                        <a:rPr lang="en-GB" b="0" u="none" dirty="0">
                          <a:solidFill>
                            <a:schemeClr val="tx1"/>
                          </a:solidFill>
                        </a:rPr>
                        <a:t>Employees</a:t>
                      </a:r>
                    </a:p>
                  </a:txBody>
                  <a:tcPr/>
                </a:tc>
                <a:extLst>
                  <a:ext uri="{0D108BD9-81ED-4DB2-BD59-A6C34878D82A}">
                    <a16:rowId xmlns:a16="http://schemas.microsoft.com/office/drawing/2014/main" val="4253180083"/>
                  </a:ext>
                </a:extLst>
              </a:tr>
            </a:tbl>
          </a:graphicData>
        </a:graphic>
      </p:graphicFrame>
      <p:pic>
        <p:nvPicPr>
          <p:cNvPr id="3" name="Audio 2">
            <a:hlinkClick r:id="" action="ppaction://media"/>
            <a:extLst>
              <a:ext uri="{FF2B5EF4-FFF2-40B4-BE49-F238E27FC236}">
                <a16:creationId xmlns:a16="http://schemas.microsoft.com/office/drawing/2014/main" id="{386C74E2-13AA-49E2-AAB2-82732ADB878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256103387"/>
      </p:ext>
    </p:extLst>
  </p:cSld>
  <p:clrMapOvr>
    <a:masterClrMapping/>
  </p:clrMapOvr>
  <mc:AlternateContent xmlns:mc="http://schemas.openxmlformats.org/markup-compatibility/2006">
    <mc:Choice xmlns:p14="http://schemas.microsoft.com/office/powerpoint/2010/main" Requires="p14">
      <p:transition spd="slow" p14:dur="4400" advTm="45312">
        <p14:honeycomb/>
      </p:transition>
    </mc:Choice>
    <mc:Fallback>
      <p:transition spd="slow" advTm="453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amond(in)">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8C11-F9B0-424B-A4B8-CB3F9A56E370}"/>
              </a:ext>
            </a:extLst>
          </p:cNvPr>
          <p:cNvSpPr>
            <a:spLocks noGrp="1"/>
          </p:cNvSpPr>
          <p:nvPr>
            <p:ph type="title"/>
          </p:nvPr>
        </p:nvSpPr>
        <p:spPr>
          <a:xfrm>
            <a:off x="2760019" y="169052"/>
            <a:ext cx="7001692" cy="1056633"/>
          </a:xfrm>
        </p:spPr>
        <p:txBody>
          <a:bodyPr/>
          <a:lstStyle/>
          <a:p>
            <a:r>
              <a:rPr lang="en-GB" dirty="0"/>
              <a:t>Bowman’s strategy clock</a:t>
            </a:r>
          </a:p>
        </p:txBody>
      </p:sp>
      <p:pic>
        <p:nvPicPr>
          <p:cNvPr id="5" name="Picture 4">
            <a:extLst>
              <a:ext uri="{FF2B5EF4-FFF2-40B4-BE49-F238E27FC236}">
                <a16:creationId xmlns:a16="http://schemas.microsoft.com/office/drawing/2014/main" id="{A0482108-A133-440C-BECB-168D6566093B}"/>
              </a:ext>
            </a:extLst>
          </p:cNvPr>
          <p:cNvPicPr>
            <a:picLocks noChangeAspect="1"/>
          </p:cNvPicPr>
          <p:nvPr/>
        </p:nvPicPr>
        <p:blipFill>
          <a:blip r:embed="rId6"/>
          <a:stretch>
            <a:fillRect/>
          </a:stretch>
        </p:blipFill>
        <p:spPr>
          <a:xfrm>
            <a:off x="1669410" y="1516963"/>
            <a:ext cx="9182910" cy="5171985"/>
          </a:xfrm>
          <a:prstGeom prst="rect">
            <a:avLst/>
          </a:prstGeom>
        </p:spPr>
      </p:pic>
      <p:pic>
        <p:nvPicPr>
          <p:cNvPr id="7" name="Picture 6">
            <a:extLst>
              <a:ext uri="{FF2B5EF4-FFF2-40B4-BE49-F238E27FC236}">
                <a16:creationId xmlns:a16="http://schemas.microsoft.com/office/drawing/2014/main" id="{54A7512B-B38F-4671-8E1F-E5B09C7794A1}"/>
              </a:ext>
            </a:extLst>
          </p:cNvPr>
          <p:cNvPicPr>
            <a:picLocks noChangeAspect="1"/>
          </p:cNvPicPr>
          <p:nvPr/>
        </p:nvPicPr>
        <p:blipFill>
          <a:blip r:embed="rId7"/>
          <a:stretch>
            <a:fillRect/>
          </a:stretch>
        </p:blipFill>
        <p:spPr>
          <a:xfrm>
            <a:off x="6096000" y="2762656"/>
            <a:ext cx="972595" cy="840718"/>
          </a:xfrm>
          <a:prstGeom prst="rect">
            <a:avLst/>
          </a:prstGeom>
        </p:spPr>
      </p:pic>
      <p:pic>
        <p:nvPicPr>
          <p:cNvPr id="3" name="Audio 2">
            <a:hlinkClick r:id="" action="ppaction://media"/>
            <a:extLst>
              <a:ext uri="{FF2B5EF4-FFF2-40B4-BE49-F238E27FC236}">
                <a16:creationId xmlns:a16="http://schemas.microsoft.com/office/drawing/2014/main" id="{1A5E230D-7844-41EF-AC6F-B53DFD87C208}"/>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590283121"/>
      </p:ext>
    </p:extLst>
  </p:cSld>
  <p:clrMapOvr>
    <a:masterClrMapping/>
  </p:clrMapOvr>
  <mc:AlternateContent xmlns:mc="http://schemas.openxmlformats.org/markup-compatibility/2006">
    <mc:Choice xmlns:p14="http://schemas.microsoft.com/office/powerpoint/2010/main" Requires="p14">
      <p:transition spd="slow" p14:dur="4400" advTm="53543">
        <p14:honeycomb/>
      </p:transition>
    </mc:Choice>
    <mc:Fallback>
      <p:transition spd="slow" advTm="535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diamond(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BB6C-CDE5-457D-8743-D9F754078A1A}"/>
              </a:ext>
            </a:extLst>
          </p:cNvPr>
          <p:cNvSpPr>
            <a:spLocks noGrp="1"/>
          </p:cNvSpPr>
          <p:nvPr>
            <p:ph type="title"/>
          </p:nvPr>
        </p:nvSpPr>
        <p:spPr>
          <a:xfrm>
            <a:off x="2760019" y="169052"/>
            <a:ext cx="7001692" cy="1292286"/>
          </a:xfrm>
        </p:spPr>
        <p:txBody>
          <a:bodyPr/>
          <a:lstStyle/>
          <a:p>
            <a:r>
              <a:rPr lang="en-GB" dirty="0"/>
              <a:t>SWOT Analysis</a:t>
            </a:r>
          </a:p>
        </p:txBody>
      </p:sp>
      <p:graphicFrame>
        <p:nvGraphicFramePr>
          <p:cNvPr id="4" name="Table 4">
            <a:extLst>
              <a:ext uri="{FF2B5EF4-FFF2-40B4-BE49-F238E27FC236}">
                <a16:creationId xmlns:a16="http://schemas.microsoft.com/office/drawing/2014/main" id="{5600D2D5-C9BB-4509-AE99-AC6B7F038D77}"/>
              </a:ext>
            </a:extLst>
          </p:cNvPr>
          <p:cNvGraphicFramePr>
            <a:graphicFrameLocks noGrp="1"/>
          </p:cNvGraphicFramePr>
          <p:nvPr>
            <p:ph idx="1"/>
            <p:extLst>
              <p:ext uri="{D42A27DB-BD31-4B8C-83A1-F6EECF244321}">
                <p14:modId xmlns:p14="http://schemas.microsoft.com/office/powerpoint/2010/main" val="191188868"/>
              </p:ext>
            </p:extLst>
          </p:nvPr>
        </p:nvGraphicFramePr>
        <p:xfrm>
          <a:off x="1143000" y="1647622"/>
          <a:ext cx="9906000" cy="3749040"/>
        </p:xfrm>
        <a:graphic>
          <a:graphicData uri="http://schemas.openxmlformats.org/drawingml/2006/table">
            <a:tbl>
              <a:tblPr firstRow="1" bandRow="1">
                <a:tableStyleId>{5A111915-BE36-4E01-A7E5-04B1672EAD32}</a:tableStyleId>
              </a:tblPr>
              <a:tblGrid>
                <a:gridCol w="4953000">
                  <a:extLst>
                    <a:ext uri="{9D8B030D-6E8A-4147-A177-3AD203B41FA5}">
                      <a16:colId xmlns:a16="http://schemas.microsoft.com/office/drawing/2014/main" val="3987854771"/>
                    </a:ext>
                  </a:extLst>
                </a:gridCol>
                <a:gridCol w="4953000">
                  <a:extLst>
                    <a:ext uri="{9D8B030D-6E8A-4147-A177-3AD203B41FA5}">
                      <a16:colId xmlns:a16="http://schemas.microsoft.com/office/drawing/2014/main" val="3598818714"/>
                    </a:ext>
                  </a:extLst>
                </a:gridCol>
              </a:tblGrid>
              <a:tr h="370840">
                <a:tc>
                  <a:txBody>
                    <a:bodyPr/>
                    <a:lstStyle/>
                    <a:p>
                      <a:pPr algn="ctr"/>
                      <a:r>
                        <a:rPr lang="en-GB" b="0" u="sng" dirty="0"/>
                        <a:t>Strengths</a:t>
                      </a:r>
                    </a:p>
                    <a:p>
                      <a:pPr algn="ctr"/>
                      <a:endParaRPr lang="en-GB" b="0" u="none" dirty="0"/>
                    </a:p>
                    <a:p>
                      <a:pPr marL="285750" indent="-285750" algn="l">
                        <a:buFont typeface="Arial" panose="020B0604020202020204" pitchFamily="34" charset="0"/>
                        <a:buChar char="•"/>
                      </a:pPr>
                      <a:r>
                        <a:rPr lang="en-GB" b="0" u="none" dirty="0"/>
                        <a:t>Brand equity</a:t>
                      </a:r>
                    </a:p>
                    <a:p>
                      <a:pPr marL="285750" indent="-285750" algn="l">
                        <a:buFont typeface="Arial" panose="020B0604020202020204" pitchFamily="34" charset="0"/>
                        <a:buChar char="•"/>
                      </a:pPr>
                      <a:r>
                        <a:rPr lang="en-GB" b="0" u="none" dirty="0"/>
                        <a:t>Coca Cola branches out to 200 countries</a:t>
                      </a:r>
                    </a:p>
                    <a:p>
                      <a:pPr marL="285750" indent="-285750" algn="l">
                        <a:buFont typeface="Arial" panose="020B0604020202020204" pitchFamily="34" charset="0"/>
                        <a:buChar char="•"/>
                      </a:pPr>
                      <a:r>
                        <a:rPr lang="en-GB" b="0" u="none" dirty="0"/>
                        <a:t>Customer Loyalty</a:t>
                      </a:r>
                    </a:p>
                    <a:p>
                      <a:pPr marL="285750" indent="-285750" algn="l">
                        <a:buFont typeface="Arial" panose="020B0604020202020204" pitchFamily="34" charset="0"/>
                        <a:buChar char="•"/>
                      </a:pPr>
                      <a:r>
                        <a:rPr lang="en-GB" b="0" u="none" dirty="0"/>
                        <a:t>Coca Cola has a massive market share</a:t>
                      </a:r>
                    </a:p>
                  </a:txBody>
                  <a:tcPr/>
                </a:tc>
                <a:tc>
                  <a:txBody>
                    <a:bodyPr/>
                    <a:lstStyle/>
                    <a:p>
                      <a:pPr algn="ctr"/>
                      <a:r>
                        <a:rPr lang="en-GB" b="0" u="sng" dirty="0"/>
                        <a:t>Weaknesses</a:t>
                      </a:r>
                    </a:p>
                    <a:p>
                      <a:pPr algn="ctr"/>
                      <a:endParaRPr lang="en-GB" b="0" u="sng" dirty="0"/>
                    </a:p>
                    <a:p>
                      <a:pPr marL="285750" indent="-285750" algn="l">
                        <a:buFont typeface="Arial" panose="020B0604020202020204" pitchFamily="34" charset="0"/>
                        <a:buChar char="•"/>
                      </a:pPr>
                      <a:r>
                        <a:rPr lang="en-GB" b="0" u="none" dirty="0"/>
                        <a:t>Competition</a:t>
                      </a:r>
                    </a:p>
                    <a:p>
                      <a:pPr marL="285750" indent="-285750" algn="l">
                        <a:buFont typeface="Arial" panose="020B0604020202020204" pitchFamily="34" charset="0"/>
                        <a:buChar char="•"/>
                      </a:pPr>
                      <a:r>
                        <a:rPr lang="en-GB" b="0" u="none" dirty="0"/>
                        <a:t>Becoming ill due to the drinks they produce</a:t>
                      </a:r>
                    </a:p>
                    <a:p>
                      <a:pPr marL="285750" indent="-285750" algn="l">
                        <a:buFont typeface="Arial" panose="020B0604020202020204" pitchFamily="34" charset="0"/>
                        <a:buChar char="•"/>
                      </a:pPr>
                      <a:r>
                        <a:rPr lang="en-GB" b="0" u="none" dirty="0"/>
                        <a:t>Managing the way, they use water</a:t>
                      </a:r>
                    </a:p>
                  </a:txBody>
                  <a:tcPr/>
                </a:tc>
                <a:extLst>
                  <a:ext uri="{0D108BD9-81ED-4DB2-BD59-A6C34878D82A}">
                    <a16:rowId xmlns:a16="http://schemas.microsoft.com/office/drawing/2014/main" val="4128814140"/>
                  </a:ext>
                </a:extLst>
              </a:tr>
              <a:tr h="370840">
                <a:tc>
                  <a:txBody>
                    <a:bodyPr/>
                    <a:lstStyle/>
                    <a:p>
                      <a:pPr algn="ctr"/>
                      <a:r>
                        <a:rPr lang="en-GB" u="sng" dirty="0"/>
                        <a:t>Opportunities</a:t>
                      </a:r>
                    </a:p>
                    <a:p>
                      <a:pPr algn="ctr"/>
                      <a:endParaRPr lang="en-GB" u="sng" dirty="0"/>
                    </a:p>
                    <a:p>
                      <a:pPr marL="285750" indent="-285750" algn="l">
                        <a:buFont typeface="Arial" panose="020B0604020202020204" pitchFamily="34" charset="0"/>
                        <a:buChar char="•"/>
                      </a:pPr>
                      <a:r>
                        <a:rPr lang="en-GB" u="none" dirty="0"/>
                        <a:t>Diversification</a:t>
                      </a:r>
                    </a:p>
                    <a:p>
                      <a:pPr marL="285750" indent="-285750" algn="l">
                        <a:buFont typeface="Arial" panose="020B0604020202020204" pitchFamily="34" charset="0"/>
                        <a:buChar char="•"/>
                      </a:pPr>
                      <a:r>
                        <a:rPr lang="en-GB" u="none" dirty="0"/>
                        <a:t>Giving the 3</a:t>
                      </a:r>
                      <a:r>
                        <a:rPr lang="en-GB" u="none" baseline="30000" dirty="0"/>
                        <a:t>rd</a:t>
                      </a:r>
                      <a:r>
                        <a:rPr lang="en-GB" u="none" dirty="0"/>
                        <a:t> world countries the luxury of fizzy drinks</a:t>
                      </a:r>
                    </a:p>
                    <a:p>
                      <a:pPr marL="285750" indent="-285750" algn="l">
                        <a:buFont typeface="Arial" panose="020B0604020202020204" pitchFamily="34" charset="0"/>
                        <a:buChar char="•"/>
                      </a:pPr>
                      <a:r>
                        <a:rPr lang="en-GB" u="none" dirty="0"/>
                        <a:t>Improving their supply chain by taking  over their competition</a:t>
                      </a:r>
                    </a:p>
                  </a:txBody>
                  <a:tcPr/>
                </a:tc>
                <a:tc>
                  <a:txBody>
                    <a:bodyPr/>
                    <a:lstStyle/>
                    <a:p>
                      <a:pPr algn="ctr"/>
                      <a:r>
                        <a:rPr lang="en-GB" u="sng" dirty="0"/>
                        <a:t>Threats</a:t>
                      </a:r>
                    </a:p>
                    <a:p>
                      <a:pPr algn="ctr"/>
                      <a:endParaRPr lang="en-GB" u="sng" dirty="0"/>
                    </a:p>
                    <a:p>
                      <a:pPr marL="285750" indent="-285750" algn="l">
                        <a:buFont typeface="Arial" panose="020B0604020202020204" pitchFamily="34" charset="0"/>
                        <a:buChar char="•"/>
                      </a:pPr>
                      <a:r>
                        <a:rPr lang="en-GB" u="none" dirty="0"/>
                        <a:t>The raw materials needed to produce the product</a:t>
                      </a:r>
                    </a:p>
                    <a:p>
                      <a:pPr marL="285750" indent="-285750" algn="l">
                        <a:buFont typeface="Arial" panose="020B0604020202020204" pitchFamily="34" charset="0"/>
                        <a:buChar char="•"/>
                      </a:pPr>
                      <a:r>
                        <a:rPr lang="en-GB" u="none" dirty="0"/>
                        <a:t>Indirect competition</a:t>
                      </a:r>
                    </a:p>
                    <a:p>
                      <a:pPr marL="285750" indent="-285750" algn="l">
                        <a:buFont typeface="Arial" panose="020B0604020202020204" pitchFamily="34" charset="0"/>
                        <a:buChar char="•"/>
                      </a:pPr>
                      <a:r>
                        <a:rPr lang="en-GB" u="none" dirty="0"/>
                        <a:t>Pepsi their main competitor</a:t>
                      </a:r>
                    </a:p>
                  </a:txBody>
                  <a:tcPr/>
                </a:tc>
                <a:extLst>
                  <a:ext uri="{0D108BD9-81ED-4DB2-BD59-A6C34878D82A}">
                    <a16:rowId xmlns:a16="http://schemas.microsoft.com/office/drawing/2014/main" val="1280223479"/>
                  </a:ext>
                </a:extLst>
              </a:tr>
            </a:tbl>
          </a:graphicData>
        </a:graphic>
      </p:graphicFrame>
      <p:pic>
        <p:nvPicPr>
          <p:cNvPr id="3" name="Audio 2">
            <a:hlinkClick r:id="" action="ppaction://media"/>
            <a:extLst>
              <a:ext uri="{FF2B5EF4-FFF2-40B4-BE49-F238E27FC236}">
                <a16:creationId xmlns:a16="http://schemas.microsoft.com/office/drawing/2014/main" id="{60E3B0AD-2263-45DB-9B61-EF835B9CEACC}"/>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003811507"/>
      </p:ext>
    </p:extLst>
  </p:cSld>
  <p:clrMapOvr>
    <a:masterClrMapping/>
  </p:clrMapOvr>
  <mc:AlternateContent xmlns:mc="http://schemas.openxmlformats.org/markup-compatibility/2006">
    <mc:Choice xmlns:p14="http://schemas.microsoft.com/office/powerpoint/2010/main" Requires="p14">
      <p:transition spd="slow" p14:dur="4400" advTm="30347">
        <p14:honeycomb/>
      </p:transition>
    </mc:Choice>
    <mc:Fallback>
      <p:transition spd="slow" advTm="303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diamond(in)">
                                      <p:cBhvr>
                                        <p:cTn id="16"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77E70-2DE5-48C3-BA61-A70D360BC435}"/>
              </a:ext>
            </a:extLst>
          </p:cNvPr>
          <p:cNvSpPr>
            <a:spLocks noGrp="1"/>
          </p:cNvSpPr>
          <p:nvPr>
            <p:ph type="title"/>
          </p:nvPr>
        </p:nvSpPr>
        <p:spPr>
          <a:xfrm>
            <a:off x="2760019" y="169052"/>
            <a:ext cx="7001692" cy="1192820"/>
          </a:xfrm>
        </p:spPr>
        <p:txBody>
          <a:bodyPr/>
          <a:lstStyle/>
          <a:p>
            <a:r>
              <a:rPr lang="en-GB" dirty="0"/>
              <a:t>PESTEL Analysis</a:t>
            </a:r>
          </a:p>
        </p:txBody>
      </p:sp>
      <p:graphicFrame>
        <p:nvGraphicFramePr>
          <p:cNvPr id="5" name="Table 5">
            <a:extLst>
              <a:ext uri="{FF2B5EF4-FFF2-40B4-BE49-F238E27FC236}">
                <a16:creationId xmlns:a16="http://schemas.microsoft.com/office/drawing/2014/main" id="{97708B1E-8A05-4081-BB1C-EF9E2A11B9D2}"/>
              </a:ext>
            </a:extLst>
          </p:cNvPr>
          <p:cNvGraphicFramePr>
            <a:graphicFrameLocks noGrp="1"/>
          </p:cNvGraphicFramePr>
          <p:nvPr>
            <p:ph idx="1"/>
            <p:extLst>
              <p:ext uri="{D42A27DB-BD31-4B8C-83A1-F6EECF244321}">
                <p14:modId xmlns:p14="http://schemas.microsoft.com/office/powerpoint/2010/main" val="2256481041"/>
              </p:ext>
            </p:extLst>
          </p:nvPr>
        </p:nvGraphicFramePr>
        <p:xfrm>
          <a:off x="1143000" y="1626464"/>
          <a:ext cx="9906000" cy="5062484"/>
        </p:xfrm>
        <a:graphic>
          <a:graphicData uri="http://schemas.openxmlformats.org/drawingml/2006/table">
            <a:tbl>
              <a:tblPr firstRow="1" bandRow="1">
                <a:tableStyleId>{5A111915-BE36-4E01-A7E5-04B1672EAD32}</a:tableStyleId>
              </a:tblPr>
              <a:tblGrid>
                <a:gridCol w="3302000">
                  <a:extLst>
                    <a:ext uri="{9D8B030D-6E8A-4147-A177-3AD203B41FA5}">
                      <a16:colId xmlns:a16="http://schemas.microsoft.com/office/drawing/2014/main" val="3903875511"/>
                    </a:ext>
                  </a:extLst>
                </a:gridCol>
                <a:gridCol w="3302000">
                  <a:extLst>
                    <a:ext uri="{9D8B030D-6E8A-4147-A177-3AD203B41FA5}">
                      <a16:colId xmlns:a16="http://schemas.microsoft.com/office/drawing/2014/main" val="3076595956"/>
                    </a:ext>
                  </a:extLst>
                </a:gridCol>
                <a:gridCol w="3302000">
                  <a:extLst>
                    <a:ext uri="{9D8B030D-6E8A-4147-A177-3AD203B41FA5}">
                      <a16:colId xmlns:a16="http://schemas.microsoft.com/office/drawing/2014/main" val="3212608147"/>
                    </a:ext>
                  </a:extLst>
                </a:gridCol>
              </a:tblGrid>
              <a:tr h="2402535">
                <a:tc>
                  <a:txBody>
                    <a:bodyPr/>
                    <a:lstStyle/>
                    <a:p>
                      <a:pPr algn="ctr"/>
                      <a:r>
                        <a:rPr lang="en-GB" b="0" u="sng" dirty="0"/>
                        <a:t>Political</a:t>
                      </a:r>
                    </a:p>
                    <a:p>
                      <a:pPr marL="285750" indent="-285750" algn="l">
                        <a:buFont typeface="Arial" panose="020B0604020202020204" pitchFamily="34" charset="0"/>
                        <a:buChar char="•"/>
                      </a:pPr>
                      <a:r>
                        <a:rPr lang="en-GB" b="0" u="none" dirty="0"/>
                        <a:t>Political Lobbying</a:t>
                      </a:r>
                    </a:p>
                    <a:p>
                      <a:pPr marL="285750" indent="-285750" algn="l">
                        <a:buFont typeface="Arial" panose="020B0604020202020204" pitchFamily="34" charset="0"/>
                        <a:buChar char="•"/>
                      </a:pPr>
                      <a:r>
                        <a:rPr lang="en-GB" b="0" u="none" dirty="0"/>
                        <a:t>Wars in other countries have stopped Coca Cola doing business there</a:t>
                      </a:r>
                    </a:p>
                    <a:p>
                      <a:pPr marL="285750" indent="-285750" algn="l">
                        <a:buFont typeface="Arial" panose="020B0604020202020204" pitchFamily="34" charset="0"/>
                        <a:buChar char="•"/>
                      </a:pPr>
                      <a:r>
                        <a:rPr lang="en-GB" b="0" u="none" dirty="0"/>
                        <a:t>Due to Covid 19 they have had to restrict their international travel</a:t>
                      </a:r>
                    </a:p>
                  </a:txBody>
                  <a:tcPr/>
                </a:tc>
                <a:tc>
                  <a:txBody>
                    <a:bodyPr/>
                    <a:lstStyle/>
                    <a:p>
                      <a:pPr algn="ctr"/>
                      <a:r>
                        <a:rPr lang="en-GB" b="0" u="sng" dirty="0"/>
                        <a:t>Economic</a:t>
                      </a:r>
                    </a:p>
                    <a:p>
                      <a:pPr marL="285750" indent="-285750" algn="l">
                        <a:buFont typeface="Arial" panose="020B0604020202020204" pitchFamily="34" charset="0"/>
                        <a:buChar char="•"/>
                      </a:pPr>
                      <a:r>
                        <a:rPr lang="en-GB" b="0" u="none" dirty="0"/>
                        <a:t>Factory closures</a:t>
                      </a:r>
                    </a:p>
                    <a:p>
                      <a:pPr marL="285750" indent="-285750" algn="l">
                        <a:buFont typeface="Arial" panose="020B0604020202020204" pitchFamily="34" charset="0"/>
                        <a:buChar char="•"/>
                      </a:pPr>
                      <a:r>
                        <a:rPr lang="en-GB" b="0" u="none" dirty="0"/>
                        <a:t>Tax rates</a:t>
                      </a:r>
                    </a:p>
                    <a:p>
                      <a:pPr marL="285750" indent="-285750" algn="l">
                        <a:buFont typeface="Arial" panose="020B0604020202020204" pitchFamily="34" charset="0"/>
                        <a:buChar char="•"/>
                      </a:pPr>
                      <a:r>
                        <a:rPr lang="en-GB" b="0" u="none" dirty="0"/>
                        <a:t>Currency exchange rates</a:t>
                      </a:r>
                    </a:p>
                    <a:p>
                      <a:pPr marL="285750" indent="-285750" algn="l">
                        <a:buFont typeface="Arial" panose="020B0604020202020204" pitchFamily="34" charset="0"/>
                        <a:buChar char="•"/>
                      </a:pPr>
                      <a:r>
                        <a:rPr lang="en-GB" b="0" u="none" dirty="0"/>
                        <a:t>Labour costs</a:t>
                      </a:r>
                    </a:p>
                    <a:p>
                      <a:pPr marL="285750" indent="-285750" algn="l">
                        <a:buFont typeface="Arial" panose="020B0604020202020204" pitchFamily="34" charset="0"/>
                        <a:buChar char="•"/>
                      </a:pPr>
                      <a:r>
                        <a:rPr lang="en-GB" b="0" u="none" dirty="0"/>
                        <a:t>Interest rates</a:t>
                      </a:r>
                    </a:p>
                  </a:txBody>
                  <a:tcPr/>
                </a:tc>
                <a:tc>
                  <a:txBody>
                    <a:bodyPr/>
                    <a:lstStyle/>
                    <a:p>
                      <a:pPr algn="ctr"/>
                      <a:r>
                        <a:rPr lang="en-GB" b="0" u="sng" dirty="0"/>
                        <a:t>Social</a:t>
                      </a:r>
                    </a:p>
                    <a:p>
                      <a:pPr marL="285750" indent="-285750" algn="l">
                        <a:buFont typeface="Arial" panose="020B0604020202020204" pitchFamily="34" charset="0"/>
                        <a:buChar char="•"/>
                      </a:pPr>
                      <a:r>
                        <a:rPr lang="en-GB" b="0" u="none" dirty="0"/>
                        <a:t>They are trying to distribute healthier and sugar free drinks due to obesity increase in USA</a:t>
                      </a:r>
                    </a:p>
                    <a:p>
                      <a:pPr marL="285750" indent="-285750" algn="l">
                        <a:buFont typeface="Arial" panose="020B0604020202020204" pitchFamily="34" charset="0"/>
                        <a:buChar char="•"/>
                      </a:pPr>
                      <a:r>
                        <a:rPr lang="en-GB" b="0" u="none" dirty="0"/>
                        <a:t>Social distancing has had to be put in place due to Covid 19</a:t>
                      </a:r>
                    </a:p>
                  </a:txBody>
                  <a:tcPr/>
                </a:tc>
                <a:extLst>
                  <a:ext uri="{0D108BD9-81ED-4DB2-BD59-A6C34878D82A}">
                    <a16:rowId xmlns:a16="http://schemas.microsoft.com/office/drawing/2014/main" val="1970440495"/>
                  </a:ext>
                </a:extLst>
              </a:tr>
              <a:tr h="2659949">
                <a:tc>
                  <a:txBody>
                    <a:bodyPr/>
                    <a:lstStyle/>
                    <a:p>
                      <a:pPr algn="ctr"/>
                      <a:r>
                        <a:rPr lang="en-GB" u="sng" dirty="0"/>
                        <a:t>Technological</a:t>
                      </a:r>
                    </a:p>
                    <a:p>
                      <a:pPr marL="285750" indent="-285750" algn="l">
                        <a:buFont typeface="Arial" panose="020B0604020202020204" pitchFamily="34" charset="0"/>
                        <a:buChar char="•"/>
                      </a:pPr>
                      <a:r>
                        <a:rPr lang="en-GB" u="none" dirty="0"/>
                        <a:t>Coca Cola have got the latest technology due to a group called the Bridge Program which gives them better technology than the competition</a:t>
                      </a:r>
                    </a:p>
                  </a:txBody>
                  <a:tcPr/>
                </a:tc>
                <a:tc>
                  <a:txBody>
                    <a:bodyPr/>
                    <a:lstStyle/>
                    <a:p>
                      <a:pPr algn="ctr"/>
                      <a:r>
                        <a:rPr lang="en-GB" u="sng" dirty="0"/>
                        <a:t>Environmental</a:t>
                      </a:r>
                    </a:p>
                    <a:p>
                      <a:pPr marL="285750" indent="-285750" algn="l">
                        <a:buFont typeface="Arial" panose="020B0604020202020204" pitchFamily="34" charset="0"/>
                        <a:buChar char="•"/>
                      </a:pPr>
                      <a:r>
                        <a:rPr lang="en-GB" u="none" dirty="0"/>
                        <a:t>They have made their packaging 100% recyclable</a:t>
                      </a:r>
                    </a:p>
                    <a:p>
                      <a:pPr marL="285750" indent="-285750" algn="l">
                        <a:buFont typeface="Arial" panose="020B0604020202020204" pitchFamily="34" charset="0"/>
                        <a:buChar char="•"/>
                      </a:pPr>
                      <a:r>
                        <a:rPr lang="en-GB" u="none" dirty="0"/>
                        <a:t>They want to use 100% renewable energy</a:t>
                      </a:r>
                    </a:p>
                    <a:p>
                      <a:pPr marL="285750" indent="-285750" algn="l">
                        <a:buFont typeface="Arial" panose="020B0604020202020204" pitchFamily="34" charset="0"/>
                        <a:buChar char="•"/>
                      </a:pPr>
                      <a:r>
                        <a:rPr lang="en-GB" u="none" dirty="0"/>
                        <a:t>They have to put a project together to protect the oceans from harmful plastics</a:t>
                      </a:r>
                    </a:p>
                  </a:txBody>
                  <a:tcPr/>
                </a:tc>
                <a:tc>
                  <a:txBody>
                    <a:bodyPr/>
                    <a:lstStyle/>
                    <a:p>
                      <a:pPr algn="ctr"/>
                      <a:r>
                        <a:rPr lang="en-GB" u="sng" dirty="0"/>
                        <a:t>Legal</a:t>
                      </a:r>
                    </a:p>
                    <a:p>
                      <a:pPr algn="ctr"/>
                      <a:endParaRPr lang="en-GB" u="sng" dirty="0"/>
                    </a:p>
                    <a:p>
                      <a:pPr marL="285750" indent="-285750" algn="l">
                        <a:buFont typeface="Arial" panose="020B0604020202020204" pitchFamily="34" charset="0"/>
                        <a:buChar char="•"/>
                      </a:pPr>
                      <a:r>
                        <a:rPr lang="en-GB" u="none" dirty="0"/>
                        <a:t>They regulate their ingredients of the products</a:t>
                      </a:r>
                    </a:p>
                    <a:p>
                      <a:pPr marL="285750" indent="-285750" algn="l">
                        <a:buFont typeface="Arial" panose="020B0604020202020204" pitchFamily="34" charset="0"/>
                        <a:buChar char="•"/>
                      </a:pPr>
                      <a:r>
                        <a:rPr lang="en-GB" u="none" dirty="0"/>
                        <a:t>Ensuring that the products have got no harmful chemical in them</a:t>
                      </a:r>
                    </a:p>
                    <a:p>
                      <a:pPr marL="285750" indent="-285750" algn="l">
                        <a:buFont typeface="Arial" panose="020B0604020202020204" pitchFamily="34" charset="0"/>
                        <a:buChar char="•"/>
                      </a:pPr>
                      <a:r>
                        <a:rPr lang="en-GB" u="none" dirty="0"/>
                        <a:t>Adhering to Covid 19 rules and regulations</a:t>
                      </a:r>
                    </a:p>
                  </a:txBody>
                  <a:tcPr/>
                </a:tc>
                <a:extLst>
                  <a:ext uri="{0D108BD9-81ED-4DB2-BD59-A6C34878D82A}">
                    <a16:rowId xmlns:a16="http://schemas.microsoft.com/office/drawing/2014/main" val="4096634467"/>
                  </a:ext>
                </a:extLst>
              </a:tr>
            </a:tbl>
          </a:graphicData>
        </a:graphic>
      </p:graphicFrame>
      <p:pic>
        <p:nvPicPr>
          <p:cNvPr id="3" name="Audio 2">
            <a:hlinkClick r:id="" action="ppaction://media"/>
            <a:extLst>
              <a:ext uri="{FF2B5EF4-FFF2-40B4-BE49-F238E27FC236}">
                <a16:creationId xmlns:a16="http://schemas.microsoft.com/office/drawing/2014/main" id="{51E23D38-6F06-4457-B371-7606228F608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852660990"/>
      </p:ext>
    </p:extLst>
  </p:cSld>
  <p:clrMapOvr>
    <a:masterClrMapping/>
  </p:clrMapOvr>
  <mc:AlternateContent xmlns:mc="http://schemas.openxmlformats.org/markup-compatibility/2006">
    <mc:Choice xmlns:p14="http://schemas.microsoft.com/office/powerpoint/2010/main" Requires="p14">
      <p:transition spd="slow" p14:dur="4400" advTm="31351">
        <p14:honeycomb/>
      </p:transition>
    </mc:Choice>
    <mc:Fallback>
      <p:transition spd="slow" advTm="313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diamond(in)">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39D5-D8E5-452D-9195-384B90588F0C}"/>
              </a:ext>
            </a:extLst>
          </p:cNvPr>
          <p:cNvSpPr>
            <a:spLocks noGrp="1"/>
          </p:cNvSpPr>
          <p:nvPr>
            <p:ph type="title"/>
          </p:nvPr>
        </p:nvSpPr>
        <p:spPr/>
        <p:txBody>
          <a:bodyPr/>
          <a:lstStyle/>
          <a:p>
            <a:r>
              <a:rPr lang="en-GB" dirty="0"/>
              <a:t>My proposed strategy for coca cola</a:t>
            </a:r>
          </a:p>
        </p:txBody>
      </p:sp>
      <p:sp>
        <p:nvSpPr>
          <p:cNvPr id="3" name="Content Placeholder 2">
            <a:extLst>
              <a:ext uri="{FF2B5EF4-FFF2-40B4-BE49-F238E27FC236}">
                <a16:creationId xmlns:a16="http://schemas.microsoft.com/office/drawing/2014/main" id="{AF2116DB-FE59-4F8B-AA4A-31B710CC01CB}"/>
              </a:ext>
            </a:extLst>
          </p:cNvPr>
          <p:cNvSpPr>
            <a:spLocks noGrp="1"/>
          </p:cNvSpPr>
          <p:nvPr>
            <p:ph idx="1"/>
          </p:nvPr>
        </p:nvSpPr>
        <p:spPr>
          <a:xfrm>
            <a:off x="1141412" y="2249487"/>
            <a:ext cx="9905999" cy="2147415"/>
          </a:xfrm>
        </p:spPr>
        <p:txBody>
          <a:bodyPr/>
          <a:lstStyle/>
          <a:p>
            <a:r>
              <a:rPr lang="en-GB" dirty="0"/>
              <a:t>Coca Cola to double their orders for small businesses in small communities</a:t>
            </a:r>
          </a:p>
          <a:p>
            <a:r>
              <a:rPr lang="en-GB" dirty="0"/>
              <a:t>Coca Cola vans providing their products all around local communities and around the UK.</a:t>
            </a:r>
          </a:p>
        </p:txBody>
      </p:sp>
      <p:pic>
        <p:nvPicPr>
          <p:cNvPr id="4" name="Audio 3">
            <a:hlinkClick r:id="" action="ppaction://media"/>
            <a:extLst>
              <a:ext uri="{FF2B5EF4-FFF2-40B4-BE49-F238E27FC236}">
                <a16:creationId xmlns:a16="http://schemas.microsoft.com/office/drawing/2014/main" id="{F269F19E-508A-46E0-ADDE-A1DDB045796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718889863"/>
      </p:ext>
    </p:extLst>
  </p:cSld>
  <p:clrMapOvr>
    <a:masterClrMapping/>
  </p:clrMapOvr>
  <mc:AlternateContent xmlns:mc="http://schemas.openxmlformats.org/markup-compatibility/2006">
    <mc:Choice xmlns:p14="http://schemas.microsoft.com/office/powerpoint/2010/main" Requires="p14">
      <p:transition spd="slow" p14:dur="4400" advTm="60067">
        <p14:honeycomb/>
      </p:transition>
    </mc:Choice>
    <mc:Fallback>
      <p:transition spd="slow" advTm="600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amond(in)">
                                      <p:cBhvr>
                                        <p:cTn id="16" dur="2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8"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diamond(in)">
                                      <p:cBhvr>
                                        <p:cTn id="21"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51876-002B-4FB7-B86E-C96279B93784}"/>
              </a:ext>
            </a:extLst>
          </p:cNvPr>
          <p:cNvSpPr>
            <a:spLocks noGrp="1"/>
          </p:cNvSpPr>
          <p:nvPr>
            <p:ph type="title"/>
          </p:nvPr>
        </p:nvSpPr>
        <p:spPr>
          <a:xfrm>
            <a:off x="2795636" y="1794770"/>
            <a:ext cx="6600727" cy="3633264"/>
          </a:xfrm>
        </p:spPr>
        <p:txBody>
          <a:bodyPr>
            <a:normAutofit/>
          </a:bodyPr>
          <a:lstStyle/>
          <a:p>
            <a:r>
              <a:rPr lang="en-GB" sz="6600" dirty="0"/>
              <a:t>conclusion</a:t>
            </a:r>
          </a:p>
        </p:txBody>
      </p:sp>
      <p:pic>
        <p:nvPicPr>
          <p:cNvPr id="3" name="Audio 2">
            <a:hlinkClick r:id="" action="ppaction://media"/>
            <a:extLst>
              <a:ext uri="{FF2B5EF4-FFF2-40B4-BE49-F238E27FC236}">
                <a16:creationId xmlns:a16="http://schemas.microsoft.com/office/drawing/2014/main" id="{44D1B7BF-D7DB-49D5-88E2-1710C1FF293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250895546"/>
      </p:ext>
    </p:extLst>
  </p:cSld>
  <p:clrMapOvr>
    <a:masterClrMapping/>
  </p:clrMapOvr>
  <mc:AlternateContent xmlns:mc="http://schemas.openxmlformats.org/markup-compatibility/2006">
    <mc:Choice xmlns:p14="http://schemas.microsoft.com/office/powerpoint/2010/main" Requires="p14">
      <p:transition spd="slow" p14:dur="4400" advTm="35188">
        <p14:honeycomb/>
        <p:sndAc>
          <p:stSnd>
            <p:snd r:embed="rId6" name="APPLAUSE.WAV"/>
          </p:stSnd>
        </p:sndAc>
      </p:transition>
    </mc:Choice>
    <mc:Fallback>
      <p:transition spd="slow" advTm="35188">
        <p:fade/>
        <p:sndAc>
          <p:stSnd>
            <p:snd r:embed="rId6"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80B2-25F3-4625-B342-D2DF0CF910A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92E21EE-3153-47C5-8309-03F4CDA7AAB7}"/>
              </a:ext>
            </a:extLst>
          </p:cNvPr>
          <p:cNvSpPr>
            <a:spLocks noGrp="1"/>
          </p:cNvSpPr>
          <p:nvPr>
            <p:ph idx="1"/>
          </p:nvPr>
        </p:nvSpPr>
        <p:spPr>
          <a:xfrm>
            <a:off x="2439832" y="2689715"/>
            <a:ext cx="7642065" cy="1478570"/>
          </a:xfrm>
        </p:spPr>
        <p:txBody>
          <a:bodyPr>
            <a:noAutofit/>
          </a:bodyPr>
          <a:lstStyle/>
          <a:p>
            <a:pPr marL="0" indent="0" algn="ctr">
              <a:buNone/>
            </a:pPr>
            <a:r>
              <a:rPr lang="en-GB" sz="4800" dirty="0"/>
              <a:t>Please see in notes below</a:t>
            </a:r>
          </a:p>
        </p:txBody>
      </p:sp>
      <p:pic>
        <p:nvPicPr>
          <p:cNvPr id="4" name="Audio 3">
            <a:hlinkClick r:id="" action="ppaction://media"/>
            <a:extLst>
              <a:ext uri="{FF2B5EF4-FFF2-40B4-BE49-F238E27FC236}">
                <a16:creationId xmlns:a16="http://schemas.microsoft.com/office/drawing/2014/main" id="{04EAC0BC-1BA0-4B3B-A3D9-D4E264E100C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931618330"/>
      </p:ext>
    </p:extLst>
  </p:cSld>
  <p:clrMapOvr>
    <a:masterClrMapping/>
  </p:clrMapOvr>
  <mc:AlternateContent xmlns:mc="http://schemas.openxmlformats.org/markup-compatibility/2006">
    <mc:Choice xmlns:p14="http://schemas.microsoft.com/office/powerpoint/2010/main" Requires="p14">
      <p:transition spd="slow" p14:dur="4400" advTm="10466">
        <p14:honeycomb/>
      </p:transition>
    </mc:Choice>
    <mc:Fallback>
      <p:transition spd="slow" advTm="104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8"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diamond(in)">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8" presetClass="entr" presetSubtype="16"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diamond(in)">
                                      <p:cBhvr>
                                        <p:cTn id="16"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1"/>
</p:tagLst>
</file>

<file path=ppt/tags/tag2.xml><?xml version="1.0" encoding="utf-8"?>
<p:tagLst xmlns:a="http://schemas.openxmlformats.org/drawingml/2006/main" xmlns:r="http://schemas.openxmlformats.org/officeDocument/2006/relationships" xmlns:p="http://schemas.openxmlformats.org/presentationml/2006/main">
  <p:tag name="TIMING" val="|0.7|17.7|4.9|3.4|4.4|5.7|6.7|7.7|1.6"/>
</p:tagLst>
</file>

<file path=ppt/tags/tag3.xml><?xml version="1.0" encoding="utf-8"?>
<p:tagLst xmlns:a="http://schemas.openxmlformats.org/drawingml/2006/main" xmlns:r="http://schemas.openxmlformats.org/officeDocument/2006/relationships" xmlns:p="http://schemas.openxmlformats.org/presentationml/2006/main">
  <p:tag name="TIMING" val="|0.5|5.8|22.6|47.9|4.9"/>
</p:tagLst>
</file>

<file path=ppt/tags/tag4.xml><?xml version="1.0" encoding="utf-8"?>
<p:tagLst xmlns:a="http://schemas.openxmlformats.org/drawingml/2006/main" xmlns:r="http://schemas.openxmlformats.org/officeDocument/2006/relationships" xmlns:p="http://schemas.openxmlformats.org/presentationml/2006/main">
  <p:tag name="TIMING" val="|0.9|6|1.2|1.4|1.5|56.5|46.5|4"/>
</p:tagLst>
</file>

<file path=ppt/tags/tag5.xml><?xml version="1.0" encoding="utf-8"?>
<p:tagLst xmlns:a="http://schemas.openxmlformats.org/drawingml/2006/main" xmlns:r="http://schemas.openxmlformats.org/officeDocument/2006/relationships" xmlns:p="http://schemas.openxmlformats.org/presentationml/2006/main">
  <p:tag name="TIMING" val="|0.6|9|4.1|5.8|18|4.9|0.5"/>
</p:tagLst>
</file>

<file path=ppt/tags/tag6.xml><?xml version="1.0" encoding="utf-8"?>
<p:tagLst xmlns:a="http://schemas.openxmlformats.org/drawingml/2006/main" xmlns:r="http://schemas.openxmlformats.org/officeDocument/2006/relationships" xmlns:p="http://schemas.openxmlformats.org/presentationml/2006/main">
  <p:tag name="TIMING" val="|0.8|37.1"/>
</p:tagLst>
</file>

<file path=ppt/tags/tag7.xml><?xml version="1.0" encoding="utf-8"?>
<p:tagLst xmlns:a="http://schemas.openxmlformats.org/drawingml/2006/main" xmlns:r="http://schemas.openxmlformats.org/officeDocument/2006/relationships" xmlns:p="http://schemas.openxmlformats.org/presentationml/2006/main">
  <p:tag name="TIMING" val="|46.9"/>
</p:tagLst>
</file>

<file path=ppt/tags/tag8.xml><?xml version="1.0" encoding="utf-8"?>
<p:tagLst xmlns:a="http://schemas.openxmlformats.org/drawingml/2006/main" xmlns:r="http://schemas.openxmlformats.org/officeDocument/2006/relationships" xmlns:p="http://schemas.openxmlformats.org/presentationml/2006/main">
  <p:tag name="TIMING" val="|5.4|11.9"/>
</p:tagLst>
</file>

<file path=ppt/tags/tag9.xml><?xml version="1.0" encoding="utf-8"?>
<p:tagLst xmlns:a="http://schemas.openxmlformats.org/drawingml/2006/main" xmlns:r="http://schemas.openxmlformats.org/officeDocument/2006/relationships" xmlns:p="http://schemas.openxmlformats.org/presentationml/2006/main">
  <p:tag name="TIMING" val="|4.4|13"/>
</p:tagLst>
</file>

<file path=ppt/tags/tag10.xml><?xml version="1.0" encoding="utf-8"?>
<p:tagLst xmlns:a="http://schemas.openxmlformats.org/drawingml/2006/main" xmlns:r="http://schemas.openxmlformats.org/officeDocument/2006/relationships" xmlns:p="http://schemas.openxmlformats.org/presentationml/2006/main">
  <p:tag name="TIMING" val="|25.9|6.2|4.8"/>
</p:tagLst>
</file>

<file path=ppt/tags/tag11.xml><?xml version="1.0" encoding="utf-8"?>
<p:tagLst xmlns:a="http://schemas.openxmlformats.org/drawingml/2006/main" xmlns:r="http://schemas.openxmlformats.org/officeDocument/2006/relationships" xmlns:p="http://schemas.openxmlformats.org/presentationml/2006/main">
  <p:tag name="TIMING" val="|1.4"/>
</p:tagLst>
</file>

<file path=ppt/tags/tag12.xml><?xml version="1.0" encoding="utf-8"?>
<p:tagLst xmlns:a="http://schemas.openxmlformats.org/drawingml/2006/main" xmlns:r="http://schemas.openxmlformats.org/officeDocument/2006/relationships" xmlns:p="http://schemas.openxmlformats.org/presentationml/2006/main">
  <p:tag name="TIMING" val="|1.2|3.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911</TotalTime>
  <Words>3073</Words>
  <Application>Microsoft Office PowerPoint</Application>
  <PresentationFormat>Widescreen</PresentationFormat>
  <Paragraphs>217</Paragraphs>
  <Slides>12</Slides>
  <Notes>12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Circuit</vt:lpstr>
      <vt:lpstr>Strategies for Resilience and prosperity (bmsp6006) Glenn Behenna presentation Joaquim Anthony Fernandes (1805865)</vt:lpstr>
      <vt:lpstr>Introduction</vt:lpstr>
      <vt:lpstr>Definitions of strategy</vt:lpstr>
      <vt:lpstr>Definitions of strategic management</vt:lpstr>
      <vt:lpstr>Coca Cola</vt:lpstr>
      <vt:lpstr>Stakeholder analysis</vt:lpstr>
      <vt:lpstr>Bowman’s strategy clock</vt:lpstr>
      <vt:lpstr>SWOT Analysis</vt:lpstr>
      <vt:lpstr>PESTEL Analysis</vt:lpstr>
      <vt:lpstr>My proposed strategy for coca cola</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jaferny2233@googlemail.com</dc:creator>
  <cp:lastModifiedBy>jaferny2233@googlemail.com</cp:lastModifiedBy>
  <cp:revision>50</cp:revision>
  <cp:lastPrinted>2020-10-22T10:47:27Z</cp:lastPrinted>
  <dcterms:created xsi:type="dcterms:W3CDTF">2020-10-19T13:58:59Z</dcterms:created>
  <dcterms:modified xsi:type="dcterms:W3CDTF">2020-10-22T15:22:01Z</dcterms:modified>
</cp:coreProperties>
</file>