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AAB7F-7C5D-98C6-4EC7-5E57006C6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FB4999-4C86-F59E-9093-AF66E61C9A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16CDF-36E1-ED4A-ACC4-CBF2ECA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F875-ADA5-F875-9D73-B71C721AE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9657A-20F2-3B1D-5533-A4E775BA1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208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98B8D-477F-DDA4-2D25-B90AE9221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B4F35-E463-89BD-3387-B056DE7EB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E32AB-B5FA-6850-6F1E-F47E3D61A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3730F-8539-471D-E05D-FA206E03B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DC5F6-02E2-C474-B043-2C5C4E826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4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2FDD9-C4CC-984A-F078-B8B1C48BF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B800CF-4194-411C-4D45-64A8CC76B6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8C9AC-9913-A148-5782-2A3F2294D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B7B241-8296-989D-B7CC-0FD04F7F6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2E760-6DF0-6A4A-E0CA-7D00412FB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28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C9843-29BB-B41C-EDA5-1F1114BD3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F38AF0-93FE-7EA5-8646-B8F7238A20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CFBB9E-D58C-51A9-C1C5-24B9B03739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89F21-C082-6D86-B0F0-F3558B074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89E95B-0EBF-8E0D-2ECD-F79421398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6617E0-E4CB-1E5F-D1BA-CE08E0A4C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422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EF3CF-C317-59BC-A551-FF64D49B1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ED88FE-C6CA-595D-B28E-6563E79AC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09AF22-022B-43CD-7D36-18FC040BA4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C030FA-3DCC-B878-C101-56F3537AB3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44513C-9E7E-EB97-583D-1B4917B4FB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93F40B-265F-2285-6683-A1F34C11C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7049E4-50EC-B433-14B3-E21AC897A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D3938F-D27C-9929-E29C-72D873EEE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456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83082-36D7-4CBF-9671-030D85507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8944FC-517C-9707-1339-27F8DB4A6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2FF200-2464-B31B-378C-25F0FE418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B3BD8E-EF37-6BA0-4C51-513BAEA45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98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E27ECC-B60A-AB81-E8B0-F60CF4E79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392750-0DEA-0EBC-5266-0FFDAF5B0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26C67-85D1-0301-DC34-C7F22FC9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243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9E0A1-E0E7-1B00-D41B-2A07AECC8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C51D8-5888-128C-0EA5-F3AED5526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8470D2-3221-0688-9081-2D87491BFB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3C4F67-C54A-DB78-FF5D-3D192A952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0BAAB0-C2A6-5E7A-18AB-BA2571FD7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590D2D-2C9D-BB7F-373E-5F673D601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967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E7E26-2CD9-A2FE-AF03-23D0BF246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B36900-B2A7-93B7-0E84-AD9A33D6BB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077B82-0FB6-3DCF-EFAB-CF638ABEB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5AC918-90E4-0C9A-CD7A-6AB669F23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5D2441-42DB-58E3-D90A-CB54ED9F7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ACEC14-7FA7-74ED-66A8-BEABC8F40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868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9EB35-C4F5-723C-BF46-6559DCF47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7D55C7-CF29-928A-36D8-80C2E6785F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1AD4F-7540-400B-FD36-273750745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D1810-23F6-0F80-4253-19223FB19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67B9E-07CC-44C4-6F66-480A01C74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70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8363E9-8060-6986-6C64-50F7888074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A79642-AD26-A55C-86FE-009AFEC25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11526-6BC7-376E-5ED5-B2C8AA43D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FAD05-2182-12E2-F7F5-1733867D7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493F9-A6AA-C76D-2661-3D516BED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95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E1BAAB-D4CE-5A2F-1B8B-44FCCE047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A6538-1B65-077C-27CC-D86A37A52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1538C-620F-7379-56CD-C12246FCBA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D1324D-D17E-4B89-BC97-A28CD71D2282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774E4-A04E-80A4-8010-FC5BB971D8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0553B-2CB4-49BA-E17B-E67149419C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D9A287-CBAD-47F9-8227-E9AF72FE3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66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ightception.com/societal-marketing-guide/" TargetMode="External"/><Relationship Id="rId2" Type="http://schemas.openxmlformats.org/officeDocument/2006/relationships/hyperlink" Target="https://thembains.com/societal-marketing-concep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nt">
            <a:extLst>
              <a:ext uri="{FF2B5EF4-FFF2-40B4-BE49-F238E27FC236}">
                <a16:creationId xmlns:a16="http://schemas.microsoft.com/office/drawing/2014/main" id="{E41E80BB-63A0-8437-52E4-AAFF0B134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5D4C534-9A6A-81BC-7642-A0875C5DF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23904" cy="6858000"/>
          </a:xfrm>
          <a:prstGeom prst="rect">
            <a:avLst/>
          </a:prstGeom>
          <a:ln>
            <a:noFill/>
          </a:ln>
          <a:effectLst>
            <a:outerShdw blurRad="317500" dist="127000" dir="2400000" sx="95000" sy="95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A6FC486F-EE17-4AB5-AFD2-50FD675AE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195" y="8299"/>
            <a:ext cx="11433047" cy="3390300"/>
          </a:xfrm>
          <a:prstGeom prst="rect">
            <a:avLst/>
          </a:prstGeom>
          <a:ln>
            <a:noFill/>
          </a:ln>
          <a:effectLst>
            <a:outerShdw blurRad="596900" dist="254000" dir="7140000" sx="87000" sy="87000" algn="t" rotWithShape="0">
              <a:srgbClr val="000000">
                <a:alpha val="2666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A59386-797A-BB9B-DACC-35BEC038F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599" y="1200676"/>
            <a:ext cx="5172407" cy="1932001"/>
          </a:xfrm>
        </p:spPr>
        <p:txBody>
          <a:bodyPr anchor="t">
            <a:noAutofit/>
          </a:bodyPr>
          <a:lstStyle/>
          <a:p>
            <a:pPr algn="l"/>
            <a:r>
              <a:rPr lang="en-GB" sz="5400" dirty="0">
                <a:latin typeface="Arial Black" panose="020B0A04020102020204" pitchFamily="34" charset="0"/>
              </a:rPr>
              <a:t>The Societal Marketing Concept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B5D198-972D-105F-6802-CB9586D214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952" y="4054414"/>
            <a:ext cx="5172292" cy="2204515"/>
          </a:xfrm>
        </p:spPr>
        <p:txBody>
          <a:bodyPr anchor="b">
            <a:normAutofit/>
          </a:bodyPr>
          <a:lstStyle/>
          <a:p>
            <a:pPr algn="l"/>
            <a:r>
              <a:rPr lang="en-GB" dirty="0">
                <a:latin typeface="Arial Black" panose="020B0A04020102020204" pitchFamily="34" charset="0"/>
              </a:rPr>
              <a:t>Monica Tamara Antonache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BFD3EB-7D46-A335-6B83-AB97FAC61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1721" y="56756"/>
            <a:ext cx="6987278" cy="66782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Graphic 6" descr="Group">
            <a:extLst>
              <a:ext uri="{FF2B5EF4-FFF2-40B4-BE49-F238E27FC236}">
                <a16:creationId xmlns:a16="http://schemas.microsoft.com/office/drawing/2014/main" id="{5F6FBE41-444C-EE66-B5B0-5E02BFCE7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59726" y="3265900"/>
            <a:ext cx="2650152" cy="2650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16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A5C203-5286-4D63-A193-2E159CEE6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B6D64F-5829-4FFF-A017-E518F79E7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8082" y="804204"/>
            <a:ext cx="5534922" cy="985971"/>
          </a:xfrm>
        </p:spPr>
        <p:txBody>
          <a:bodyPr anchor="b">
            <a:normAutofit/>
          </a:bodyPr>
          <a:lstStyle/>
          <a:p>
            <a:r>
              <a:rPr lang="en-GB" sz="4000" dirty="0">
                <a:solidFill>
                  <a:srgbClr val="C00000"/>
                </a:solidFill>
                <a:latin typeface="Arial Black" panose="020B0A04020102020204" pitchFamily="34" charset="0"/>
              </a:rPr>
              <a:t>Introduction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FD58EE-B64B-2AF5-95CB-A37DF6658A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21" r="-1" b="-1"/>
          <a:stretch>
            <a:fillRect/>
          </a:stretch>
        </p:blipFill>
        <p:spPr>
          <a:xfrm>
            <a:off x="8313088" y="10"/>
            <a:ext cx="3052899" cy="146542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1F066-D552-261C-BA40-FC6DC7E8E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9" y="2320688"/>
            <a:ext cx="7453547" cy="3655210"/>
          </a:xfrm>
        </p:spPr>
        <p:txBody>
          <a:bodyPr anchor="t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societal marketing concept extends the previous marketing philosophy by introducing the notion of social and environmental responsibility to business strategy.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 addition to profitability, businesses must also hold themselves accountable to people, communities, and the planet.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Corporate Social Responsibility, sustainable innovation, and full transparency of both operations and branding is encouraged.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Societal marketing concept applies customer satisfaction along with social good and elevates marketing from short-term to long-term social change.</a:t>
            </a:r>
          </a:p>
          <a:p>
            <a:endParaRPr lang="en-GB" sz="15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C22E36-84C8-8D24-AB52-16A0AEB9FE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593" r="1099" b="-5"/>
          <a:stretch>
            <a:fillRect/>
          </a:stretch>
        </p:blipFill>
        <p:spPr>
          <a:xfrm>
            <a:off x="8313088" y="1570516"/>
            <a:ext cx="3052899" cy="14654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673929-D822-E795-8523-3DA9A97213A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363" r="-3" b="13698"/>
          <a:stretch>
            <a:fillRect/>
          </a:stretch>
        </p:blipFill>
        <p:spPr>
          <a:xfrm>
            <a:off x="8313088" y="3124327"/>
            <a:ext cx="3052899" cy="1465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0C43BA-F047-8D16-3FF0-CBEADD532C1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8609" r="2" b="26494"/>
          <a:stretch>
            <a:fillRect/>
          </a:stretch>
        </p:blipFill>
        <p:spPr>
          <a:xfrm>
            <a:off x="8313087" y="4678138"/>
            <a:ext cx="3052899" cy="146543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8320787-6D49-4B03-AD81-917CE818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313044" y="6143573"/>
            <a:ext cx="3052782" cy="72563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85D7B9-E066-4923-8CB7-294BF3062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443840-A796-4C43-8DC1-1B738EFEC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5193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0438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A5C203-5286-4D63-A193-2E159CEE6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3496A8-B896-542A-43CF-EF78078D8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694" y="559085"/>
            <a:ext cx="4805330" cy="1212959"/>
          </a:xfrm>
        </p:spPr>
        <p:txBody>
          <a:bodyPr anchor="b">
            <a:normAutofit/>
          </a:bodyPr>
          <a:lstStyle/>
          <a:p>
            <a:r>
              <a:rPr lang="en-GB" sz="4000" dirty="0">
                <a:solidFill>
                  <a:srgbClr val="C00000"/>
                </a:solidFill>
                <a:latin typeface="Arial Black" panose="020B0A04020102020204" pitchFamily="34" charset="0"/>
              </a:rPr>
              <a:t>Key Features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E8257F-3692-9E33-B66F-03E2F03053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90" r="-4" b="24374"/>
          <a:stretch>
            <a:fillRect/>
          </a:stretch>
        </p:blipFill>
        <p:spPr>
          <a:xfrm>
            <a:off x="8313088" y="10"/>
            <a:ext cx="3052899" cy="146542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F9EED-AB21-6069-6196-F28F07E4C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9" y="2232398"/>
            <a:ext cx="7712103" cy="3743500"/>
          </a:xfrm>
        </p:spPr>
        <p:txBody>
          <a:bodyPr anchor="t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societal marketing concept is the fifth and most sophisticated adaptation of a marketing philosophy that incorporates learnings from subsequent models to reach a more comprehensive approach to business practice.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societal marketing concept is centered on the customer but greatly enhances with the objectives of social equity and environmental sustainability.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Businesses are encouraged to strive toward the triple bottom line of people, planet, and profit to achieve balanced advantages.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societal marketing concept aligns with current global considerations such as ethical trade practices, inclusivity, and responsible innovation.</a:t>
            </a:r>
          </a:p>
          <a:p>
            <a:endParaRPr lang="en-GB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EB194A-47ED-1413-7930-A52A50B4C6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636" r="-1" b="8552"/>
          <a:stretch>
            <a:fillRect/>
          </a:stretch>
        </p:blipFill>
        <p:spPr>
          <a:xfrm>
            <a:off x="8313088" y="1570516"/>
            <a:ext cx="3052899" cy="1465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6D1B8E-D4B7-9413-DB59-100CE32E75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601" r="-4" b="11263"/>
          <a:stretch>
            <a:fillRect/>
          </a:stretch>
        </p:blipFill>
        <p:spPr>
          <a:xfrm>
            <a:off x="8313088" y="3124327"/>
            <a:ext cx="3052899" cy="14654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C0C2DE-BFBB-B449-E67E-07693AA707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4553" r="-2" b="11362"/>
          <a:stretch>
            <a:fillRect/>
          </a:stretch>
        </p:blipFill>
        <p:spPr>
          <a:xfrm>
            <a:off x="8313087" y="4678138"/>
            <a:ext cx="3052899" cy="146543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8320787-6D49-4B03-AD81-917CE818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313044" y="6143573"/>
            <a:ext cx="3052782" cy="72563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85D7B9-E066-4923-8CB7-294BF3062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443840-A796-4C43-8DC1-1B738EFEC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5193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69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A5C203-5286-4D63-A193-2E159CEE6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FD12F-53B3-1476-DA92-2B13BAC74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2408" y="540167"/>
            <a:ext cx="6608902" cy="1156203"/>
          </a:xfrm>
        </p:spPr>
        <p:txBody>
          <a:bodyPr anchor="b">
            <a:normAutofit/>
          </a:bodyPr>
          <a:lstStyle/>
          <a:p>
            <a:r>
              <a:rPr lang="en-GB" sz="4000" dirty="0">
                <a:solidFill>
                  <a:srgbClr val="C00000"/>
                </a:solidFill>
                <a:latin typeface="Arial Black" panose="020B0A04020102020204" pitchFamily="34" charset="0"/>
              </a:rPr>
              <a:t>Modern Applications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350442-16A2-659F-B8D8-70F78327F6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67" r="-4" b="19204"/>
          <a:stretch>
            <a:fillRect/>
          </a:stretch>
        </p:blipFill>
        <p:spPr>
          <a:xfrm>
            <a:off x="8313088" y="10"/>
            <a:ext cx="3052899" cy="146542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7FF36-4E21-6360-6520-C48E6732F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00" y="2112582"/>
            <a:ext cx="7548146" cy="3863316"/>
          </a:xfrm>
        </p:spPr>
        <p:txBody>
          <a:bodyPr anchor="t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Businesses apply the societal concept through embedding Corporate Social Responsibility (CSR) and sustainability in their mission and overall strategy.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There are leading examples of brands with profitability mixed with ethics; think Patagonia, The Body Shop and Ben &amp; Jerry’s.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Contemporary consumers are loyal to brands who give authenticity and transparency, as well as a sense of purpose.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Beyond authenticity, the conceptual changes give structure to what corporations can do so that taking social action or environmental care becomes standard elements in contemporary marketing. 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10A248-A764-E831-EAE9-523D8C0B19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648" r="-1" b="10490"/>
          <a:stretch>
            <a:fillRect/>
          </a:stretch>
        </p:blipFill>
        <p:spPr>
          <a:xfrm>
            <a:off x="8313088" y="1570516"/>
            <a:ext cx="3052899" cy="14654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8BA835-F9E2-499B-339D-C1A846ACDA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1907" r="-3" b="40090"/>
          <a:stretch>
            <a:fillRect/>
          </a:stretch>
        </p:blipFill>
        <p:spPr>
          <a:xfrm>
            <a:off x="8313088" y="3124327"/>
            <a:ext cx="3052899" cy="1465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4C37E9-C11E-EBE6-41F9-CA2599D9939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7366" r="-3" b="6914"/>
          <a:stretch>
            <a:fillRect/>
          </a:stretch>
        </p:blipFill>
        <p:spPr>
          <a:xfrm>
            <a:off x="8313087" y="4678138"/>
            <a:ext cx="3052899" cy="146543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8320787-6D49-4B03-AD81-917CE818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8313044" y="6143573"/>
            <a:ext cx="3052782" cy="72563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85D7B9-E066-4923-8CB7-294BF3062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443840-A796-4C43-8DC1-1B738EFEC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5193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0324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AF68CB5-D519-4070-A998-B86F0FBCD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2FB89F-1318-3ABA-A730-7F6A3E26C8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749" b="3"/>
          <a:stretch>
            <a:fillRect/>
          </a:stretch>
        </p:blipFill>
        <p:spPr>
          <a:xfrm>
            <a:off x="312678" y="501986"/>
            <a:ext cx="2769973" cy="2769973"/>
          </a:xfrm>
          <a:custGeom>
            <a:avLst/>
            <a:gdLst/>
            <a:ahLst/>
            <a:cxnLst/>
            <a:rect l="l" t="t" r="r" b="b"/>
            <a:pathLst>
              <a:path w="2769973" h="2769973">
                <a:moveTo>
                  <a:pt x="133430" y="0"/>
                </a:moveTo>
                <a:lnTo>
                  <a:pt x="2636543" y="0"/>
                </a:lnTo>
                <a:cubicBezTo>
                  <a:pt x="2710234" y="0"/>
                  <a:pt x="2769973" y="59739"/>
                  <a:pt x="2769973" y="133430"/>
                </a:cubicBezTo>
                <a:lnTo>
                  <a:pt x="2769973" y="2636543"/>
                </a:lnTo>
                <a:cubicBezTo>
                  <a:pt x="2769973" y="2710234"/>
                  <a:pt x="2710234" y="2769973"/>
                  <a:pt x="2636543" y="2769973"/>
                </a:cubicBezTo>
                <a:lnTo>
                  <a:pt x="133430" y="2769973"/>
                </a:lnTo>
                <a:cubicBezTo>
                  <a:pt x="59739" y="2769973"/>
                  <a:pt x="0" y="2710234"/>
                  <a:pt x="0" y="2636543"/>
                </a:cubicBezTo>
                <a:lnTo>
                  <a:pt x="0" y="133430"/>
                </a:lnTo>
                <a:cubicBezTo>
                  <a:pt x="0" y="59739"/>
                  <a:pt x="59739" y="0"/>
                  <a:pt x="133430" y="0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E0A1A7-856D-D43A-BD25-EE67B2BBB7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355" r="27645" b="-1"/>
          <a:stretch>
            <a:fillRect/>
          </a:stretch>
        </p:blipFill>
        <p:spPr>
          <a:xfrm>
            <a:off x="3276002" y="501987"/>
            <a:ext cx="2769973" cy="2769973"/>
          </a:xfrm>
          <a:custGeom>
            <a:avLst/>
            <a:gdLst/>
            <a:ahLst/>
            <a:cxnLst/>
            <a:rect l="l" t="t" r="r" b="b"/>
            <a:pathLst>
              <a:path w="2683042" h="2683042">
                <a:moveTo>
                  <a:pt x="102278" y="0"/>
                </a:moveTo>
                <a:lnTo>
                  <a:pt x="2580764" y="0"/>
                </a:lnTo>
                <a:cubicBezTo>
                  <a:pt x="2637251" y="0"/>
                  <a:pt x="2683042" y="45791"/>
                  <a:pt x="2683042" y="102278"/>
                </a:cubicBezTo>
                <a:lnTo>
                  <a:pt x="2683042" y="2580764"/>
                </a:lnTo>
                <a:cubicBezTo>
                  <a:pt x="2683042" y="2637251"/>
                  <a:pt x="2637251" y="2683042"/>
                  <a:pt x="2580764" y="2683042"/>
                </a:cubicBezTo>
                <a:lnTo>
                  <a:pt x="102278" y="2683042"/>
                </a:lnTo>
                <a:cubicBezTo>
                  <a:pt x="45791" y="2683042"/>
                  <a:pt x="0" y="2637251"/>
                  <a:pt x="0" y="2580764"/>
                </a:cubicBezTo>
                <a:lnTo>
                  <a:pt x="0" y="102278"/>
                </a:lnTo>
                <a:cubicBezTo>
                  <a:pt x="0" y="45791"/>
                  <a:pt x="45791" y="0"/>
                  <a:pt x="102278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A8E62B-E288-6B37-3E89-8111EC0899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12774" y="3429005"/>
            <a:ext cx="2769973" cy="2769973"/>
          </a:xfrm>
          <a:custGeom>
            <a:avLst/>
            <a:gdLst/>
            <a:ahLst/>
            <a:cxnLst/>
            <a:rect l="l" t="t" r="r" b="b"/>
            <a:pathLst>
              <a:path w="2683042" h="2683042">
                <a:moveTo>
                  <a:pt x="102278" y="0"/>
                </a:moveTo>
                <a:lnTo>
                  <a:pt x="2580764" y="0"/>
                </a:lnTo>
                <a:cubicBezTo>
                  <a:pt x="2637251" y="0"/>
                  <a:pt x="2683042" y="45791"/>
                  <a:pt x="2683042" y="102278"/>
                </a:cubicBezTo>
                <a:lnTo>
                  <a:pt x="2683042" y="2580764"/>
                </a:lnTo>
                <a:cubicBezTo>
                  <a:pt x="2683042" y="2637251"/>
                  <a:pt x="2637251" y="2683042"/>
                  <a:pt x="2580764" y="2683042"/>
                </a:cubicBezTo>
                <a:lnTo>
                  <a:pt x="102278" y="2683042"/>
                </a:lnTo>
                <a:cubicBezTo>
                  <a:pt x="45791" y="2683042"/>
                  <a:pt x="0" y="2637251"/>
                  <a:pt x="0" y="2580764"/>
                </a:cubicBezTo>
                <a:lnTo>
                  <a:pt x="0" y="102278"/>
                </a:lnTo>
                <a:cubicBezTo>
                  <a:pt x="0" y="45791"/>
                  <a:pt x="45791" y="0"/>
                  <a:pt x="102278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84A6D9-7ECD-77C0-5934-4D9EB934325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962" r="28039"/>
          <a:stretch>
            <a:fillRect/>
          </a:stretch>
        </p:blipFill>
        <p:spPr>
          <a:xfrm>
            <a:off x="3276003" y="3428994"/>
            <a:ext cx="2769973" cy="2769974"/>
          </a:xfrm>
          <a:custGeom>
            <a:avLst/>
            <a:gdLst/>
            <a:ahLst/>
            <a:cxnLst/>
            <a:rect l="l" t="t" r="r" b="b"/>
            <a:pathLst>
              <a:path w="3118718" h="3118719">
                <a:moveTo>
                  <a:pt x="127306" y="0"/>
                </a:moveTo>
                <a:lnTo>
                  <a:pt x="2991412" y="0"/>
                </a:lnTo>
                <a:cubicBezTo>
                  <a:pt x="3061721" y="0"/>
                  <a:pt x="3118718" y="56997"/>
                  <a:pt x="3118718" y="127306"/>
                </a:cubicBezTo>
                <a:lnTo>
                  <a:pt x="3118718" y="2991413"/>
                </a:lnTo>
                <a:cubicBezTo>
                  <a:pt x="3118718" y="3061722"/>
                  <a:pt x="3061721" y="3118719"/>
                  <a:pt x="2991412" y="3118719"/>
                </a:cubicBezTo>
                <a:lnTo>
                  <a:pt x="127306" y="3118719"/>
                </a:lnTo>
                <a:cubicBezTo>
                  <a:pt x="56997" y="3118719"/>
                  <a:pt x="0" y="3061722"/>
                  <a:pt x="0" y="2991413"/>
                </a:cubicBezTo>
                <a:lnTo>
                  <a:pt x="0" y="127306"/>
                </a:lnTo>
                <a:cubicBezTo>
                  <a:pt x="0" y="56997"/>
                  <a:pt x="56997" y="0"/>
                  <a:pt x="127306" y="0"/>
                </a:cubicBezTo>
                <a:close/>
              </a:path>
            </a:pathLst>
          </a:custGeom>
        </p:spPr>
      </p:pic>
      <p:sp>
        <p:nvSpPr>
          <p:cNvPr id="25" name="Arc 24">
            <a:extLst>
              <a:ext uri="{FF2B5EF4-FFF2-40B4-BE49-F238E27FC236}">
                <a16:creationId xmlns:a16="http://schemas.microsoft.com/office/drawing/2014/main" id="{7586665A-47B3-4AEE-BC94-15D89FF70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36468">
            <a:off x="7783403" y="326268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43A490-9AD9-ACFD-3C0E-FCC14F321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075" y="870863"/>
            <a:ext cx="5015804" cy="132556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C00000"/>
                </a:solidFill>
                <a:latin typeface="Arial Black" panose="020B0A04020102020204" pitchFamily="34" charset="0"/>
              </a:rPr>
              <a:t>The Best Model for 2025</a:t>
            </a:r>
            <a:endParaRPr lang="en-GB" sz="4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6F6618-3A5D-C860-2424-F607DB813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2728" y="2371134"/>
            <a:ext cx="5346498" cy="3926888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Company's success will rest in the highest ability to combine innovation with social and environmental responsibility.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societal marketing concept is designed to prepare firms for global challenges such as climate change, inequality, sustainability demands, etc.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Aligning ethics and business models, firms will attract loyal customers, investors and employees who share these values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concept makes sure marketing is applied as more than just to sell; it is used to sustain, inspire us to offer a better future.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460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3623F37-A8C4-480F-BCB1-CF9E49F0C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EA3E6C2-0820-41EE-816A-5D9A9CB33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232712" cy="6857997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21B6D-7FF5-0611-5C1E-ADD5079DB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537" y="1170429"/>
            <a:ext cx="3806863" cy="5138923"/>
          </a:xfrm>
        </p:spPr>
        <p:txBody>
          <a:bodyPr anchor="ctr">
            <a:normAutofit/>
          </a:bodyPr>
          <a:lstStyle/>
          <a:p>
            <a:r>
              <a:rPr lang="en-GB" sz="4000" dirty="0">
                <a:solidFill>
                  <a:srgbClr val="C00000"/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2CF87F1-3B54-482D-A798-9F4A99449E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26F90-033E-AE97-CF3E-747922290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2712" y="186745"/>
            <a:ext cx="5828353" cy="6122607"/>
          </a:xfrm>
        </p:spPr>
        <p:txBody>
          <a:bodyPr anchor="ctr">
            <a:normAutofit/>
          </a:bodyPr>
          <a:lstStyle/>
          <a:p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Abratt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R., &amp; Sacks, D. (1988). The marketing challenge: Towards being profitable and socially responsible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Journal of Business Ethics, 7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(7), 497-507.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Crane, A., &amp; Desmond, J. (2002). Societal marketing and morality.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 journal of marketing, 36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(5-6), 548-569.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Chandy, R. K., Johar, G. V., Moorman, C., &amp; Roberts, J. H. (2021). Better marketing for a better world.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Marketing, 85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(3), 1-9.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Firat, A. F. (2022). Marketing and market.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Japan Marketing History Review, 1(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1), 48-53.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Kotler, P. (1998). A generic concept of marketing.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Management, 7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(3), 48.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Kotler, P. (1994). Reconceptualising marketing: an interview with Philip Kotler.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 Management Journal, 12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(4), 353-361.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Kotler, P. (2011).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Philip Kotler's contributions to marketing theory and practice. In Review of marketing research: Special issue-marketing legends (pp. 87-120). 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Emerald Group Publishing Limited.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Lee, N. R., &amp; Kotler, P. (2019).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marketing: Behavior change for social good.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Sage Publications.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Murphy, P. E.,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Laczniak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G. R., &amp; Harris, F. (2017). 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Ethics in marketing. International cases and perspectives.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Voronov, A. A.,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Gorlachev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P. V.,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Mirzoeva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E. V., Rudenko, V. A., &amp; Popova, T. S. (2021). Role of social and ethical marketing in improving sustainable business development. In </a:t>
            </a:r>
            <a:r>
              <a:rPr lang="az-Cyrl-AZ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en-US" sz="1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ooperation and Sustainable Development (pp. 1249-1255). Cham: Springer International Publishing.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https://thembains.com/societal-marketing-concept/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https://eightception.com/societal-marketing-guide/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3994C9B-C550-4E20-89C5-83F12CB5A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16AE491-4898-437E-9E32-86A2F1920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7F55C76-861C-49BA-925A-099CA01184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9494BE9A-C1C3-41FE-B2E9-6DBE5EBA2E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6408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709</Words>
  <Application>Microsoft Office PowerPoint</Application>
  <PresentationFormat>Widescreen</PresentationFormat>
  <Paragraphs>35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Arial Black</vt:lpstr>
      <vt:lpstr>Helvetica Neue Medium</vt:lpstr>
      <vt:lpstr>Office Theme</vt:lpstr>
      <vt:lpstr>The Societal Marketing Concept</vt:lpstr>
      <vt:lpstr>Introduction </vt:lpstr>
      <vt:lpstr>Key Features </vt:lpstr>
      <vt:lpstr>Modern Applications</vt:lpstr>
      <vt:lpstr>The Best Model for 2025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1</cp:revision>
  <dcterms:created xsi:type="dcterms:W3CDTF">2025-10-24T22:02:58Z</dcterms:created>
  <dcterms:modified xsi:type="dcterms:W3CDTF">2025-10-24T22:28:02Z</dcterms:modified>
</cp:coreProperties>
</file>