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68" r:id="rId2"/>
    <p:sldId id="269" r:id="rId3"/>
    <p:sldId id="270" r:id="rId4"/>
    <p:sldId id="271" r:id="rId5"/>
    <p:sldId id="279" r:id="rId6"/>
    <p:sldId id="280" r:id="rId7"/>
    <p:sldId id="281" r:id="rId8"/>
    <p:sldId id="282" r:id="rId9"/>
    <p:sldId id="283" r:id="rId10"/>
    <p:sldId id="278" r:id="rId11"/>
  </p:sldIdLst>
  <p:sldSz cx="12192000" cy="6858000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585" autoAdjust="0"/>
    <p:restoredTop sz="94660"/>
  </p:normalViewPr>
  <p:slideViewPr>
    <p:cSldViewPr snapToGrid="0">
      <p:cViewPr varScale="1">
        <p:scale>
          <a:sx n="65" d="100"/>
          <a:sy n="65" d="100"/>
        </p:scale>
        <p:origin x="440" y="44"/>
      </p:cViewPr>
      <p:guideLst>
        <p:guide pos="384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90" d="100"/>
          <a:sy n="90" d="100"/>
        </p:scale>
        <p:origin x="1140" y="4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US"/>
              <a:t>Don Manage - 1706316 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5179484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C4FB8F-ED15-48AB-97BD-17129D4E699D}" type="datetimeFigureOut">
              <a:rPr lang="en-US" smtClean="0"/>
              <a:pPr/>
              <a:t>7/5/2018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/>
              <a:t>Marketing Management -SBMA7102D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5179484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6B3739-9081-478F-812E-AE7CE140632E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2104981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US"/>
              <a:t>Don Manage - 1706316 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C9D437-CD83-4825-AD0D-5E7B341BC79B}" type="datetimeFigureOut">
              <a:rPr lang="en-US" smtClean="0"/>
              <a:pPr/>
              <a:t>7/5/2018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514600" y="857250"/>
            <a:ext cx="41148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300413"/>
            <a:ext cx="7315200" cy="231457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/>
              <a:t>Marketing Management -SBMA7102D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0CF8BB-EBC7-4B8F-9632-A5A136FBB88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0369621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755780"/>
            <a:ext cx="6858000" cy="3200400"/>
          </a:xfrm>
        </p:spPr>
        <p:txBody>
          <a:bodyPr anchor="b">
            <a:normAutofit/>
          </a:bodyPr>
          <a:lstStyle>
            <a:lvl1pPr algn="l">
              <a:lnSpc>
                <a:spcPct val="75000"/>
              </a:lnSpc>
              <a:defRPr sz="8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9600" y="3956180"/>
            <a:ext cx="6858000" cy="109728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A1FD2-7303-4396-9984-765055F282D5}" type="datetime1">
              <a:rPr lang="en-US" smtClean="0"/>
              <a:t>7/5/2018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Marketing Management -SBMA7102D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8862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fld id="{F8139FF9-B60F-4E24-95D6-6C1F77A0393D}" type="datetime1">
              <a:rPr lang="en-US" smtClean="0"/>
              <a:t>7/5/2018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Marketing Management -SBMA7102D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fld id="{E31375A4-56A4-47D6-9801-1991572033F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2444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822960"/>
            <a:ext cx="8686800" cy="201168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2834640"/>
            <a:ext cx="8686800" cy="109728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28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06778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981200"/>
            <a:ext cx="4572000" cy="448056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81800" y="1981200"/>
            <a:ext cx="4572000" cy="448056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02794-C495-4A85-834C-66975F403F9D}" type="datetime1">
              <a:rPr lang="en-US" smtClean="0"/>
              <a:t>7/5/2018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Marketing Management -SBMA7102D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4567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1200" y="1679448"/>
            <a:ext cx="4572000" cy="830487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81200" y="2509935"/>
            <a:ext cx="4572000" cy="39670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781800" y="1679448"/>
            <a:ext cx="4572000" cy="830487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781800" y="2509935"/>
            <a:ext cx="4572000" cy="39670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7FF9C-73BD-42DB-8A34-1B67B2A44ADA}" type="datetime1">
              <a:rPr lang="en-US" smtClean="0"/>
              <a:t>7/5/2018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Marketing Management -SBMA7102D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7906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F560D-0798-4857-BE53-3B1DF42ADFCC}" type="datetime1">
              <a:rPr lang="en-US" smtClean="0"/>
              <a:t>7/5/2018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Marketing Management -SBMA7102D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8976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96C97-6839-4BD4-BE51-FD5C9398C619}" type="datetime1">
              <a:rPr lang="en-US" smtClean="0"/>
              <a:t>7/5/2018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Marketing Management -SBMA7102D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6817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9420" y="408993"/>
            <a:ext cx="4800937" cy="1828800"/>
          </a:xfrm>
        </p:spPr>
        <p:txBody>
          <a:bodyPr anchor="b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6491" y="381000"/>
            <a:ext cx="5489510" cy="57912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559420" y="2237793"/>
            <a:ext cx="4800937" cy="18288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70F1B-7FA2-4F2A-909B-DB6832097635}" type="datetime1">
              <a:rPr lang="en-US" smtClean="0"/>
              <a:t>7/5/2018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Marketing Management -SBMA7102D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7374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 userDrawn="1"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6248" y="384048"/>
            <a:ext cx="4800600" cy="1828800"/>
          </a:xfrm>
        </p:spPr>
        <p:txBody>
          <a:bodyPr anchor="b">
            <a:noAutofit/>
          </a:bodyPr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0" y="0"/>
            <a:ext cx="6096000" cy="6858000"/>
          </a:xfrm>
          <a:ln>
            <a:noFill/>
          </a:ln>
        </p:spPr>
        <p:txBody>
          <a:bodyPr tIns="4572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556249" y="2240280"/>
            <a:ext cx="4799140" cy="18288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71200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21B8B-27D0-486E-B976-3CCC00DF49B7}" type="datetime1">
              <a:rPr lang="en-US" smtClean="0"/>
              <a:t>7/5/2018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Marketing Management -SBMA7102D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7154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342120" y="380999"/>
            <a:ext cx="2011680" cy="6096001"/>
          </a:xfrm>
        </p:spPr>
        <p:txBody>
          <a:bodyPr vert="eaVert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81199" y="380999"/>
            <a:ext cx="7074859" cy="609600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B24B0-9E0E-48C8-B2F7-5F2D9322732D}" type="datetime1">
              <a:rPr lang="en-US" smtClean="0"/>
              <a:t>7/5/2018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Marketing Management -SBMA7102D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4635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81200" y="381000"/>
            <a:ext cx="9372600" cy="12954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1200" y="1987419"/>
            <a:ext cx="9372600" cy="44831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631790" y="5586761"/>
            <a:ext cx="280731" cy="883759"/>
          </a:xfrm>
          <a:prstGeom prst="rect">
            <a:avLst/>
          </a:prstGeom>
        </p:spPr>
        <p:txBody>
          <a:bodyPr vert="vert270" lIns="91440" tIns="45720" rIns="91440" bIns="45720" rtlCol="0" anchor="ctr"/>
          <a:lstStyle>
            <a:lvl1pPr algn="l">
              <a:defRPr sz="120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fld id="{9BCC8714-2F53-47E6-90D3-A393BB72F46A}" type="datetime1">
              <a:rPr lang="en-US" smtClean="0"/>
              <a:t>7/5/2018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631790" y="365125"/>
            <a:ext cx="280730" cy="5139936"/>
          </a:xfrm>
          <a:prstGeom prst="rect">
            <a:avLst/>
          </a:prstGeom>
        </p:spPr>
        <p:txBody>
          <a:bodyPr vert="vert270" lIns="91440" tIns="45720" rIns="91440" bIns="45720" rtlCol="0" anchor="ctr"/>
          <a:lstStyle>
            <a:lvl1pPr algn="ctr">
              <a:defRPr sz="120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Marketing Management -SBMA7102D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13321" y="6268940"/>
            <a:ext cx="722377" cy="2015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fld id="{E31375A4-56A4-47D6-9801-1991572033F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3259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400" kern="1200" cap="all" baseline="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lnSpc>
          <a:spcPct val="90000"/>
        </a:lnSpc>
        <a:spcBef>
          <a:spcPts val="1800"/>
        </a:spcBef>
        <a:buSzPct val="100000"/>
        <a:buFont typeface="Arial" pitchFamily="34" charset="0"/>
        <a:buChar char="▪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74320" algn="l" defTabSz="914400" rtl="0" eaLnBrk="1" latinLnBrk="0" hangingPunct="1">
        <a:lnSpc>
          <a:spcPct val="90000"/>
        </a:lnSpc>
        <a:spcBef>
          <a:spcPts val="1200"/>
        </a:spcBef>
        <a:buSzPct val="100000"/>
        <a:buFont typeface="Arial" pitchFamily="34" charset="0"/>
        <a:buChar char="▪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▪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18288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874520" indent="-18288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ulturaldiplomacy.org/academy/content/pdf/participant-papers/2012-03-biec/The_Impact_of_Corporate_Social_Responsibility_on__Business_Performance_-_Malte_Kaufmann.pdf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99843" y="2180488"/>
            <a:ext cx="9756531" cy="1820012"/>
          </a:xfrm>
        </p:spPr>
        <p:txBody>
          <a:bodyPr>
            <a:normAutofit fontScale="90000"/>
          </a:bodyPr>
          <a:lstStyle/>
          <a:p>
            <a:pPr algn="r"/>
            <a:r>
              <a:rPr lang="en-US" sz="4000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Corporate Social Responsibility (CSR) </a:t>
            </a:r>
            <a:br>
              <a:rPr lang="en-US" sz="4000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4000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br>
              <a:rPr lang="en-US" sz="4000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4000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marketing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38694" y="5213480"/>
            <a:ext cx="6858000" cy="1097280"/>
          </a:xfrm>
        </p:spPr>
        <p:txBody>
          <a:bodyPr>
            <a:normAutofit fontScale="85000" lnSpcReduction="10000"/>
          </a:bodyPr>
          <a:lstStyle/>
          <a:p>
            <a:pPr algn="r"/>
            <a:r>
              <a:rPr lang="en-US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Don Manage</a:t>
            </a:r>
          </a:p>
          <a:p>
            <a:pPr algn="r"/>
            <a:r>
              <a:rPr lang="en-US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1706316 -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Marketing Management -SBMA7102D</a:t>
            </a:r>
            <a:endParaRPr lang="en-US" b="1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r>
              <a:rPr lang="en-US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Assignment – 1 Presentation</a:t>
            </a:r>
          </a:p>
        </p:txBody>
      </p:sp>
    </p:spTree>
    <p:extLst>
      <p:ext uri="{BB962C8B-B14F-4D97-AF65-F5344CB8AC3E}">
        <p14:creationId xmlns:p14="http://schemas.microsoft.com/office/powerpoint/2010/main" val="2413251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93272" y="432619"/>
            <a:ext cx="9372600" cy="830826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Dimensions of CSR</a:t>
            </a:r>
            <a:endParaRPr lang="en-US" sz="3200" b="1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5345" y="1321056"/>
            <a:ext cx="10148455" cy="3890035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endParaRPr lang="en-CA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CA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 ACCONTABLE:  </a:t>
            </a:r>
            <a:r>
              <a:rPr lang="en-CA" sz="20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 accountable to employees, consumers, stakeholders,  society, country and the environments in conducting business. Maximize positive effects and minimize negative effects to the society.</a:t>
            </a:r>
          </a:p>
          <a:p>
            <a:pPr marL="0" indent="0" algn="just">
              <a:buNone/>
            </a:pPr>
            <a:endParaRPr lang="en-CA" sz="2000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CA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FOCUS STRATEGICALLY:  </a:t>
            </a:r>
            <a:r>
              <a:rPr lang="en-CA" sz="20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Adopt a long term strategy in delivering economic, social, legal, ethical;, environmental and philanthropic values to the firms stakeholders.</a:t>
            </a:r>
          </a:p>
          <a:p>
            <a:pPr marL="0" lvl="2" indent="0" algn="just">
              <a:spcBef>
                <a:spcPts val="1800"/>
              </a:spcBef>
              <a:buNone/>
            </a:pPr>
            <a:r>
              <a:rPr lang="en-US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</a:p>
          <a:p>
            <a:pPr marL="0" indent="0" algn="just"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CONFORM TO THE LAW: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Comply with the  law of the land where you engage in doing business.</a:t>
            </a:r>
          </a:p>
          <a:p>
            <a:pPr marL="0" indent="0" algn="just">
              <a:buNone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F34C6350-737F-438B-9B4A-D4E776927D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6139207" y="3760187"/>
            <a:ext cx="280730" cy="5139936"/>
          </a:xfrm>
        </p:spPr>
        <p:txBody>
          <a:bodyPr/>
          <a:lstStyle/>
          <a:p>
            <a:r>
              <a:rPr lang="en-US" dirty="0"/>
              <a:t>Marketing Management -SBMA7102D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04E8BFB3-04DD-495E-9219-666FB57AC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6D7A2C9-453C-4124-9719-3B2264C8E2F8}"/>
              </a:ext>
            </a:extLst>
          </p:cNvPr>
          <p:cNvSpPr txBox="1"/>
          <p:nvPr/>
        </p:nvSpPr>
        <p:spPr>
          <a:xfrm>
            <a:off x="9055521" y="108157"/>
            <a:ext cx="2458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Don Manage - 1706316 </a:t>
            </a:r>
          </a:p>
        </p:txBody>
      </p:sp>
    </p:spTree>
    <p:extLst>
      <p:ext uri="{BB962C8B-B14F-4D97-AF65-F5344CB8AC3E}">
        <p14:creationId xmlns:p14="http://schemas.microsoft.com/office/powerpoint/2010/main" val="2523332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117233"/>
            <a:ext cx="9372600" cy="1295400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Dimensions of CSR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A3CD76-7642-4E93-A386-FC76E6B50F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7845" y="1580108"/>
            <a:ext cx="9909810" cy="392495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 algn="just">
              <a:lnSpc>
                <a:spcPct val="120000"/>
              </a:lnSpc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en-CA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 PHLANTHROPHIC: </a:t>
            </a:r>
            <a:r>
              <a:rPr lang="en-CA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 a good corporate citizen. Deliver the value of the business to generate the quality of life to the society.</a:t>
            </a:r>
          </a:p>
          <a:p>
            <a:pPr marL="0" indent="0">
              <a:buNone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 algn="just">
              <a:lnSpc>
                <a:spcPct val="120000"/>
              </a:lnSpc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en-CA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 ETHICAL: </a:t>
            </a:r>
            <a:r>
              <a:rPr lang="en-CA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Act just and fair. Act according to a corporate code of conduct. Do the right thing.</a:t>
            </a:r>
          </a:p>
          <a:p>
            <a:pPr marL="411480" lvl="1" indent="0" algn="just">
              <a:lnSpc>
                <a:spcPct val="120000"/>
              </a:lnSpc>
              <a:spcBef>
                <a:spcPts val="0"/>
              </a:spcBef>
              <a:buNone/>
            </a:pPr>
            <a:endParaRPr lang="en-CA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11480" lvl="1" indent="0" algn="just">
              <a:lnSpc>
                <a:spcPct val="120000"/>
              </a:lnSpc>
              <a:spcBef>
                <a:spcPts val="0"/>
              </a:spcBef>
              <a:buNone/>
            </a:pPr>
            <a:r>
              <a:rPr lang="en-US" dirty="0">
                <a:solidFill>
                  <a:srgbClr val="0000C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Based on Saeed Ahmad research to Forum, June 4</a:t>
            </a:r>
            <a:r>
              <a:rPr lang="en-US" baseline="30000" dirty="0">
                <a:solidFill>
                  <a:srgbClr val="0000C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dirty="0">
                <a:solidFill>
                  <a:srgbClr val="0000C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week: In  2009 BBMG conscious consumer report, 77% US consumers feel that they can make a positive difference by purchasing products from socially or environmentally responsible companies 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E11C494-11F6-41C7-B315-177BA32DE1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6527135" y="3659397"/>
            <a:ext cx="280730" cy="5139936"/>
          </a:xfrm>
        </p:spPr>
        <p:txBody>
          <a:bodyPr/>
          <a:lstStyle/>
          <a:p>
            <a:r>
              <a:rPr lang="en-US" dirty="0"/>
              <a:t>Marketing Management -SBMA7102D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095D7E1-D2EF-459A-8B4A-0524677068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A9F40F7-50EA-4007-AD5C-12243B4E6559}"/>
              </a:ext>
            </a:extLst>
          </p:cNvPr>
          <p:cNvSpPr txBox="1"/>
          <p:nvPr/>
        </p:nvSpPr>
        <p:spPr>
          <a:xfrm>
            <a:off x="9055521" y="108157"/>
            <a:ext cx="2458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Don Manage - 1706316 </a:t>
            </a:r>
          </a:p>
        </p:txBody>
      </p:sp>
    </p:spTree>
    <p:extLst>
      <p:ext uri="{BB962C8B-B14F-4D97-AF65-F5344CB8AC3E}">
        <p14:creationId xmlns:p14="http://schemas.microsoft.com/office/powerpoint/2010/main" val="293695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550610"/>
            <a:ext cx="9372600" cy="854181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Issues in CSR</a:t>
            </a:r>
            <a:endParaRPr lang="en-US" sz="32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CA612A-E5C1-46DE-9E54-10C43F37D9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51728" y="1699767"/>
            <a:ext cx="9902072" cy="4120932"/>
          </a:xfrm>
        </p:spPr>
        <p:txBody>
          <a:bodyPr>
            <a:noAutofit/>
          </a:bodyPr>
          <a:lstStyle/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defTabSz="511175">
              <a:lnSpc>
                <a:spcPct val="110000"/>
              </a:lnSpc>
              <a:spcBef>
                <a:spcPts val="0"/>
              </a:spcBef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	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Ethical Compliance: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Society demands that corporations comply with business 	ethics.</a:t>
            </a:r>
          </a:p>
          <a:p>
            <a:pPr marL="457200" lvl="1" indent="0">
              <a:spcBef>
                <a:spcPts val="600"/>
              </a:spcBef>
              <a:buNone/>
            </a:pPr>
            <a:endParaRPr lang="en-CA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lvl="1" indent="0">
              <a:spcBef>
                <a:spcPts val="600"/>
              </a:spcBef>
              <a:buNone/>
            </a:pPr>
            <a:r>
              <a:rPr lang="en-CA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Consumerism:</a:t>
            </a:r>
            <a:r>
              <a:rPr lang="en-CA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Actions taken and views expressed by consumer advocates. They  speaks about consumer rights. For example, product safety, quality, etc.</a:t>
            </a:r>
          </a:p>
          <a:p>
            <a:pPr marL="457200" lvl="1" indent="0">
              <a:spcBef>
                <a:spcPts val="600"/>
              </a:spcBef>
              <a:buNone/>
            </a:pPr>
            <a:endParaRPr lang="en-CA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lvl="1" indent="0">
              <a:spcBef>
                <a:spcPts val="600"/>
              </a:spcBef>
              <a:buNone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Environment Protection: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Demand for healthful environment to maintain high standard of living. For example; water, land and air pollutions.</a:t>
            </a:r>
          </a:p>
          <a:p>
            <a:pPr marL="457200" lvl="1" indent="0">
              <a:spcBef>
                <a:spcPts val="600"/>
              </a:spcBef>
              <a:buNone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lvl="1" indent="0">
              <a:spcBef>
                <a:spcPts val="600"/>
              </a:spcBef>
              <a:buNone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Community Involvement: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Consumers expect corporations to get involved in community development. For example, health and safety, education, welfare, etc.</a:t>
            </a:r>
            <a:endParaRPr lang="en-CA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53A5320C-740D-4FD2-BFC0-61DE85CEE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6262399" y="3558607"/>
            <a:ext cx="280730" cy="5139936"/>
          </a:xfrm>
        </p:spPr>
        <p:txBody>
          <a:bodyPr/>
          <a:lstStyle/>
          <a:p>
            <a:r>
              <a:rPr lang="en-US"/>
              <a:t>Marketing Management -SBMA7102D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52910647-BEF3-4432-B969-B916D14CFE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0EA76DB-AEB8-49AF-BF70-D9FB3C7A975F}"/>
              </a:ext>
            </a:extLst>
          </p:cNvPr>
          <p:cNvSpPr txBox="1"/>
          <p:nvPr/>
        </p:nvSpPr>
        <p:spPr>
          <a:xfrm>
            <a:off x="9055521" y="108157"/>
            <a:ext cx="2458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Don Manage - 1706316 </a:t>
            </a:r>
          </a:p>
        </p:txBody>
      </p:sp>
    </p:spTree>
    <p:extLst>
      <p:ext uri="{BB962C8B-B14F-4D97-AF65-F5344CB8AC3E}">
        <p14:creationId xmlns:p14="http://schemas.microsoft.com/office/powerpoint/2010/main" val="4019838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57624" y="0"/>
            <a:ext cx="9372600" cy="1295400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needs to be done</a:t>
            </a:r>
            <a:endParaRPr lang="en-US" sz="32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CA612A-E5C1-46DE-9E54-10C43F37D9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55423" y="1423446"/>
            <a:ext cx="10086680" cy="4081615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20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Businesses need to: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000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914400" lvl="0" indent="-182563"/>
            <a:r>
              <a:rPr lang="en-US" sz="20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Understand business ethics and socially responsible marketing.</a:t>
            </a:r>
          </a:p>
          <a:p>
            <a:pPr marL="914400" lvl="0" indent="-182563">
              <a:lnSpc>
                <a:spcPct val="100000"/>
              </a:lnSpc>
              <a:spcBef>
                <a:spcPts val="0"/>
              </a:spcBef>
            </a:pPr>
            <a:endParaRPr lang="en-US" sz="2000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914400" lvl="0" indent="-182563"/>
            <a:r>
              <a:rPr lang="en-US" sz="20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Design and implement a socially responsible marketing plan.</a:t>
            </a:r>
          </a:p>
          <a:p>
            <a:pPr marL="914400" lvl="0" indent="-182563">
              <a:lnSpc>
                <a:spcPct val="100000"/>
              </a:lnSpc>
              <a:spcBef>
                <a:spcPts val="0"/>
              </a:spcBef>
            </a:pPr>
            <a:endParaRPr lang="en-US" sz="2000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914400" lvl="0" indent="-182563"/>
            <a:r>
              <a:rPr lang="en-US" sz="20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Integrate ethics into the marketing strategy.</a:t>
            </a:r>
          </a:p>
          <a:p>
            <a:pPr marL="914400" lvl="1" indent="-182563" algn="just">
              <a:lnSpc>
                <a:spcPct val="120000"/>
              </a:lnSpc>
              <a:spcBef>
                <a:spcPts val="600"/>
              </a:spcBef>
              <a:buNone/>
            </a:pPr>
            <a:endParaRPr lang="en-CA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914400" lvl="1" indent="-182563">
              <a:spcBef>
                <a:spcPts val="600"/>
              </a:spcBef>
              <a:buFont typeface="Courier New" pitchFamily="49" charset="0"/>
              <a:buChar char="o"/>
            </a:pPr>
            <a:endParaRPr lang="en-CA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82563" indent="-182563">
              <a:spcBef>
                <a:spcPts val="600"/>
              </a:spcBef>
              <a:buFont typeface="Wingdings" panose="05000000000000000000" pitchFamily="2" charset="2"/>
              <a:buChar char="§"/>
            </a:pPr>
            <a:endParaRPr lang="en-CA" sz="1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0586F822-37F1-413B-81EC-9A31EAF2EF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6403559" y="3659397"/>
            <a:ext cx="280730" cy="5139936"/>
          </a:xfrm>
        </p:spPr>
        <p:txBody>
          <a:bodyPr/>
          <a:lstStyle/>
          <a:p>
            <a:r>
              <a:rPr lang="en-US"/>
              <a:t>Marketing Management -SBMA7102D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FEE090D-5A19-4BFF-BF63-A9961B4236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0B21749-1CF1-4C81-ABAD-4AE59318081A}"/>
              </a:ext>
            </a:extLst>
          </p:cNvPr>
          <p:cNvSpPr txBox="1"/>
          <p:nvPr/>
        </p:nvSpPr>
        <p:spPr>
          <a:xfrm>
            <a:off x="9055521" y="108157"/>
            <a:ext cx="2458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Don Manage - 1706316 </a:t>
            </a:r>
          </a:p>
        </p:txBody>
      </p:sp>
    </p:spTree>
    <p:extLst>
      <p:ext uri="{BB962C8B-B14F-4D97-AF65-F5344CB8AC3E}">
        <p14:creationId xmlns:p14="http://schemas.microsoft.com/office/powerpoint/2010/main" val="3986114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7289" y="609602"/>
            <a:ext cx="9372600" cy="679285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Understanding  business ethics  </a:t>
            </a:r>
            <a:endParaRPr lang="en-US" sz="3200" b="1" i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CA612A-E5C1-46DE-9E54-10C43F37D9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14168" y="1664768"/>
            <a:ext cx="9869129" cy="43329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American Marketing Association has identified 6 ethical values in marketing .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2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Honesty</a:t>
            </a: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– Be truthful in dealing with customers and deliver value and integrity.</a:t>
            </a:r>
          </a:p>
          <a:p>
            <a:r>
              <a:rPr lang="en-US" sz="22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Responsibility</a:t>
            </a: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– Accept responsibility. Serve the needs of customers of all types and be a good stewards of the environment.</a:t>
            </a:r>
          </a:p>
          <a:p>
            <a:r>
              <a:rPr lang="en-US" sz="22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Fairness</a:t>
            </a: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– Deliver quality goods and services.  </a:t>
            </a:r>
          </a:p>
          <a:p>
            <a:r>
              <a:rPr lang="en-US" sz="22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Respect</a:t>
            </a: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– Respect human values protect the dignity of all stakeholders.  </a:t>
            </a:r>
          </a:p>
          <a:p>
            <a:r>
              <a:rPr lang="en-US" sz="22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Transparency</a:t>
            </a: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– Be open with communication and disclosure.  </a:t>
            </a:r>
          </a:p>
          <a:p>
            <a:r>
              <a:rPr lang="en-US" sz="22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Citizenship</a:t>
            </a: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– Fulfill all legal, economic, philanthropic and societal responsibilities.   </a:t>
            </a:r>
          </a:p>
          <a:p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5C9CD94A-FCF0-4386-B31D-42F014009F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6308367" y="3799762"/>
            <a:ext cx="280730" cy="5139936"/>
          </a:xfrm>
        </p:spPr>
        <p:txBody>
          <a:bodyPr/>
          <a:lstStyle/>
          <a:p>
            <a:r>
              <a:rPr lang="en-US"/>
              <a:t>Marketing Management -SBMA7102D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C96BFF2-50A9-43F1-95AD-C2B458822A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45B3CC7-348E-422B-8916-20DE1E604C89}"/>
              </a:ext>
            </a:extLst>
          </p:cNvPr>
          <p:cNvSpPr txBox="1"/>
          <p:nvPr/>
        </p:nvSpPr>
        <p:spPr>
          <a:xfrm>
            <a:off x="9055521" y="108157"/>
            <a:ext cx="2458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Don Manage - 1706316 </a:t>
            </a:r>
          </a:p>
        </p:txBody>
      </p:sp>
    </p:spTree>
    <p:extLst>
      <p:ext uri="{BB962C8B-B14F-4D97-AF65-F5344CB8AC3E}">
        <p14:creationId xmlns:p14="http://schemas.microsoft.com/office/powerpoint/2010/main" val="3115195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7960" y="889545"/>
            <a:ext cx="9785839" cy="1295400"/>
          </a:xfrm>
        </p:spPr>
        <p:txBody>
          <a:bodyPr>
            <a:noAutofit/>
          </a:bodyPr>
          <a:lstStyle/>
          <a:p>
            <a:pPr marL="731520" algn="ctr">
              <a:lnSpc>
                <a:spcPct val="90000"/>
              </a:lnSpc>
              <a:spcBef>
                <a:spcPts val="1800"/>
              </a:spcBef>
              <a:buSzPct val="100000"/>
            </a:pPr>
            <a:r>
              <a:rPr lang="en-US" sz="3200" b="1" dirty="0">
                <a:solidFill>
                  <a:schemeClr val="tx2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Design and implement a socially responsible marketing plan</a:t>
            </a:r>
            <a:b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3200" b="1" i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CA612A-E5C1-46DE-9E54-10C43F37D9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902730" y="1727537"/>
            <a:ext cx="9463454" cy="3798190"/>
          </a:xfrm>
        </p:spPr>
        <p:txBody>
          <a:bodyPr>
            <a:normAutofit/>
          </a:bodyPr>
          <a:lstStyle/>
          <a:p>
            <a:pPr marL="0" indent="0">
              <a:spcBef>
                <a:spcPts val="600"/>
              </a:spcBef>
              <a:buNone/>
            </a:pP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Companies need to identify, assess, design, implement and monitor the socially responsible marketing strategies that supports all stakeholders and the environment.</a:t>
            </a:r>
          </a:p>
          <a:p>
            <a:pPr marL="0" indent="0"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Marketing Mission: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Clear sense of mission will help in achieving success in social responsible marketing.</a:t>
            </a:r>
          </a:p>
          <a:p>
            <a:pPr marL="0" indent="0"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Innovation: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Generate quality expertise to consumers which may lead to brand loyalty.</a:t>
            </a:r>
          </a:p>
          <a:p>
            <a:pPr marL="0" indent="0"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Consumer Focus: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Focus on consumers in delivering quality value and reasonable pricing.</a:t>
            </a:r>
          </a:p>
          <a:p>
            <a:pPr marL="0" indent="0"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Create Impact: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Create impact to the company, consumer, society and the environment as a whole.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06DFBEC-4207-417E-8548-0FFC27ED98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6320514" y="3558607"/>
            <a:ext cx="280730" cy="5139936"/>
          </a:xfrm>
        </p:spPr>
        <p:txBody>
          <a:bodyPr/>
          <a:lstStyle/>
          <a:p>
            <a:r>
              <a:rPr lang="en-US"/>
              <a:t>Marketing Management -SBMA7102D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02F9E42-37A2-48D0-AC14-5219AAABF2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C556072-2D4A-43B2-9C64-2C80C218D757}"/>
              </a:ext>
            </a:extLst>
          </p:cNvPr>
          <p:cNvSpPr txBox="1"/>
          <p:nvPr/>
        </p:nvSpPr>
        <p:spPr>
          <a:xfrm>
            <a:off x="9055521" y="108157"/>
            <a:ext cx="2458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Don Manage - 1706316 </a:t>
            </a:r>
          </a:p>
        </p:txBody>
      </p:sp>
    </p:spTree>
    <p:extLst>
      <p:ext uri="{BB962C8B-B14F-4D97-AF65-F5344CB8AC3E}">
        <p14:creationId xmlns:p14="http://schemas.microsoft.com/office/powerpoint/2010/main" val="1050717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7961" y="691570"/>
            <a:ext cx="9372600" cy="1295400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Integrate ethics into the marketing strategy</a:t>
            </a:r>
            <a:b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3200" b="1" i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CA612A-E5C1-46DE-9E54-10C43F37D9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910010" y="1816026"/>
            <a:ext cx="9463454" cy="3857183"/>
          </a:xfrm>
        </p:spPr>
        <p:txBody>
          <a:bodyPr>
            <a:normAutofit/>
          </a:bodyPr>
          <a:lstStyle/>
          <a:p>
            <a:pPr marL="0" indent="0">
              <a:spcBef>
                <a:spcPts val="600"/>
              </a:spcBef>
              <a:buNone/>
            </a:pPr>
            <a:r>
              <a:rPr lang="en-US" sz="20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Integrating ethics into the marketing will ensure exceed expectations.</a:t>
            </a:r>
          </a:p>
          <a:p>
            <a:pPr marL="0" indent="0">
              <a:spcBef>
                <a:spcPts val="600"/>
              </a:spcBef>
              <a:buNone/>
            </a:pPr>
            <a:endParaRPr lang="en-US" sz="2000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ts val="600"/>
              </a:spcBef>
            </a:pPr>
            <a:r>
              <a:rPr lang="en-US" sz="2000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Loyalty: </a:t>
            </a:r>
            <a:r>
              <a:rPr lang="en-US" sz="20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Improve the brand loyalty and goodwill. </a:t>
            </a:r>
          </a:p>
          <a:p>
            <a:pPr>
              <a:spcBef>
                <a:spcPts val="600"/>
              </a:spcBef>
            </a:pPr>
            <a:endParaRPr lang="en-US" sz="2000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ts val="600"/>
              </a:spcBef>
            </a:pPr>
            <a:r>
              <a:rPr lang="en-US" sz="2000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Create Value: </a:t>
            </a:r>
            <a:r>
              <a:rPr lang="en-US" sz="20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Create Win Win Marketing strategy. It will  increase value to the customers and to the company.</a:t>
            </a:r>
          </a:p>
          <a:p>
            <a:pPr>
              <a:spcBef>
                <a:spcPts val="600"/>
              </a:spcBef>
            </a:pPr>
            <a:endParaRPr lang="en-US" sz="2000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ts val="600"/>
              </a:spcBef>
            </a:pPr>
            <a:r>
              <a:rPr lang="en-US" sz="2000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Comply with Law: </a:t>
            </a:r>
            <a:r>
              <a:rPr lang="en-US" sz="20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Keep the marketing strategy legal. </a:t>
            </a:r>
          </a:p>
          <a:p>
            <a:pPr>
              <a:spcBef>
                <a:spcPts val="600"/>
              </a:spcBef>
            </a:pPr>
            <a:endParaRPr lang="en-US" sz="2000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ts val="600"/>
              </a:spcBef>
            </a:pPr>
            <a:r>
              <a:rPr lang="en-US" sz="2000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Improve Moral: </a:t>
            </a:r>
            <a:r>
              <a:rPr lang="en-US" sz="20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Helps to stay away from unethical practices especially during market down turns.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F597F2CF-3825-4BAC-95DD-8EE91CE7B7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6501372" y="3558607"/>
            <a:ext cx="280730" cy="5139936"/>
          </a:xfrm>
        </p:spPr>
        <p:txBody>
          <a:bodyPr/>
          <a:lstStyle/>
          <a:p>
            <a:r>
              <a:rPr lang="en-US"/>
              <a:t>Marketing Management -SBMA7102D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01EB3773-F502-4699-B3D6-785E8063C0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A38FFA4-CFF9-4885-A58E-4174F7347746}"/>
              </a:ext>
            </a:extLst>
          </p:cNvPr>
          <p:cNvSpPr txBox="1"/>
          <p:nvPr/>
        </p:nvSpPr>
        <p:spPr>
          <a:xfrm>
            <a:off x="9055521" y="108157"/>
            <a:ext cx="2458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Don Manage - 1706316 </a:t>
            </a:r>
          </a:p>
        </p:txBody>
      </p:sp>
    </p:spTree>
    <p:extLst>
      <p:ext uri="{BB962C8B-B14F-4D97-AF65-F5344CB8AC3E}">
        <p14:creationId xmlns:p14="http://schemas.microsoft.com/office/powerpoint/2010/main" val="1809217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567B787-24D7-44BB-B0D2-599FEFFA8D99}"/>
              </a:ext>
            </a:extLst>
          </p:cNvPr>
          <p:cNvSpPr txBox="1"/>
          <p:nvPr/>
        </p:nvSpPr>
        <p:spPr>
          <a:xfrm>
            <a:off x="1641987" y="1091381"/>
            <a:ext cx="991091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References:</a:t>
            </a:r>
          </a:p>
          <a:p>
            <a:endParaRPr lang="en-US" dirty="0"/>
          </a:p>
          <a:p>
            <a:r>
              <a:rPr lang="en-US" dirty="0"/>
              <a:t>Kaufmann, M. and </a:t>
            </a:r>
            <a:r>
              <a:rPr lang="en-US" dirty="0" err="1"/>
              <a:t>Olaru</a:t>
            </a:r>
            <a:r>
              <a:rPr lang="en-US" dirty="0"/>
              <a:t>, M. (2012) “The Impact of Corporate Social Responsibility on Business Performance – Can it be Measured, and If so, How?” </a:t>
            </a:r>
            <a:r>
              <a:rPr lang="en-US" b="1" dirty="0"/>
              <a:t> </a:t>
            </a:r>
            <a:r>
              <a:rPr lang="en-US" dirty="0"/>
              <a:t>The Berlin International Economics Congress 2012, pp.2-10, (on Line) Available at: </a:t>
            </a:r>
            <a:r>
              <a:rPr lang="en-US" u="sng" dirty="0">
                <a:hlinkClick r:id="rId2"/>
              </a:rPr>
              <a:t>http://www.culturaldiplomacy.org/academy/content/pdf/participant-papers/2012-03-biec/The_Impact_of_Corporate_Social_Responsibility_on__Business_Performance_-_Malte_Kaufmann.pdf</a:t>
            </a:r>
            <a:r>
              <a:rPr lang="en-US" dirty="0"/>
              <a:t> (Accessed: 4</a:t>
            </a:r>
            <a:r>
              <a:rPr lang="en-US" baseline="30000" dirty="0"/>
              <a:t>th</a:t>
            </a:r>
            <a:r>
              <a:rPr lang="en-US" dirty="0"/>
              <a:t> July, 2018). 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1F9BE6-402D-49CA-A625-5BE5D4F942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6457080" y="3839337"/>
            <a:ext cx="280730" cy="5139936"/>
          </a:xfrm>
        </p:spPr>
        <p:txBody>
          <a:bodyPr/>
          <a:lstStyle/>
          <a:p>
            <a:r>
              <a:rPr lang="en-US" dirty="0"/>
              <a:t>Marketing Management -SBMA7102D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AE5DBC-2D22-44C1-902D-84FE9FCB19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23D2AA0-3CE4-4B1B-945F-DD90F03D1E32}"/>
              </a:ext>
            </a:extLst>
          </p:cNvPr>
          <p:cNvSpPr txBox="1"/>
          <p:nvPr/>
        </p:nvSpPr>
        <p:spPr>
          <a:xfrm>
            <a:off x="9055521" y="108157"/>
            <a:ext cx="2458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Don Manage - 1706316 </a:t>
            </a:r>
          </a:p>
        </p:txBody>
      </p:sp>
    </p:spTree>
    <p:extLst>
      <p:ext uri="{BB962C8B-B14F-4D97-AF65-F5344CB8AC3E}">
        <p14:creationId xmlns:p14="http://schemas.microsoft.com/office/powerpoint/2010/main" val="33477690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solidFill>
                  <a:srgbClr val="00006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556249" y="3137091"/>
            <a:ext cx="4799140" cy="1828800"/>
          </a:xfrm>
        </p:spPr>
        <p:txBody>
          <a:bodyPr>
            <a:normAutofit/>
          </a:bodyPr>
          <a:lstStyle/>
          <a:p>
            <a:pPr algn="ctr"/>
            <a:r>
              <a:rPr lang="en-US" sz="96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? ? ?</a:t>
            </a:r>
          </a:p>
          <a:p>
            <a:pPr algn="ctr"/>
            <a:endParaRPr lang="en-US" sz="9600" dirty="0"/>
          </a:p>
          <a:p>
            <a:pPr algn="ctr"/>
            <a:endParaRPr lang="en-US" sz="9600" dirty="0"/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15209C66-8462-4B28-882E-917F75CC8917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31" r="20531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2490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Wireframe Building 16x9">
  <a:themeElements>
    <a:clrScheme name="WireframeBuilding">
      <a:dk1>
        <a:srgbClr val="404040"/>
      </a:dk1>
      <a:lt1>
        <a:sysClr val="window" lastClr="FFFFFF"/>
      </a:lt1>
      <a:dk2>
        <a:srgbClr val="000000"/>
      </a:dk2>
      <a:lt2>
        <a:srgbClr val="E4F9F9"/>
      </a:lt2>
      <a:accent1>
        <a:srgbClr val="1BDCFF"/>
      </a:accent1>
      <a:accent2>
        <a:srgbClr val="3AC673"/>
      </a:accent2>
      <a:accent3>
        <a:srgbClr val="F6BD1E"/>
      </a:accent3>
      <a:accent4>
        <a:srgbClr val="C74167"/>
      </a:accent4>
      <a:accent5>
        <a:srgbClr val="F17E1F"/>
      </a:accent5>
      <a:accent6>
        <a:srgbClr val="6681CC"/>
      </a:accent6>
      <a:hlink>
        <a:srgbClr val="F17E1F"/>
      </a:hlink>
      <a:folHlink>
        <a:srgbClr val="969696"/>
      </a:folHlink>
    </a:clrScheme>
    <a:fontScheme name="Calibri">
      <a:majorFont>
        <a:latin typeface="Calibri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usiness wireframe building presentation (widescreen).potx" id="{58CE74E2-616B-447D-963B-87527DA5909A}" vid="{49D84436-E293-416F-BC4D-7976A1E115A4}"/>
    </a:ext>
  </a:extLst>
</a:theme>
</file>

<file path=ppt/theme/theme2.xml><?xml version="1.0" encoding="utf-8"?>
<a:theme xmlns:a="http://schemas.openxmlformats.org/drawingml/2006/main" name="Office Theme">
  <a:themeElements>
    <a:clrScheme name="WireframeBuilding">
      <a:dk1>
        <a:srgbClr val="404040"/>
      </a:dk1>
      <a:lt1>
        <a:sysClr val="window" lastClr="FFFFFF"/>
      </a:lt1>
      <a:dk2>
        <a:srgbClr val="000000"/>
      </a:dk2>
      <a:lt2>
        <a:srgbClr val="E4F9F9"/>
      </a:lt2>
      <a:accent1>
        <a:srgbClr val="1BDCFF"/>
      </a:accent1>
      <a:accent2>
        <a:srgbClr val="3AC673"/>
      </a:accent2>
      <a:accent3>
        <a:srgbClr val="F6BD1E"/>
      </a:accent3>
      <a:accent4>
        <a:srgbClr val="C74167"/>
      </a:accent4>
      <a:accent5>
        <a:srgbClr val="F17E1F"/>
      </a:accent5>
      <a:accent6>
        <a:srgbClr val="6681CC"/>
      </a:accent6>
      <a:hlink>
        <a:srgbClr val="F17E1F"/>
      </a:hlink>
      <a:folHlink>
        <a:srgbClr val="969696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atMod val="100000"/>
                <a:shade val="0"/>
              </a:schemeClr>
            </a:gs>
            <a:gs pos="0">
              <a:scrgbClr r="0" g="0" b="0"/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WireframeBuilding">
      <a:dk1>
        <a:srgbClr val="404040"/>
      </a:dk1>
      <a:lt1>
        <a:sysClr val="window" lastClr="FFFFFF"/>
      </a:lt1>
      <a:dk2>
        <a:srgbClr val="000000"/>
      </a:dk2>
      <a:lt2>
        <a:srgbClr val="E4F9F9"/>
      </a:lt2>
      <a:accent1>
        <a:srgbClr val="1BDCFF"/>
      </a:accent1>
      <a:accent2>
        <a:srgbClr val="3AC673"/>
      </a:accent2>
      <a:accent3>
        <a:srgbClr val="F6BD1E"/>
      </a:accent3>
      <a:accent4>
        <a:srgbClr val="C74167"/>
      </a:accent4>
      <a:accent5>
        <a:srgbClr val="F17E1F"/>
      </a:accent5>
      <a:accent6>
        <a:srgbClr val="6681CC"/>
      </a:accent6>
      <a:hlink>
        <a:srgbClr val="F17E1F"/>
      </a:hlink>
      <a:folHlink>
        <a:srgbClr val="969696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atMod val="100000"/>
                <a:shade val="0"/>
              </a:schemeClr>
            </a:gs>
            <a:gs pos="0">
              <a:scrgbClr r="0" g="0" b="0"/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Business wireframe building presentation (widescreen)</Template>
  <TotalTime>1529</TotalTime>
  <Words>670</Words>
  <Application>Microsoft Office PowerPoint</Application>
  <PresentationFormat>Widescreen</PresentationFormat>
  <Paragraphs>99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Courier New</vt:lpstr>
      <vt:lpstr>Times New Roman</vt:lpstr>
      <vt:lpstr>Wingdings</vt:lpstr>
      <vt:lpstr>Wireframe Building 16x9</vt:lpstr>
      <vt:lpstr>Corporate Social Responsibility (CSR)    in marketing</vt:lpstr>
      <vt:lpstr>Dimensions of CSR</vt:lpstr>
      <vt:lpstr>Dimensions of CSR</vt:lpstr>
      <vt:lpstr>Issues in CSR</vt:lpstr>
      <vt:lpstr>What needs to be done</vt:lpstr>
      <vt:lpstr>Understanding  business ethics  </vt:lpstr>
      <vt:lpstr>Design and implement a socially responsible marketing plan </vt:lpstr>
      <vt:lpstr> Integrate ethics into the marketing strategy </vt:lpstr>
      <vt:lpstr>PowerPoint Presentation</vt:lpstr>
      <vt:lpstr>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layout</dc:title>
  <dc:creator>Don Manage</dc:creator>
  <cp:lastModifiedBy>Don Manage</cp:lastModifiedBy>
  <cp:revision>127</cp:revision>
  <dcterms:created xsi:type="dcterms:W3CDTF">2017-12-19T22:36:44Z</dcterms:created>
  <dcterms:modified xsi:type="dcterms:W3CDTF">2018-07-05T18:35:14Z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  <property fmtid="{D5CDD505-2E9C-101B-9397-08002B2CF9AE}" pid="3" name="InternalTags">
    <vt:lpwstr/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