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4"/>
  </p:sldMasterIdLst>
  <p:notesMasterIdLst>
    <p:notesMasterId r:id="rId18"/>
  </p:notesMasterIdLst>
  <p:sldIdLst>
    <p:sldId id="258" r:id="rId5"/>
    <p:sldId id="257" r:id="rId6"/>
    <p:sldId id="259" r:id="rId7"/>
    <p:sldId id="268" r:id="rId8"/>
    <p:sldId id="266" r:id="rId9"/>
    <p:sldId id="271" r:id="rId10"/>
    <p:sldId id="269" r:id="rId11"/>
    <p:sldId id="270" r:id="rId12"/>
    <p:sldId id="261" r:id="rId13"/>
    <p:sldId id="262" r:id="rId14"/>
    <p:sldId id="263" r:id="rId15"/>
    <p:sldId id="264"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111" autoAdjust="0"/>
  </p:normalViewPr>
  <p:slideViewPr>
    <p:cSldViewPr snapToGrid="0">
      <p:cViewPr>
        <p:scale>
          <a:sx n="71" d="100"/>
          <a:sy n="71" d="100"/>
        </p:scale>
        <p:origin x="113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3E1FB-A8AD-4068-AB38-BC7C1B5D175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6755EB8-ED9D-437A-A18F-E3B6ACB8C879}">
      <dgm:prSet/>
      <dgm:spPr/>
      <dgm:t>
        <a:bodyPr/>
        <a:lstStyle/>
        <a:p>
          <a:r>
            <a:rPr lang="en-GB"/>
            <a:t>Identify a </a:t>
          </a:r>
          <a:r>
            <a:rPr lang="en-GB" b="1"/>
            <a:t>case study week 6 on Moodle </a:t>
          </a:r>
          <a:r>
            <a:rPr lang="en-GB"/>
            <a:t>which identifies examples of vulnerability children, young people and families can face.</a:t>
          </a:r>
          <a:endParaRPr lang="en-US"/>
        </a:p>
      </dgm:t>
    </dgm:pt>
    <dgm:pt modelId="{790DA9E3-D33F-47CD-A312-0C438C89D9B4}" type="parTrans" cxnId="{9C207ED0-E720-40C9-83EF-D5440CFE7242}">
      <dgm:prSet/>
      <dgm:spPr/>
      <dgm:t>
        <a:bodyPr/>
        <a:lstStyle/>
        <a:p>
          <a:endParaRPr lang="en-US"/>
        </a:p>
      </dgm:t>
    </dgm:pt>
    <dgm:pt modelId="{75FA6DA3-492E-4763-939B-78B0D8F7F65F}" type="sibTrans" cxnId="{9C207ED0-E720-40C9-83EF-D5440CFE7242}">
      <dgm:prSet/>
      <dgm:spPr/>
      <dgm:t>
        <a:bodyPr/>
        <a:lstStyle/>
        <a:p>
          <a:endParaRPr lang="en-US"/>
        </a:p>
      </dgm:t>
    </dgm:pt>
    <dgm:pt modelId="{E9CC4CD2-C413-44A3-9319-4F746078B769}">
      <dgm:prSet/>
      <dgm:spPr/>
      <dgm:t>
        <a:bodyPr/>
        <a:lstStyle/>
        <a:p>
          <a:r>
            <a:rPr lang="en-GB" dirty="0"/>
            <a:t>according this case study the children suffered from several abuse. Children has poor nutrition, children not attending class, the mother have very big issues and she is not working She had several debts that were out of control and the father of her children was in prison. </a:t>
          </a:r>
          <a:endParaRPr lang="en-US" dirty="0"/>
        </a:p>
      </dgm:t>
    </dgm:pt>
    <dgm:pt modelId="{31E2866C-540F-4259-934F-008482666000}" type="parTrans" cxnId="{3560C99E-8AF9-4796-930C-EAD221F43F30}">
      <dgm:prSet/>
      <dgm:spPr/>
      <dgm:t>
        <a:bodyPr/>
        <a:lstStyle/>
        <a:p>
          <a:endParaRPr lang="en-US"/>
        </a:p>
      </dgm:t>
    </dgm:pt>
    <dgm:pt modelId="{94FAFCDA-91F6-4090-B020-6025E29164CE}" type="sibTrans" cxnId="{3560C99E-8AF9-4796-930C-EAD221F43F30}">
      <dgm:prSet/>
      <dgm:spPr/>
      <dgm:t>
        <a:bodyPr/>
        <a:lstStyle/>
        <a:p>
          <a:endParaRPr lang="en-US"/>
        </a:p>
      </dgm:t>
    </dgm:pt>
    <dgm:pt modelId="{383EBFCF-02C0-4B05-B62F-8C618F75EB45}">
      <dgm:prSet/>
      <dgm:spPr/>
      <dgm:t>
        <a:bodyPr/>
        <a:lstStyle/>
        <a:p>
          <a:r>
            <a:rPr lang="en-GB"/>
            <a:t>Her children were not attending school regularly and when they did, they were often disruptive and were regularly abusive and violent to each other in the home.</a:t>
          </a:r>
          <a:endParaRPr lang="en-US"/>
        </a:p>
      </dgm:t>
    </dgm:pt>
    <dgm:pt modelId="{2DE3454C-9629-4203-BD79-2A8763EFF822}" type="parTrans" cxnId="{04F65E35-6ED2-4F44-BDE1-592EBE8784FC}">
      <dgm:prSet/>
      <dgm:spPr/>
      <dgm:t>
        <a:bodyPr/>
        <a:lstStyle/>
        <a:p>
          <a:endParaRPr lang="en-US"/>
        </a:p>
      </dgm:t>
    </dgm:pt>
    <dgm:pt modelId="{06DFC62D-A51C-4B12-86DF-51BFDC9E12DA}" type="sibTrans" cxnId="{04F65E35-6ED2-4F44-BDE1-592EBE8784FC}">
      <dgm:prSet/>
      <dgm:spPr/>
      <dgm:t>
        <a:bodyPr/>
        <a:lstStyle/>
        <a:p>
          <a:endParaRPr lang="en-US"/>
        </a:p>
      </dgm:t>
    </dgm:pt>
    <dgm:pt modelId="{10D0BDB9-37E1-4BB7-9E20-B92D86C731CB}" type="pres">
      <dgm:prSet presAssocID="{6093E1FB-A8AD-4068-AB38-BC7C1B5D1753}" presName="outerComposite" presStyleCnt="0">
        <dgm:presLayoutVars>
          <dgm:chMax val="5"/>
          <dgm:dir/>
          <dgm:resizeHandles val="exact"/>
        </dgm:presLayoutVars>
      </dgm:prSet>
      <dgm:spPr/>
    </dgm:pt>
    <dgm:pt modelId="{9521DAF3-7918-4135-9FA8-B86434AE7123}" type="pres">
      <dgm:prSet presAssocID="{6093E1FB-A8AD-4068-AB38-BC7C1B5D1753}" presName="dummyMaxCanvas" presStyleCnt="0">
        <dgm:presLayoutVars/>
      </dgm:prSet>
      <dgm:spPr/>
    </dgm:pt>
    <dgm:pt modelId="{D2F7FCAB-4D14-4F14-B880-08C7F7816928}" type="pres">
      <dgm:prSet presAssocID="{6093E1FB-A8AD-4068-AB38-BC7C1B5D1753}" presName="ThreeNodes_1" presStyleLbl="node1" presStyleIdx="0" presStyleCnt="3">
        <dgm:presLayoutVars>
          <dgm:bulletEnabled val="1"/>
        </dgm:presLayoutVars>
      </dgm:prSet>
      <dgm:spPr/>
    </dgm:pt>
    <dgm:pt modelId="{B22DF8DF-759B-4BD6-800C-CD826DEDD109}" type="pres">
      <dgm:prSet presAssocID="{6093E1FB-A8AD-4068-AB38-BC7C1B5D1753}" presName="ThreeNodes_2" presStyleLbl="node1" presStyleIdx="1" presStyleCnt="3">
        <dgm:presLayoutVars>
          <dgm:bulletEnabled val="1"/>
        </dgm:presLayoutVars>
      </dgm:prSet>
      <dgm:spPr/>
    </dgm:pt>
    <dgm:pt modelId="{D8A1389C-9DD0-45D9-8842-77E6B362E242}" type="pres">
      <dgm:prSet presAssocID="{6093E1FB-A8AD-4068-AB38-BC7C1B5D1753}" presName="ThreeNodes_3" presStyleLbl="node1" presStyleIdx="2" presStyleCnt="3">
        <dgm:presLayoutVars>
          <dgm:bulletEnabled val="1"/>
        </dgm:presLayoutVars>
      </dgm:prSet>
      <dgm:spPr/>
    </dgm:pt>
    <dgm:pt modelId="{E6795FC2-9EAB-4078-B586-5283DC7B201D}" type="pres">
      <dgm:prSet presAssocID="{6093E1FB-A8AD-4068-AB38-BC7C1B5D1753}" presName="ThreeConn_1-2" presStyleLbl="fgAccFollowNode1" presStyleIdx="0" presStyleCnt="2">
        <dgm:presLayoutVars>
          <dgm:bulletEnabled val="1"/>
        </dgm:presLayoutVars>
      </dgm:prSet>
      <dgm:spPr/>
    </dgm:pt>
    <dgm:pt modelId="{25DF2F6B-7208-4168-B2C5-3EF6BC9CD69B}" type="pres">
      <dgm:prSet presAssocID="{6093E1FB-A8AD-4068-AB38-BC7C1B5D1753}" presName="ThreeConn_2-3" presStyleLbl="fgAccFollowNode1" presStyleIdx="1" presStyleCnt="2">
        <dgm:presLayoutVars>
          <dgm:bulletEnabled val="1"/>
        </dgm:presLayoutVars>
      </dgm:prSet>
      <dgm:spPr/>
    </dgm:pt>
    <dgm:pt modelId="{2966E8DC-65A7-4012-9D41-667C65DB69D0}" type="pres">
      <dgm:prSet presAssocID="{6093E1FB-A8AD-4068-AB38-BC7C1B5D1753}" presName="ThreeNodes_1_text" presStyleLbl="node1" presStyleIdx="2" presStyleCnt="3">
        <dgm:presLayoutVars>
          <dgm:bulletEnabled val="1"/>
        </dgm:presLayoutVars>
      </dgm:prSet>
      <dgm:spPr/>
    </dgm:pt>
    <dgm:pt modelId="{33BF1226-4F61-4B5F-8D65-23CD78D8B51A}" type="pres">
      <dgm:prSet presAssocID="{6093E1FB-A8AD-4068-AB38-BC7C1B5D1753}" presName="ThreeNodes_2_text" presStyleLbl="node1" presStyleIdx="2" presStyleCnt="3">
        <dgm:presLayoutVars>
          <dgm:bulletEnabled val="1"/>
        </dgm:presLayoutVars>
      </dgm:prSet>
      <dgm:spPr/>
    </dgm:pt>
    <dgm:pt modelId="{CCD544E2-E743-4C4A-B7ED-53F0E7C9A022}" type="pres">
      <dgm:prSet presAssocID="{6093E1FB-A8AD-4068-AB38-BC7C1B5D1753}" presName="ThreeNodes_3_text" presStyleLbl="node1" presStyleIdx="2" presStyleCnt="3">
        <dgm:presLayoutVars>
          <dgm:bulletEnabled val="1"/>
        </dgm:presLayoutVars>
      </dgm:prSet>
      <dgm:spPr/>
    </dgm:pt>
  </dgm:ptLst>
  <dgm:cxnLst>
    <dgm:cxn modelId="{8E02EB0D-D586-4107-BCD0-6C2646B182D1}" type="presOf" srcId="{56755EB8-ED9D-437A-A18F-E3B6ACB8C879}" destId="{D2F7FCAB-4D14-4F14-B880-08C7F7816928}" srcOrd="0" destOrd="0" presId="urn:microsoft.com/office/officeart/2005/8/layout/vProcess5"/>
    <dgm:cxn modelId="{B4E23B24-C0DC-496A-8240-0F55ECB70B38}" type="presOf" srcId="{94FAFCDA-91F6-4090-B020-6025E29164CE}" destId="{25DF2F6B-7208-4168-B2C5-3EF6BC9CD69B}" srcOrd="0" destOrd="0" presId="urn:microsoft.com/office/officeart/2005/8/layout/vProcess5"/>
    <dgm:cxn modelId="{04F65E35-6ED2-4F44-BDE1-592EBE8784FC}" srcId="{6093E1FB-A8AD-4068-AB38-BC7C1B5D1753}" destId="{383EBFCF-02C0-4B05-B62F-8C618F75EB45}" srcOrd="2" destOrd="0" parTransId="{2DE3454C-9629-4203-BD79-2A8763EFF822}" sibTransId="{06DFC62D-A51C-4B12-86DF-51BFDC9E12DA}"/>
    <dgm:cxn modelId="{DBFC685E-1210-4B3B-852C-8E139CE6CFA8}" type="presOf" srcId="{E9CC4CD2-C413-44A3-9319-4F746078B769}" destId="{33BF1226-4F61-4B5F-8D65-23CD78D8B51A}" srcOrd="1" destOrd="0" presId="urn:microsoft.com/office/officeart/2005/8/layout/vProcess5"/>
    <dgm:cxn modelId="{EB4DE24D-C862-40DA-893A-85E90E094DA9}" type="presOf" srcId="{56755EB8-ED9D-437A-A18F-E3B6ACB8C879}" destId="{2966E8DC-65A7-4012-9D41-667C65DB69D0}" srcOrd="1" destOrd="0" presId="urn:microsoft.com/office/officeart/2005/8/layout/vProcess5"/>
    <dgm:cxn modelId="{E6531258-EE03-45B9-A9AB-0E1091E01540}" type="presOf" srcId="{383EBFCF-02C0-4B05-B62F-8C618F75EB45}" destId="{CCD544E2-E743-4C4A-B7ED-53F0E7C9A022}" srcOrd="1" destOrd="0" presId="urn:microsoft.com/office/officeart/2005/8/layout/vProcess5"/>
    <dgm:cxn modelId="{FFB65B84-E283-4678-8139-A8FBCF3FD60B}" type="presOf" srcId="{6093E1FB-A8AD-4068-AB38-BC7C1B5D1753}" destId="{10D0BDB9-37E1-4BB7-9E20-B92D86C731CB}" srcOrd="0" destOrd="0" presId="urn:microsoft.com/office/officeart/2005/8/layout/vProcess5"/>
    <dgm:cxn modelId="{C8659289-A60B-49F4-AF30-460C069716ED}" type="presOf" srcId="{75FA6DA3-492E-4763-939B-78B0D8F7F65F}" destId="{E6795FC2-9EAB-4078-B586-5283DC7B201D}" srcOrd="0" destOrd="0" presId="urn:microsoft.com/office/officeart/2005/8/layout/vProcess5"/>
    <dgm:cxn modelId="{16A1E98F-841E-47FB-9EAD-93F5B264640E}" type="presOf" srcId="{383EBFCF-02C0-4B05-B62F-8C618F75EB45}" destId="{D8A1389C-9DD0-45D9-8842-77E6B362E242}" srcOrd="0" destOrd="0" presId="urn:microsoft.com/office/officeart/2005/8/layout/vProcess5"/>
    <dgm:cxn modelId="{5949DE9D-D428-47BF-887D-268BDB59F4D8}" type="presOf" srcId="{E9CC4CD2-C413-44A3-9319-4F746078B769}" destId="{B22DF8DF-759B-4BD6-800C-CD826DEDD109}" srcOrd="0" destOrd="0" presId="urn:microsoft.com/office/officeart/2005/8/layout/vProcess5"/>
    <dgm:cxn modelId="{3560C99E-8AF9-4796-930C-EAD221F43F30}" srcId="{6093E1FB-A8AD-4068-AB38-BC7C1B5D1753}" destId="{E9CC4CD2-C413-44A3-9319-4F746078B769}" srcOrd="1" destOrd="0" parTransId="{31E2866C-540F-4259-934F-008482666000}" sibTransId="{94FAFCDA-91F6-4090-B020-6025E29164CE}"/>
    <dgm:cxn modelId="{9C207ED0-E720-40C9-83EF-D5440CFE7242}" srcId="{6093E1FB-A8AD-4068-AB38-BC7C1B5D1753}" destId="{56755EB8-ED9D-437A-A18F-E3B6ACB8C879}" srcOrd="0" destOrd="0" parTransId="{790DA9E3-D33F-47CD-A312-0C438C89D9B4}" sibTransId="{75FA6DA3-492E-4763-939B-78B0D8F7F65F}"/>
    <dgm:cxn modelId="{B75F7A14-19AA-459D-971F-A648CD8E13DF}" type="presParOf" srcId="{10D0BDB9-37E1-4BB7-9E20-B92D86C731CB}" destId="{9521DAF3-7918-4135-9FA8-B86434AE7123}" srcOrd="0" destOrd="0" presId="urn:microsoft.com/office/officeart/2005/8/layout/vProcess5"/>
    <dgm:cxn modelId="{79138360-9F91-44F4-8F20-300EA47283A2}" type="presParOf" srcId="{10D0BDB9-37E1-4BB7-9E20-B92D86C731CB}" destId="{D2F7FCAB-4D14-4F14-B880-08C7F7816928}" srcOrd="1" destOrd="0" presId="urn:microsoft.com/office/officeart/2005/8/layout/vProcess5"/>
    <dgm:cxn modelId="{3F39D746-8BA6-4EF2-B5EB-ADB612B4ECD4}" type="presParOf" srcId="{10D0BDB9-37E1-4BB7-9E20-B92D86C731CB}" destId="{B22DF8DF-759B-4BD6-800C-CD826DEDD109}" srcOrd="2" destOrd="0" presId="urn:microsoft.com/office/officeart/2005/8/layout/vProcess5"/>
    <dgm:cxn modelId="{E13677AA-D1CC-4476-83F1-56995F5B65FD}" type="presParOf" srcId="{10D0BDB9-37E1-4BB7-9E20-B92D86C731CB}" destId="{D8A1389C-9DD0-45D9-8842-77E6B362E242}" srcOrd="3" destOrd="0" presId="urn:microsoft.com/office/officeart/2005/8/layout/vProcess5"/>
    <dgm:cxn modelId="{9548312E-7C4E-4CC9-8206-89C4B817E163}" type="presParOf" srcId="{10D0BDB9-37E1-4BB7-9E20-B92D86C731CB}" destId="{E6795FC2-9EAB-4078-B586-5283DC7B201D}" srcOrd="4" destOrd="0" presId="urn:microsoft.com/office/officeart/2005/8/layout/vProcess5"/>
    <dgm:cxn modelId="{9E1A724D-7BB5-4F72-BD9C-CDAF9C4597D0}" type="presParOf" srcId="{10D0BDB9-37E1-4BB7-9E20-B92D86C731CB}" destId="{25DF2F6B-7208-4168-B2C5-3EF6BC9CD69B}" srcOrd="5" destOrd="0" presId="urn:microsoft.com/office/officeart/2005/8/layout/vProcess5"/>
    <dgm:cxn modelId="{5F839114-C5F3-4B87-9B31-5AF40D26688A}" type="presParOf" srcId="{10D0BDB9-37E1-4BB7-9E20-B92D86C731CB}" destId="{2966E8DC-65A7-4012-9D41-667C65DB69D0}" srcOrd="6" destOrd="0" presId="urn:microsoft.com/office/officeart/2005/8/layout/vProcess5"/>
    <dgm:cxn modelId="{208DDE00-696E-40CE-9F1F-621C0E878EC8}" type="presParOf" srcId="{10D0BDB9-37E1-4BB7-9E20-B92D86C731CB}" destId="{33BF1226-4F61-4B5F-8D65-23CD78D8B51A}" srcOrd="7" destOrd="0" presId="urn:microsoft.com/office/officeart/2005/8/layout/vProcess5"/>
    <dgm:cxn modelId="{6DCC7562-84FF-4DCB-9122-BEE87A90CA37}" type="presParOf" srcId="{10D0BDB9-37E1-4BB7-9E20-B92D86C731CB}" destId="{CCD544E2-E743-4C4A-B7ED-53F0E7C9A02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FFEBBE-3BCF-4F86-8AAC-016E748A03B7}"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179F154B-587F-4FBF-8808-345E95A46E39}">
      <dgm:prSet/>
      <dgm:spPr/>
      <dgm:t>
        <a:bodyPr/>
        <a:lstStyle/>
        <a:p>
          <a:r>
            <a:rPr lang="en-US" b="1"/>
            <a:t>factor is the children not attending school, children have poor nutrition because the mother has mental Health and she went through abuse.</a:t>
          </a:r>
          <a:endParaRPr lang="en-US"/>
        </a:p>
      </dgm:t>
    </dgm:pt>
    <dgm:pt modelId="{684CC159-8751-44BF-A66C-A2EE7FECDC4B}" type="parTrans" cxnId="{90614D95-3C95-42CF-8B80-0E45909B3D99}">
      <dgm:prSet/>
      <dgm:spPr/>
      <dgm:t>
        <a:bodyPr/>
        <a:lstStyle/>
        <a:p>
          <a:endParaRPr lang="en-US"/>
        </a:p>
      </dgm:t>
    </dgm:pt>
    <dgm:pt modelId="{2C180DE1-FA8D-4508-979D-FEC9DD2B8D10}" type="sibTrans" cxnId="{90614D95-3C95-42CF-8B80-0E45909B3D99}">
      <dgm:prSet/>
      <dgm:spPr/>
      <dgm:t>
        <a:bodyPr/>
        <a:lstStyle/>
        <a:p>
          <a:endParaRPr lang="en-US"/>
        </a:p>
      </dgm:t>
    </dgm:pt>
    <dgm:pt modelId="{F4F7E625-E86C-4D00-AED3-2A63CCE05609}">
      <dgm:prSet/>
      <dgm:spPr/>
      <dgm:t>
        <a:bodyPr/>
        <a:lstStyle/>
        <a:p>
          <a:r>
            <a:rPr lang="en-GB"/>
            <a:t>Her children weren't going to school on a regular basis, and when they did, they were usually disruptive.</a:t>
          </a:r>
          <a:endParaRPr lang="en-US"/>
        </a:p>
      </dgm:t>
    </dgm:pt>
    <dgm:pt modelId="{50107581-5681-4A47-A0FA-C42DFB7138D3}" type="parTrans" cxnId="{7E19E71D-FFE2-4AF8-94D6-3A15CD133F25}">
      <dgm:prSet/>
      <dgm:spPr/>
      <dgm:t>
        <a:bodyPr/>
        <a:lstStyle/>
        <a:p>
          <a:endParaRPr lang="en-US"/>
        </a:p>
      </dgm:t>
    </dgm:pt>
    <dgm:pt modelId="{6E21A23C-642A-408F-B409-A9BCE5358A9D}" type="sibTrans" cxnId="{7E19E71D-FFE2-4AF8-94D6-3A15CD133F25}">
      <dgm:prSet/>
      <dgm:spPr/>
      <dgm:t>
        <a:bodyPr/>
        <a:lstStyle/>
        <a:p>
          <a:endParaRPr lang="en-US"/>
        </a:p>
      </dgm:t>
    </dgm:pt>
    <dgm:pt modelId="{015612E4-4B97-40F1-A350-6EBE657BB44A}">
      <dgm:prSet/>
      <dgm:spPr/>
      <dgm:t>
        <a:bodyPr/>
        <a:lstStyle/>
        <a:p>
          <a:r>
            <a:rPr lang="en-GB"/>
            <a:t>the children physical, emotional, health, and educational requirements any harm the child has experienced or may be at risk of experiencing, including a particular set of childhood traumas known as "adverse childhood experiences.</a:t>
          </a:r>
          <a:br>
            <a:rPr lang="en-GB"/>
          </a:br>
          <a:endParaRPr lang="en-US"/>
        </a:p>
      </dgm:t>
    </dgm:pt>
    <dgm:pt modelId="{19712CEE-4EB3-47A8-BD6D-E72D52E6DA54}" type="parTrans" cxnId="{A74E46C6-0E16-4C9D-9BB7-47E2C230EDDE}">
      <dgm:prSet/>
      <dgm:spPr/>
      <dgm:t>
        <a:bodyPr/>
        <a:lstStyle/>
        <a:p>
          <a:endParaRPr lang="en-US"/>
        </a:p>
      </dgm:t>
    </dgm:pt>
    <dgm:pt modelId="{468FE0BD-C3BC-4820-87C3-F50FE8C99B7C}" type="sibTrans" cxnId="{A74E46C6-0E16-4C9D-9BB7-47E2C230EDDE}">
      <dgm:prSet/>
      <dgm:spPr/>
      <dgm:t>
        <a:bodyPr/>
        <a:lstStyle/>
        <a:p>
          <a:endParaRPr lang="en-US"/>
        </a:p>
      </dgm:t>
    </dgm:pt>
    <dgm:pt modelId="{7DA88DAD-1E44-49C2-B775-C08B73115F3C}" type="pres">
      <dgm:prSet presAssocID="{8AFFEBBE-3BCF-4F86-8AAC-016E748A03B7}" presName="Name0" presStyleCnt="0">
        <dgm:presLayoutVars>
          <dgm:dir/>
          <dgm:animLvl val="lvl"/>
          <dgm:resizeHandles val="exact"/>
        </dgm:presLayoutVars>
      </dgm:prSet>
      <dgm:spPr/>
    </dgm:pt>
    <dgm:pt modelId="{CA9D6200-9C80-4549-B4B7-34BAD4C5EF64}" type="pres">
      <dgm:prSet presAssocID="{015612E4-4B97-40F1-A350-6EBE657BB44A}" presName="boxAndChildren" presStyleCnt="0"/>
      <dgm:spPr/>
    </dgm:pt>
    <dgm:pt modelId="{1DC660E2-8076-43A3-918C-5459406C0590}" type="pres">
      <dgm:prSet presAssocID="{015612E4-4B97-40F1-A350-6EBE657BB44A}" presName="parentTextBox" presStyleLbl="node1" presStyleIdx="0" presStyleCnt="3"/>
      <dgm:spPr/>
    </dgm:pt>
    <dgm:pt modelId="{EC65A16D-0523-413B-ACD4-D00BD43D1FC6}" type="pres">
      <dgm:prSet presAssocID="{6E21A23C-642A-408F-B409-A9BCE5358A9D}" presName="sp" presStyleCnt="0"/>
      <dgm:spPr/>
    </dgm:pt>
    <dgm:pt modelId="{F7797D47-71CC-4637-96F6-F823A4ADEB70}" type="pres">
      <dgm:prSet presAssocID="{F4F7E625-E86C-4D00-AED3-2A63CCE05609}" presName="arrowAndChildren" presStyleCnt="0"/>
      <dgm:spPr/>
    </dgm:pt>
    <dgm:pt modelId="{E4A767D7-76DD-4E35-8B06-317EF973E348}" type="pres">
      <dgm:prSet presAssocID="{F4F7E625-E86C-4D00-AED3-2A63CCE05609}" presName="parentTextArrow" presStyleLbl="node1" presStyleIdx="1" presStyleCnt="3"/>
      <dgm:spPr/>
    </dgm:pt>
    <dgm:pt modelId="{1755F162-C516-4596-A29D-596B396D0EB0}" type="pres">
      <dgm:prSet presAssocID="{2C180DE1-FA8D-4508-979D-FEC9DD2B8D10}" presName="sp" presStyleCnt="0"/>
      <dgm:spPr/>
    </dgm:pt>
    <dgm:pt modelId="{0F70C08F-2520-434F-8CC6-5B11467DEF32}" type="pres">
      <dgm:prSet presAssocID="{179F154B-587F-4FBF-8808-345E95A46E39}" presName="arrowAndChildren" presStyleCnt="0"/>
      <dgm:spPr/>
    </dgm:pt>
    <dgm:pt modelId="{DE81CABB-9FA4-4943-A23A-7C6C6FF6788F}" type="pres">
      <dgm:prSet presAssocID="{179F154B-587F-4FBF-8808-345E95A46E39}" presName="parentTextArrow" presStyleLbl="node1" presStyleIdx="2" presStyleCnt="3"/>
      <dgm:spPr/>
    </dgm:pt>
  </dgm:ptLst>
  <dgm:cxnLst>
    <dgm:cxn modelId="{7E19E71D-FFE2-4AF8-94D6-3A15CD133F25}" srcId="{8AFFEBBE-3BCF-4F86-8AAC-016E748A03B7}" destId="{F4F7E625-E86C-4D00-AED3-2A63CCE05609}" srcOrd="1" destOrd="0" parTransId="{50107581-5681-4A47-A0FA-C42DFB7138D3}" sibTransId="{6E21A23C-642A-408F-B409-A9BCE5358A9D}"/>
    <dgm:cxn modelId="{142B4F30-0247-43AB-BEF2-40A9BBDE112A}" type="presOf" srcId="{015612E4-4B97-40F1-A350-6EBE657BB44A}" destId="{1DC660E2-8076-43A3-918C-5459406C0590}" srcOrd="0" destOrd="0" presId="urn:microsoft.com/office/officeart/2005/8/layout/process4"/>
    <dgm:cxn modelId="{AC09D448-D788-4EE0-A545-95F1D6DFF5DC}" type="presOf" srcId="{F4F7E625-E86C-4D00-AED3-2A63CCE05609}" destId="{E4A767D7-76DD-4E35-8B06-317EF973E348}" srcOrd="0" destOrd="0" presId="urn:microsoft.com/office/officeart/2005/8/layout/process4"/>
    <dgm:cxn modelId="{03897A72-21DA-44CF-90F9-4E91F37B6DE7}" type="presOf" srcId="{8AFFEBBE-3BCF-4F86-8AAC-016E748A03B7}" destId="{7DA88DAD-1E44-49C2-B775-C08B73115F3C}" srcOrd="0" destOrd="0" presId="urn:microsoft.com/office/officeart/2005/8/layout/process4"/>
    <dgm:cxn modelId="{90614D95-3C95-42CF-8B80-0E45909B3D99}" srcId="{8AFFEBBE-3BCF-4F86-8AAC-016E748A03B7}" destId="{179F154B-587F-4FBF-8808-345E95A46E39}" srcOrd="0" destOrd="0" parTransId="{684CC159-8751-44BF-A66C-A2EE7FECDC4B}" sibTransId="{2C180DE1-FA8D-4508-979D-FEC9DD2B8D10}"/>
    <dgm:cxn modelId="{3CAA5BB8-60C9-44B3-AFDB-CF731D871FF0}" type="presOf" srcId="{179F154B-587F-4FBF-8808-345E95A46E39}" destId="{DE81CABB-9FA4-4943-A23A-7C6C6FF6788F}" srcOrd="0" destOrd="0" presId="urn:microsoft.com/office/officeart/2005/8/layout/process4"/>
    <dgm:cxn modelId="{A74E46C6-0E16-4C9D-9BB7-47E2C230EDDE}" srcId="{8AFFEBBE-3BCF-4F86-8AAC-016E748A03B7}" destId="{015612E4-4B97-40F1-A350-6EBE657BB44A}" srcOrd="2" destOrd="0" parTransId="{19712CEE-4EB3-47A8-BD6D-E72D52E6DA54}" sibTransId="{468FE0BD-C3BC-4820-87C3-F50FE8C99B7C}"/>
    <dgm:cxn modelId="{7CA75FDA-E2D4-4F1C-BECA-3A0AFC539A07}" type="presParOf" srcId="{7DA88DAD-1E44-49C2-B775-C08B73115F3C}" destId="{CA9D6200-9C80-4549-B4B7-34BAD4C5EF64}" srcOrd="0" destOrd="0" presId="urn:microsoft.com/office/officeart/2005/8/layout/process4"/>
    <dgm:cxn modelId="{458A4A43-1661-4A8A-A62B-456E08BB84B9}" type="presParOf" srcId="{CA9D6200-9C80-4549-B4B7-34BAD4C5EF64}" destId="{1DC660E2-8076-43A3-918C-5459406C0590}" srcOrd="0" destOrd="0" presId="urn:microsoft.com/office/officeart/2005/8/layout/process4"/>
    <dgm:cxn modelId="{A2AD1904-167E-4D7F-9B8F-BFFED5123D5A}" type="presParOf" srcId="{7DA88DAD-1E44-49C2-B775-C08B73115F3C}" destId="{EC65A16D-0523-413B-ACD4-D00BD43D1FC6}" srcOrd="1" destOrd="0" presId="urn:microsoft.com/office/officeart/2005/8/layout/process4"/>
    <dgm:cxn modelId="{7CF024D6-A527-493E-8462-6FC05929EA34}" type="presParOf" srcId="{7DA88DAD-1E44-49C2-B775-C08B73115F3C}" destId="{F7797D47-71CC-4637-96F6-F823A4ADEB70}" srcOrd="2" destOrd="0" presId="urn:microsoft.com/office/officeart/2005/8/layout/process4"/>
    <dgm:cxn modelId="{98A61E63-EBA9-426F-BF1F-E92223FF42CD}" type="presParOf" srcId="{F7797D47-71CC-4637-96F6-F823A4ADEB70}" destId="{E4A767D7-76DD-4E35-8B06-317EF973E348}" srcOrd="0" destOrd="0" presId="urn:microsoft.com/office/officeart/2005/8/layout/process4"/>
    <dgm:cxn modelId="{926D4EBD-9A71-41BB-8D5D-288010B95642}" type="presParOf" srcId="{7DA88DAD-1E44-49C2-B775-C08B73115F3C}" destId="{1755F162-C516-4596-A29D-596B396D0EB0}" srcOrd="3" destOrd="0" presId="urn:microsoft.com/office/officeart/2005/8/layout/process4"/>
    <dgm:cxn modelId="{1092A852-1033-4A73-9BD4-470DF29413CA}" type="presParOf" srcId="{7DA88DAD-1E44-49C2-B775-C08B73115F3C}" destId="{0F70C08F-2520-434F-8CC6-5B11467DEF32}" srcOrd="4" destOrd="0" presId="urn:microsoft.com/office/officeart/2005/8/layout/process4"/>
    <dgm:cxn modelId="{39A520BC-55AA-4C93-9E87-69159F737703}" type="presParOf" srcId="{0F70C08F-2520-434F-8CC6-5B11467DEF32}" destId="{DE81CABB-9FA4-4943-A23A-7C6C6FF6788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EFC12B-F262-43F6-85BA-CBAC202B4C4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D639F9C-0FF9-47FF-BC3C-3DD0EAFEE2C5}">
      <dgm:prSet/>
      <dgm:spPr/>
      <dgm:t>
        <a:bodyPr/>
        <a:lstStyle/>
        <a:p>
          <a:r>
            <a:rPr lang="en-GB"/>
            <a:t>Stanley, Y. (2018). </a:t>
          </a:r>
          <a:r>
            <a:rPr lang="en-GB" i="1"/>
            <a:t>Social Care commentary: multi-agency Safeguarding Arrangements</a:t>
          </a:r>
          <a:r>
            <a:rPr lang="en-GB"/>
            <a:t>. [online] GOV.UK. Available at: https://www.gov.uk/government/speeches/social-care-commentary-multi-agency-safeguarding-arrangements.</a:t>
          </a:r>
          <a:endParaRPr lang="en-US"/>
        </a:p>
      </dgm:t>
    </dgm:pt>
    <dgm:pt modelId="{BBEBD823-66B9-4012-9169-E59AC053E910}" type="parTrans" cxnId="{535A5C4C-5B07-4F4F-9C4B-AEFFD49392A3}">
      <dgm:prSet/>
      <dgm:spPr/>
      <dgm:t>
        <a:bodyPr/>
        <a:lstStyle/>
        <a:p>
          <a:endParaRPr lang="en-US"/>
        </a:p>
      </dgm:t>
    </dgm:pt>
    <dgm:pt modelId="{D5418B21-F920-4299-B920-F7FE55755EC0}" type="sibTrans" cxnId="{535A5C4C-5B07-4F4F-9C4B-AEFFD49392A3}">
      <dgm:prSet/>
      <dgm:spPr/>
      <dgm:t>
        <a:bodyPr/>
        <a:lstStyle/>
        <a:p>
          <a:endParaRPr lang="en-US"/>
        </a:p>
      </dgm:t>
    </dgm:pt>
    <dgm:pt modelId="{8A5BFE28-BAB8-43EB-B31D-95F1C372D9F6}">
      <dgm:prSet/>
      <dgm:spPr/>
      <dgm:t>
        <a:bodyPr/>
        <a:lstStyle/>
        <a:p>
          <a:r>
            <a:rPr lang="en-GB"/>
            <a:t>Writers, S. (2022). </a:t>
          </a:r>
          <a:r>
            <a:rPr lang="en-GB" i="1"/>
            <a:t>Social Work vs Child Welfare Work | What’s the Difference?</a:t>
          </a:r>
          <a:r>
            <a:rPr lang="en-GB"/>
            <a:t> [online] SocialWorkLicensure.org. Available at: https://socialworklicensure.org/articles/social-worker-vs-child-welfare-worker/#:~:text=Child%20welfare%20social%20workers%20help. </a:t>
          </a:r>
          <a:endParaRPr lang="en-US"/>
        </a:p>
      </dgm:t>
    </dgm:pt>
    <dgm:pt modelId="{AD12251F-775A-4B5D-99AF-AA25DE49705A}" type="parTrans" cxnId="{5F33EF80-0CBD-41D9-8821-4FB6EA881A26}">
      <dgm:prSet/>
      <dgm:spPr/>
      <dgm:t>
        <a:bodyPr/>
        <a:lstStyle/>
        <a:p>
          <a:endParaRPr lang="en-US"/>
        </a:p>
      </dgm:t>
    </dgm:pt>
    <dgm:pt modelId="{E872BCEF-1C43-4CBE-A960-A836697D6C52}" type="sibTrans" cxnId="{5F33EF80-0CBD-41D9-8821-4FB6EA881A26}">
      <dgm:prSet/>
      <dgm:spPr/>
      <dgm:t>
        <a:bodyPr/>
        <a:lstStyle/>
        <a:p>
          <a:endParaRPr lang="en-US"/>
        </a:p>
      </dgm:t>
    </dgm:pt>
    <dgm:pt modelId="{A06079BC-49B7-4886-9E0D-547C71266E11}">
      <dgm:prSet/>
      <dgm:spPr/>
      <dgm:t>
        <a:bodyPr/>
        <a:lstStyle/>
        <a:p>
          <a:r>
            <a:rPr lang="en-GB"/>
            <a:t>Legislation.gov.uk (2010). </a:t>
          </a:r>
          <a:r>
            <a:rPr lang="en-GB" i="1"/>
            <a:t>Children Act 1989</a:t>
          </a:r>
          <a:r>
            <a:rPr lang="en-GB"/>
            <a:t>. [online] Legislation.gov.uk. Available at: https://www.legislation.gov.uk/ukpga/1989/41.</a:t>
          </a:r>
          <a:endParaRPr lang="en-US"/>
        </a:p>
      </dgm:t>
    </dgm:pt>
    <dgm:pt modelId="{E68C45CA-2986-4D31-858E-CD802C122B36}" type="parTrans" cxnId="{8E2D42A8-63E8-42F6-BAD6-13AE0A445D54}">
      <dgm:prSet/>
      <dgm:spPr/>
      <dgm:t>
        <a:bodyPr/>
        <a:lstStyle/>
        <a:p>
          <a:endParaRPr lang="en-US"/>
        </a:p>
      </dgm:t>
    </dgm:pt>
    <dgm:pt modelId="{A62E779C-744C-4B0E-856D-D7634AE4EC68}" type="sibTrans" cxnId="{8E2D42A8-63E8-42F6-BAD6-13AE0A445D54}">
      <dgm:prSet/>
      <dgm:spPr/>
      <dgm:t>
        <a:bodyPr/>
        <a:lstStyle/>
        <a:p>
          <a:endParaRPr lang="en-US"/>
        </a:p>
      </dgm:t>
    </dgm:pt>
    <dgm:pt modelId="{12BF4BAE-38A5-4EC6-8DD8-2FDE196598A1}">
      <dgm:prSet/>
      <dgm:spPr/>
      <dgm:t>
        <a:bodyPr/>
        <a:lstStyle/>
        <a:p>
          <a:r>
            <a:rPr lang="en-GB"/>
            <a:t>www.oecd-ilibrary.org. (n.d.). </a:t>
          </a:r>
          <a:r>
            <a:rPr lang="en-GB" i="1"/>
            <a:t>What is child vulnerability and how can it be overcome? | Changing the Odds for Vulnerable Children: Building Opportunities and Resilience | OECD library</a:t>
          </a:r>
          <a:r>
            <a:rPr lang="en-GB"/>
            <a:t>. [online] Available at: https://www.oecd-ilibrary.org/sites/23101e74-en/index.html?itemId=/content/component/23101e74-en.</a:t>
          </a:r>
          <a:endParaRPr lang="en-US"/>
        </a:p>
      </dgm:t>
    </dgm:pt>
    <dgm:pt modelId="{1C0B952B-9BF9-4A46-9B46-FFEED6E3C556}" type="parTrans" cxnId="{35BF46E1-CD03-41A9-83EB-FE11BAE927F8}">
      <dgm:prSet/>
      <dgm:spPr/>
      <dgm:t>
        <a:bodyPr/>
        <a:lstStyle/>
        <a:p>
          <a:endParaRPr lang="en-US"/>
        </a:p>
      </dgm:t>
    </dgm:pt>
    <dgm:pt modelId="{1ED7300E-1426-4863-8241-10482DBB1101}" type="sibTrans" cxnId="{35BF46E1-CD03-41A9-83EB-FE11BAE927F8}">
      <dgm:prSet/>
      <dgm:spPr/>
      <dgm:t>
        <a:bodyPr/>
        <a:lstStyle/>
        <a:p>
          <a:endParaRPr lang="en-US"/>
        </a:p>
      </dgm:t>
    </dgm:pt>
    <dgm:pt modelId="{BA1B85FF-0C6B-4783-A093-6E11CDF1BC48}">
      <dgm:prSet/>
      <dgm:spPr/>
      <dgm:t>
        <a:bodyPr/>
        <a:lstStyle/>
        <a:p>
          <a:r>
            <a:rPr lang="en-GB"/>
            <a:t>‌</a:t>
          </a:r>
          <a:endParaRPr lang="en-US"/>
        </a:p>
      </dgm:t>
    </dgm:pt>
    <dgm:pt modelId="{8C2D8B6F-DD30-4D72-B8FC-F12FAB009CC4}" type="parTrans" cxnId="{94265278-B6DC-483E-851B-2204466CC0AA}">
      <dgm:prSet/>
      <dgm:spPr/>
      <dgm:t>
        <a:bodyPr/>
        <a:lstStyle/>
        <a:p>
          <a:endParaRPr lang="en-US"/>
        </a:p>
      </dgm:t>
    </dgm:pt>
    <dgm:pt modelId="{5A172532-5D09-4F27-81EC-13211599472D}" type="sibTrans" cxnId="{94265278-B6DC-483E-851B-2204466CC0AA}">
      <dgm:prSet/>
      <dgm:spPr/>
      <dgm:t>
        <a:bodyPr/>
        <a:lstStyle/>
        <a:p>
          <a:endParaRPr lang="en-US"/>
        </a:p>
      </dgm:t>
    </dgm:pt>
    <dgm:pt modelId="{8101A18A-EF53-4A4F-9493-99E461BFAD04}" type="pres">
      <dgm:prSet presAssocID="{4AEFC12B-F262-43F6-85BA-CBAC202B4C45}" presName="vert0" presStyleCnt="0">
        <dgm:presLayoutVars>
          <dgm:dir/>
          <dgm:animOne val="branch"/>
          <dgm:animLvl val="lvl"/>
        </dgm:presLayoutVars>
      </dgm:prSet>
      <dgm:spPr/>
    </dgm:pt>
    <dgm:pt modelId="{F2572B4A-2DD2-46F2-B11A-7F4E441992D0}" type="pres">
      <dgm:prSet presAssocID="{FD639F9C-0FF9-47FF-BC3C-3DD0EAFEE2C5}" presName="thickLine" presStyleLbl="alignNode1" presStyleIdx="0" presStyleCnt="5"/>
      <dgm:spPr/>
    </dgm:pt>
    <dgm:pt modelId="{219875D7-EB9D-4253-B5D9-2FEEA73A28C3}" type="pres">
      <dgm:prSet presAssocID="{FD639F9C-0FF9-47FF-BC3C-3DD0EAFEE2C5}" presName="horz1" presStyleCnt="0"/>
      <dgm:spPr/>
    </dgm:pt>
    <dgm:pt modelId="{9A256D9D-4774-475E-924C-F7800FC90044}" type="pres">
      <dgm:prSet presAssocID="{FD639F9C-0FF9-47FF-BC3C-3DD0EAFEE2C5}" presName="tx1" presStyleLbl="revTx" presStyleIdx="0" presStyleCnt="5"/>
      <dgm:spPr/>
    </dgm:pt>
    <dgm:pt modelId="{E006351E-78E2-452C-B22E-E61A268AF913}" type="pres">
      <dgm:prSet presAssocID="{FD639F9C-0FF9-47FF-BC3C-3DD0EAFEE2C5}" presName="vert1" presStyleCnt="0"/>
      <dgm:spPr/>
    </dgm:pt>
    <dgm:pt modelId="{C379A770-1B1E-4929-83E8-83B734FA3789}" type="pres">
      <dgm:prSet presAssocID="{8A5BFE28-BAB8-43EB-B31D-95F1C372D9F6}" presName="thickLine" presStyleLbl="alignNode1" presStyleIdx="1" presStyleCnt="5"/>
      <dgm:spPr/>
    </dgm:pt>
    <dgm:pt modelId="{AF704446-CED4-4624-ABE2-9E67FBF624C6}" type="pres">
      <dgm:prSet presAssocID="{8A5BFE28-BAB8-43EB-B31D-95F1C372D9F6}" presName="horz1" presStyleCnt="0"/>
      <dgm:spPr/>
    </dgm:pt>
    <dgm:pt modelId="{E02E1376-13B2-44A8-BE08-6C75BC4F7DAD}" type="pres">
      <dgm:prSet presAssocID="{8A5BFE28-BAB8-43EB-B31D-95F1C372D9F6}" presName="tx1" presStyleLbl="revTx" presStyleIdx="1" presStyleCnt="5"/>
      <dgm:spPr/>
    </dgm:pt>
    <dgm:pt modelId="{5CE3888A-B02F-4A79-BCC3-673ECA3B85F4}" type="pres">
      <dgm:prSet presAssocID="{8A5BFE28-BAB8-43EB-B31D-95F1C372D9F6}" presName="vert1" presStyleCnt="0"/>
      <dgm:spPr/>
    </dgm:pt>
    <dgm:pt modelId="{E88A2E8F-46BD-4D64-BAE3-B1539D4CC538}" type="pres">
      <dgm:prSet presAssocID="{A06079BC-49B7-4886-9E0D-547C71266E11}" presName="thickLine" presStyleLbl="alignNode1" presStyleIdx="2" presStyleCnt="5"/>
      <dgm:spPr/>
    </dgm:pt>
    <dgm:pt modelId="{904D22BA-62D4-4408-8C22-08802F2CAD6D}" type="pres">
      <dgm:prSet presAssocID="{A06079BC-49B7-4886-9E0D-547C71266E11}" presName="horz1" presStyleCnt="0"/>
      <dgm:spPr/>
    </dgm:pt>
    <dgm:pt modelId="{2D839318-BDCC-4BCA-91EE-F9EA27C7E327}" type="pres">
      <dgm:prSet presAssocID="{A06079BC-49B7-4886-9E0D-547C71266E11}" presName="tx1" presStyleLbl="revTx" presStyleIdx="2" presStyleCnt="5"/>
      <dgm:spPr/>
    </dgm:pt>
    <dgm:pt modelId="{205717A3-1D5D-4AC5-A5A6-99987E1B953E}" type="pres">
      <dgm:prSet presAssocID="{A06079BC-49B7-4886-9E0D-547C71266E11}" presName="vert1" presStyleCnt="0"/>
      <dgm:spPr/>
    </dgm:pt>
    <dgm:pt modelId="{4C619387-A5D1-44A5-B7B4-4D0CCAC86A92}" type="pres">
      <dgm:prSet presAssocID="{12BF4BAE-38A5-4EC6-8DD8-2FDE196598A1}" presName="thickLine" presStyleLbl="alignNode1" presStyleIdx="3" presStyleCnt="5"/>
      <dgm:spPr/>
    </dgm:pt>
    <dgm:pt modelId="{AA04A422-4411-4C30-B874-B2F156E40DD1}" type="pres">
      <dgm:prSet presAssocID="{12BF4BAE-38A5-4EC6-8DD8-2FDE196598A1}" presName="horz1" presStyleCnt="0"/>
      <dgm:spPr/>
    </dgm:pt>
    <dgm:pt modelId="{EE29AA92-9BCE-499F-AB6C-33FE2C381786}" type="pres">
      <dgm:prSet presAssocID="{12BF4BAE-38A5-4EC6-8DD8-2FDE196598A1}" presName="tx1" presStyleLbl="revTx" presStyleIdx="3" presStyleCnt="5"/>
      <dgm:spPr/>
    </dgm:pt>
    <dgm:pt modelId="{05391955-EEE7-41D2-BBB6-796095A03E5C}" type="pres">
      <dgm:prSet presAssocID="{12BF4BAE-38A5-4EC6-8DD8-2FDE196598A1}" presName="vert1" presStyleCnt="0"/>
      <dgm:spPr/>
    </dgm:pt>
    <dgm:pt modelId="{8F45A186-E328-4921-B21A-48D61FBB4A15}" type="pres">
      <dgm:prSet presAssocID="{BA1B85FF-0C6B-4783-A093-6E11CDF1BC48}" presName="thickLine" presStyleLbl="alignNode1" presStyleIdx="4" presStyleCnt="5"/>
      <dgm:spPr/>
    </dgm:pt>
    <dgm:pt modelId="{39C0CB73-E86E-48B4-ADEE-33617DFB44AD}" type="pres">
      <dgm:prSet presAssocID="{BA1B85FF-0C6B-4783-A093-6E11CDF1BC48}" presName="horz1" presStyleCnt="0"/>
      <dgm:spPr/>
    </dgm:pt>
    <dgm:pt modelId="{55F56C70-AC75-4416-8585-79325E9479E7}" type="pres">
      <dgm:prSet presAssocID="{BA1B85FF-0C6B-4783-A093-6E11CDF1BC48}" presName="tx1" presStyleLbl="revTx" presStyleIdx="4" presStyleCnt="5"/>
      <dgm:spPr/>
    </dgm:pt>
    <dgm:pt modelId="{14C32D09-6B27-497C-9273-BDAC8EE8C686}" type="pres">
      <dgm:prSet presAssocID="{BA1B85FF-0C6B-4783-A093-6E11CDF1BC48}" presName="vert1" presStyleCnt="0"/>
      <dgm:spPr/>
    </dgm:pt>
  </dgm:ptLst>
  <dgm:cxnLst>
    <dgm:cxn modelId="{12F04B06-5E3A-4B19-897F-E8D40C69E29B}" type="presOf" srcId="{FD639F9C-0FF9-47FF-BC3C-3DD0EAFEE2C5}" destId="{9A256D9D-4774-475E-924C-F7800FC90044}" srcOrd="0" destOrd="0" presId="urn:microsoft.com/office/officeart/2008/layout/LinedList"/>
    <dgm:cxn modelId="{F993E661-C1BB-4007-8346-12C6973961DD}" type="presOf" srcId="{BA1B85FF-0C6B-4783-A093-6E11CDF1BC48}" destId="{55F56C70-AC75-4416-8585-79325E9479E7}" srcOrd="0" destOrd="0" presId="urn:microsoft.com/office/officeart/2008/layout/LinedList"/>
    <dgm:cxn modelId="{D0067663-D874-4664-94F7-9C1E8F3CF490}" type="presOf" srcId="{4AEFC12B-F262-43F6-85BA-CBAC202B4C45}" destId="{8101A18A-EF53-4A4F-9493-99E461BFAD04}" srcOrd="0" destOrd="0" presId="urn:microsoft.com/office/officeart/2008/layout/LinedList"/>
    <dgm:cxn modelId="{FAEB0166-A845-4762-AEB3-1568A9419CCF}" type="presOf" srcId="{12BF4BAE-38A5-4EC6-8DD8-2FDE196598A1}" destId="{EE29AA92-9BCE-499F-AB6C-33FE2C381786}" srcOrd="0" destOrd="0" presId="urn:microsoft.com/office/officeart/2008/layout/LinedList"/>
    <dgm:cxn modelId="{535A5C4C-5B07-4F4F-9C4B-AEFFD49392A3}" srcId="{4AEFC12B-F262-43F6-85BA-CBAC202B4C45}" destId="{FD639F9C-0FF9-47FF-BC3C-3DD0EAFEE2C5}" srcOrd="0" destOrd="0" parTransId="{BBEBD823-66B9-4012-9169-E59AC053E910}" sibTransId="{D5418B21-F920-4299-B920-F7FE55755EC0}"/>
    <dgm:cxn modelId="{94265278-B6DC-483E-851B-2204466CC0AA}" srcId="{4AEFC12B-F262-43F6-85BA-CBAC202B4C45}" destId="{BA1B85FF-0C6B-4783-A093-6E11CDF1BC48}" srcOrd="4" destOrd="0" parTransId="{8C2D8B6F-DD30-4D72-B8FC-F12FAB009CC4}" sibTransId="{5A172532-5D09-4F27-81EC-13211599472D}"/>
    <dgm:cxn modelId="{AA9C7D5A-83E9-46BA-AC18-1076AB5F5B2F}" type="presOf" srcId="{8A5BFE28-BAB8-43EB-B31D-95F1C372D9F6}" destId="{E02E1376-13B2-44A8-BE08-6C75BC4F7DAD}" srcOrd="0" destOrd="0" presId="urn:microsoft.com/office/officeart/2008/layout/LinedList"/>
    <dgm:cxn modelId="{5F33EF80-0CBD-41D9-8821-4FB6EA881A26}" srcId="{4AEFC12B-F262-43F6-85BA-CBAC202B4C45}" destId="{8A5BFE28-BAB8-43EB-B31D-95F1C372D9F6}" srcOrd="1" destOrd="0" parTransId="{AD12251F-775A-4B5D-99AF-AA25DE49705A}" sibTransId="{E872BCEF-1C43-4CBE-A960-A836697D6C52}"/>
    <dgm:cxn modelId="{4D2EE692-4C0E-4C2D-A7B2-1FC0F28096D7}" type="presOf" srcId="{A06079BC-49B7-4886-9E0D-547C71266E11}" destId="{2D839318-BDCC-4BCA-91EE-F9EA27C7E327}" srcOrd="0" destOrd="0" presId="urn:microsoft.com/office/officeart/2008/layout/LinedList"/>
    <dgm:cxn modelId="{8E2D42A8-63E8-42F6-BAD6-13AE0A445D54}" srcId="{4AEFC12B-F262-43F6-85BA-CBAC202B4C45}" destId="{A06079BC-49B7-4886-9E0D-547C71266E11}" srcOrd="2" destOrd="0" parTransId="{E68C45CA-2986-4D31-858E-CD802C122B36}" sibTransId="{A62E779C-744C-4B0E-856D-D7634AE4EC68}"/>
    <dgm:cxn modelId="{35BF46E1-CD03-41A9-83EB-FE11BAE927F8}" srcId="{4AEFC12B-F262-43F6-85BA-CBAC202B4C45}" destId="{12BF4BAE-38A5-4EC6-8DD8-2FDE196598A1}" srcOrd="3" destOrd="0" parTransId="{1C0B952B-9BF9-4A46-9B46-FFEED6E3C556}" sibTransId="{1ED7300E-1426-4863-8241-10482DBB1101}"/>
    <dgm:cxn modelId="{8C61E662-BC9E-476F-B3DD-BD0001E25D40}" type="presParOf" srcId="{8101A18A-EF53-4A4F-9493-99E461BFAD04}" destId="{F2572B4A-2DD2-46F2-B11A-7F4E441992D0}" srcOrd="0" destOrd="0" presId="urn:microsoft.com/office/officeart/2008/layout/LinedList"/>
    <dgm:cxn modelId="{3B76DDAE-7A8A-4598-A8C1-2A8109CC654F}" type="presParOf" srcId="{8101A18A-EF53-4A4F-9493-99E461BFAD04}" destId="{219875D7-EB9D-4253-B5D9-2FEEA73A28C3}" srcOrd="1" destOrd="0" presId="urn:microsoft.com/office/officeart/2008/layout/LinedList"/>
    <dgm:cxn modelId="{A3A5B3D3-2F6E-4F7B-ADF1-BA005DDA1F03}" type="presParOf" srcId="{219875D7-EB9D-4253-B5D9-2FEEA73A28C3}" destId="{9A256D9D-4774-475E-924C-F7800FC90044}" srcOrd="0" destOrd="0" presId="urn:microsoft.com/office/officeart/2008/layout/LinedList"/>
    <dgm:cxn modelId="{B6048048-DE47-4B89-9F24-BC3C891D807A}" type="presParOf" srcId="{219875D7-EB9D-4253-B5D9-2FEEA73A28C3}" destId="{E006351E-78E2-452C-B22E-E61A268AF913}" srcOrd="1" destOrd="0" presId="urn:microsoft.com/office/officeart/2008/layout/LinedList"/>
    <dgm:cxn modelId="{00A966AB-7089-4A38-B2ED-5B7F13765BB5}" type="presParOf" srcId="{8101A18A-EF53-4A4F-9493-99E461BFAD04}" destId="{C379A770-1B1E-4929-83E8-83B734FA3789}" srcOrd="2" destOrd="0" presId="urn:microsoft.com/office/officeart/2008/layout/LinedList"/>
    <dgm:cxn modelId="{BFDC61C8-A058-4C68-B264-48BB3BFF6429}" type="presParOf" srcId="{8101A18A-EF53-4A4F-9493-99E461BFAD04}" destId="{AF704446-CED4-4624-ABE2-9E67FBF624C6}" srcOrd="3" destOrd="0" presId="urn:microsoft.com/office/officeart/2008/layout/LinedList"/>
    <dgm:cxn modelId="{35E89AA8-86D1-4969-B152-1B4FF9F3DC65}" type="presParOf" srcId="{AF704446-CED4-4624-ABE2-9E67FBF624C6}" destId="{E02E1376-13B2-44A8-BE08-6C75BC4F7DAD}" srcOrd="0" destOrd="0" presId="urn:microsoft.com/office/officeart/2008/layout/LinedList"/>
    <dgm:cxn modelId="{EBBFA558-E4F2-4554-B476-227A9A187056}" type="presParOf" srcId="{AF704446-CED4-4624-ABE2-9E67FBF624C6}" destId="{5CE3888A-B02F-4A79-BCC3-673ECA3B85F4}" srcOrd="1" destOrd="0" presId="urn:microsoft.com/office/officeart/2008/layout/LinedList"/>
    <dgm:cxn modelId="{B015B07D-0C02-41EA-AE4F-4161A0F30496}" type="presParOf" srcId="{8101A18A-EF53-4A4F-9493-99E461BFAD04}" destId="{E88A2E8F-46BD-4D64-BAE3-B1539D4CC538}" srcOrd="4" destOrd="0" presId="urn:microsoft.com/office/officeart/2008/layout/LinedList"/>
    <dgm:cxn modelId="{4E9D780A-A3BC-4DFD-BCBA-54AA8D428739}" type="presParOf" srcId="{8101A18A-EF53-4A4F-9493-99E461BFAD04}" destId="{904D22BA-62D4-4408-8C22-08802F2CAD6D}" srcOrd="5" destOrd="0" presId="urn:microsoft.com/office/officeart/2008/layout/LinedList"/>
    <dgm:cxn modelId="{1BDF0612-162D-48EE-B62A-CB0189DDC1D1}" type="presParOf" srcId="{904D22BA-62D4-4408-8C22-08802F2CAD6D}" destId="{2D839318-BDCC-4BCA-91EE-F9EA27C7E327}" srcOrd="0" destOrd="0" presId="urn:microsoft.com/office/officeart/2008/layout/LinedList"/>
    <dgm:cxn modelId="{F4C3C594-FC97-4DF2-89BC-C51541F95A07}" type="presParOf" srcId="{904D22BA-62D4-4408-8C22-08802F2CAD6D}" destId="{205717A3-1D5D-4AC5-A5A6-99987E1B953E}" srcOrd="1" destOrd="0" presId="urn:microsoft.com/office/officeart/2008/layout/LinedList"/>
    <dgm:cxn modelId="{7B1D0F0F-515A-4640-BA47-BD7FEBF19848}" type="presParOf" srcId="{8101A18A-EF53-4A4F-9493-99E461BFAD04}" destId="{4C619387-A5D1-44A5-B7B4-4D0CCAC86A92}" srcOrd="6" destOrd="0" presId="urn:microsoft.com/office/officeart/2008/layout/LinedList"/>
    <dgm:cxn modelId="{A326494F-B8A3-4BAA-B5F0-728F48E7F564}" type="presParOf" srcId="{8101A18A-EF53-4A4F-9493-99E461BFAD04}" destId="{AA04A422-4411-4C30-B874-B2F156E40DD1}" srcOrd="7" destOrd="0" presId="urn:microsoft.com/office/officeart/2008/layout/LinedList"/>
    <dgm:cxn modelId="{E6B72DC0-C672-4E72-BDA5-4A11F6C51F93}" type="presParOf" srcId="{AA04A422-4411-4C30-B874-B2F156E40DD1}" destId="{EE29AA92-9BCE-499F-AB6C-33FE2C381786}" srcOrd="0" destOrd="0" presId="urn:microsoft.com/office/officeart/2008/layout/LinedList"/>
    <dgm:cxn modelId="{E7FD3836-61D1-4B12-A2E5-E5F54F13824C}" type="presParOf" srcId="{AA04A422-4411-4C30-B874-B2F156E40DD1}" destId="{05391955-EEE7-41D2-BBB6-796095A03E5C}" srcOrd="1" destOrd="0" presId="urn:microsoft.com/office/officeart/2008/layout/LinedList"/>
    <dgm:cxn modelId="{F1F73115-AA1C-41E4-88F0-98198DFC5780}" type="presParOf" srcId="{8101A18A-EF53-4A4F-9493-99E461BFAD04}" destId="{8F45A186-E328-4921-B21A-48D61FBB4A15}" srcOrd="8" destOrd="0" presId="urn:microsoft.com/office/officeart/2008/layout/LinedList"/>
    <dgm:cxn modelId="{7D2A50B6-A27E-42A2-8DA5-17684B929E18}" type="presParOf" srcId="{8101A18A-EF53-4A4F-9493-99E461BFAD04}" destId="{39C0CB73-E86E-48B4-ADEE-33617DFB44AD}" srcOrd="9" destOrd="0" presId="urn:microsoft.com/office/officeart/2008/layout/LinedList"/>
    <dgm:cxn modelId="{A51B8185-CE7D-41A8-846A-7FBDD8079D09}" type="presParOf" srcId="{39C0CB73-E86E-48B4-ADEE-33617DFB44AD}" destId="{55F56C70-AC75-4416-8585-79325E9479E7}" srcOrd="0" destOrd="0" presId="urn:microsoft.com/office/officeart/2008/layout/LinedList"/>
    <dgm:cxn modelId="{A1D429BE-C40E-4524-8AE1-738675DEBE4D}" type="presParOf" srcId="{39C0CB73-E86E-48B4-ADEE-33617DFB44AD}" destId="{14C32D09-6B27-497C-9273-BDAC8EE8C68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7FCAB-4D14-4F14-B880-08C7F7816928}">
      <dsp:nvSpPr>
        <dsp:cNvPr id="0" name=""/>
        <dsp:cNvSpPr/>
      </dsp:nvSpPr>
      <dsp:spPr>
        <a:xfrm>
          <a:off x="0" y="0"/>
          <a:ext cx="8081611" cy="111440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Identify a </a:t>
          </a:r>
          <a:r>
            <a:rPr lang="en-GB" sz="1600" b="1" kern="1200"/>
            <a:t>case study week 6 on Moodle </a:t>
          </a:r>
          <a:r>
            <a:rPr lang="en-GB" sz="1600" kern="1200"/>
            <a:t>which identifies examples of vulnerability children, young people and families can face.</a:t>
          </a:r>
          <a:endParaRPr lang="en-US" sz="1600" kern="1200"/>
        </a:p>
      </dsp:txBody>
      <dsp:txXfrm>
        <a:off x="32640" y="32640"/>
        <a:ext cx="6879077" cy="1049128"/>
      </dsp:txXfrm>
    </dsp:sp>
    <dsp:sp modelId="{B22DF8DF-759B-4BD6-800C-CD826DEDD109}">
      <dsp:nvSpPr>
        <dsp:cNvPr id="0" name=""/>
        <dsp:cNvSpPr/>
      </dsp:nvSpPr>
      <dsp:spPr>
        <a:xfrm>
          <a:off x="713083" y="1300143"/>
          <a:ext cx="8081611" cy="111440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according this case study the children suffered from several abuse. Children has poor nutrition, children not attending class, the mother have very big issues and she is not working She had several debts that were out of control and the father of her children was in prison. </a:t>
          </a:r>
          <a:endParaRPr lang="en-US" sz="1600" kern="1200" dirty="0"/>
        </a:p>
      </dsp:txBody>
      <dsp:txXfrm>
        <a:off x="745723" y="1332783"/>
        <a:ext cx="6578882" cy="1049128"/>
      </dsp:txXfrm>
    </dsp:sp>
    <dsp:sp modelId="{D8A1389C-9DD0-45D9-8842-77E6B362E242}">
      <dsp:nvSpPr>
        <dsp:cNvPr id="0" name=""/>
        <dsp:cNvSpPr/>
      </dsp:nvSpPr>
      <dsp:spPr>
        <a:xfrm>
          <a:off x="1426166" y="2600287"/>
          <a:ext cx="8081611" cy="111440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Her children were not attending school regularly and when they did, they were often disruptive and were regularly abusive and violent to each other in the home.</a:t>
          </a:r>
          <a:endParaRPr lang="en-US" sz="1600" kern="1200"/>
        </a:p>
      </dsp:txBody>
      <dsp:txXfrm>
        <a:off x="1458806" y="2632927"/>
        <a:ext cx="6578882" cy="1049128"/>
      </dsp:txXfrm>
    </dsp:sp>
    <dsp:sp modelId="{E6795FC2-9EAB-4078-B586-5283DC7B201D}">
      <dsp:nvSpPr>
        <dsp:cNvPr id="0" name=""/>
        <dsp:cNvSpPr/>
      </dsp:nvSpPr>
      <dsp:spPr>
        <a:xfrm>
          <a:off x="7357245" y="845093"/>
          <a:ext cx="724365" cy="7243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520227" y="845093"/>
        <a:ext cx="398401" cy="545085"/>
      </dsp:txXfrm>
    </dsp:sp>
    <dsp:sp modelId="{25DF2F6B-7208-4168-B2C5-3EF6BC9CD69B}">
      <dsp:nvSpPr>
        <dsp:cNvPr id="0" name=""/>
        <dsp:cNvSpPr/>
      </dsp:nvSpPr>
      <dsp:spPr>
        <a:xfrm>
          <a:off x="8070328" y="2137807"/>
          <a:ext cx="724365" cy="7243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233310" y="2137807"/>
        <a:ext cx="398401" cy="5450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660E2-8076-43A3-918C-5459406C0590}">
      <dsp:nvSpPr>
        <dsp:cNvPr id="0" name=""/>
        <dsp:cNvSpPr/>
      </dsp:nvSpPr>
      <dsp:spPr>
        <a:xfrm>
          <a:off x="0" y="3937174"/>
          <a:ext cx="5221224" cy="12922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the children physical, emotional, health, and educational requirements any harm the child has experienced or may be at risk of experiencing, including a particular set of childhood traumas known as "adverse childhood experiences.</a:t>
          </a:r>
          <a:br>
            <a:rPr lang="en-GB" sz="1500" kern="1200"/>
          </a:br>
          <a:endParaRPr lang="en-US" sz="1500" kern="1200"/>
        </a:p>
      </dsp:txBody>
      <dsp:txXfrm>
        <a:off x="0" y="3937174"/>
        <a:ext cx="5221224" cy="1292268"/>
      </dsp:txXfrm>
    </dsp:sp>
    <dsp:sp modelId="{E4A767D7-76DD-4E35-8B06-317EF973E348}">
      <dsp:nvSpPr>
        <dsp:cNvPr id="0" name=""/>
        <dsp:cNvSpPr/>
      </dsp:nvSpPr>
      <dsp:spPr>
        <a:xfrm rot="10800000">
          <a:off x="0" y="1969049"/>
          <a:ext cx="5221224" cy="198750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Her children weren't going to school on a regular basis, and when they did, they were usually disruptive.</a:t>
          </a:r>
          <a:endParaRPr lang="en-US" sz="1500" kern="1200"/>
        </a:p>
      </dsp:txBody>
      <dsp:txXfrm rot="10800000">
        <a:off x="0" y="1969049"/>
        <a:ext cx="5221224" cy="1291424"/>
      </dsp:txXfrm>
    </dsp:sp>
    <dsp:sp modelId="{DE81CABB-9FA4-4943-A23A-7C6C6FF6788F}">
      <dsp:nvSpPr>
        <dsp:cNvPr id="0" name=""/>
        <dsp:cNvSpPr/>
      </dsp:nvSpPr>
      <dsp:spPr>
        <a:xfrm rot="10800000">
          <a:off x="0" y="924"/>
          <a:ext cx="5221224" cy="198750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1" kern="1200"/>
            <a:t>factor is the children not attending school, children have poor nutrition because the mother has mental Health and she went through abuse.</a:t>
          </a:r>
          <a:endParaRPr lang="en-US" sz="1500" kern="1200"/>
        </a:p>
      </dsp:txBody>
      <dsp:txXfrm rot="10800000">
        <a:off x="0" y="924"/>
        <a:ext cx="5221224" cy="1291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72B4A-2DD2-46F2-B11A-7F4E441992D0}">
      <dsp:nvSpPr>
        <dsp:cNvPr id="0" name=""/>
        <dsp:cNvSpPr/>
      </dsp:nvSpPr>
      <dsp:spPr>
        <a:xfrm>
          <a:off x="0" y="680"/>
          <a:ext cx="64396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256D9D-4774-475E-924C-F7800FC90044}">
      <dsp:nvSpPr>
        <dsp:cNvPr id="0" name=""/>
        <dsp:cNvSpPr/>
      </dsp:nvSpPr>
      <dsp:spPr>
        <a:xfrm>
          <a:off x="0" y="680"/>
          <a:ext cx="6439687" cy="111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Stanley, Y. (2018). </a:t>
          </a:r>
          <a:r>
            <a:rPr lang="en-GB" sz="1400" i="1" kern="1200"/>
            <a:t>Social Care commentary: multi-agency Safeguarding Arrangements</a:t>
          </a:r>
          <a:r>
            <a:rPr lang="en-GB" sz="1400" kern="1200"/>
            <a:t>. [online] GOV.UK. Available at: https://www.gov.uk/government/speeches/social-care-commentary-multi-agency-safeguarding-arrangements.</a:t>
          </a:r>
          <a:endParaRPr lang="en-US" sz="1400" kern="1200"/>
        </a:p>
      </dsp:txBody>
      <dsp:txXfrm>
        <a:off x="0" y="680"/>
        <a:ext cx="6439687" cy="1114186"/>
      </dsp:txXfrm>
    </dsp:sp>
    <dsp:sp modelId="{C379A770-1B1E-4929-83E8-83B734FA3789}">
      <dsp:nvSpPr>
        <dsp:cNvPr id="0" name=""/>
        <dsp:cNvSpPr/>
      </dsp:nvSpPr>
      <dsp:spPr>
        <a:xfrm>
          <a:off x="0" y="1114867"/>
          <a:ext cx="64396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2E1376-13B2-44A8-BE08-6C75BC4F7DAD}">
      <dsp:nvSpPr>
        <dsp:cNvPr id="0" name=""/>
        <dsp:cNvSpPr/>
      </dsp:nvSpPr>
      <dsp:spPr>
        <a:xfrm>
          <a:off x="0" y="1114867"/>
          <a:ext cx="6439687" cy="111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Writers, S. (2022). </a:t>
          </a:r>
          <a:r>
            <a:rPr lang="en-GB" sz="1400" i="1" kern="1200"/>
            <a:t>Social Work vs Child Welfare Work | What’s the Difference?</a:t>
          </a:r>
          <a:r>
            <a:rPr lang="en-GB" sz="1400" kern="1200"/>
            <a:t> [online] SocialWorkLicensure.org. Available at: https://socialworklicensure.org/articles/social-worker-vs-child-welfare-worker/#:~:text=Child%20welfare%20social%20workers%20help. </a:t>
          </a:r>
          <a:endParaRPr lang="en-US" sz="1400" kern="1200"/>
        </a:p>
      </dsp:txBody>
      <dsp:txXfrm>
        <a:off x="0" y="1114867"/>
        <a:ext cx="6439687" cy="1114186"/>
      </dsp:txXfrm>
    </dsp:sp>
    <dsp:sp modelId="{E88A2E8F-46BD-4D64-BAE3-B1539D4CC538}">
      <dsp:nvSpPr>
        <dsp:cNvPr id="0" name=""/>
        <dsp:cNvSpPr/>
      </dsp:nvSpPr>
      <dsp:spPr>
        <a:xfrm>
          <a:off x="0" y="2229054"/>
          <a:ext cx="64396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839318-BDCC-4BCA-91EE-F9EA27C7E327}">
      <dsp:nvSpPr>
        <dsp:cNvPr id="0" name=""/>
        <dsp:cNvSpPr/>
      </dsp:nvSpPr>
      <dsp:spPr>
        <a:xfrm>
          <a:off x="0" y="2229054"/>
          <a:ext cx="6439687" cy="111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Legislation.gov.uk (2010). </a:t>
          </a:r>
          <a:r>
            <a:rPr lang="en-GB" sz="1400" i="1" kern="1200"/>
            <a:t>Children Act 1989</a:t>
          </a:r>
          <a:r>
            <a:rPr lang="en-GB" sz="1400" kern="1200"/>
            <a:t>. [online] Legislation.gov.uk. Available at: https://www.legislation.gov.uk/ukpga/1989/41.</a:t>
          </a:r>
          <a:endParaRPr lang="en-US" sz="1400" kern="1200"/>
        </a:p>
      </dsp:txBody>
      <dsp:txXfrm>
        <a:off x="0" y="2229054"/>
        <a:ext cx="6439687" cy="1114186"/>
      </dsp:txXfrm>
    </dsp:sp>
    <dsp:sp modelId="{4C619387-A5D1-44A5-B7B4-4D0CCAC86A92}">
      <dsp:nvSpPr>
        <dsp:cNvPr id="0" name=""/>
        <dsp:cNvSpPr/>
      </dsp:nvSpPr>
      <dsp:spPr>
        <a:xfrm>
          <a:off x="0" y="3343240"/>
          <a:ext cx="64396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29AA92-9BCE-499F-AB6C-33FE2C381786}">
      <dsp:nvSpPr>
        <dsp:cNvPr id="0" name=""/>
        <dsp:cNvSpPr/>
      </dsp:nvSpPr>
      <dsp:spPr>
        <a:xfrm>
          <a:off x="0" y="3343240"/>
          <a:ext cx="6439687" cy="111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www.oecd-ilibrary.org. (n.d.). </a:t>
          </a:r>
          <a:r>
            <a:rPr lang="en-GB" sz="1400" i="1" kern="1200"/>
            <a:t>What is child vulnerability and how can it be overcome? | Changing the Odds for Vulnerable Children: Building Opportunities and Resilience | OECD library</a:t>
          </a:r>
          <a:r>
            <a:rPr lang="en-GB" sz="1400" kern="1200"/>
            <a:t>. [online] Available at: https://www.oecd-ilibrary.org/sites/23101e74-en/index.html?itemId=/content/component/23101e74-en.</a:t>
          </a:r>
          <a:endParaRPr lang="en-US" sz="1400" kern="1200"/>
        </a:p>
      </dsp:txBody>
      <dsp:txXfrm>
        <a:off x="0" y="3343240"/>
        <a:ext cx="6439687" cy="1114186"/>
      </dsp:txXfrm>
    </dsp:sp>
    <dsp:sp modelId="{8F45A186-E328-4921-B21A-48D61FBB4A15}">
      <dsp:nvSpPr>
        <dsp:cNvPr id="0" name=""/>
        <dsp:cNvSpPr/>
      </dsp:nvSpPr>
      <dsp:spPr>
        <a:xfrm>
          <a:off x="0" y="4457427"/>
          <a:ext cx="643968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F56C70-AC75-4416-8585-79325E9479E7}">
      <dsp:nvSpPr>
        <dsp:cNvPr id="0" name=""/>
        <dsp:cNvSpPr/>
      </dsp:nvSpPr>
      <dsp:spPr>
        <a:xfrm>
          <a:off x="0" y="4457427"/>
          <a:ext cx="6439687" cy="1114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t>
          </a:r>
          <a:endParaRPr lang="en-US" sz="1400" kern="1200"/>
        </a:p>
      </dsp:txBody>
      <dsp:txXfrm>
        <a:off x="0" y="4457427"/>
        <a:ext cx="6439687" cy="11141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2C22B-46F6-40E1-95EC-AB2A2B52C5E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0A80-2EB7-42FD-9ACE-84DD5ED655B7}" type="slidenum">
              <a:rPr lang="en-GB" smtClean="0"/>
              <a:t>‹#›</a:t>
            </a:fld>
            <a:endParaRPr lang="en-GB"/>
          </a:p>
        </p:txBody>
      </p:sp>
    </p:spTree>
    <p:extLst>
      <p:ext uri="{BB962C8B-B14F-4D97-AF65-F5344CB8AC3E}">
        <p14:creationId xmlns:p14="http://schemas.microsoft.com/office/powerpoint/2010/main" val="499148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6</a:t>
            </a:fld>
            <a:endParaRPr lang="en-GB"/>
          </a:p>
        </p:txBody>
      </p:sp>
    </p:spTree>
    <p:extLst>
      <p:ext uri="{BB962C8B-B14F-4D97-AF65-F5344CB8AC3E}">
        <p14:creationId xmlns:p14="http://schemas.microsoft.com/office/powerpoint/2010/main" val="365702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mention the referral….. The social services receive a referral and have one working day to decide to take action. </a:t>
            </a:r>
          </a:p>
          <a:p>
            <a:r>
              <a:rPr lang="en-GB" dirty="0"/>
              <a:t>The process of intervention starts with a referral. All the actions are based on the policy current Policy HM Government (2018) Working Together to Safeguard Children A guide to inter-agency working to safeguard and promote the welfare of children. </a:t>
            </a:r>
          </a:p>
          <a:p>
            <a:endParaRPr lang="en-GB" dirty="0"/>
          </a:p>
          <a:p>
            <a:r>
              <a:rPr lang="en-GB" dirty="0"/>
              <a:t>The intervention in the case study was based on the assessment framework Working Together to Safeguard Children A guide to inter-agency working to safeguard and promote the welfare of children (2018). </a:t>
            </a:r>
          </a:p>
          <a:p>
            <a:r>
              <a:rPr lang="en-GB" dirty="0"/>
              <a:t>As stated in the framework, In this case study the assessment framework was based on parental capacity , children developmental needs and family environmental factors. parental capacity in this case was poor because ….. </a:t>
            </a:r>
          </a:p>
          <a:p>
            <a:r>
              <a:rPr lang="en-GB" dirty="0"/>
              <a:t>Based on this assessment, the practitioners start the plan to support the family. The family was kept together according the Children Act 1989. </a:t>
            </a:r>
          </a:p>
          <a:p>
            <a:endParaRPr lang="en-GB" dirty="0"/>
          </a:p>
        </p:txBody>
      </p:sp>
      <p:sp>
        <p:nvSpPr>
          <p:cNvPr id="4" name="Slide Number Placeholder 3"/>
          <p:cNvSpPr>
            <a:spLocks noGrp="1"/>
          </p:cNvSpPr>
          <p:nvPr>
            <p:ph type="sldNum" sz="quarter" idx="5"/>
          </p:nvPr>
        </p:nvSpPr>
        <p:spPr/>
        <p:txBody>
          <a:bodyPr/>
          <a:lstStyle/>
          <a:p>
            <a:fld id="{53280A80-2EB7-42FD-9ACE-84DD5ED655B7}" type="slidenum">
              <a:rPr lang="en-GB" smtClean="0"/>
              <a:t>8</a:t>
            </a:fld>
            <a:endParaRPr lang="en-GB"/>
          </a:p>
        </p:txBody>
      </p:sp>
    </p:spTree>
    <p:extLst>
      <p:ext uri="{BB962C8B-B14F-4D97-AF65-F5344CB8AC3E}">
        <p14:creationId xmlns:p14="http://schemas.microsoft.com/office/powerpoint/2010/main" val="487035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8076-E8C2-ECBA-1BF0-1BA565E360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5BD1D2-363A-0F27-962D-2153108F3D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A44632-A659-1300-3A85-4CCB326658B3}"/>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a:extLst>
              <a:ext uri="{FF2B5EF4-FFF2-40B4-BE49-F238E27FC236}">
                <a16:creationId xmlns:a16="http://schemas.microsoft.com/office/drawing/2014/main" id="{F82A7C47-74E4-FE00-0491-3DF5C03EDF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1058F1-E8DD-6D2F-8FEF-B9B69258FAEF}"/>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089858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7B0C3-8916-5F62-0153-9297BCCFF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83BCF3-72BC-CE63-F316-9894D23535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A4E18-F25B-8ED6-B386-18B3489BCD56}"/>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a:extLst>
              <a:ext uri="{FF2B5EF4-FFF2-40B4-BE49-F238E27FC236}">
                <a16:creationId xmlns:a16="http://schemas.microsoft.com/office/drawing/2014/main" id="{0286B7D3-8C14-DCF2-FFFA-9A707C102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8D7E17-B35A-E1D8-F0D7-C4DDE8447328}"/>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853879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518EC-6821-F92B-AE69-A1AD0CDD83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D8CC46-10C8-0B3B-063E-9A1B9C4783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A7B24-F58D-8057-B2D5-9E4E384C0A9B}"/>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a:extLst>
              <a:ext uri="{FF2B5EF4-FFF2-40B4-BE49-F238E27FC236}">
                <a16:creationId xmlns:a16="http://schemas.microsoft.com/office/drawing/2014/main" id="{90A01B25-DCAC-37DD-35A6-728B3163B9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412AA5-AB4A-6256-EA57-D8F357E5BB87}"/>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78606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ECD24-8DB2-58B6-242A-9318E5162D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93D9CC-73DC-AAEA-F1E9-77920B2B79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D9BB76-AC29-29F9-A262-E74AFE978C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A79DF2-F0FF-8E47-155B-381CA69629AF}"/>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a:extLst>
              <a:ext uri="{FF2B5EF4-FFF2-40B4-BE49-F238E27FC236}">
                <a16:creationId xmlns:a16="http://schemas.microsoft.com/office/drawing/2014/main" id="{3ABAE88C-6843-6A0F-F8D5-1284C0447B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BB7E2D-E613-BE44-F8BC-AD4062C19ABF}"/>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4011853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E679-312D-24DC-D476-C70CFB9F35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66812E-A5F2-4FBA-60CB-BE172A07C2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626F15-6737-4EFF-FAE5-49831E2B2F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592A15-D2EA-8154-8399-1F5CBB5871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9D3F4E-8DDE-1E87-267A-AD36FC0360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CDDF39-9A18-1B76-9C0A-2823B6E61652}"/>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8" name="Footer Placeholder 7">
            <a:extLst>
              <a:ext uri="{FF2B5EF4-FFF2-40B4-BE49-F238E27FC236}">
                <a16:creationId xmlns:a16="http://schemas.microsoft.com/office/drawing/2014/main" id="{093C8665-26C5-7C38-CD45-3D51357EC5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B04CD6-76C6-674B-BE70-48CCC085A4D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3708367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3973-2720-C941-1873-BBEF52E3DD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7C6C81-3FB9-43C7-0F13-433813CF78DA}"/>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4" name="Footer Placeholder 3">
            <a:extLst>
              <a:ext uri="{FF2B5EF4-FFF2-40B4-BE49-F238E27FC236}">
                <a16:creationId xmlns:a16="http://schemas.microsoft.com/office/drawing/2014/main" id="{C1116C1C-FABB-B219-CFA4-21A817F2EC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194551-0098-0AE3-8F34-9E965F93BC3F}"/>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286688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58C72D-EAD6-F750-E9B1-83A71AA742AE}"/>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3" name="Footer Placeholder 2">
            <a:extLst>
              <a:ext uri="{FF2B5EF4-FFF2-40B4-BE49-F238E27FC236}">
                <a16:creationId xmlns:a16="http://schemas.microsoft.com/office/drawing/2014/main" id="{A4399D68-E1E8-2912-6A83-BC0320ED35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902F1F-7028-E09A-8C53-19CDAE185DFA}"/>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72913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1C71A-7F62-758B-EFD6-1F8DFB578A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C517D2-128E-4DCE-AD74-0F77CAD7E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469523-642B-E3CB-D8D5-8A200A5929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03FDC1-444E-F602-7ADD-37F046B3C6F3}"/>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a:extLst>
              <a:ext uri="{FF2B5EF4-FFF2-40B4-BE49-F238E27FC236}">
                <a16:creationId xmlns:a16="http://schemas.microsoft.com/office/drawing/2014/main" id="{61D54EA6-6C8F-F3E3-E24D-E12E2873CF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DC7984-EB6E-0FB8-4788-085C278A51C2}"/>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230133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365E-B942-4F9F-C99C-AE6DE7AAB2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2A2B05-BF96-E6E6-F466-96473C138E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23383D-2151-632A-5354-618EDE88BF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523348-B4B9-9CC9-8E93-47C5EDA8B121}"/>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6" name="Footer Placeholder 5">
            <a:extLst>
              <a:ext uri="{FF2B5EF4-FFF2-40B4-BE49-F238E27FC236}">
                <a16:creationId xmlns:a16="http://schemas.microsoft.com/office/drawing/2014/main" id="{7C6F6F30-C3A3-704A-2A38-E9C370CA82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C7E9B1-97B8-C9F4-720D-5ED718A63A08}"/>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056537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07A51-F3F9-BE7A-4F8F-754EF2E10C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FB3F07-F32C-A21A-674D-1072100DE8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BFE36D-8488-DD64-0FD2-548B2BCF2786}"/>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a:extLst>
              <a:ext uri="{FF2B5EF4-FFF2-40B4-BE49-F238E27FC236}">
                <a16:creationId xmlns:a16="http://schemas.microsoft.com/office/drawing/2014/main" id="{2D91FF05-470C-EF93-DE8E-3121958321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34BA7F-A4A1-2441-1D7F-67769BA50D81}"/>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223440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F66D9-3D9C-095F-F5C5-15503666A3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694E0-AA2B-48C0-AAD0-8F7D9DB837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504DE6-AFA3-55F8-CF4B-3A728715620F}"/>
              </a:ext>
            </a:extLst>
          </p:cNvPr>
          <p:cNvSpPr>
            <a:spLocks noGrp="1"/>
          </p:cNvSpPr>
          <p:nvPr>
            <p:ph type="dt" sz="half" idx="10"/>
          </p:nvPr>
        </p:nvSpPr>
        <p:spPr/>
        <p:txBody>
          <a:bodyPr/>
          <a:lstStyle/>
          <a:p>
            <a:fld id="{39D275BD-CE90-48C5-AE0F-CBD9EAFA8B0F}" type="datetimeFigureOut">
              <a:rPr lang="en-GB" smtClean="0"/>
              <a:t>07/12/2022</a:t>
            </a:fld>
            <a:endParaRPr lang="en-GB"/>
          </a:p>
        </p:txBody>
      </p:sp>
      <p:sp>
        <p:nvSpPr>
          <p:cNvPr id="5" name="Footer Placeholder 4">
            <a:extLst>
              <a:ext uri="{FF2B5EF4-FFF2-40B4-BE49-F238E27FC236}">
                <a16:creationId xmlns:a16="http://schemas.microsoft.com/office/drawing/2014/main" id="{2E5F0CE5-0709-7F0A-9E3A-63ACE980E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C31A60-7A8C-ED61-C53F-0A52D3E1B38E}"/>
              </a:ext>
            </a:extLst>
          </p:cNvPr>
          <p:cNvSpPr>
            <a:spLocks noGrp="1"/>
          </p:cNvSpPr>
          <p:nvPr>
            <p:ph type="sldNum" sz="quarter" idx="12"/>
          </p:nvPr>
        </p:nvSpPr>
        <p:spPr/>
        <p:txBody>
          <a:bodyPr/>
          <a:lstStyle/>
          <a:p>
            <a:fld id="{EBD2FFFC-AD5F-465C-BCBA-6C528F209C87}" type="slidenum">
              <a:rPr lang="en-GB" smtClean="0"/>
              <a:t>‹#›</a:t>
            </a:fld>
            <a:endParaRPr lang="en-GB"/>
          </a:p>
        </p:txBody>
      </p:sp>
    </p:spTree>
    <p:extLst>
      <p:ext uri="{BB962C8B-B14F-4D97-AF65-F5344CB8AC3E}">
        <p14:creationId xmlns:p14="http://schemas.microsoft.com/office/powerpoint/2010/main" val="168077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D8B782-A104-181F-0BD1-58E7AB47B3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B9409C-7CDB-5A3D-9706-24A62F7879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9E894-4613-0A61-4317-5F2D662C74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D275BD-CE90-48C5-AE0F-CBD9EAFA8B0F}" type="datetimeFigureOut">
              <a:rPr lang="en-GB" smtClean="0"/>
              <a:t>07/12/2022</a:t>
            </a:fld>
            <a:endParaRPr lang="en-GB"/>
          </a:p>
        </p:txBody>
      </p:sp>
      <p:sp>
        <p:nvSpPr>
          <p:cNvPr id="5" name="Footer Placeholder 4">
            <a:extLst>
              <a:ext uri="{FF2B5EF4-FFF2-40B4-BE49-F238E27FC236}">
                <a16:creationId xmlns:a16="http://schemas.microsoft.com/office/drawing/2014/main" id="{EB0279E8-292A-6BFB-B01E-9E4B6A82E3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DB4A59-34C6-0649-A3BE-736C7BBC36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2FFFC-AD5F-465C-BCBA-6C528F209C87}" type="slidenum">
              <a:rPr lang="en-GB" smtClean="0"/>
              <a:t>‹#›</a:t>
            </a:fld>
            <a:endParaRPr lang="en-GB"/>
          </a:p>
        </p:txBody>
      </p:sp>
    </p:spTree>
    <p:extLst>
      <p:ext uri="{BB962C8B-B14F-4D97-AF65-F5344CB8AC3E}">
        <p14:creationId xmlns:p14="http://schemas.microsoft.com/office/powerpoint/2010/main" val="207508079"/>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hyperlink" Target="https://oklahomawatch.org/2015/05/12/oklahoma-watch-to-hold-forum-in-tulsa-on-mental-health-for-women/" TargetMode="External"/><Relationship Id="rId3" Type="http://schemas.openxmlformats.org/officeDocument/2006/relationships/diagramLayout" Target="../diagrams/layout2.xml"/><Relationship Id="rId7" Type="http://schemas.openxmlformats.org/officeDocument/2006/relationships/image" Target="../media/image2.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3.jpeg"/><Relationship Id="rId4" Type="http://schemas.openxmlformats.org/officeDocument/2006/relationships/diagramQuickStyle" Target="../diagrams/quickStyle2.xml"/><Relationship Id="rId9"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804672" y="4267832"/>
            <a:ext cx="4805996" cy="1297115"/>
          </a:xfrm>
        </p:spPr>
        <p:txBody>
          <a:bodyPr anchor="t">
            <a:normAutofit/>
          </a:bodyPr>
          <a:lstStyle/>
          <a:p>
            <a:pPr algn="l"/>
            <a:r>
              <a:rPr lang="en-GB" sz="3400">
                <a:solidFill>
                  <a:schemeClr val="tx2"/>
                </a:solidFill>
              </a:rPr>
              <a:t>Assessment Component 1 </a:t>
            </a:r>
            <a:br>
              <a:rPr lang="en-GB" sz="3400">
                <a:solidFill>
                  <a:schemeClr val="tx2"/>
                </a:solidFill>
              </a:rPr>
            </a:br>
            <a:r>
              <a:rPr lang="en-GB" sz="3400" u="sng">
                <a:solidFill>
                  <a:schemeClr val="tx2"/>
                </a:solidFill>
              </a:rPr>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804673" y="457200"/>
            <a:ext cx="4640164" cy="3465871"/>
          </a:xfrm>
        </p:spPr>
        <p:txBody>
          <a:bodyPr vert="horz" lIns="91440" tIns="45720" rIns="91440" bIns="45720" rtlCol="0" anchor="b">
            <a:noAutofit/>
          </a:bodyPr>
          <a:lstStyle/>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endParaRPr lang="en-GB" dirty="0">
              <a:solidFill>
                <a:schemeClr val="tx2"/>
              </a:solidFill>
            </a:endParaRPr>
          </a:p>
          <a:p>
            <a:pPr algn="l"/>
            <a:r>
              <a:rPr lang="en-GB" dirty="0">
                <a:solidFill>
                  <a:schemeClr val="tx2"/>
                </a:solidFill>
              </a:rPr>
              <a:t>Student name: RUTH SENE </a:t>
            </a:r>
          </a:p>
          <a:p>
            <a:pPr algn="l"/>
            <a:r>
              <a:rPr lang="en-GB" dirty="0">
                <a:solidFill>
                  <a:schemeClr val="tx2"/>
                </a:solidFill>
              </a:rPr>
              <a:t>Student ID: 2029258</a:t>
            </a:r>
          </a:p>
          <a:p>
            <a:pPr algn="l"/>
            <a:endParaRPr lang="en-GB" dirty="0">
              <a:solidFill>
                <a:schemeClr val="tx2"/>
              </a:solidFill>
            </a:endParaRPr>
          </a:p>
          <a:p>
            <a:pPr algn="l"/>
            <a:r>
              <a:rPr lang="en-GB" dirty="0">
                <a:solidFill>
                  <a:schemeClr val="tx2"/>
                </a:solidFill>
              </a:rPr>
              <a:t>Module name: Children, Young People and Families</a:t>
            </a:r>
          </a:p>
          <a:p>
            <a:pPr algn="l"/>
            <a:r>
              <a:rPr lang="en-GB" dirty="0">
                <a:solidFill>
                  <a:schemeClr val="tx2"/>
                </a:solidFill>
              </a:rPr>
              <a:t>Module code: (BMHP5004_LON)</a:t>
            </a:r>
          </a:p>
          <a:p>
            <a:pPr algn="l"/>
            <a:r>
              <a:rPr lang="en-GB" dirty="0">
                <a:solidFill>
                  <a:schemeClr val="tx2"/>
                </a:solidFill>
              </a:rPr>
              <a:t>Lecturer name: LAILA SURANI</a:t>
            </a:r>
          </a:p>
          <a:p>
            <a:pPr algn="l"/>
            <a:r>
              <a:rPr lang="en-GB" dirty="0">
                <a:solidFill>
                  <a:schemeClr val="tx2"/>
                </a:solidFill>
              </a:rPr>
              <a:t>Date: </a:t>
            </a:r>
            <a:endParaRPr lang="en-GB" dirty="0">
              <a:solidFill>
                <a:schemeClr val="tx2"/>
              </a:solidFill>
              <a:cs typeface="Calibri" panose="020F0502020204030204"/>
            </a:endParaRPr>
          </a:p>
          <a:p>
            <a:pPr algn="l"/>
            <a:endParaRPr lang="en-GB" dirty="0">
              <a:solidFill>
                <a:schemeClr val="tx2"/>
              </a:solidFill>
            </a:endParaRPr>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9323" y="2982695"/>
            <a:ext cx="4141760" cy="1573868"/>
          </a:xfrm>
          <a:prstGeom prst="rect">
            <a:avLst/>
          </a:prstGeom>
          <a:ln>
            <a:noFill/>
          </a:ln>
        </p:spPr>
      </p:pic>
    </p:spTree>
    <p:extLst>
      <p:ext uri="{BB962C8B-B14F-4D97-AF65-F5344CB8AC3E}">
        <p14:creationId xmlns:p14="http://schemas.microsoft.com/office/powerpoint/2010/main" val="2123599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3710B-FFF3-DFE7-7BFC-74F84B2B7B45}"/>
              </a:ext>
            </a:extLst>
          </p:cNvPr>
          <p:cNvSpPr>
            <a:spLocks noGrp="1"/>
          </p:cNvSpPr>
          <p:nvPr>
            <p:ph type="title"/>
          </p:nvPr>
        </p:nvSpPr>
        <p:spPr>
          <a:xfrm>
            <a:off x="965199" y="851517"/>
            <a:ext cx="5130795" cy="1461778"/>
          </a:xfrm>
        </p:spPr>
        <p:txBody>
          <a:bodyPr>
            <a:normAutofit/>
          </a:bodyPr>
          <a:lstStyle/>
          <a:p>
            <a:r>
              <a:rPr lang="en-GB" sz="4000"/>
              <a:t>Introduction </a:t>
            </a:r>
          </a:p>
        </p:txBody>
      </p:sp>
      <p:sp>
        <p:nvSpPr>
          <p:cNvPr id="81" name="Content Placeholder 2">
            <a:extLst>
              <a:ext uri="{FF2B5EF4-FFF2-40B4-BE49-F238E27FC236}">
                <a16:creationId xmlns:a16="http://schemas.microsoft.com/office/drawing/2014/main" id="{A5E4C234-6C18-CD4D-CE57-04A06A66A5B1}"/>
              </a:ext>
            </a:extLst>
          </p:cNvPr>
          <p:cNvSpPr>
            <a:spLocks noGrp="1"/>
          </p:cNvSpPr>
          <p:nvPr>
            <p:ph idx="1"/>
          </p:nvPr>
        </p:nvSpPr>
        <p:spPr>
          <a:xfrm>
            <a:off x="965200" y="2045110"/>
            <a:ext cx="4048344" cy="3961374"/>
          </a:xfrm>
        </p:spPr>
        <p:txBody>
          <a:bodyPr>
            <a:normAutofit lnSpcReduction="10000"/>
          </a:bodyPr>
          <a:lstStyle/>
          <a:p>
            <a:r>
              <a:rPr lang="en-GB" sz="2400" dirty="0"/>
              <a:t>Case study: </a:t>
            </a:r>
            <a:r>
              <a:rPr lang="en-GB" sz="1800" b="1" dirty="0">
                <a:effectLst/>
                <a:latin typeface="Arial" panose="020B0604020202020204" pitchFamily="34" charset="0"/>
                <a:ea typeface="Calibri" panose="020F0502020204030204" pitchFamily="34" charset="0"/>
              </a:rPr>
              <a:t>Leicestershire</a:t>
            </a:r>
            <a:endParaRPr lang="en-GB" sz="2400" dirty="0"/>
          </a:p>
          <a:p>
            <a:pPr>
              <a:lnSpc>
                <a:spcPct val="150000"/>
              </a:lnSpc>
              <a:spcAft>
                <a:spcPts val="800"/>
              </a:spcAft>
              <a:tabLst>
                <a:tab pos="4152900" algn="l"/>
              </a:tabLs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this case will be discussed about trouble family in Leicestershire how they are going through vulnerable single mum with 4 sons aged between 7 to 16.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solidFill>
                  <a:srgbClr val="0B0C0C"/>
                </a:solidFill>
                <a:effectLst/>
                <a:latin typeface="Arial" panose="020B0604020202020204" pitchFamily="34" charset="0"/>
                <a:ea typeface="Calibri" panose="020F0502020204030204" pitchFamily="34" charset="0"/>
              </a:rPr>
              <a:t>Mum had been out of work and on benefits for over 15 years. She had several debts that were out of control and the father of her children was in prison.</a:t>
            </a:r>
            <a:endParaRPr lang="en-GB" sz="2400" dirty="0"/>
          </a:p>
        </p:txBody>
      </p:sp>
    </p:spTree>
    <p:extLst>
      <p:ext uri="{BB962C8B-B14F-4D97-AF65-F5344CB8AC3E}">
        <p14:creationId xmlns:p14="http://schemas.microsoft.com/office/powerpoint/2010/main" val="41652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3">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5"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Rectangle 18">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6" name="Title 5">
            <a:extLst>
              <a:ext uri="{FF2B5EF4-FFF2-40B4-BE49-F238E27FC236}">
                <a16:creationId xmlns:a16="http://schemas.microsoft.com/office/drawing/2014/main" id="{F0C836DE-6AC7-F4D9-292D-514020D244D8}"/>
              </a:ext>
            </a:extLst>
          </p:cNvPr>
          <p:cNvSpPr>
            <a:spLocks noGrp="1"/>
          </p:cNvSpPr>
          <p:nvPr>
            <p:ph type="title"/>
          </p:nvPr>
        </p:nvSpPr>
        <p:spPr>
          <a:xfrm>
            <a:off x="1353666" y="759805"/>
            <a:ext cx="10000133" cy="1325563"/>
          </a:xfrm>
        </p:spPr>
        <p:txBody>
          <a:bodyPr>
            <a:normAutofit/>
          </a:bodyPr>
          <a:lstStyle/>
          <a:p>
            <a:r>
              <a:rPr lang="en-GB" sz="4000">
                <a:solidFill>
                  <a:srgbClr val="FFFFFF"/>
                </a:solidFill>
              </a:rPr>
              <a:t>Leicestershire’s case study</a:t>
            </a:r>
          </a:p>
        </p:txBody>
      </p:sp>
      <p:graphicFrame>
        <p:nvGraphicFramePr>
          <p:cNvPr id="30" name="Content Placeholder 2">
            <a:extLst>
              <a:ext uri="{FF2B5EF4-FFF2-40B4-BE49-F238E27FC236}">
                <a16:creationId xmlns:a16="http://schemas.microsoft.com/office/drawing/2014/main" id="{8E34B66A-2DB3-F0CC-ED39-782244230CAD}"/>
              </a:ext>
            </a:extLst>
          </p:cNvPr>
          <p:cNvGraphicFramePr>
            <a:graphicFrameLocks noGrp="1"/>
          </p:cNvGraphicFramePr>
          <p:nvPr>
            <p:ph idx="1"/>
            <p:extLst>
              <p:ext uri="{D42A27DB-BD31-4B8C-83A1-F6EECF244321}">
                <p14:modId xmlns:p14="http://schemas.microsoft.com/office/powerpoint/2010/main" val="4119138841"/>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9657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C0EF9-1592-4548-A07F-1F6577AD2605}"/>
              </a:ext>
            </a:extLst>
          </p:cNvPr>
          <p:cNvSpPr>
            <a:spLocks noGrp="1"/>
          </p:cNvSpPr>
          <p:nvPr>
            <p:ph type="title"/>
          </p:nvPr>
        </p:nvSpPr>
        <p:spPr>
          <a:xfrm>
            <a:off x="2646360" y="97063"/>
            <a:ext cx="10694093" cy="1688797"/>
          </a:xfrm>
        </p:spPr>
        <p:txBody>
          <a:bodyPr>
            <a:normAutofit fontScale="90000"/>
          </a:bodyPr>
          <a:lstStyle/>
          <a:p>
            <a:br>
              <a:rPr lang="en-US" sz="2400" b="1">
                <a:solidFill>
                  <a:schemeClr val="tx2"/>
                </a:solidFill>
                <a:cs typeface="Calibri Light"/>
              </a:rPr>
            </a:br>
            <a:br>
              <a:rPr lang="en-US" sz="2400" b="1">
                <a:solidFill>
                  <a:schemeClr val="tx2"/>
                </a:solidFill>
                <a:cs typeface="Calibri Light"/>
              </a:rPr>
            </a:br>
            <a:br>
              <a:rPr lang="en-US" sz="2400" b="1">
                <a:solidFill>
                  <a:schemeClr val="tx2"/>
                </a:solidFill>
                <a:cs typeface="Calibri Light"/>
              </a:rPr>
            </a:br>
            <a:br>
              <a:rPr lang="en-US" sz="2400" b="1">
                <a:solidFill>
                  <a:schemeClr val="tx2"/>
                </a:solidFill>
                <a:cs typeface="Calibri Light"/>
              </a:rPr>
            </a:br>
            <a:r>
              <a:rPr lang="en-US" sz="1800" b="1">
                <a:solidFill>
                  <a:schemeClr val="tx2"/>
                </a:solidFill>
                <a:latin typeface="Arial" panose="020B0604020202020204" pitchFamily="34" charset="0"/>
                <a:cs typeface="Arial" panose="020B0604020202020204" pitchFamily="34" charset="0"/>
              </a:rPr>
              <a:t>The factor in this case is for the mother suffering from mental abuse.</a:t>
            </a:r>
            <a:br>
              <a:rPr lang="en-US" sz="1800" b="1">
                <a:solidFill>
                  <a:schemeClr val="tx2"/>
                </a:solidFill>
                <a:latin typeface="Arial" panose="020B0604020202020204" pitchFamily="34" charset="0"/>
                <a:cs typeface="Arial" panose="020B0604020202020204" pitchFamily="34" charset="0"/>
              </a:rPr>
            </a:br>
            <a:br>
              <a:rPr lang="en-US" sz="2400" b="1">
                <a:solidFill>
                  <a:schemeClr val="tx2"/>
                </a:solidFill>
                <a:cs typeface="Calibri Light"/>
              </a:rPr>
            </a:br>
            <a:br>
              <a:rPr lang="en-US" sz="2400" b="1">
                <a:solidFill>
                  <a:schemeClr val="tx2"/>
                </a:solidFill>
                <a:cs typeface="Calibri Light"/>
              </a:rPr>
            </a:br>
            <a:br>
              <a:rPr lang="en-US" sz="2400" b="1">
                <a:solidFill>
                  <a:schemeClr val="tx2"/>
                </a:solidFill>
                <a:cs typeface="Calibri Light"/>
              </a:rPr>
            </a:br>
            <a:br>
              <a:rPr lang="en-US" sz="2400" b="1">
                <a:solidFill>
                  <a:schemeClr val="tx2"/>
                </a:solidFill>
                <a:cs typeface="Calibri Light"/>
              </a:rPr>
            </a:br>
            <a:br>
              <a:rPr lang="en-US" sz="2400" b="1">
                <a:solidFill>
                  <a:schemeClr val="tx2"/>
                </a:solidFill>
                <a:cs typeface="Calibri Light"/>
              </a:rPr>
            </a:br>
            <a:br>
              <a:rPr lang="en-US" sz="2400" b="1">
                <a:solidFill>
                  <a:schemeClr val="tx2"/>
                </a:solidFill>
                <a:cs typeface="Calibri Light"/>
              </a:rPr>
            </a:br>
            <a:endParaRPr lang="en-US" sz="2400" b="1" dirty="0">
              <a:solidFill>
                <a:schemeClr val="tx2"/>
              </a:solidFill>
              <a:cs typeface="Calibri Light"/>
            </a:endParaRPr>
          </a:p>
        </p:txBody>
      </p:sp>
      <p:graphicFrame>
        <p:nvGraphicFramePr>
          <p:cNvPr id="1030" name="Content Placeholder 2">
            <a:extLst>
              <a:ext uri="{FF2B5EF4-FFF2-40B4-BE49-F238E27FC236}">
                <a16:creationId xmlns:a16="http://schemas.microsoft.com/office/drawing/2014/main" id="{DEDEBE92-F95D-CEF3-469F-8D444F7422FA}"/>
              </a:ext>
            </a:extLst>
          </p:cNvPr>
          <p:cNvGraphicFramePr>
            <a:graphicFrameLocks noGrp="1"/>
          </p:cNvGraphicFramePr>
          <p:nvPr>
            <p:ph idx="1"/>
          </p:nvPr>
        </p:nvGraphicFramePr>
        <p:xfrm>
          <a:off x="5550820" y="1256955"/>
          <a:ext cx="5221224" cy="5230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A person sitting on a chair&#10;&#10;Description automatically generated with medium confidence">
            <a:extLst>
              <a:ext uri="{FF2B5EF4-FFF2-40B4-BE49-F238E27FC236}">
                <a16:creationId xmlns:a16="http://schemas.microsoft.com/office/drawing/2014/main" id="{89DA9281-397B-059B-4151-D37D1FC4383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87936" y="1347018"/>
            <a:ext cx="4516848" cy="2175271"/>
          </a:xfrm>
          <a:prstGeom prst="rect">
            <a:avLst/>
          </a:prstGeom>
        </p:spPr>
      </p:pic>
      <p:sp>
        <p:nvSpPr>
          <p:cNvPr id="11" name="TextBox 10">
            <a:extLst>
              <a:ext uri="{FF2B5EF4-FFF2-40B4-BE49-F238E27FC236}">
                <a16:creationId xmlns:a16="http://schemas.microsoft.com/office/drawing/2014/main" id="{E3F4FEDD-7BF9-8B36-0FC6-3A33894DA718}"/>
              </a:ext>
            </a:extLst>
          </p:cNvPr>
          <p:cNvSpPr txBox="1"/>
          <p:nvPr/>
        </p:nvSpPr>
        <p:spPr>
          <a:xfrm>
            <a:off x="387936" y="8351500"/>
            <a:ext cx="4777399" cy="230832"/>
          </a:xfrm>
          <a:prstGeom prst="rect">
            <a:avLst/>
          </a:prstGeom>
          <a:noFill/>
        </p:spPr>
        <p:txBody>
          <a:bodyPr wrap="square" rtlCol="0">
            <a:spAutoFit/>
          </a:bodyPr>
          <a:lstStyle/>
          <a:p>
            <a:r>
              <a:rPr lang="en-GB" sz="900">
                <a:hlinkClick r:id="rId8" tooltip="https://oklahomawatch.org/2015/05/12/oklahoma-watch-to-hold-forum-in-tulsa-on-mental-health-for-women/"/>
              </a:rPr>
              <a:t>This Photo</a:t>
            </a:r>
            <a:r>
              <a:rPr lang="en-GB" sz="900"/>
              <a:t> by Unknown Author is licensed under </a:t>
            </a:r>
            <a:r>
              <a:rPr lang="en-GB" sz="900">
                <a:hlinkClick r:id="rId9" tooltip="https://creativecommons.org/licenses/by-nd/3.0/"/>
              </a:rPr>
              <a:t>CC BY-ND</a:t>
            </a:r>
            <a:endParaRPr lang="en-GB" sz="900"/>
          </a:p>
        </p:txBody>
      </p:sp>
      <p:pic>
        <p:nvPicPr>
          <p:cNvPr id="1026" name="Picture 2" descr="Anti-Covid measures must not result in children suffering | South China  Morning Post">
            <a:extLst>
              <a:ext uri="{FF2B5EF4-FFF2-40B4-BE49-F238E27FC236}">
                <a16:creationId xmlns:a16="http://schemas.microsoft.com/office/drawing/2014/main" id="{2DFC5EE1-3599-C416-80DE-3EBE61AEFC0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5790" y="3631791"/>
            <a:ext cx="4560152" cy="2625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7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63">
            <a:extLst>
              <a:ext uri="{FF2B5EF4-FFF2-40B4-BE49-F238E27FC236}">
                <a16:creationId xmlns:a16="http://schemas.microsoft.com/office/drawing/2014/main" id="{458C1BCA-247F-4480-B78C-924FEBA5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14313-0F3B-474C-9755-FC793294B8AD}"/>
              </a:ext>
            </a:extLst>
          </p:cNvPr>
          <p:cNvSpPr>
            <a:spLocks noGrp="1"/>
          </p:cNvSpPr>
          <p:nvPr>
            <p:ph type="title"/>
          </p:nvPr>
        </p:nvSpPr>
        <p:spPr>
          <a:xfrm>
            <a:off x="7623347" y="1487066"/>
            <a:ext cx="4013877" cy="4355150"/>
          </a:xfrm>
        </p:spPr>
        <p:txBody>
          <a:bodyPr vert="horz" lIns="91440" tIns="45720" rIns="91440" bIns="45720" rtlCol="0" anchor="b">
            <a:normAutofit fontScale="90000"/>
          </a:bodyPr>
          <a:lstStyle/>
          <a:p>
            <a:r>
              <a:rPr lang="en-US" sz="2000" b="1" kern="1200" dirty="0">
                <a:solidFill>
                  <a:schemeClr val="tx1"/>
                </a:solidFill>
                <a:latin typeface="+mj-lt"/>
                <a:ea typeface="+mj-ea"/>
                <a:cs typeface="+mj-cs"/>
              </a:rPr>
              <a:t>The impact of …...... on child and young people </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000" kern="1200" dirty="0">
                <a:solidFill>
                  <a:schemeClr val="tx1"/>
                </a:solidFill>
                <a:latin typeface="+mj-lt"/>
                <a:ea typeface="+mj-ea"/>
                <a:cs typeface="+mj-cs"/>
              </a:rPr>
              <a:t>according this case study the impact here the mother had mental problem and the family suffered several abuse for her ex-husband.</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The children suffered from vulnerable and neglect because experience physical or mental harm, as well as negative consequences as a result of one or more circumstances in their lives, are referred to as "vulnerable children. </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Children needed to do more activity with the mother and local and social community.</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endParaRPr lang="en-US" sz="2000" b="1" kern="1200" dirty="0">
              <a:solidFill>
                <a:schemeClr val="tx1"/>
              </a:solidFill>
              <a:latin typeface="+mj-lt"/>
              <a:ea typeface="+mj-ea"/>
              <a:cs typeface="+mj-cs"/>
            </a:endParaRPr>
          </a:p>
        </p:txBody>
      </p:sp>
      <p:sp>
        <p:nvSpPr>
          <p:cNvPr id="95" name="Freeform: Shape 65">
            <a:extLst>
              <a:ext uri="{FF2B5EF4-FFF2-40B4-BE49-F238E27FC236}">
                <a16:creationId xmlns:a16="http://schemas.microsoft.com/office/drawing/2014/main" id="{B8E37057-BDB6-4452-836A-27973D54F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71106" cy="4631426"/>
          </a:xfrm>
          <a:custGeom>
            <a:avLst/>
            <a:gdLst>
              <a:gd name="connsiteX0" fmla="*/ 0 w 5471106"/>
              <a:gd name="connsiteY0" fmla="*/ 3301451 h 4631426"/>
              <a:gd name="connsiteX1" fmla="*/ 125703 w 5471106"/>
              <a:gd name="connsiteY1" fmla="*/ 3469551 h 4631426"/>
              <a:gd name="connsiteX2" fmla="*/ 584138 w 5471106"/>
              <a:gd name="connsiteY2" fmla="*/ 3917166 h 4631426"/>
              <a:gd name="connsiteX3" fmla="*/ 716463 w 5471106"/>
              <a:gd name="connsiteY3" fmla="*/ 4010064 h 4631426"/>
              <a:gd name="connsiteX4" fmla="*/ 705202 w 5471106"/>
              <a:gd name="connsiteY4" fmla="*/ 4016176 h 4631426"/>
              <a:gd name="connsiteX5" fmla="*/ 671370 w 5471106"/>
              <a:gd name="connsiteY5" fmla="*/ 4044091 h 4631426"/>
              <a:gd name="connsiteX6" fmla="*/ 656526 w 5471106"/>
              <a:gd name="connsiteY6" fmla="*/ 4066106 h 4631426"/>
              <a:gd name="connsiteX7" fmla="*/ 534490 w 5471106"/>
              <a:gd name="connsiteY7" fmla="*/ 3980431 h 4631426"/>
              <a:gd name="connsiteX8" fmla="*/ 63650 w 5471106"/>
              <a:gd name="connsiteY8" fmla="*/ 3520703 h 4631426"/>
              <a:gd name="connsiteX9" fmla="*/ 0 w 5471106"/>
              <a:gd name="connsiteY9" fmla="*/ 3435586 h 4631426"/>
              <a:gd name="connsiteX10" fmla="*/ 4933182 w 5471106"/>
              <a:gd name="connsiteY10" fmla="*/ 0 h 4631426"/>
              <a:gd name="connsiteX11" fmla="*/ 5027180 w 5471106"/>
              <a:gd name="connsiteY11" fmla="*/ 0 h 4631426"/>
              <a:gd name="connsiteX12" fmla="*/ 5102720 w 5471106"/>
              <a:gd name="connsiteY12" fmla="*/ 124342 h 4631426"/>
              <a:gd name="connsiteX13" fmla="*/ 5471106 w 5471106"/>
              <a:gd name="connsiteY13" fmla="*/ 1579210 h 4631426"/>
              <a:gd name="connsiteX14" fmla="*/ 2418889 w 5471106"/>
              <a:gd name="connsiteY14" fmla="*/ 4631426 h 4631426"/>
              <a:gd name="connsiteX15" fmla="*/ 1095627 w 5471106"/>
              <a:gd name="connsiteY15" fmla="*/ 4330445 h 4631426"/>
              <a:gd name="connsiteX16" fmla="*/ 1039194 w 5471106"/>
              <a:gd name="connsiteY16" fmla="*/ 4301325 h 4631426"/>
              <a:gd name="connsiteX17" fmla="*/ 1043650 w 5471106"/>
              <a:gd name="connsiteY17" fmla="*/ 4294717 h 4631426"/>
              <a:gd name="connsiteX18" fmla="*/ 1056970 w 5471106"/>
              <a:gd name="connsiteY18" fmla="*/ 4251806 h 4631426"/>
              <a:gd name="connsiteX19" fmla="*/ 1060016 w 5471106"/>
              <a:gd name="connsiteY19" fmla="*/ 4221593 h 4631426"/>
              <a:gd name="connsiteX20" fmla="*/ 1130491 w 5471106"/>
              <a:gd name="connsiteY20" fmla="*/ 4257958 h 4631426"/>
              <a:gd name="connsiteX21" fmla="*/ 2418889 w 5471106"/>
              <a:gd name="connsiteY21" fmla="*/ 4551009 h 4631426"/>
              <a:gd name="connsiteX22" fmla="*/ 5390689 w 5471106"/>
              <a:gd name="connsiteY22" fmla="*/ 1579210 h 4631426"/>
              <a:gd name="connsiteX23" fmla="*/ 5032009 w 5471106"/>
              <a:gd name="connsiteY23" fmla="*/ 162673 h 4631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71106" h="4631426">
                <a:moveTo>
                  <a:pt x="0" y="3301451"/>
                </a:moveTo>
                <a:lnTo>
                  <a:pt x="125703" y="3469551"/>
                </a:lnTo>
                <a:cubicBezTo>
                  <a:pt x="261971" y="3634670"/>
                  <a:pt x="415728" y="3784820"/>
                  <a:pt x="584138" y="3917166"/>
                </a:cubicBezTo>
                <a:lnTo>
                  <a:pt x="716463" y="4010064"/>
                </a:lnTo>
                <a:lnTo>
                  <a:pt x="705202" y="4016176"/>
                </a:lnTo>
                <a:cubicBezTo>
                  <a:pt x="693040" y="4024393"/>
                  <a:pt x="681712" y="4033748"/>
                  <a:pt x="671370" y="4044091"/>
                </a:cubicBezTo>
                <a:lnTo>
                  <a:pt x="656526" y="4066106"/>
                </a:lnTo>
                <a:lnTo>
                  <a:pt x="534490" y="3980431"/>
                </a:lnTo>
                <a:cubicBezTo>
                  <a:pt x="361523" y="3844503"/>
                  <a:pt x="203605" y="3690290"/>
                  <a:pt x="63650" y="3520703"/>
                </a:cubicBezTo>
                <a:lnTo>
                  <a:pt x="0" y="3435586"/>
                </a:lnTo>
                <a:close/>
                <a:moveTo>
                  <a:pt x="4933182" y="0"/>
                </a:moveTo>
                <a:lnTo>
                  <a:pt x="5027180" y="0"/>
                </a:lnTo>
                <a:lnTo>
                  <a:pt x="5102720" y="124342"/>
                </a:lnTo>
                <a:cubicBezTo>
                  <a:pt x="5337656" y="556821"/>
                  <a:pt x="5471106" y="1052431"/>
                  <a:pt x="5471106" y="1579210"/>
                </a:cubicBezTo>
                <a:cubicBezTo>
                  <a:pt x="5471106" y="3264903"/>
                  <a:pt x="4104582" y="4631426"/>
                  <a:pt x="2418889" y="4631426"/>
                </a:cubicBezTo>
                <a:cubicBezTo>
                  <a:pt x="1944788" y="4631426"/>
                  <a:pt x="1495934" y="4523332"/>
                  <a:pt x="1095627" y="4330445"/>
                </a:cubicBezTo>
                <a:lnTo>
                  <a:pt x="1039194" y="4301325"/>
                </a:lnTo>
                <a:lnTo>
                  <a:pt x="1043650" y="4294717"/>
                </a:lnTo>
                <a:cubicBezTo>
                  <a:pt x="1049433" y="4281042"/>
                  <a:pt x="1053925" y="4266687"/>
                  <a:pt x="1056970" y="4251806"/>
                </a:cubicBezTo>
                <a:lnTo>
                  <a:pt x="1060016" y="4221593"/>
                </a:lnTo>
                <a:lnTo>
                  <a:pt x="1130491" y="4257958"/>
                </a:lnTo>
                <a:cubicBezTo>
                  <a:pt x="1520251" y="4445763"/>
                  <a:pt x="1957279" y="4551009"/>
                  <a:pt x="2418889" y="4551009"/>
                </a:cubicBezTo>
                <a:cubicBezTo>
                  <a:pt x="4060169" y="4551009"/>
                  <a:pt x="5390689" y="3220490"/>
                  <a:pt x="5390689" y="1579210"/>
                </a:cubicBezTo>
                <a:cubicBezTo>
                  <a:pt x="5390689" y="1066310"/>
                  <a:pt x="5260755" y="583758"/>
                  <a:pt x="5032009" y="162673"/>
                </a:cubicBezTo>
                <a:close/>
              </a:path>
            </a:pathLst>
          </a:cu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Shape 67">
            <a:extLst>
              <a:ext uri="{FF2B5EF4-FFF2-40B4-BE49-F238E27FC236}">
                <a16:creationId xmlns:a16="http://schemas.microsoft.com/office/drawing/2014/main" id="{11A3A707-72D6-4BAB-8187-F8204F4ED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8530" y="1774620"/>
            <a:ext cx="3780042" cy="3780042"/>
          </a:xfrm>
          <a:custGeom>
            <a:avLst/>
            <a:gdLst>
              <a:gd name="connsiteX0" fmla="*/ 2054781 w 4109561"/>
              <a:gd name="connsiteY0" fmla="*/ 0 h 4109561"/>
              <a:gd name="connsiteX1" fmla="*/ 4109561 w 4109561"/>
              <a:gd name="connsiteY1" fmla="*/ 2054781 h 4109561"/>
              <a:gd name="connsiteX2" fmla="*/ 2054781 w 4109561"/>
              <a:gd name="connsiteY2" fmla="*/ 4109561 h 4109561"/>
              <a:gd name="connsiteX3" fmla="*/ 0 w 4109561"/>
              <a:gd name="connsiteY3" fmla="*/ 2054781 h 4109561"/>
              <a:gd name="connsiteX4" fmla="*/ 2054781 w 4109561"/>
              <a:gd name="connsiteY4" fmla="*/ 0 h 41095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9561" h="4109561">
                <a:moveTo>
                  <a:pt x="2054781" y="0"/>
                </a:moveTo>
                <a:cubicBezTo>
                  <a:pt x="3189605" y="0"/>
                  <a:pt x="4109561" y="919957"/>
                  <a:pt x="4109561" y="2054781"/>
                </a:cubicBezTo>
                <a:cubicBezTo>
                  <a:pt x="4109561" y="3189605"/>
                  <a:pt x="3189605" y="4109561"/>
                  <a:pt x="2054781" y="4109561"/>
                </a:cubicBezTo>
                <a:cubicBezTo>
                  <a:pt x="919957" y="4109561"/>
                  <a:pt x="0" y="3189605"/>
                  <a:pt x="0" y="2054781"/>
                </a:cubicBezTo>
                <a:cubicBezTo>
                  <a:pt x="0" y="919957"/>
                  <a:pt x="919957" y="0"/>
                  <a:pt x="2054781" y="0"/>
                </a:cubicBezTo>
                <a:close/>
              </a:path>
            </a:pathLst>
          </a:custGeom>
          <a:solidFill>
            <a:schemeClr val="bg1">
              <a:alpha val="25000"/>
            </a:schemeClr>
          </a:solidFill>
          <a:ln w="222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Oval 69">
            <a:extLst>
              <a:ext uri="{FF2B5EF4-FFF2-40B4-BE49-F238E27FC236}">
                <a16:creationId xmlns:a16="http://schemas.microsoft.com/office/drawing/2014/main" id="{C983411D-901F-4574-9926-33415AA92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3450" y="1713004"/>
            <a:ext cx="365760" cy="365760"/>
          </a:xfrm>
          <a:prstGeom prst="ellipse">
            <a:avLst/>
          </a:pr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131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D1FDAD4-C4C3-5810-C987-B5FDBC3C4FDB}"/>
              </a:ext>
            </a:extLst>
          </p:cNvPr>
          <p:cNvSpPr>
            <a:spLocks noGrp="1"/>
          </p:cNvSpPr>
          <p:nvPr>
            <p:ph type="title"/>
          </p:nvPr>
        </p:nvSpPr>
        <p:spPr>
          <a:xfrm>
            <a:off x="1179226" y="1594707"/>
            <a:ext cx="9833548" cy="1325563"/>
          </a:xfrm>
        </p:spPr>
        <p:txBody>
          <a:bodyPr anchor="b">
            <a:normAutofit/>
          </a:bodyPr>
          <a:lstStyle/>
          <a:p>
            <a:pPr algn="ctr"/>
            <a:r>
              <a:rPr lang="en-GB" sz="2800" b="1">
                <a:solidFill>
                  <a:schemeClr val="tx2"/>
                </a:solidFill>
              </a:rPr>
              <a:t>The process of intervention by relevant health and social care agencies</a:t>
            </a:r>
            <a:br>
              <a:rPr lang="en-GB" sz="2800" b="1">
                <a:solidFill>
                  <a:schemeClr val="tx2"/>
                </a:solidFill>
              </a:rPr>
            </a:br>
            <a:r>
              <a:rPr lang="en-GB" sz="2800" b="1">
                <a:solidFill>
                  <a:schemeClr val="tx2"/>
                </a:solidFill>
              </a:rPr>
              <a:t> </a:t>
            </a:r>
            <a:endParaRPr lang="en-US" sz="2800" b="1">
              <a:solidFill>
                <a:schemeClr val="tx2"/>
              </a:solidFill>
            </a:endParaRPr>
          </a:p>
        </p:txBody>
      </p:sp>
      <p:grpSp>
        <p:nvGrpSpPr>
          <p:cNvPr id="41"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42"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57DEE05-1A5C-C0D8-8F1C-7416B758C013}"/>
              </a:ext>
            </a:extLst>
          </p:cNvPr>
          <p:cNvSpPr>
            <a:spLocks noGrp="1"/>
          </p:cNvSpPr>
          <p:nvPr>
            <p:ph idx="1"/>
          </p:nvPr>
        </p:nvSpPr>
        <p:spPr>
          <a:xfrm>
            <a:off x="1179226" y="3329677"/>
            <a:ext cx="9833548" cy="2457269"/>
          </a:xfrm>
        </p:spPr>
        <p:txBody>
          <a:bodyPr vert="horz" lIns="91440" tIns="45720" rIns="91440" bIns="45720" rtlCol="0">
            <a:normAutofit/>
          </a:bodyPr>
          <a:lstStyle/>
          <a:p>
            <a:r>
              <a:rPr lang="en-GB" sz="1800">
                <a:solidFill>
                  <a:schemeClr val="tx2"/>
                </a:solidFill>
                <a:effectLst/>
                <a:latin typeface="Arial" panose="020B0604020202020204" pitchFamily="34" charset="0"/>
                <a:ea typeface="Calibri" panose="020F0502020204030204" pitchFamily="34" charset="0"/>
                <a:cs typeface="Times New Roman" panose="02020603050405020304" pitchFamily="18" charset="0"/>
              </a:rPr>
              <a:t>The family interventionist accompanied Mom to a meeting with a Job Centre Plus worker who stressed the need of registering in courses that would be helpful and showed Mom how much better off she would be financially if she went back to work. </a:t>
            </a:r>
          </a:p>
          <a:p>
            <a:r>
              <a:rPr lang="en-GB" sz="1800">
                <a:solidFill>
                  <a:schemeClr val="tx2"/>
                </a:solidFill>
                <a:effectLst/>
                <a:latin typeface="Arial" panose="020B0604020202020204" pitchFamily="34" charset="0"/>
                <a:ea typeface="Calibri" panose="020F0502020204030204" pitchFamily="34" charset="0"/>
                <a:cs typeface="Times New Roman" panose="02020603050405020304" pitchFamily="18" charset="0"/>
              </a:rPr>
              <a:t>This increased her self-confidence and inspired her to hunt for employment. </a:t>
            </a:r>
            <a:r>
              <a:rPr lang="en-GB" sz="1800">
                <a:solidFill>
                  <a:schemeClr val="tx2"/>
                </a:solidFill>
                <a:effectLst/>
                <a:latin typeface="Arial" panose="020B0604020202020204" pitchFamily="34" charset="0"/>
                <a:ea typeface="Calibri" panose="020F0502020204030204" pitchFamily="34" charset="0"/>
              </a:rPr>
              <a:t>When she eventually received a job interview, she was obviously quite anxious, and the family worker provided her with close support.</a:t>
            </a:r>
          </a:p>
          <a:p>
            <a:r>
              <a:rPr lang="en-GB" sz="1800">
                <a:solidFill>
                  <a:schemeClr val="tx2"/>
                </a:solidFill>
                <a:effectLst/>
                <a:latin typeface="Arial" panose="020B0604020202020204" pitchFamily="34" charset="0"/>
                <a:ea typeface="Calibri" panose="020F0502020204030204" pitchFamily="34" charset="0"/>
              </a:rPr>
              <a:t>family Child welfare social workers assist families in resolving disputes or addressing issues of abuse or neglect.</a:t>
            </a:r>
            <a:endParaRPr lang="en-US" sz="1800">
              <a:solidFill>
                <a:schemeClr val="tx2"/>
              </a:solidFill>
            </a:endParaRPr>
          </a:p>
        </p:txBody>
      </p:sp>
      <p:grpSp>
        <p:nvGrpSpPr>
          <p:cNvPr id="46"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47"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0814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4365820-9AB7-486F-C163-989F1BFAFA23}"/>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Actions of social services with the family </a:t>
            </a:r>
            <a:br>
              <a:rPr lang="en-GB" sz="3600">
                <a:solidFill>
                  <a:schemeClr val="tx2"/>
                </a:solidFill>
              </a:rPr>
            </a:br>
            <a:endParaRPr lang="en-GB" sz="3600">
              <a:solidFill>
                <a:schemeClr val="tx2"/>
              </a:solidFill>
            </a:endParaRPr>
          </a:p>
        </p:txBody>
      </p:sp>
      <p:grpSp>
        <p:nvGrpSpPr>
          <p:cNvPr id="34"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CFA39D1-1DEF-BCD3-07D8-E138D4A1E35C}"/>
              </a:ext>
            </a:extLst>
          </p:cNvPr>
          <p:cNvSpPr>
            <a:spLocks noGrp="1"/>
          </p:cNvSpPr>
          <p:nvPr>
            <p:ph idx="1"/>
          </p:nvPr>
        </p:nvSpPr>
        <p:spPr>
          <a:xfrm>
            <a:off x="1179226" y="3329677"/>
            <a:ext cx="9833548" cy="2457269"/>
          </a:xfrm>
        </p:spPr>
        <p:txBody>
          <a:bodyPr vert="horz" lIns="91440" tIns="45720" rIns="91440" bIns="45720" rtlCol="0">
            <a:normAutofit/>
          </a:bodyPr>
          <a:lstStyle/>
          <a:p>
            <a:r>
              <a:rPr lang="en-GB" sz="1800">
                <a:solidFill>
                  <a:schemeClr val="tx2"/>
                </a:solidFill>
                <a:effectLst/>
                <a:latin typeface="Arial" panose="020B0604020202020204" pitchFamily="34" charset="0"/>
                <a:ea typeface="Calibri" panose="020F0502020204030204" pitchFamily="34" charset="0"/>
              </a:rPr>
              <a:t>The mother is involved with local agencies such as child welfare, social worker, and child well-being in order to receive assistance for her mental health and to be a good mother for her children by ensuring they attend school and being present.</a:t>
            </a:r>
          </a:p>
          <a:p>
            <a:r>
              <a:rPr lang="en-GB" sz="1800">
                <a:solidFill>
                  <a:schemeClr val="tx2"/>
                </a:solidFill>
                <a:effectLst/>
                <a:latin typeface="Arial" panose="020B0604020202020204" pitchFamily="34" charset="0"/>
                <a:ea typeface="Calibri" panose="020F0502020204030204" pitchFamily="34" charset="0"/>
              </a:rPr>
              <a:t>The social worker assisted her in coming up with a payment strategy so she could manage her bills. </a:t>
            </a:r>
          </a:p>
          <a:p>
            <a:r>
              <a:rPr lang="en-GB" sz="1800">
                <a:solidFill>
                  <a:schemeClr val="tx2"/>
                </a:solidFill>
                <a:effectLst/>
                <a:latin typeface="Arial" panose="020B0604020202020204" pitchFamily="34" charset="0"/>
                <a:ea typeface="Calibri" panose="020F0502020204030204" pitchFamily="34" charset="0"/>
              </a:rPr>
              <a:t>Family worker help children with their school problem and they also understand why they were having difficulty in school and to convey the financial consequences of their absence.</a:t>
            </a:r>
          </a:p>
          <a:p>
            <a:pPr marL="0" indent="0">
              <a:buNone/>
            </a:pPr>
            <a:endParaRPr lang="en-GB" sz="180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800" dirty="0">
              <a:solidFill>
                <a:schemeClr val="tx2"/>
              </a:solidFill>
              <a:cs typeface="Calibri"/>
            </a:endParaRPr>
          </a:p>
        </p:txBody>
      </p:sp>
      <p:grpSp>
        <p:nvGrpSpPr>
          <p:cNvPr id="35"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6"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2124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4" descr="Angled shot of pen on a graph">
            <a:extLst>
              <a:ext uri="{FF2B5EF4-FFF2-40B4-BE49-F238E27FC236}">
                <a16:creationId xmlns:a16="http://schemas.microsoft.com/office/drawing/2014/main" id="{B7F28E3D-4550-2EA2-BBBB-CC9284033187}"/>
              </a:ext>
            </a:extLst>
          </p:cNvPr>
          <p:cNvPicPr>
            <a:picLocks noChangeAspect="1"/>
          </p:cNvPicPr>
          <p:nvPr/>
        </p:nvPicPr>
        <p:blipFill rotWithShape="1">
          <a:blip r:embed="rId3"/>
          <a:srcRect t="8600" b="7130"/>
          <a:stretch/>
        </p:blipFill>
        <p:spPr>
          <a:xfrm>
            <a:off x="-1" y="29507"/>
            <a:ext cx="12192000" cy="6857990"/>
          </a:xfrm>
          <a:prstGeom prst="rect">
            <a:avLst/>
          </a:prstGeom>
        </p:spPr>
      </p:pic>
      <p:sp>
        <p:nvSpPr>
          <p:cNvPr id="57"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DEFED2-F38B-8FCB-E267-F03FA6E0F782}"/>
              </a:ext>
            </a:extLst>
          </p:cNvPr>
          <p:cNvSpPr>
            <a:spLocks noGrp="1"/>
          </p:cNvSpPr>
          <p:nvPr>
            <p:ph type="title"/>
          </p:nvPr>
        </p:nvSpPr>
        <p:spPr>
          <a:xfrm>
            <a:off x="652692" y="1810991"/>
            <a:ext cx="4204137" cy="1027065"/>
          </a:xfrm>
        </p:spPr>
        <p:txBody>
          <a:bodyPr vert="horz" lIns="91440" tIns="45720" rIns="91440" bIns="45720" rtlCol="0" anchor="ctr">
            <a:normAutofit fontScale="90000"/>
          </a:bodyPr>
          <a:lstStyle/>
          <a:p>
            <a:pPr algn="ctr"/>
            <a:r>
              <a:rPr lang="en-US" sz="3600" b="1"/>
              <a:t>Results</a:t>
            </a:r>
            <a:r>
              <a:rPr lang="en-US" sz="3600"/>
              <a:t> </a:t>
            </a:r>
            <a:r>
              <a:rPr lang="en-US" sz="3600" b="1"/>
              <a:t>and outcomes </a:t>
            </a:r>
            <a:br>
              <a:rPr lang="en-US" sz="3600"/>
            </a:br>
            <a:endParaRPr lang="en-US" sz="3600"/>
          </a:p>
        </p:txBody>
      </p:sp>
      <p:cxnSp>
        <p:nvCxnSpPr>
          <p:cNvPr id="59" name="Straight Connector 58">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B65367B-916A-AD6A-3F69-819DCECEE4B7}"/>
              </a:ext>
            </a:extLst>
          </p:cNvPr>
          <p:cNvSpPr txBox="1"/>
          <p:nvPr/>
        </p:nvSpPr>
        <p:spPr>
          <a:xfrm>
            <a:off x="6365877" y="164586"/>
            <a:ext cx="4970716" cy="611822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 The Mother she is now going to work and she also going to the psychology  for her mental health, she is working with the social worker and local services she is engaged to take children in school.</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She is now taking good care of her children and taking them to the local activity, children now have good nutrition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F</a:t>
            </a:r>
            <a:r>
              <a:rPr lang="en-US" b="0" i="0" dirty="0">
                <a:effectLst/>
              </a:rPr>
              <a:t>amily worker supported her closely. As a result mum was thrilled when she was offered a job in a care home.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b="0" i="0" dirty="0">
                <a:effectLst/>
              </a:rPr>
              <a:t>The family worker helped her to create a payment plan so that she could get her debts under control.</a:t>
            </a: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398183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BF0B4C9-1EAC-43E1-9A58-A9AF3BFF95E7}"/>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The policy and legislation related to the case</a:t>
            </a:r>
          </a:p>
        </p:txBody>
      </p:sp>
      <p:sp>
        <p:nvSpPr>
          <p:cNvPr id="3" name="Content Placeholder 2">
            <a:extLst>
              <a:ext uri="{FF2B5EF4-FFF2-40B4-BE49-F238E27FC236}">
                <a16:creationId xmlns:a16="http://schemas.microsoft.com/office/drawing/2014/main" id="{533CED44-9D42-4FE0-A09D-B6A45EE29711}"/>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effectLst/>
                <a:latin typeface="Arial" panose="020B0604020202020204" pitchFamily="34" charset="0"/>
                <a:ea typeface="Calibri" panose="020F0502020204030204" pitchFamily="34" charset="0"/>
              </a:rPr>
              <a:t>The Children Act of 1989 serves as the foundation for all child protection and safeguarding programmes and legislation that have been put in place in England. </a:t>
            </a:r>
          </a:p>
          <a:p>
            <a:r>
              <a:rPr lang="en-GB" sz="1800">
                <a:solidFill>
                  <a:schemeClr val="tx2"/>
                </a:solidFill>
                <a:effectLst/>
                <a:latin typeface="Arial" panose="020B0604020202020204" pitchFamily="34" charset="0"/>
                <a:ea typeface="Calibri" panose="020F0502020204030204" pitchFamily="34" charset="0"/>
              </a:rPr>
              <a:t>The Act's main points of emphasis are the value of a child's wellbeing and the obligations and expectations of anyone who has a responsibility of care of children.</a:t>
            </a:r>
            <a:r>
              <a:rPr lang="en-GB" sz="1800">
                <a:solidFill>
                  <a:schemeClr val="tx2"/>
                </a:solidFill>
                <a:effectLst/>
                <a:latin typeface="Times New Roman" panose="02020603050405020304" pitchFamily="18" charset="0"/>
                <a:ea typeface="Calibri" panose="020F0502020204030204" pitchFamily="34" charset="0"/>
              </a:rPr>
              <a:t> </a:t>
            </a:r>
          </a:p>
          <a:p>
            <a:r>
              <a:rPr lang="en-GB" sz="1800" b="0" i="0">
                <a:solidFill>
                  <a:schemeClr val="tx2"/>
                </a:solidFill>
                <a:effectLst/>
                <a:latin typeface="NSPCC-Regular"/>
              </a:rPr>
              <a:t>Safeguarding is the action that is taken to promote the welfare of children and protect them from harm.</a:t>
            </a:r>
            <a:endParaRPr lang="en-GB" sz="1800" b="0" i="0">
              <a:solidFill>
                <a:schemeClr val="tx2"/>
              </a:solidFill>
              <a:effectLst/>
              <a:latin typeface="Arial" panose="020B0604020202020204" pitchFamily="34" charset="0"/>
              <a:cs typeface="Arial" panose="020B0604020202020204" pitchFamily="34" charset="0"/>
            </a:endParaRPr>
          </a:p>
          <a:p>
            <a:r>
              <a:rPr lang="en-GB" sz="1800">
                <a:solidFill>
                  <a:schemeClr val="tx2"/>
                </a:solidFill>
                <a:cs typeface="Calibri"/>
              </a:rPr>
              <a:t>Early aid, also known as early intervention, is support given to a family when an issue first develops. It can be given to a child or young person at any point in their lives.</a:t>
            </a:r>
          </a:p>
        </p:txBody>
      </p:sp>
    </p:spTree>
    <p:extLst>
      <p:ext uri="{BB962C8B-B14F-4D97-AF65-F5344CB8AC3E}">
        <p14:creationId xmlns:p14="http://schemas.microsoft.com/office/powerpoint/2010/main" val="214851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4C981-61AA-4C56-8EDA-7087D9AC6581}"/>
              </a:ext>
            </a:extLst>
          </p:cNvPr>
          <p:cNvSpPr>
            <a:spLocks noGrp="1"/>
          </p:cNvSpPr>
          <p:nvPr>
            <p:ph type="title"/>
          </p:nvPr>
        </p:nvSpPr>
        <p:spPr>
          <a:xfrm>
            <a:off x="640080" y="325369"/>
            <a:ext cx="4368602" cy="1956841"/>
          </a:xfrm>
        </p:spPr>
        <p:txBody>
          <a:bodyPr anchor="b">
            <a:normAutofit/>
          </a:bodyPr>
          <a:lstStyle/>
          <a:p>
            <a:r>
              <a:rPr lang="en-GB" sz="5400"/>
              <a:t>Conclusion </a:t>
            </a:r>
          </a:p>
        </p:txBody>
      </p:sp>
      <p:sp>
        <p:nvSpPr>
          <p:cNvPr id="30" name="Content Placeholder 2">
            <a:extLst>
              <a:ext uri="{FF2B5EF4-FFF2-40B4-BE49-F238E27FC236}">
                <a16:creationId xmlns:a16="http://schemas.microsoft.com/office/drawing/2014/main" id="{89703C92-8A36-4D44-BE41-312576275693}"/>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cs typeface="Calibri"/>
              </a:rPr>
              <a:t>According this case study. </a:t>
            </a:r>
          </a:p>
          <a:p>
            <a:r>
              <a:rPr lang="en-GB" sz="2200" dirty="0">
                <a:cs typeface="Calibri"/>
              </a:rPr>
              <a:t>My conclusion is now the mother and the social worker, local agencies working together (children act 1998) the children attending class. </a:t>
            </a:r>
          </a:p>
          <a:p>
            <a:r>
              <a:rPr lang="en-GB" sz="2200" dirty="0">
                <a:cs typeface="Calibri"/>
              </a:rPr>
              <a:t> the mother engaged with the family and they children doing the activity and having good life.</a:t>
            </a:r>
          </a:p>
          <a:p>
            <a:endParaRPr lang="en-GB" sz="2200" dirty="0">
              <a:cs typeface="Calibri"/>
            </a:endParaRPr>
          </a:p>
        </p:txBody>
      </p:sp>
      <p:pic>
        <p:nvPicPr>
          <p:cNvPr id="5" name="Picture 4" descr="Pen placed on top of a signature line">
            <a:extLst>
              <a:ext uri="{FF2B5EF4-FFF2-40B4-BE49-F238E27FC236}">
                <a16:creationId xmlns:a16="http://schemas.microsoft.com/office/drawing/2014/main" id="{6BCC885D-B1A8-E0D3-C16E-A5B97174EA27}"/>
              </a:ext>
            </a:extLst>
          </p:cNvPr>
          <p:cNvPicPr>
            <a:picLocks noChangeAspect="1"/>
          </p:cNvPicPr>
          <p:nvPr/>
        </p:nvPicPr>
        <p:blipFill rotWithShape="1">
          <a:blip r:embed="rId2"/>
          <a:srcRect l="33048" r="-1" b="-1"/>
          <a:stretch/>
        </p:blipFill>
        <p:spPr>
          <a:xfrm>
            <a:off x="5643716" y="10"/>
            <a:ext cx="654828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14102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CEF6-A129-41CA-829E-BC6EE140D800}"/>
              </a:ext>
            </a:extLst>
          </p:cNvPr>
          <p:cNvSpPr>
            <a:spLocks noGrp="1"/>
          </p:cNvSpPr>
          <p:nvPr>
            <p:ph type="title"/>
          </p:nvPr>
        </p:nvSpPr>
        <p:spPr>
          <a:xfrm>
            <a:off x="640080" y="325369"/>
            <a:ext cx="4368602" cy="1956841"/>
          </a:xfrm>
        </p:spPr>
        <p:txBody>
          <a:bodyPr anchor="b">
            <a:normAutofit/>
          </a:bodyPr>
          <a:lstStyle/>
          <a:p>
            <a:r>
              <a:rPr lang="en-GB" sz="4200" b="1"/>
              <a:t>Recommendations </a:t>
            </a:r>
            <a:endParaRPr lang="en-GB" sz="4200" b="1">
              <a:cs typeface="Calibri Light"/>
            </a:endParaRPr>
          </a:p>
        </p:txBody>
      </p:sp>
      <p:sp>
        <p:nvSpPr>
          <p:cNvPr id="3" name="Content Placeholder 2">
            <a:extLst>
              <a:ext uri="{FF2B5EF4-FFF2-40B4-BE49-F238E27FC236}">
                <a16:creationId xmlns:a16="http://schemas.microsoft.com/office/drawing/2014/main" id="{02CCBDE3-015D-453B-A90F-E73A65463CC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cs typeface="Calibri"/>
              </a:rPr>
              <a:t>The woman working with social services</a:t>
            </a:r>
          </a:p>
          <a:p>
            <a:r>
              <a:rPr lang="en-GB" sz="2200" dirty="0">
                <a:cs typeface="Calibri"/>
              </a:rPr>
              <a:t>Now she had a job </a:t>
            </a:r>
          </a:p>
          <a:p>
            <a:r>
              <a:rPr lang="en-GB" sz="2200" dirty="0">
                <a:cs typeface="Calibri"/>
              </a:rPr>
              <a:t>Family worker help her with her children attendance </a:t>
            </a:r>
          </a:p>
          <a:p>
            <a:r>
              <a:rPr lang="en-GB" sz="2200" dirty="0">
                <a:cs typeface="Calibri"/>
              </a:rPr>
              <a:t>Children attendance at school is good now also they nutrition is improving </a:t>
            </a:r>
          </a:p>
        </p:txBody>
      </p:sp>
      <p:pic>
        <p:nvPicPr>
          <p:cNvPr id="5" name="Picture 4" descr="White on blue abstract wintry background">
            <a:extLst>
              <a:ext uri="{FF2B5EF4-FFF2-40B4-BE49-F238E27FC236}">
                <a16:creationId xmlns:a16="http://schemas.microsoft.com/office/drawing/2014/main" id="{E20B834A-24CD-373C-59B6-E0A13CEE54AC}"/>
              </a:ext>
            </a:extLst>
          </p:cNvPr>
          <p:cNvPicPr>
            <a:picLocks noChangeAspect="1"/>
          </p:cNvPicPr>
          <p:nvPr/>
        </p:nvPicPr>
        <p:blipFill rotWithShape="1">
          <a:blip r:embed="rId2"/>
          <a:srcRect l="5940" r="1883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43879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A1A0-31A8-49E0-91B3-50BBBFC4A9D9}"/>
              </a:ext>
            </a:extLst>
          </p:cNvPr>
          <p:cNvSpPr>
            <a:spLocks noGrp="1"/>
          </p:cNvSpPr>
          <p:nvPr>
            <p:ph type="title"/>
          </p:nvPr>
        </p:nvSpPr>
        <p:spPr>
          <a:xfrm>
            <a:off x="2998838" y="-919706"/>
            <a:ext cx="9297285" cy="1743129"/>
          </a:xfrm>
        </p:spPr>
        <p:txBody>
          <a:bodyPr anchor="b">
            <a:normAutofit/>
          </a:bodyPr>
          <a:lstStyle/>
          <a:p>
            <a:r>
              <a:rPr lang="en-GB" sz="3200" b="1" dirty="0"/>
              <a:t>References</a:t>
            </a:r>
            <a:r>
              <a:rPr lang="en-GB" sz="5400" b="1" dirty="0"/>
              <a:t> </a:t>
            </a:r>
          </a:p>
        </p:txBody>
      </p:sp>
      <p:sp>
        <p:nvSpPr>
          <p:cNvPr id="3" name="Content Placeholder 2">
            <a:extLst>
              <a:ext uri="{FF2B5EF4-FFF2-40B4-BE49-F238E27FC236}">
                <a16:creationId xmlns:a16="http://schemas.microsoft.com/office/drawing/2014/main" id="{EBB90C58-8911-4AE2-9E6F-E29A9D4F16B2}"/>
              </a:ext>
            </a:extLst>
          </p:cNvPr>
          <p:cNvSpPr>
            <a:spLocks noGrp="1"/>
          </p:cNvSpPr>
          <p:nvPr>
            <p:ph idx="1"/>
          </p:nvPr>
        </p:nvSpPr>
        <p:spPr>
          <a:xfrm>
            <a:off x="294968" y="1032387"/>
            <a:ext cx="11253904" cy="5158101"/>
          </a:xfrm>
        </p:spPr>
        <p:txBody>
          <a:bodyPr vert="horz" lIns="91440" tIns="45720" rIns="91440" bIns="45720" rtlCol="0">
            <a:normAutofit/>
          </a:bodyPr>
          <a:lstStyle/>
          <a:p>
            <a:endParaRPr lang="en-GB" sz="2200">
              <a:cs typeface="Calibri" panose="020F0502020204030204"/>
            </a:endParaRPr>
          </a:p>
          <a:p>
            <a:endParaRPr lang="en-GB" sz="2200">
              <a:cs typeface="Calibri" panose="020F0502020204030204"/>
            </a:endParaRPr>
          </a:p>
          <a:p>
            <a:endParaRPr lang="en-GB" sz="2200">
              <a:cs typeface="Calibri" panose="020F0502020204030204"/>
            </a:endParaRPr>
          </a:p>
          <a:p>
            <a:endParaRPr lang="en-GB" sz="2200">
              <a:cs typeface="Calibri" panose="020F0502020204030204"/>
            </a:endParaRPr>
          </a:p>
          <a:p>
            <a:endParaRPr lang="en-GB" sz="2200">
              <a:cs typeface="Calibri" panose="020F0502020204030204"/>
            </a:endParaRPr>
          </a:p>
          <a:p>
            <a:endParaRPr lang="en-GB" sz="2200">
              <a:cs typeface="Calibri" panose="020F0502020204030204"/>
            </a:endParaRPr>
          </a:p>
          <a:p>
            <a:endParaRPr lang="en-GB" sz="2200">
              <a:cs typeface="Calibri" panose="020F0502020204030204"/>
            </a:endParaRPr>
          </a:p>
          <a:p>
            <a:endParaRPr lang="en-GB" sz="2200">
              <a:cs typeface="Calibri" panose="020F0502020204030204"/>
            </a:endParaRPr>
          </a:p>
        </p:txBody>
      </p:sp>
      <p:pic>
        <p:nvPicPr>
          <p:cNvPr id="19" name="Picture 4" descr="Files in folders">
            <a:extLst>
              <a:ext uri="{FF2B5EF4-FFF2-40B4-BE49-F238E27FC236}">
                <a16:creationId xmlns:a16="http://schemas.microsoft.com/office/drawing/2014/main" id="{FC8E47A3-FFB4-4F66-ADE8-53A0EC0E11CB}"/>
              </a:ext>
            </a:extLst>
          </p:cNvPr>
          <p:cNvPicPr>
            <a:picLocks noChangeAspect="1"/>
          </p:cNvPicPr>
          <p:nvPr/>
        </p:nvPicPr>
        <p:blipFill rotWithShape="1">
          <a:blip r:embed="rId2"/>
          <a:srcRect l="28155" r="26514" b="-1"/>
          <a:stretch/>
        </p:blipFill>
        <p:spPr>
          <a:xfrm>
            <a:off x="-2259846"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aphicFrame>
        <p:nvGraphicFramePr>
          <p:cNvPr id="23" name="TextBox 4">
            <a:extLst>
              <a:ext uri="{FF2B5EF4-FFF2-40B4-BE49-F238E27FC236}">
                <a16:creationId xmlns:a16="http://schemas.microsoft.com/office/drawing/2014/main" id="{F3AD1A2A-4331-4557-7D31-1622724007C6}"/>
              </a:ext>
            </a:extLst>
          </p:cNvPr>
          <p:cNvGraphicFramePr/>
          <p:nvPr/>
        </p:nvGraphicFramePr>
        <p:xfrm>
          <a:off x="5109185" y="253318"/>
          <a:ext cx="6439687" cy="5572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1018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5F603-CCE4-B303-408C-E88F25459FB7}"/>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a:t>reference</a:t>
            </a:r>
          </a:p>
        </p:txBody>
      </p:sp>
      <p:sp>
        <p:nvSpPr>
          <p:cNvPr id="16" name="TextBox 3">
            <a:extLst>
              <a:ext uri="{FF2B5EF4-FFF2-40B4-BE49-F238E27FC236}">
                <a16:creationId xmlns:a16="http://schemas.microsoft.com/office/drawing/2014/main" id="{EE48F6C9-A663-7D1F-E1A8-CB185B4047BD}"/>
              </a:ext>
            </a:extLst>
          </p:cNvPr>
          <p:cNvSpPr txBox="1"/>
          <p:nvPr/>
        </p:nvSpPr>
        <p:spPr>
          <a:xfrm>
            <a:off x="4965431" y="2438400"/>
            <a:ext cx="6586489" cy="378541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400" dirty="0">
                <a:effectLst/>
              </a:rPr>
              <a:t>The definition of vulnerable children and families. (n.d.). [online] Available at: https://www.connecttosupport.org/Resources/Councils/NorthLincsOffers/Documents/2.The-definition-of-vulnerable-children-and-families.pdf.</a:t>
            </a:r>
          </a:p>
          <a:p>
            <a:pPr indent="-228600">
              <a:lnSpc>
                <a:spcPct val="90000"/>
              </a:lnSpc>
              <a:spcAft>
                <a:spcPts val="600"/>
              </a:spcAft>
              <a:buFont typeface="Arial" panose="020B0604020202020204" pitchFamily="34" charset="0"/>
              <a:buChar char="•"/>
            </a:pPr>
            <a:r>
              <a:rPr lang="en-US" sz="1400" dirty="0">
                <a:effectLst/>
              </a:rPr>
              <a:t>‌ </a:t>
            </a:r>
          </a:p>
          <a:p>
            <a:pPr indent="-228600">
              <a:lnSpc>
                <a:spcPct val="90000"/>
              </a:lnSpc>
              <a:spcAft>
                <a:spcPts val="600"/>
              </a:spcAft>
              <a:buFont typeface="Arial" panose="020B0604020202020204" pitchFamily="34" charset="0"/>
              <a:buChar char="•"/>
            </a:pPr>
            <a:r>
              <a:rPr lang="en-US" sz="1400" dirty="0">
                <a:effectLst/>
              </a:rPr>
              <a:t>Who are the Vulnerable Children? (2004). [online] Available at: https://bettercarenetwork.org/sites/default/files/Who%20Are%20the%20Vulnerable%20Children%3F.pdf.</a:t>
            </a:r>
          </a:p>
          <a:p>
            <a:pPr indent="-228600">
              <a:lnSpc>
                <a:spcPct val="90000"/>
              </a:lnSpc>
              <a:spcAft>
                <a:spcPts val="600"/>
              </a:spcAft>
              <a:buFont typeface="Arial" panose="020B0604020202020204" pitchFamily="34" charset="0"/>
              <a:buChar char="•"/>
            </a:pPr>
            <a:r>
              <a:rPr lang="en-US" sz="1400" dirty="0">
                <a:effectLst/>
              </a:rPr>
              <a:t>‌</a:t>
            </a:r>
          </a:p>
          <a:p>
            <a:pPr indent="-228600">
              <a:lnSpc>
                <a:spcPct val="90000"/>
              </a:lnSpc>
              <a:spcAft>
                <a:spcPts val="600"/>
              </a:spcAft>
              <a:buFont typeface="Arial" panose="020B0604020202020204" pitchFamily="34" charset="0"/>
              <a:buChar char="•"/>
            </a:pPr>
            <a:r>
              <a:rPr lang="en-US" sz="1400" dirty="0">
                <a:effectLst/>
              </a:rPr>
              <a:t> Catch22. (n.d.). </a:t>
            </a:r>
            <a:r>
              <a:rPr lang="en-US" sz="1400" i="1" dirty="0">
                <a:effectLst/>
              </a:rPr>
              <a:t>Child Vulnerability: what will make a difference?</a:t>
            </a:r>
            <a:r>
              <a:rPr lang="en-US" sz="1400" dirty="0">
                <a:effectLst/>
              </a:rPr>
              <a:t> [online] Available at: https://www.catch-22.org.uk/news/child-vulnerability-what-will-make-a-difference/.</a:t>
            </a:r>
          </a:p>
          <a:p>
            <a:pPr indent="-228600">
              <a:lnSpc>
                <a:spcPct val="90000"/>
              </a:lnSpc>
              <a:spcAft>
                <a:spcPts val="600"/>
              </a:spcAft>
              <a:buFont typeface="Arial" panose="020B0604020202020204" pitchFamily="34" charset="0"/>
              <a:buChar char="•"/>
            </a:pPr>
            <a:r>
              <a:rPr lang="en-US" sz="1400" dirty="0">
                <a:effectLst/>
              </a:rPr>
              <a:t>‌ </a:t>
            </a:r>
          </a:p>
          <a:p>
            <a:pPr indent="-228600">
              <a:lnSpc>
                <a:spcPct val="90000"/>
              </a:lnSpc>
              <a:spcAft>
                <a:spcPts val="600"/>
              </a:spcAft>
              <a:buFont typeface="Arial" panose="020B0604020202020204" pitchFamily="34" charset="0"/>
              <a:buChar char="•"/>
            </a:pPr>
            <a:r>
              <a:rPr lang="en-US" sz="1400" dirty="0">
                <a:effectLst/>
              </a:rPr>
              <a:t>NSPCC (2022). </a:t>
            </a:r>
            <a:r>
              <a:rPr lang="en-US" sz="1400" i="1" dirty="0">
                <a:effectLst/>
              </a:rPr>
              <a:t>Safeguarding children and child protection</a:t>
            </a:r>
            <a:r>
              <a:rPr lang="en-US" sz="1400" dirty="0">
                <a:effectLst/>
              </a:rPr>
              <a:t>. [online] NSPCC Learning. Available at: https://learning.nspcc.org.uk/safeguarding-child-protection.</a:t>
            </a:r>
          </a:p>
          <a:p>
            <a:pPr indent="-228600">
              <a:lnSpc>
                <a:spcPct val="90000"/>
              </a:lnSpc>
              <a:spcAft>
                <a:spcPts val="600"/>
              </a:spcAft>
              <a:buFont typeface="Arial" panose="020B0604020202020204" pitchFamily="34" charset="0"/>
              <a:buChar char="•"/>
            </a:pPr>
            <a:r>
              <a:rPr lang="en-US" sz="1400" dirty="0">
                <a:effectLst/>
              </a:rPr>
              <a:t>‌ </a:t>
            </a:r>
          </a:p>
          <a:p>
            <a:pPr indent="-228600">
              <a:lnSpc>
                <a:spcPct val="90000"/>
              </a:lnSpc>
              <a:spcAft>
                <a:spcPts val="600"/>
              </a:spcAft>
              <a:buFont typeface="Arial" panose="020B0604020202020204" pitchFamily="34" charset="0"/>
              <a:buChar char="•"/>
            </a:pPr>
            <a:r>
              <a:rPr lang="en-US" sz="1400" dirty="0">
                <a:effectLst/>
              </a:rPr>
              <a:t>NSPCC (2019). </a:t>
            </a:r>
            <a:r>
              <a:rPr lang="en-US" sz="1400" i="1" dirty="0">
                <a:effectLst/>
              </a:rPr>
              <a:t>Early Help (or Early intervention)</a:t>
            </a:r>
            <a:r>
              <a:rPr lang="en-US" sz="1400" dirty="0">
                <a:effectLst/>
              </a:rPr>
              <a:t>. [online] NSPCC Learning. Available at: https://learning.nspcc.org.uk/safeguarding-child-protection/early-help-early-intervention.</a:t>
            </a:r>
          </a:p>
          <a:p>
            <a:pPr indent="-228600">
              <a:lnSpc>
                <a:spcPct val="90000"/>
              </a:lnSpc>
              <a:spcAft>
                <a:spcPts val="600"/>
              </a:spcAft>
              <a:buFont typeface="Arial" panose="020B0604020202020204" pitchFamily="34" charset="0"/>
              <a:buChar char="•"/>
            </a:pPr>
            <a:r>
              <a:rPr lang="en-US" sz="1400" dirty="0">
                <a:effectLst/>
              </a:rPr>
              <a:t>‌</a:t>
            </a:r>
          </a:p>
        </p:txBody>
      </p:sp>
      <p:pic>
        <p:nvPicPr>
          <p:cNvPr id="17" name="Picture 5">
            <a:extLst>
              <a:ext uri="{FF2B5EF4-FFF2-40B4-BE49-F238E27FC236}">
                <a16:creationId xmlns:a16="http://schemas.microsoft.com/office/drawing/2014/main" id="{13E0F71D-A434-B613-17FA-051B3EC29DE1}"/>
              </a:ext>
            </a:extLst>
          </p:cNvPr>
          <p:cNvPicPr>
            <a:picLocks noChangeAspect="1"/>
          </p:cNvPicPr>
          <p:nvPr/>
        </p:nvPicPr>
        <p:blipFill rotWithShape="1">
          <a:blip r:embed="rId2"/>
          <a:srcRect l="29144" r="30300"/>
          <a:stretch/>
        </p:blipFill>
        <p:spPr>
          <a:xfrm>
            <a:off x="20" y="10"/>
            <a:ext cx="4635571" cy="6857990"/>
          </a:xfrm>
          <a:prstGeom prst="rect">
            <a:avLst/>
          </a:prstGeom>
          <a:effectLst/>
        </p:spPr>
      </p:pic>
      <p:cxnSp>
        <p:nvCxnSpPr>
          <p:cNvPr id="18"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ACE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7493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c664b51-63af-4b9d-8d70-3880ca420fc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9" ma:contentTypeDescription="Create a new document." ma:contentTypeScope="" ma:versionID="8e5d543d8eb180997c7292fb5abdd096">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7dd4e367822d6cfcd4dd3d2f3a4c3f85"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093D50-D6A6-4AB4-9AA6-3D05F314DEA8}">
  <ds:schemaRefs>
    <ds:schemaRef ds:uri="http://schemas.microsoft.com/sharepoint/v3/contenttype/forms"/>
  </ds:schemaRefs>
</ds:datastoreItem>
</file>

<file path=customXml/itemProps2.xml><?xml version="1.0" encoding="utf-8"?>
<ds:datastoreItem xmlns:ds="http://schemas.openxmlformats.org/officeDocument/2006/customXml" ds:itemID="{46CE97EC-F299-41AA-A021-20DE5E90B12A}">
  <ds:schemaRefs>
    <ds:schemaRef ds:uri="http://schemas.microsoft.com/office/2006/metadata/properties"/>
    <ds:schemaRef ds:uri="http://schemas.microsoft.com/office/2006/documentManagement/types"/>
    <ds:schemaRef ds:uri="0c664b51-63af-4b9d-8d70-3880ca420fc4"/>
    <ds:schemaRef ds:uri="http://schemas.microsoft.com/office/infopath/2007/PartnerControls"/>
    <ds:schemaRef ds:uri="http://purl.org/dc/dcmitype/"/>
    <ds:schemaRef ds:uri="http://purl.org/dc/terms/"/>
    <ds:schemaRef ds:uri="http://purl.org/dc/elements/1.1/"/>
    <ds:schemaRef ds:uri="http://schemas.openxmlformats.org/package/2006/metadata/core-properties"/>
    <ds:schemaRef ds:uri="d1ca41dc-05f3-4340-86ae-42a3158c68b4"/>
    <ds:schemaRef ds:uri="http://www.w3.org/XML/1998/namespace"/>
  </ds:schemaRefs>
</ds:datastoreItem>
</file>

<file path=customXml/itemProps3.xml><?xml version="1.0" encoding="utf-8"?>
<ds:datastoreItem xmlns:ds="http://schemas.openxmlformats.org/officeDocument/2006/customXml" ds:itemID="{BF396C8F-CCE7-471E-88AC-90E34472C2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810</TotalTime>
  <Words>1496</Words>
  <Application>Microsoft Office PowerPoint</Application>
  <PresentationFormat>Widescreen</PresentationFormat>
  <Paragraphs>92</Paragraphs>
  <Slides>13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NSPCC-Regular</vt:lpstr>
      <vt:lpstr>Times New Roman</vt:lpstr>
      <vt:lpstr>Office Theme</vt:lpstr>
      <vt:lpstr>Assessment Component 1  Presentation  </vt:lpstr>
      <vt:lpstr>Introduction </vt:lpstr>
      <vt:lpstr>Leicestershire’s case study</vt:lpstr>
      <vt:lpstr>    The factor in this case is for the mother suffering from mental abuse.       </vt:lpstr>
      <vt:lpstr>The impact of …...... on child and young people   according this case study the impact here the mother had mental problem and the family suffered several abuse for her ex-husband.  The children suffered from vulnerable and neglect because experience physical or mental harm, as well as negative consequences as a result of one or more circumstances in their lives, are referred to as "vulnerable children.   Children needed to do more activity with the mother and local and social community.  </vt:lpstr>
      <vt:lpstr>The process of intervention by relevant health and social care agencies  </vt:lpstr>
      <vt:lpstr>Actions of social services with the family  </vt:lpstr>
      <vt:lpstr>Results and outcomes  </vt:lpstr>
      <vt:lpstr>The policy and legislation related to the case</vt:lpstr>
      <vt:lpstr>Conclusion </vt:lpstr>
      <vt:lpstr>Recommendations </vt:lpstr>
      <vt:lpstr>References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bianca sanfilippo</dc:creator>
  <cp:lastModifiedBy>Ruth Sene (2029258)</cp:lastModifiedBy>
  <cp:revision>27</cp:revision>
  <dcterms:created xsi:type="dcterms:W3CDTF">2022-07-18T13:28:17Z</dcterms:created>
  <dcterms:modified xsi:type="dcterms:W3CDTF">2022-12-07T09:50:47Z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