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09" r:id="rId5"/>
    <p:sldId id="306" r:id="rId6"/>
    <p:sldId id="296" r:id="rId7"/>
    <p:sldId id="297" r:id="rId8"/>
    <p:sldId id="287" r:id="rId9"/>
    <p:sldId id="295" r:id="rId10"/>
    <p:sldId id="268" r:id="rId11"/>
    <p:sldId id="311" r:id="rId12"/>
    <p:sldId id="312" r:id="rId13"/>
    <p:sldId id="260" r:id="rId14"/>
    <p:sldId id="313" r:id="rId15"/>
    <p:sldId id="304" r:id="rId16"/>
    <p:sldId id="30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E9DC"/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07" autoAdjust="0"/>
    <p:restoredTop sz="94524" autoAdjust="0"/>
  </p:normalViewPr>
  <p:slideViewPr>
    <p:cSldViewPr snapToGrid="0">
      <p:cViewPr varScale="1">
        <p:scale>
          <a:sx n="108" d="100"/>
          <a:sy n="108" d="100"/>
        </p:scale>
        <p:origin x="144" y="234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71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A5FDFC-E44A-484F-98D6-EC9522E2796C}" type="doc">
      <dgm:prSet loTypeId="urn:microsoft.com/office/officeart/2009/3/layout/PlusandMinu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0D9FBE-6F6F-4BFE-909E-2822DA19E3A2}">
      <dgm:prSet phldrT="[Text]"/>
      <dgm:spPr/>
      <dgm:t>
        <a:bodyPr/>
        <a:lstStyle/>
        <a:p>
          <a:r>
            <a:rPr lang="en-GB" dirty="0"/>
            <a:t>Strengths</a:t>
          </a:r>
        </a:p>
      </dgm:t>
    </dgm:pt>
    <dgm:pt modelId="{BF747D8D-5DED-49D7-AC01-2DA6F9788355}" type="parTrans" cxnId="{3CA1970C-BB44-49DB-AAF6-4FD8D13538FF}">
      <dgm:prSet/>
      <dgm:spPr/>
      <dgm:t>
        <a:bodyPr/>
        <a:lstStyle/>
        <a:p>
          <a:endParaRPr lang="en-GB"/>
        </a:p>
      </dgm:t>
    </dgm:pt>
    <dgm:pt modelId="{BA686DDD-3F8C-46ED-BD4A-A77CCA51CEB0}" type="sibTrans" cxnId="{3CA1970C-BB44-49DB-AAF6-4FD8D13538FF}">
      <dgm:prSet/>
      <dgm:spPr/>
      <dgm:t>
        <a:bodyPr/>
        <a:lstStyle/>
        <a:p>
          <a:endParaRPr lang="en-GB"/>
        </a:p>
      </dgm:t>
    </dgm:pt>
    <dgm:pt modelId="{3B373B71-991D-41DD-8BF0-B3D79BEAFC05}">
      <dgm:prSet phldrT="[Text]"/>
      <dgm:spPr/>
      <dgm:t>
        <a:bodyPr/>
        <a:lstStyle/>
        <a:p>
          <a:r>
            <a:rPr lang="en-GB" dirty="0"/>
            <a:t>Weaknesses</a:t>
          </a:r>
        </a:p>
      </dgm:t>
    </dgm:pt>
    <dgm:pt modelId="{821DDBA4-0DF3-44DB-9742-0228F81E0964}" type="parTrans" cxnId="{3C1097A7-DAC5-478D-B6E7-BB31F3BEDFBC}">
      <dgm:prSet/>
      <dgm:spPr/>
      <dgm:t>
        <a:bodyPr/>
        <a:lstStyle/>
        <a:p>
          <a:endParaRPr lang="en-GB"/>
        </a:p>
      </dgm:t>
    </dgm:pt>
    <dgm:pt modelId="{BDA45929-2657-457A-883A-E92DB535205F}" type="sibTrans" cxnId="{3C1097A7-DAC5-478D-B6E7-BB31F3BEDFBC}">
      <dgm:prSet/>
      <dgm:spPr/>
      <dgm:t>
        <a:bodyPr/>
        <a:lstStyle/>
        <a:p>
          <a:endParaRPr lang="en-GB"/>
        </a:p>
      </dgm:t>
    </dgm:pt>
    <dgm:pt modelId="{665DEB17-B79F-4039-9891-EC5BCA8143BD}" type="pres">
      <dgm:prSet presAssocID="{F6A5FDFC-E44A-484F-98D6-EC9522E2796C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50968AF8-7814-42DB-8141-2A6B8592F9A6}" type="pres">
      <dgm:prSet presAssocID="{F6A5FDFC-E44A-484F-98D6-EC9522E2796C}" presName="Background" presStyleLbl="bgImgPlace1" presStyleIdx="0" presStyleCnt="1" custLinFactNeighborX="-1413" custLinFactNeighborY="-1010"/>
      <dgm:spPr/>
    </dgm:pt>
    <dgm:pt modelId="{0EA419EB-8B11-4BB4-AF58-FCB901939D83}" type="pres">
      <dgm:prSet presAssocID="{F6A5FDFC-E44A-484F-98D6-EC9522E2796C}" presName="ParentText1" presStyleLbl="revTx" presStyleIdx="0" presStyleCnt="2" custScaleX="79018" custLinFactNeighborX="-697" custLinFactNeighborY="236">
        <dgm:presLayoutVars>
          <dgm:chMax val="0"/>
          <dgm:chPref val="0"/>
          <dgm:bulletEnabled val="1"/>
        </dgm:presLayoutVars>
      </dgm:prSet>
      <dgm:spPr/>
    </dgm:pt>
    <dgm:pt modelId="{CB828CE2-75A4-4EA6-B708-6570091367A1}" type="pres">
      <dgm:prSet presAssocID="{F6A5FDFC-E44A-484F-98D6-EC9522E2796C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121A62A7-F5B6-43DA-8BEC-F14027415117}" type="pres">
      <dgm:prSet presAssocID="{F6A5FDFC-E44A-484F-98D6-EC9522E2796C}" presName="Plus" presStyleLbl="alignNode1" presStyleIdx="0" presStyleCnt="2"/>
      <dgm:spPr/>
    </dgm:pt>
    <dgm:pt modelId="{5DE916D1-C7E7-48BF-8BBF-588E44F4C3FA}" type="pres">
      <dgm:prSet presAssocID="{F6A5FDFC-E44A-484F-98D6-EC9522E2796C}" presName="Minus" presStyleLbl="alignNode1" presStyleIdx="1" presStyleCnt="2"/>
      <dgm:spPr/>
    </dgm:pt>
    <dgm:pt modelId="{CA1DA2C6-FE28-4206-B984-55C57BE0836E}" type="pres">
      <dgm:prSet presAssocID="{F6A5FDFC-E44A-484F-98D6-EC9522E2796C}" presName="Divider" presStyleLbl="parChTrans1D1" presStyleIdx="0" presStyleCnt="1"/>
      <dgm:spPr/>
    </dgm:pt>
  </dgm:ptLst>
  <dgm:cxnLst>
    <dgm:cxn modelId="{3CA1970C-BB44-49DB-AAF6-4FD8D13538FF}" srcId="{F6A5FDFC-E44A-484F-98D6-EC9522E2796C}" destId="{DE0D9FBE-6F6F-4BFE-909E-2822DA19E3A2}" srcOrd="0" destOrd="0" parTransId="{BF747D8D-5DED-49D7-AC01-2DA6F9788355}" sibTransId="{BA686DDD-3F8C-46ED-BD4A-A77CCA51CEB0}"/>
    <dgm:cxn modelId="{835C024C-7EAB-4EB3-90DD-CA96B06A887F}" type="presOf" srcId="{3B373B71-991D-41DD-8BF0-B3D79BEAFC05}" destId="{CB828CE2-75A4-4EA6-B708-6570091367A1}" srcOrd="0" destOrd="0" presId="urn:microsoft.com/office/officeart/2009/3/layout/PlusandMinus"/>
    <dgm:cxn modelId="{3C1097A7-DAC5-478D-B6E7-BB31F3BEDFBC}" srcId="{F6A5FDFC-E44A-484F-98D6-EC9522E2796C}" destId="{3B373B71-991D-41DD-8BF0-B3D79BEAFC05}" srcOrd="1" destOrd="0" parTransId="{821DDBA4-0DF3-44DB-9742-0228F81E0964}" sibTransId="{BDA45929-2657-457A-883A-E92DB535205F}"/>
    <dgm:cxn modelId="{7483F8C2-8679-4D44-9690-CD7236415E82}" type="presOf" srcId="{F6A5FDFC-E44A-484F-98D6-EC9522E2796C}" destId="{665DEB17-B79F-4039-9891-EC5BCA8143BD}" srcOrd="0" destOrd="0" presId="urn:microsoft.com/office/officeart/2009/3/layout/PlusandMinus"/>
    <dgm:cxn modelId="{AFD90DC7-C898-4236-A361-98A4EAE49969}" type="presOf" srcId="{DE0D9FBE-6F6F-4BFE-909E-2822DA19E3A2}" destId="{0EA419EB-8B11-4BB4-AF58-FCB901939D83}" srcOrd="0" destOrd="0" presId="urn:microsoft.com/office/officeart/2009/3/layout/PlusandMinus"/>
    <dgm:cxn modelId="{3FEC8651-565B-49B3-9412-EAD57A8447EC}" type="presParOf" srcId="{665DEB17-B79F-4039-9891-EC5BCA8143BD}" destId="{50968AF8-7814-42DB-8141-2A6B8592F9A6}" srcOrd="0" destOrd="0" presId="urn:microsoft.com/office/officeart/2009/3/layout/PlusandMinus"/>
    <dgm:cxn modelId="{318078D9-EABB-4A35-A7D5-98C96B31BBE5}" type="presParOf" srcId="{665DEB17-B79F-4039-9891-EC5BCA8143BD}" destId="{0EA419EB-8B11-4BB4-AF58-FCB901939D83}" srcOrd="1" destOrd="0" presId="urn:microsoft.com/office/officeart/2009/3/layout/PlusandMinus"/>
    <dgm:cxn modelId="{5D1400A6-5B64-4F1D-A9E0-95B1AA7C562D}" type="presParOf" srcId="{665DEB17-B79F-4039-9891-EC5BCA8143BD}" destId="{CB828CE2-75A4-4EA6-B708-6570091367A1}" srcOrd="2" destOrd="0" presId="urn:microsoft.com/office/officeart/2009/3/layout/PlusandMinus"/>
    <dgm:cxn modelId="{30C9DE66-4C1B-45EA-9EE6-C0BECBEA50D7}" type="presParOf" srcId="{665DEB17-B79F-4039-9891-EC5BCA8143BD}" destId="{121A62A7-F5B6-43DA-8BEC-F14027415117}" srcOrd="3" destOrd="0" presId="urn:microsoft.com/office/officeart/2009/3/layout/PlusandMinus"/>
    <dgm:cxn modelId="{46501CA2-294F-4FDA-92EA-676753140690}" type="presParOf" srcId="{665DEB17-B79F-4039-9891-EC5BCA8143BD}" destId="{5DE916D1-C7E7-48BF-8BBF-588E44F4C3FA}" srcOrd="4" destOrd="0" presId="urn:microsoft.com/office/officeart/2009/3/layout/PlusandMinus"/>
    <dgm:cxn modelId="{B418D619-B881-41CC-8E61-7B0B6B4B4691}" type="presParOf" srcId="{665DEB17-B79F-4039-9891-EC5BCA8143BD}" destId="{CA1DA2C6-FE28-4206-B984-55C57BE0836E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68AF8-7814-42DB-8141-2A6B8592F9A6}">
      <dsp:nvSpPr>
        <dsp:cNvPr id="0" name=""/>
        <dsp:cNvSpPr/>
      </dsp:nvSpPr>
      <dsp:spPr>
        <a:xfrm>
          <a:off x="718374" y="964419"/>
          <a:ext cx="8042861" cy="4156501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419EB-8B11-4BB4-AF58-FCB901939D83}">
      <dsp:nvSpPr>
        <dsp:cNvPr id="0" name=""/>
        <dsp:cNvSpPr/>
      </dsp:nvSpPr>
      <dsp:spPr>
        <a:xfrm>
          <a:off x="1438172" y="1500899"/>
          <a:ext cx="2951200" cy="355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100965" rIns="100965" bIns="100965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dirty="0"/>
            <a:t>Strengths</a:t>
          </a:r>
        </a:p>
      </dsp:txBody>
      <dsp:txXfrm>
        <a:off x="1438172" y="1500899"/>
        <a:ext cx="2951200" cy="3555836"/>
      </dsp:txXfrm>
    </dsp:sp>
    <dsp:sp modelId="{CB828CE2-75A4-4EA6-B708-6570091367A1}">
      <dsp:nvSpPr>
        <dsp:cNvPr id="0" name=""/>
        <dsp:cNvSpPr/>
      </dsp:nvSpPr>
      <dsp:spPr>
        <a:xfrm>
          <a:off x="4890429" y="1492508"/>
          <a:ext cx="3734845" cy="355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100965" rIns="100965" bIns="100965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dirty="0"/>
            <a:t>Weaknesses</a:t>
          </a:r>
        </a:p>
      </dsp:txBody>
      <dsp:txXfrm>
        <a:off x="4890429" y="1492508"/>
        <a:ext cx="3734845" cy="3555836"/>
      </dsp:txXfrm>
    </dsp:sp>
    <dsp:sp modelId="{121A62A7-F5B6-43DA-8BEC-F14027415117}">
      <dsp:nvSpPr>
        <dsp:cNvPr id="0" name=""/>
        <dsp:cNvSpPr/>
      </dsp:nvSpPr>
      <dsp:spPr>
        <a:xfrm>
          <a:off x="0" y="174593"/>
          <a:ext cx="1571593" cy="1571593"/>
        </a:xfrm>
        <a:prstGeom prst="plus">
          <a:avLst>
            <a:gd name="adj" fmla="val 328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916D1-C7E7-48BF-8BBF-588E44F4C3FA}">
      <dsp:nvSpPr>
        <dsp:cNvPr id="0" name=""/>
        <dsp:cNvSpPr/>
      </dsp:nvSpPr>
      <dsp:spPr>
        <a:xfrm>
          <a:off x="7765521" y="739775"/>
          <a:ext cx="1479146" cy="5068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DA2C6-FE28-4206-B984-55C57BE0836E}">
      <dsp:nvSpPr>
        <dsp:cNvPr id="0" name=""/>
        <dsp:cNvSpPr/>
      </dsp:nvSpPr>
      <dsp:spPr>
        <a:xfrm>
          <a:off x="4853450" y="1500111"/>
          <a:ext cx="924" cy="3396166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BE15F-B090-4CF7-BFCF-98C3F033F340}" type="datetimeFigureOut">
              <a:rPr lang="en-US" smtClean="0"/>
              <a:t>12/7/2021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7E118-DCD0-425E-8F60-56D854F882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90BB5-5D2F-4678-ABFA-886B35A080E3}" type="datetimeFigureOut">
              <a:rPr lang="en-US" smtClean="0"/>
              <a:t>12/7/2021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913A0-8194-43AB-8CE1-D8825DE315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913A0-8194-43AB-8CE1-D8825DE3150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913A0-8194-43AB-8CE1-D8825DE3150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anchor="ctr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/>
            <a:endParaRPr lang="en-US" sz="3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7.jf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fi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32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9.jp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228622"/>
            <a:ext cx="3937416" cy="1174877"/>
          </a:xfrm>
        </p:spPr>
        <p:txBody>
          <a:bodyPr anchor="b">
            <a:normAutofit fontScale="90000"/>
          </a:bodyPr>
          <a:lstStyle/>
          <a:p>
            <a:br>
              <a:rPr lang="en-US" b="0" i="0" u="none" strike="noStrike" dirty="0">
                <a:effectLst/>
              </a:rPr>
            </a:br>
            <a:endParaRPr lang="en-US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93356" y="2467862"/>
            <a:ext cx="3937416" cy="572798"/>
          </a:xfrm>
        </p:spPr>
        <p:txBody>
          <a:bodyPr>
            <a:normAutofit/>
          </a:bodyPr>
          <a:lstStyle/>
          <a:p>
            <a:pPr algn="ctr"/>
            <a:r>
              <a:rPr lang="en-US" sz="1700" dirty="0"/>
              <a:t>Academic and Employability Skills (BMSW4001_LON)</a:t>
            </a:r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FE97943D-5147-4FB4-80C8-D133DB164D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" t="23016" r="8364" b="23085"/>
          <a:stretch/>
        </p:blipFill>
        <p:spPr>
          <a:xfrm>
            <a:off x="7056350" y="4647870"/>
            <a:ext cx="3285881" cy="1267258"/>
          </a:xfrm>
          <a:prstGeom prst="rect">
            <a:avLst/>
          </a:prstGeom>
        </p:spPr>
      </p:pic>
      <p:pic>
        <p:nvPicPr>
          <p:cNvPr id="14" name="Picture Placeholder 13" descr="A picture containing text&#10;&#10;Description automatically generated">
            <a:extLst>
              <a:ext uri="{FF2B5EF4-FFF2-40B4-BE49-F238E27FC236}">
                <a16:creationId xmlns:a16="http://schemas.microsoft.com/office/drawing/2014/main" id="{77412359-B59F-4364-B02D-1D209CB57EF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8200" r="8200"/>
          <a:stretch>
            <a:fillRect/>
          </a:stretch>
        </p:blipFill>
        <p:spPr/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3EC2B34-A5A4-4263-88B1-513FBE41293A}"/>
              </a:ext>
            </a:extLst>
          </p:cNvPr>
          <p:cNvSpPr txBox="1"/>
          <p:nvPr/>
        </p:nvSpPr>
        <p:spPr>
          <a:xfrm>
            <a:off x="7199102" y="4016281"/>
            <a:ext cx="3000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Student: Andreea Pacuraru - 2115391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EC560E-34E8-4DCB-807E-DE22B51B0E65}"/>
              </a:ext>
            </a:extLst>
          </p:cNvPr>
          <p:cNvSpPr txBox="1"/>
          <p:nvPr/>
        </p:nvSpPr>
        <p:spPr>
          <a:xfrm>
            <a:off x="7330289" y="3340698"/>
            <a:ext cx="2737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Lecturer: </a:t>
            </a:r>
            <a:r>
              <a:rPr lang="en-GB" dirty="0" err="1"/>
              <a:t>Lizeta</a:t>
            </a:r>
            <a:r>
              <a:rPr lang="en-GB" dirty="0"/>
              <a:t> Demetriou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8513A5-F0C0-4A64-BBBC-4FB4A00EB6AC}"/>
              </a:ext>
            </a:extLst>
          </p:cNvPr>
          <p:cNvSpPr txBox="1"/>
          <p:nvPr/>
        </p:nvSpPr>
        <p:spPr>
          <a:xfrm>
            <a:off x="6730584" y="1806700"/>
            <a:ext cx="4262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Component 1</a:t>
            </a:r>
          </a:p>
        </p:txBody>
      </p:sp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5964" y="3008376"/>
            <a:ext cx="3721519" cy="841248"/>
          </a:xfrm>
        </p:spPr>
        <p:txBody>
          <a:bodyPr>
            <a:normAutofit/>
          </a:bodyPr>
          <a:lstStyle/>
          <a:p>
            <a:r>
              <a:rPr lang="en-ZA" dirty="0"/>
              <a:t>ACCOUNTANT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2</a:t>
            </a:fld>
            <a:endParaRPr lang="en-ZA" dirty="0"/>
          </a:p>
        </p:txBody>
      </p:sp>
      <p:pic>
        <p:nvPicPr>
          <p:cNvPr id="27" name="Picture Placeholder 26" descr="Icon&#10;&#10;Description automatically generated">
            <a:extLst>
              <a:ext uri="{FF2B5EF4-FFF2-40B4-BE49-F238E27FC236}">
                <a16:creationId xmlns:a16="http://schemas.microsoft.com/office/drawing/2014/main" id="{DB54CC64-7FBA-4E3F-9678-F2332CA2E02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565" r="1565"/>
          <a:stretch>
            <a:fillRect/>
          </a:stretch>
        </p:blipFill>
        <p:spPr>
          <a:xfrm>
            <a:off x="6365747" y="783926"/>
            <a:ext cx="4883277" cy="5273974"/>
          </a:xfrm>
        </p:spPr>
      </p:pic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720" y="988327"/>
            <a:ext cx="2608555" cy="565265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4462137" y="1677880"/>
            <a:ext cx="3267722" cy="4270159"/>
          </a:xfrm>
        </p:spPr>
        <p:txBody>
          <a:bodyPr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500" b="1" dirty="0"/>
              <a:t>Who is an Accountant?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500" b="1" dirty="0"/>
              <a:t>Academic skills </a:t>
            </a:r>
          </a:p>
          <a:p>
            <a:pPr lvl="1">
              <a:lnSpc>
                <a:spcPct val="100000"/>
              </a:lnSpc>
            </a:pPr>
            <a:r>
              <a:rPr lang="en-US" sz="1300" dirty="0"/>
              <a:t>a) Time Management</a:t>
            </a:r>
          </a:p>
          <a:p>
            <a:pPr lvl="1">
              <a:lnSpc>
                <a:spcPct val="100000"/>
              </a:lnSpc>
            </a:pPr>
            <a:r>
              <a:rPr lang="en-US" sz="1300" dirty="0"/>
              <a:t>b) Writing Skills</a:t>
            </a:r>
          </a:p>
          <a:p>
            <a:pPr lvl="1">
              <a:lnSpc>
                <a:spcPct val="100000"/>
              </a:lnSpc>
            </a:pPr>
            <a:r>
              <a:rPr lang="en-US" sz="1300" dirty="0"/>
              <a:t>c) Analytical Skills </a:t>
            </a:r>
          </a:p>
          <a:p>
            <a:pPr lvl="1">
              <a:lnSpc>
                <a:spcPct val="100000"/>
              </a:lnSpc>
            </a:pPr>
            <a:r>
              <a:rPr lang="en-US" sz="1300" dirty="0"/>
              <a:t>d) Critical Thinking</a:t>
            </a:r>
          </a:p>
          <a:p>
            <a:pPr lvl="1">
              <a:lnSpc>
                <a:spcPct val="100000"/>
              </a:lnSpc>
            </a:pPr>
            <a:r>
              <a:rPr lang="en-US" sz="1300" dirty="0"/>
              <a:t>e) Organizational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500" b="1" dirty="0"/>
              <a:t>Employability Skills</a:t>
            </a:r>
          </a:p>
          <a:p>
            <a:pPr lvl="1">
              <a:lnSpc>
                <a:spcPct val="120000"/>
              </a:lnSpc>
            </a:pPr>
            <a:r>
              <a:rPr lang="en-US" sz="1300" dirty="0"/>
              <a:t>a) </a:t>
            </a:r>
            <a:r>
              <a:rPr lang="en-GB" sz="1300" b="0" dirty="0">
                <a:effectLst/>
                <a:ea typeface="Times New Roman" panose="02020603050405020304" pitchFamily="18" charset="0"/>
              </a:rPr>
              <a:t>Teamwork and Interpersonal skills </a:t>
            </a:r>
            <a:endParaRPr lang="en-GB" sz="1300" b="1" dirty="0">
              <a:effectLst/>
              <a:ea typeface="Times New Roman" panose="02020603050405020304" pitchFamily="18" charset="0"/>
            </a:endParaRPr>
          </a:p>
          <a:p>
            <a:pPr lvl="1">
              <a:lnSpc>
                <a:spcPct val="120000"/>
              </a:lnSpc>
            </a:pPr>
            <a:r>
              <a:rPr lang="en-US" sz="1300" dirty="0"/>
              <a:t>b) 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Skills </a:t>
            </a:r>
            <a:endParaRPr lang="en-US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20000"/>
              </a:lnSpc>
            </a:pPr>
            <a:r>
              <a:rPr lang="en-US" sz="1300" dirty="0">
                <a:cs typeface="Times New Roman" panose="02020603050405020304" pitchFamily="18" charset="0"/>
              </a:rPr>
              <a:t>c) </a:t>
            </a:r>
            <a:r>
              <a:rPr lang="en-GB" sz="1400" b="0" dirty="0">
                <a:ea typeface="Times New Roman" panose="02020603050405020304" pitchFamily="18" charset="0"/>
              </a:rPr>
              <a:t>Numeracy</a:t>
            </a:r>
          </a:p>
          <a:p>
            <a:pPr lvl="1">
              <a:lnSpc>
                <a:spcPct val="120000"/>
              </a:lnSpc>
            </a:pPr>
            <a:r>
              <a:rPr lang="en-GB" sz="1300" dirty="0">
                <a:cs typeface="Times New Roman" panose="02020603050405020304" pitchFamily="18" charset="0"/>
              </a:rPr>
              <a:t>d) 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Problem Solving</a:t>
            </a:r>
          </a:p>
          <a:p>
            <a:pPr lvl="1">
              <a:lnSpc>
                <a:spcPct val="120000"/>
              </a:lnSpc>
            </a:pP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e) Adaptability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500" b="1" dirty="0"/>
              <a:t>References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1" name="Picture 10" descr="A picture containing map&#10;&#10;Description automatically generated">
            <a:extLst>
              <a:ext uri="{FF2B5EF4-FFF2-40B4-BE49-F238E27FC236}">
                <a16:creationId xmlns:a16="http://schemas.microsoft.com/office/drawing/2014/main" id="{5A3AD077-39F1-4C98-A5A4-317C85637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532" y="1553592"/>
            <a:ext cx="3366135" cy="1895134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3" name="Picture 12" descr="A close-up of a toy&#10;&#10;Description automatically generated with medium confidence">
            <a:extLst>
              <a:ext uri="{FF2B5EF4-FFF2-40B4-BE49-F238E27FC236}">
                <a16:creationId xmlns:a16="http://schemas.microsoft.com/office/drawing/2014/main" id="{B386AAAB-BB6F-46E0-BE72-6B290719D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1217" y="2671462"/>
            <a:ext cx="1613341" cy="2019903"/>
          </a:xfrm>
          <a:prstGeom prst="rect">
            <a:avLst/>
          </a:prstGeom>
          <a:effectLst>
            <a:reflection blurRad="6350" stA="50000" endA="300" endPos="55000" dir="5400000" sy="-100000" algn="bl" rotWithShape="0"/>
            <a:softEdge rad="317500"/>
          </a:effectLst>
        </p:spPr>
      </p:pic>
      <p:pic>
        <p:nvPicPr>
          <p:cNvPr id="15" name="Picture 14" descr="A group of people around a table&#10;&#10;Description automatically generated with low confidence">
            <a:extLst>
              <a:ext uri="{FF2B5EF4-FFF2-40B4-BE49-F238E27FC236}">
                <a16:creationId xmlns:a16="http://schemas.microsoft.com/office/drawing/2014/main" id="{128C6E9B-FBDE-4481-9C03-92BB72C012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1304" y="3897297"/>
            <a:ext cx="2927332" cy="182958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7" name="Picture 16" descr="Logo&#10;&#10;Description automatically generated">
            <a:extLst>
              <a:ext uri="{FF2B5EF4-FFF2-40B4-BE49-F238E27FC236}">
                <a16:creationId xmlns:a16="http://schemas.microsoft.com/office/drawing/2014/main" id="{84871587-4765-4117-86F8-2ED86D4C9A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0506" y="3773252"/>
            <a:ext cx="2024232" cy="2024232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9" name="Picture 18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FB9128E-D92E-4507-8CAF-990D385ECF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442" y="988327"/>
            <a:ext cx="2282204" cy="177262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1" name="Picture 20" descr="A picture containing clipart&#10;&#10;Description automatically generated">
            <a:extLst>
              <a:ext uri="{FF2B5EF4-FFF2-40B4-BE49-F238E27FC236}">
                <a16:creationId xmlns:a16="http://schemas.microsoft.com/office/drawing/2014/main" id="{54714E9F-531C-47D8-BA2E-2604686549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8157" y="2348049"/>
            <a:ext cx="1702168" cy="1660448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" b="3"/>
          <a:stretch/>
        </p:blipFill>
        <p:spPr>
          <a:xfrm>
            <a:off x="0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6528" y="4083114"/>
            <a:ext cx="4443664" cy="914400"/>
          </a:xfrm>
        </p:spPr>
        <p:txBody>
          <a:bodyPr>
            <a:normAutofit fontScale="90000"/>
          </a:bodyPr>
          <a:lstStyle/>
          <a:p>
            <a:r>
              <a:rPr lang="en-US" dirty="0"/>
              <a:t>Who is an accountant?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4" name="Date Placeholder 15">
            <a:extLst>
              <a:ext uri="{FF2B5EF4-FFF2-40B4-BE49-F238E27FC236}">
                <a16:creationId xmlns:a16="http://schemas.microsoft.com/office/drawing/2014/main" id="{70CACAC8-9057-4AFF-9FB6-4BA83A74B53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07835" y="777875"/>
            <a:ext cx="8229600" cy="5302250"/>
          </a:xfrm>
          <a:effectLst/>
        </p:spPr>
        <p:txBody>
          <a:bodyPr/>
          <a:lstStyle/>
          <a:p>
            <a:pPr mar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BE8AA1-7F4C-4133-90CC-868F38FDE927}"/>
              </a:ext>
            </a:extLst>
          </p:cNvPr>
          <p:cNvSpPr/>
          <p:nvPr/>
        </p:nvSpPr>
        <p:spPr>
          <a:xfrm>
            <a:off x="3278820" y="1171575"/>
            <a:ext cx="7998780" cy="3437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perform audits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maintains </a:t>
            </a:r>
            <a:r>
              <a:rPr lang="en-GB" sz="2100" dirty="0">
                <a:solidFill>
                  <a:schemeClr val="tx1"/>
                </a:solidFill>
                <a:ea typeface="Times New Roman" panose="02020603050405020304" pitchFamily="18" charset="0"/>
              </a:rPr>
              <a:t>transactions </a:t>
            </a:r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of companies, individuals or organizations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000000"/>
                </a:solidFill>
                <a:latin typeface="Quire Sans Pro Light" panose="020B0302040400020003" pitchFamily="34" charset="0"/>
              </a:rPr>
              <a:t>e</a:t>
            </a:r>
            <a:r>
              <a:rPr lang="en-US" sz="2100" b="0" i="0" dirty="0">
                <a:solidFill>
                  <a:srgbClr val="000000"/>
                </a:solidFill>
                <a:effectLst/>
                <a:latin typeface="Quire Sans Pro Light" panose="020B0302040400020003" pitchFamily="34" charset="0"/>
              </a:rPr>
              <a:t>nsures that periodic financial reports are prepared 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tax reports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analyses financial report </a:t>
            </a:r>
          </a:p>
          <a:p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    (Ray, 2015) </a:t>
            </a:r>
          </a:p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9B3370-F554-4BF1-BD86-105509E0FD65}"/>
              </a:ext>
            </a:extLst>
          </p:cNvPr>
          <p:cNvSpPr/>
          <p:nvPr/>
        </p:nvSpPr>
        <p:spPr>
          <a:xfrm>
            <a:off x="6415580" y="3088069"/>
            <a:ext cx="3064213" cy="236093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softEdge rad="508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2373BB2-2911-4A8D-9572-44EE488EBDA8}"/>
              </a:ext>
            </a:extLst>
          </p:cNvPr>
          <p:cNvSpPr/>
          <p:nvPr/>
        </p:nvSpPr>
        <p:spPr>
          <a:xfrm rot="451371">
            <a:off x="9096533" y="3990379"/>
            <a:ext cx="2025525" cy="1895691"/>
          </a:xfrm>
          <a:prstGeom prst="ellipse">
            <a:avLst/>
          </a:prstGeom>
          <a:blipFill>
            <a:blip r:embed="rId5"/>
            <a:stretch>
              <a:fillRect/>
            </a:stretch>
          </a:blipFill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296" y="914400"/>
            <a:ext cx="4480560" cy="640080"/>
          </a:xfrm>
        </p:spPr>
        <p:txBody>
          <a:bodyPr anchor="ctr">
            <a:normAutofit/>
          </a:bodyPr>
          <a:lstStyle/>
          <a:p>
            <a:r>
              <a:rPr lang="en-US" dirty="0"/>
              <a:t>ACADEMIC SKILLS</a:t>
            </a:r>
          </a:p>
        </p:txBody>
      </p:sp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874FF14-4A59-4A27-9295-DD143CC15D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65" r="8699" b="-2"/>
          <a:stretch/>
        </p:blipFill>
        <p:spPr>
          <a:xfrm>
            <a:off x="6671763" y="1580523"/>
            <a:ext cx="4127416" cy="3912790"/>
          </a:xfrm>
          <a:prstGeom prst="rect">
            <a:avLst/>
          </a:prstGeo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C46DE4A-2469-401E-BB84-D650BAB9CF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55181" y="1784412"/>
            <a:ext cx="4664596" cy="3234371"/>
          </a:xfrm>
        </p:spPr>
        <p:txBody>
          <a:bodyPr>
            <a:normAutofit/>
          </a:bodyPr>
          <a:lstStyle/>
          <a:p>
            <a:r>
              <a:rPr lang="en-US" sz="19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Academic skills are represented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</a:rPr>
              <a:t> by some </a:t>
            </a:r>
            <a:r>
              <a:rPr lang="en-US" sz="19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core skills: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academic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presentation skills and referencing</a:t>
            </a:r>
          </a:p>
          <a:p>
            <a:r>
              <a:rPr lang="en-US" sz="18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</a:rPr>
              <a:t>Underpin skills with more complexity: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critical thinking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reflective practice</a:t>
            </a:r>
          </a:p>
          <a:p>
            <a:pPr algn="r"/>
            <a:r>
              <a:rPr lang="en-US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(Academic Skills Specialists, 2013)</a:t>
            </a:r>
            <a:br>
              <a:rPr lang="en-US" dirty="0"/>
            </a:br>
            <a:r>
              <a:rPr lang="en-US" dirty="0"/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Exeter.ac.uk.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0283"/>
            <a:ext cx="4648201" cy="64008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9EB21C0-1E2C-448F-A116-1928C3912FEF}"/>
              </a:ext>
            </a:extLst>
          </p:cNvPr>
          <p:cNvSpPr txBox="1"/>
          <p:nvPr/>
        </p:nvSpPr>
        <p:spPr>
          <a:xfrm>
            <a:off x="614903" y="1098732"/>
            <a:ext cx="622235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multiple projects at once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meet deadlines </a:t>
            </a:r>
            <a:endParaRPr lang="en-GB" sz="2400" spc="-25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‘’I</a:t>
            </a:r>
            <a:r>
              <a:rPr lang="en-GB" sz="2400" spc="-25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 essential for successful accounting careers’’</a:t>
            </a:r>
          </a:p>
          <a:p>
            <a:r>
              <a:rPr lang="en-GB" sz="2400" spc="-25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(Bryant, 2021)</a:t>
            </a:r>
            <a:endParaRPr lang="en-GB" sz="2400" spc="-25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A813B12-AEBE-40B0-A8DA-FC2E28070B0B}"/>
              </a:ext>
            </a:extLst>
          </p:cNvPr>
          <p:cNvSpPr txBox="1"/>
          <p:nvPr/>
        </p:nvSpPr>
        <p:spPr>
          <a:xfrm>
            <a:off x="7023904" y="2844225"/>
            <a:ext cx="3173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Calibri" panose="020F0502020204030204" pitchFamily="34" charset="0"/>
              </a:rPr>
              <a:t>Writing Skills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FC375E-F746-4BED-9195-108C680BD9D8}"/>
              </a:ext>
            </a:extLst>
          </p:cNvPr>
          <p:cNvSpPr txBox="1"/>
          <p:nvPr/>
        </p:nvSpPr>
        <p:spPr>
          <a:xfrm>
            <a:off x="5486401" y="3429000"/>
            <a:ext cx="62223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Communicate with non-accounting professionals through emails and other correspondence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write clearly and use professional language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47C0750-951C-4C23-934F-B3BE8F5EC41B}"/>
              </a:ext>
            </a:extLst>
          </p:cNvPr>
          <p:cNvSpPr txBox="1"/>
          <p:nvPr/>
        </p:nvSpPr>
        <p:spPr>
          <a:xfrm>
            <a:off x="1142518" y="5017450"/>
            <a:ext cx="4039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Analytical Skills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E25D097-3FE7-4D0B-94D0-B09A887FD802}"/>
              </a:ext>
            </a:extLst>
          </p:cNvPr>
          <p:cNvSpPr txBox="1"/>
          <p:nvPr/>
        </p:nvSpPr>
        <p:spPr>
          <a:xfrm>
            <a:off x="614903" y="5538960"/>
            <a:ext cx="5820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to details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00000"/>
                </a:solidFill>
                <a:latin typeface="Calibri" panose="020F0502020204030204" pitchFamily="34" charset="0"/>
              </a:rPr>
              <a:t>e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nsure that all details are correct and accurate</a:t>
            </a:r>
            <a:endParaRPr lang="en-GB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F8B2DA70-FACC-4449-B679-71950B611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966" y="2751261"/>
            <a:ext cx="2299131" cy="2173396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317500"/>
          </a:effectLst>
        </p:spPr>
      </p:pic>
      <p:pic>
        <p:nvPicPr>
          <p:cNvPr id="40" name="Picture 3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28F87AB-91F5-4836-A03C-431F1008B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7261" y="460283"/>
            <a:ext cx="3833149" cy="2154026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0"/>
          </a:effectLst>
        </p:spPr>
      </p:pic>
      <p:pic>
        <p:nvPicPr>
          <p:cNvPr id="42" name="Picture 41" descr="Text&#10;&#10;Description automatically generated">
            <a:extLst>
              <a:ext uri="{FF2B5EF4-FFF2-40B4-BE49-F238E27FC236}">
                <a16:creationId xmlns:a16="http://schemas.microsoft.com/office/drawing/2014/main" id="{93119A4A-0737-40BC-9051-30D660D378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437" t="21800" r="-611" b="1041"/>
          <a:stretch/>
        </p:blipFill>
        <p:spPr>
          <a:xfrm>
            <a:off x="8288811" y="5089409"/>
            <a:ext cx="2743200" cy="1701479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127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36752C-0CD6-4295-B060-8B686DA81DF7}"/>
              </a:ext>
            </a:extLst>
          </p:cNvPr>
          <p:cNvSpPr txBox="1"/>
          <p:nvPr/>
        </p:nvSpPr>
        <p:spPr>
          <a:xfrm>
            <a:off x="4179425" y="6406278"/>
            <a:ext cx="3833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(Cardiff Metropolitan University, 2021)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68866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152" y="1999349"/>
            <a:ext cx="3452052" cy="64159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9571" y="3216029"/>
            <a:ext cx="3539101" cy="17820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ability to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</a:t>
            </a: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critical thinking skills to explain the story behind the numbers when using </a:t>
            </a: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spreadsheets and statements</a:t>
            </a:r>
          </a:p>
          <a:p>
            <a:pPr algn="ctr"/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(Accounting.com, 2021)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ZA" noProof="1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9403" y="2247804"/>
            <a:ext cx="3044142" cy="786277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Organizational </a:t>
            </a:r>
          </a:p>
          <a:p>
            <a:pPr algn="ctr"/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</a:t>
            </a:r>
          </a:p>
        </p:txBody>
      </p:sp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213EBF44-0FC2-4FC4-AC05-BD5EB2F3C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00258" y="3216029"/>
            <a:ext cx="3470196" cy="1782033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 be highly organized in order to deal with multiple clients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spc="-25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‘’Is a priority in this field’’</a:t>
            </a:r>
          </a:p>
          <a:p>
            <a:r>
              <a:rPr lang="en-GB" sz="2400" spc="-25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(</a:t>
            </a:r>
            <a:r>
              <a:rPr lang="en-GB" sz="2400" spc="-2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Logan Alec, 2021)</a:t>
            </a:r>
          </a:p>
          <a:p>
            <a:pPr algn="ctr"/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(Accounting.com, 2021)</a:t>
            </a:r>
            <a:endParaRPr lang="en-GB" sz="1600" spc="-25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2" name="Picture Placeholder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D6A0FD6-3DBA-4B43-814F-FDD7DD6DFFE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793" r="2793"/>
          <a:stretch>
            <a:fillRect/>
          </a:stretch>
        </p:blipFill>
        <p:spPr>
          <a:xfrm>
            <a:off x="4790277" y="3248224"/>
            <a:ext cx="2449369" cy="1983078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reflection blurRad="6350" stA="50000" endA="300" endPos="38500" dist="50800" dir="5400000" sy="-100000" algn="bl" rotWithShape="0"/>
            <a:softEdge rad="63500"/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A197F69-E53C-455C-B2E1-BBD84BEC7D00}"/>
              </a:ext>
            </a:extLst>
          </p:cNvPr>
          <p:cNvSpPr/>
          <p:nvPr/>
        </p:nvSpPr>
        <p:spPr>
          <a:xfrm>
            <a:off x="4777503" y="1412875"/>
            <a:ext cx="2384231" cy="1476522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9793" y="1481443"/>
            <a:ext cx="4292414" cy="565265"/>
          </a:xfrm>
        </p:spPr>
        <p:txBody>
          <a:bodyPr>
            <a:normAutofit fontScale="90000"/>
          </a:bodyPr>
          <a:lstStyle/>
          <a:p>
            <a:r>
              <a:rPr lang="en-US" dirty="0"/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892" y="2762010"/>
            <a:ext cx="5031129" cy="216955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transferable skills needed by an individual especially at work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are a set of skills required from an employee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employee will be able to perform their role to the best of their abilities with these skills</a:t>
            </a:r>
          </a:p>
          <a:p>
            <a:pPr algn="r"/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(Accounting.com,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3937" y="1398315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66543" y="1336326"/>
            <a:ext cx="731520" cy="731520"/>
          </a:xfrm>
          <a:prstGeom prst="rect">
            <a:avLst/>
          </a:prstGeom>
        </p:spPr>
      </p:pic>
      <p:pic>
        <p:nvPicPr>
          <p:cNvPr id="14" name="Picture 13" descr="Graphical user interface&#10;&#10;Description automatically generated">
            <a:extLst>
              <a:ext uri="{FF2B5EF4-FFF2-40B4-BE49-F238E27FC236}">
                <a16:creationId xmlns:a16="http://schemas.microsoft.com/office/drawing/2014/main" id="{84E2123F-F71E-4613-89BD-6BF7A28A6AA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56" t="-635" r="11789" b="-429"/>
          <a:stretch/>
        </p:blipFill>
        <p:spPr>
          <a:xfrm rot="160480">
            <a:off x="6366650" y="3559682"/>
            <a:ext cx="4487899" cy="2214129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127000"/>
          </a:effectLst>
        </p:spPr>
      </p:pic>
      <p:pic>
        <p:nvPicPr>
          <p:cNvPr id="16" name="Picture 15" descr="A picture containing text, toy, clipart&#10;&#10;Description automatically generated">
            <a:extLst>
              <a:ext uri="{FF2B5EF4-FFF2-40B4-BE49-F238E27FC236}">
                <a16:creationId xmlns:a16="http://schemas.microsoft.com/office/drawing/2014/main" id="{4907FCEB-484D-4A64-89B6-E9D1A1DFF4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8697" y="2122308"/>
            <a:ext cx="2275691" cy="1279404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2">
            <a:extLst>
              <a:ext uri="{FF2B5EF4-FFF2-40B4-BE49-F238E27FC236}">
                <a16:creationId xmlns:a16="http://schemas.microsoft.com/office/drawing/2014/main" id="{12DDE853-C712-484C-87A7-E020ADD09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419" y="1282607"/>
            <a:ext cx="3247858" cy="521952"/>
          </a:xfrm>
        </p:spPr>
        <p:txBody>
          <a:bodyPr>
            <a:normAutofit fontScale="90000"/>
          </a:bodyPr>
          <a:lstStyle/>
          <a:p>
            <a:pPr lvl="1">
              <a:lnSpc>
                <a:spcPct val="120000"/>
              </a:lnSpc>
            </a:pPr>
            <a:r>
              <a:rPr lang="en-GB" sz="3600" b="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Times New Roman" panose="02020603050405020304" pitchFamily="18" charset="0"/>
              </a:rPr>
              <a:t>Teamwork skills </a:t>
            </a:r>
            <a:b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1" name="Content Placeholder 3">
            <a:extLst>
              <a:ext uri="{FF2B5EF4-FFF2-40B4-BE49-F238E27FC236}">
                <a16:creationId xmlns:a16="http://schemas.microsoft.com/office/drawing/2014/main" id="{03A0F307-744A-4F51-9494-B6F9D2EAB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161" y="1804559"/>
            <a:ext cx="5705355" cy="1624441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000000"/>
                </a:solidFill>
                <a:latin typeface="Open Sans" panose="020B0606030504020204" pitchFamily="34" charset="0"/>
              </a:rPr>
              <a:t>c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ontribute to achieving the best outcomes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600" spc="-25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many accounting professionals work on teams</a:t>
            </a:r>
            <a:endParaRPr lang="en-GB" sz="1600" spc="-25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‘’</a:t>
            </a:r>
            <a:r>
              <a:rPr lang="en-GB" sz="1600" spc="-25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Learning from others is a must in the accounting world’’ (Bryant,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2CBE52AC-D74E-44DA-8614-107C14D83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3AA15D4-6212-40D2-A840-054804BB0A25}"/>
              </a:ext>
            </a:extLst>
          </p:cNvPr>
          <p:cNvSpPr txBox="1"/>
          <p:nvPr/>
        </p:nvSpPr>
        <p:spPr>
          <a:xfrm>
            <a:off x="5236579" y="3313136"/>
            <a:ext cx="4745621" cy="65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20000"/>
              </a:lnSpc>
            </a:pPr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Communication Skills </a:t>
            </a:r>
            <a:endParaRPr lang="en-US" sz="3200" dirty="0">
              <a:solidFill>
                <a:schemeClr val="accent6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EC821B9-1726-4699-BC57-5ADC239DE9F8}"/>
              </a:ext>
            </a:extLst>
          </p:cNvPr>
          <p:cNvSpPr txBox="1"/>
          <p:nvPr/>
        </p:nvSpPr>
        <p:spPr>
          <a:xfrm>
            <a:off x="4970425" y="3983932"/>
            <a:ext cx="59378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“One of the most important skills the best accountants possess is the ability to transform numbers, charts, and tables into a story the average person can understand” </a:t>
            </a:r>
          </a:p>
          <a:p>
            <a:r>
              <a:rPr lang="en-GB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    (</a:t>
            </a:r>
            <a:r>
              <a:rPr lang="en-GB" sz="1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Prather, 2021)</a:t>
            </a:r>
            <a:endParaRPr lang="en-GB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4A59A3B-2FA8-4845-A613-2263810972B0}"/>
              </a:ext>
            </a:extLst>
          </p:cNvPr>
          <p:cNvSpPr/>
          <p:nvPr/>
        </p:nvSpPr>
        <p:spPr>
          <a:xfrm>
            <a:off x="1689905" y="3429000"/>
            <a:ext cx="2847372" cy="1754326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F37849C-2B83-4200-9A6A-1B578794BDEC}"/>
              </a:ext>
            </a:extLst>
          </p:cNvPr>
          <p:cNvSpPr/>
          <p:nvPr/>
        </p:nvSpPr>
        <p:spPr>
          <a:xfrm>
            <a:off x="6485682" y="1018572"/>
            <a:ext cx="2338086" cy="1403811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2A4CA43-62D2-46AC-B769-B469CA5D399A}"/>
              </a:ext>
            </a:extLst>
          </p:cNvPr>
          <p:cNvSpPr/>
          <p:nvPr/>
        </p:nvSpPr>
        <p:spPr>
          <a:xfrm>
            <a:off x="8980990" y="1387373"/>
            <a:ext cx="2002420" cy="140381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5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225F16E-1B83-4ECB-8520-76B214E08B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111" r="-1" b="4624"/>
          <a:stretch/>
        </p:blipFill>
        <p:spPr>
          <a:xfrm>
            <a:off x="3048" y="0"/>
            <a:ext cx="12188952" cy="6857990"/>
          </a:xfrm>
          <a:prstGeom prst="rect">
            <a:avLst/>
          </a:prstGeom>
          <a:noFill/>
        </p:spPr>
      </p:pic>
      <p:sp>
        <p:nvSpPr>
          <p:cNvPr id="21" name="Title 2">
            <a:extLst>
              <a:ext uri="{FF2B5EF4-FFF2-40B4-BE49-F238E27FC236}">
                <a16:creationId xmlns:a16="http://schemas.microsoft.com/office/drawing/2014/main" id="{D7DD483F-ADFE-4ACE-9581-443B32C83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933" y="1385727"/>
            <a:ext cx="11644131" cy="4572000"/>
          </a:xfrm>
        </p:spPr>
        <p:txBody>
          <a:bodyPr/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9ABD7C95-3300-45F4-894F-C6E7794FA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5" y="2587746"/>
            <a:ext cx="4672314" cy="1493526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dentify and solve problems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pply problem-solving strategies 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Quire Sans Pro Light" panose="020B0302040400020003" pitchFamily="34" charset="0"/>
                <a:cs typeface="Times New Roman" panose="02020603050405020304" pitchFamily="18" charset="0"/>
              </a:rPr>
              <a:t>t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Quire Sans Pro Light" panose="020B0302040400020003" pitchFamily="34" charset="0"/>
              </a:rPr>
              <a:t>ake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Quire Sans Pro Light" panose="020B0302040400020003" pitchFamily="34" charset="0"/>
              </a:rPr>
              <a:t> timely and appropriate decisions</a:t>
            </a: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2246F-CEE7-4406-BBDE-7117F1830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AB6AEC-E4C0-472B-BEED-17223138AEB5}"/>
              </a:ext>
            </a:extLst>
          </p:cNvPr>
          <p:cNvSpPr txBox="1"/>
          <p:nvPr/>
        </p:nvSpPr>
        <p:spPr>
          <a:xfrm>
            <a:off x="7946464" y="1557137"/>
            <a:ext cx="2175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Numeracy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00680F-49D7-447A-A58D-B7531FCDF3DB}"/>
              </a:ext>
            </a:extLst>
          </p:cNvPr>
          <p:cNvSpPr txBox="1"/>
          <p:nvPr/>
        </p:nvSpPr>
        <p:spPr>
          <a:xfrm>
            <a:off x="6597570" y="2129645"/>
            <a:ext cx="48729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ability to use: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 data and mathematics to support evidence or demonstrate a point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 a range of graphs and tables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2F477B-8652-45FF-8FB9-8D930EF4FDEE}"/>
              </a:ext>
            </a:extLst>
          </p:cNvPr>
          <p:cNvSpPr txBox="1"/>
          <p:nvPr/>
        </p:nvSpPr>
        <p:spPr>
          <a:xfrm>
            <a:off x="4808425" y="3861900"/>
            <a:ext cx="2604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Adaptability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D0970-FD1D-41F4-9A7F-251169CEB34A}"/>
              </a:ext>
            </a:extLst>
          </p:cNvPr>
          <p:cNvSpPr txBox="1"/>
          <p:nvPr/>
        </p:nvSpPr>
        <p:spPr>
          <a:xfrm>
            <a:off x="3370806" y="4451668"/>
            <a:ext cx="54795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spc="-25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Accountants should always be prepared to adapt to changing standards and protocols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A9996E-CA85-45B9-97D2-8DFFA59C01F1}"/>
              </a:ext>
            </a:extLst>
          </p:cNvPr>
          <p:cNvSpPr/>
          <p:nvPr/>
        </p:nvSpPr>
        <p:spPr>
          <a:xfrm>
            <a:off x="4633733" y="1557137"/>
            <a:ext cx="1963836" cy="156756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1331A5-B145-4F4F-85F7-1FC45B49F4A3}"/>
              </a:ext>
            </a:extLst>
          </p:cNvPr>
          <p:cNvSpPr/>
          <p:nvPr/>
        </p:nvSpPr>
        <p:spPr>
          <a:xfrm>
            <a:off x="636166" y="3650369"/>
            <a:ext cx="2081955" cy="1493526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reflection blurRad="6350" stA="50000" endA="300" endPos="5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1847F3-BAC4-4698-B6A5-E6D3E295E252}"/>
              </a:ext>
            </a:extLst>
          </p:cNvPr>
          <p:cNvSpPr/>
          <p:nvPr/>
        </p:nvSpPr>
        <p:spPr>
          <a:xfrm>
            <a:off x="9022022" y="3428995"/>
            <a:ext cx="2199190" cy="1294718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effectLst>
            <a:reflection blurRad="6350" stA="50000" endA="300" endPos="5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E3CE6A-E2E2-4658-84E4-94CFE6C85791}"/>
              </a:ext>
            </a:extLst>
          </p:cNvPr>
          <p:cNvSpPr txBox="1"/>
          <p:nvPr/>
        </p:nvSpPr>
        <p:spPr>
          <a:xfrm>
            <a:off x="5094896" y="5374998"/>
            <a:ext cx="21991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(Exeter.ac.uk, 2021)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picture containing indoor&#10;&#10;Description automatically generated">
            <a:extLst>
              <a:ext uri="{FF2B5EF4-FFF2-40B4-BE49-F238E27FC236}">
                <a16:creationId xmlns:a16="http://schemas.microsoft.com/office/drawing/2014/main" id="{664316A6-DBF2-47AD-990F-E01DA999C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5322" y="4772922"/>
            <a:ext cx="2890601" cy="192053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1609E829-F5F4-4EBE-A7BE-F5F83C537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20XX</a:t>
            </a: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541246BC-7FE5-4282-9D09-863951D0A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543C4A64-6602-45DD-8FF1-5D27AA0EE98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64964877"/>
              </p:ext>
            </p:extLst>
          </p:nvPr>
        </p:nvGraphicFramePr>
        <p:xfrm>
          <a:off x="1356220" y="584083"/>
          <a:ext cx="9244668" cy="5337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A85F62-91FC-4DEE-A124-18EF84382037}"/>
              </a:ext>
            </a:extLst>
          </p:cNvPr>
          <p:cNvSpPr txBox="1"/>
          <p:nvPr/>
        </p:nvSpPr>
        <p:spPr>
          <a:xfrm>
            <a:off x="6974047" y="3250732"/>
            <a:ext cx="2639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Time management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Writing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Teamwork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Communication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Adaptability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89095F1-B88F-41EA-AC30-78892F5312AC}"/>
              </a:ext>
            </a:extLst>
          </p:cNvPr>
          <p:cNvSpPr txBox="1"/>
          <p:nvPr/>
        </p:nvSpPr>
        <p:spPr>
          <a:xfrm>
            <a:off x="3095536" y="3250732"/>
            <a:ext cx="25334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Analytical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Organizational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Critical Thinking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Problem Solving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Numeracy</a:t>
            </a:r>
          </a:p>
        </p:txBody>
      </p:sp>
      <p:pic>
        <p:nvPicPr>
          <p:cNvPr id="19" name="Picture 18" descr="Icon&#10;&#10;Description automatically generated">
            <a:extLst>
              <a:ext uri="{FF2B5EF4-FFF2-40B4-BE49-F238E27FC236}">
                <a16:creationId xmlns:a16="http://schemas.microsoft.com/office/drawing/2014/main" id="{48FDB36B-5E9B-4C42-AD99-919B8FE136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189" y="4566366"/>
            <a:ext cx="3042407" cy="1707551"/>
          </a:xfrm>
          <a:prstGeom prst="rect">
            <a:avLst/>
          </a:prstGeom>
          <a:effectLst>
            <a:reflection blurRad="6350" stA="52000" endA="300" endPos="35000" dir="5400000" sy="-100000" algn="bl" rotWithShape="0"/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194465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1047" y="1194604"/>
            <a:ext cx="2571779" cy="640080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8A25AC9-18C2-42FA-A68D-B954C9D26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67168" y="1834684"/>
            <a:ext cx="9257663" cy="3978887"/>
          </a:xfrm>
        </p:spPr>
        <p:txBody>
          <a:bodyPr>
            <a:normAutofit fontScale="55000" lnSpcReduction="20000"/>
          </a:bodyPr>
          <a:lstStyle/>
          <a:p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Strategic Role of a Chief Accountant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Small Business - Chron.com. Available at: &lt;https://smallbusiness.chron.com/strategic-role-chief-accountant-15963.html&gt; [Accessed 9 November 2021].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4)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Kearns, G., 2014. The Importance of Accounting Information Systems in the Accounting Curricula: A CPA Perspective.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AIS Educator Journal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9(1), pp.24-40.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(slide 5)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Cardiff Metropolitan University,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Academic Skills- About Us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Study.cardiffmet.ac.uk. Available at: &lt;https://study.cardiffmet.ac.uk/AcSkills/Pages/About.aspx&gt; [Accessed 9 November 2021].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6)</a:t>
            </a:r>
            <a:endParaRPr lang="en-GB" sz="1800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Accounting.com.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Top Skills for Accountants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&lt;https://www.accounting.com/resources/top-skills-for-accountants/&gt; [Accessed 9 November 2021].</a:t>
            </a:r>
            <a:r>
              <a:rPr lang="en-US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(slide 7/8) 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Roy, A., 2017. Soft Skills or Hard Skills- The Practioners Block.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Advances in Dentistry &amp; Oral Health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6(5), p.1. </a:t>
            </a:r>
            <a:r>
              <a:rPr lang="en-US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10 ) </a:t>
            </a:r>
          </a:p>
          <a:p>
            <a:r>
              <a:rPr lang="en-US" sz="24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Exeter.ac.uk.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TOP 10 EMPLOYABILITY SKILLS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&lt;https://www.exeter.ac.uk/students/ambassadors/HESTEM/resources/General/STEMNET%20Employability%20skills%20guide.pdf&gt; [Accessed 9 November 2021].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5 and 10)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317B426A-ED12-4FB0-AEFB-637E82DB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5716270"/>
            <a:ext cx="2743200" cy="640080"/>
          </a:xfrm>
        </p:spPr>
        <p:txBody>
          <a:bodyPr>
            <a:normAutofit/>
          </a:bodyPr>
          <a:lstStyle/>
          <a:p>
            <a:r>
              <a:rPr lang="en-US" dirty="0"/>
              <a:t>Thank you!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10BF03D-D5F8-4452-B321-6960E5386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326" y="501650"/>
            <a:ext cx="3773348" cy="1476003"/>
          </a:xfrm>
        </p:spPr>
        <p:txBody>
          <a:bodyPr>
            <a:normAutofit/>
          </a:bodyPr>
          <a:lstStyle/>
          <a:p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Scegli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il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lavoro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che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ami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e non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lavorerai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neppure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un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giorno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in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tutta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la 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tua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vita. (</a:t>
            </a:r>
            <a:r>
              <a:rPr lang="en-GB" sz="24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Confucio</a:t>
            </a:r>
            <a:r>
              <a:rPr lang="en-GB" sz="24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)</a:t>
            </a:r>
            <a:endParaRPr lang="en-GB" sz="24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B103D9-87A3-4596-85D4-E6DED5959D4A}"/>
              </a:ext>
            </a:extLst>
          </p:cNvPr>
          <p:cNvSpPr txBox="1"/>
          <p:nvPr/>
        </p:nvSpPr>
        <p:spPr>
          <a:xfrm>
            <a:off x="4161098" y="2402747"/>
            <a:ext cx="386980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100" dirty="0">
                <a:latin typeface="MV Boli" panose="02000500030200090000" pitchFamily="2" charset="0"/>
                <a:cs typeface="MV Boli" panose="02000500030200090000" pitchFamily="2" charset="0"/>
              </a:rPr>
              <a:t>Choose the job you love and you won't work even one day in your whole life. (Confucius)</a:t>
            </a:r>
            <a:endParaRPr lang="en-GB" sz="31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Business plan_Win32_JB_v2.potx" id="{4FF3F717-9619-4E3E-B7E1-224C2BAE421F}" vid="{95E17E32-21CE-414D-883D-B820BF1E38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33a7c06307aa7e8fdb5867aae09ba848">
  <xsd:schema xmlns:xsd="http://www.w3.org/2001/XMLSchema" xmlns:xs="http://www.w3.org/2001/XMLSchema" xmlns:p="http://schemas.microsoft.com/office/2006/metadata/properties" xmlns:ns3="9823f8e4-81f3-4a59-a026-c1a9717271fd" xmlns:ns4="95817cb9-f0eb-4f4d-892c-47ab9f8957c0" targetNamespace="http://schemas.microsoft.com/office/2006/metadata/properties" ma:root="true" ma:fieldsID="b6d76c3cc4e8b3978dd90cb9ed694487" ns3:_="" ns4:_="">
    <xsd:import namespace="9823f8e4-81f3-4a59-a026-c1a9717271fd"/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64620D-C60D-4DB5-87B5-668EADEBCC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23f8e4-81f3-4a59-a026-c1a9717271fd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openxmlformats.org/package/2006/metadata/core-properties"/>
    <ds:schemaRef ds:uri="9823f8e4-81f3-4a59-a026-c1a9717271fd"/>
    <ds:schemaRef ds:uri="http://schemas.microsoft.com/office/2006/documentManagement/types"/>
    <ds:schemaRef ds:uri="http://purl.org/dc/elements/1.1/"/>
    <ds:schemaRef ds:uri="95817cb9-f0eb-4f4d-892c-47ab9f8957c0"/>
    <ds:schemaRef ds:uri="http://schemas.microsoft.com/office/infopath/2007/PartnerControls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</Template>
  <TotalTime>1903</TotalTime>
  <Words>796</Words>
  <Application>Microsoft Office PowerPoint</Application>
  <PresentationFormat>Widescreen</PresentationFormat>
  <Paragraphs>117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Calibri</vt:lpstr>
      <vt:lpstr>Courier New</vt:lpstr>
      <vt:lpstr>MV Boli</vt:lpstr>
      <vt:lpstr>Open Sans</vt:lpstr>
      <vt:lpstr>Quire Sans Pro Light</vt:lpstr>
      <vt:lpstr>Times New Roman</vt:lpstr>
      <vt:lpstr>Tisa Offc Serif Pro</vt:lpstr>
      <vt:lpstr>Wingdings</vt:lpstr>
      <vt:lpstr>Office Theme</vt:lpstr>
      <vt:lpstr> </vt:lpstr>
      <vt:lpstr>ACCOUNTANT</vt:lpstr>
      <vt:lpstr>OVERVIEW</vt:lpstr>
      <vt:lpstr>Who is an accountant?</vt:lpstr>
      <vt:lpstr>ACADEMIC SKILLS</vt:lpstr>
      <vt:lpstr>Time Management</vt:lpstr>
      <vt:lpstr>PowerPoint Presentation</vt:lpstr>
      <vt:lpstr>EMPLOYABILITY SKILLS</vt:lpstr>
      <vt:lpstr>Teamwork skills  </vt:lpstr>
      <vt:lpstr>Problem Solving</vt:lpstr>
      <vt:lpstr>PowerPoint Presentation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Andreea Pacuraru (2115391)</dc:creator>
  <cp:lastModifiedBy>Andreea Pacuraru (2115391)</cp:lastModifiedBy>
  <cp:revision>6</cp:revision>
  <dcterms:created xsi:type="dcterms:W3CDTF">2021-11-15T15:52:47Z</dcterms:created>
  <dcterms:modified xsi:type="dcterms:W3CDTF">2021-12-07T20:23:09Z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  <property fmtid="{D5CDD505-2E9C-101B-9397-08002B2CF9AE}" pid="3" name="MediaServiceImageTags">
    <vt:lpwstr/>
  </property>
</Properties>
</file>