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301" r:id="rId3"/>
    <p:sldId id="297" r:id="rId4"/>
    <p:sldId id="290" r:id="rId5"/>
    <p:sldId id="298" r:id="rId6"/>
    <p:sldId id="291" r:id="rId7"/>
    <p:sldId id="299" r:id="rId8"/>
    <p:sldId id="30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0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94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418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0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97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117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47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97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306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38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197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CFDEB-01A3-4534-9657-F56047702E4A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67696-1D84-4FA1-B6A8-50362FB1CF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338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07942"/>
            <a:ext cx="121920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 and Bibliographical Description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33856"/>
            <a:ext cx="3816096" cy="57241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5904" y="1133856"/>
            <a:ext cx="3816096" cy="57241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333"/>
          <a:stretch/>
        </p:blipFill>
        <p:spPr>
          <a:xfrm>
            <a:off x="4755574" y="1133856"/>
            <a:ext cx="2680851" cy="5724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079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3033" y="428178"/>
            <a:ext cx="352881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entaur" panose="02030504050205020304" pitchFamily="18" charset="0"/>
              </a:rPr>
              <a:t>THE BOOK BIOGRAPHY LIBRARY PROJECT</a:t>
            </a:r>
          </a:p>
          <a:p>
            <a:endParaRPr lang="en-GB" sz="2400" dirty="0">
              <a:latin typeface="Centaur" panose="02030504050205020304" pitchFamily="18" charset="0"/>
            </a:endParaRPr>
          </a:p>
          <a:p>
            <a:endParaRPr lang="en-GB" sz="2400" dirty="0">
              <a:latin typeface="Centaur" panose="02030504050205020304" pitchFamily="18" charset="0"/>
            </a:endParaRPr>
          </a:p>
          <a:p>
            <a:r>
              <a:rPr lang="en-GB" sz="2400" dirty="0">
                <a:latin typeface="Centaur" panose="02030504050205020304" pitchFamily="18" charset="0"/>
              </a:rPr>
              <a:t>The book’s printing and bibliographical details.</a:t>
            </a:r>
          </a:p>
          <a:p>
            <a:endParaRPr lang="en-GB" sz="2400" dirty="0">
              <a:latin typeface="Centaur" panose="02030504050205020304" pitchFamily="18" charset="0"/>
            </a:endParaRPr>
          </a:p>
          <a:p>
            <a:pPr algn="ctr"/>
            <a:r>
              <a:rPr lang="hy-AM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֎</a:t>
            </a:r>
            <a:endParaRPr lang="en-GB" sz="2400" dirty="0">
              <a:latin typeface="Centaur" panose="02030504050205020304" pitchFamily="18" charset="0"/>
            </a:endParaRPr>
          </a:p>
          <a:p>
            <a:endParaRPr lang="en-GB" sz="2400" dirty="0">
              <a:latin typeface="Centaur" panose="02030504050205020304" pitchFamily="18" charset="0"/>
            </a:endParaRPr>
          </a:p>
          <a:p>
            <a:r>
              <a:rPr lang="en-GB" sz="2400" dirty="0">
                <a:latin typeface="Centaur" panose="02030504050205020304" pitchFamily="18" charset="0"/>
              </a:rPr>
              <a:t>The physical structure of the book and its binding.</a:t>
            </a:r>
          </a:p>
          <a:p>
            <a:endParaRPr lang="en-GB" sz="2400" dirty="0">
              <a:latin typeface="Centaur" panose="02030504050205020304" pitchFamily="18" charset="0"/>
            </a:endParaRPr>
          </a:p>
          <a:p>
            <a:pPr algn="ctr"/>
            <a:r>
              <a:rPr lang="hy-AM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֎</a:t>
            </a:r>
            <a:endParaRPr lang="en-GB" sz="2400" dirty="0">
              <a:latin typeface="Centaur" panose="02030504050205020304" pitchFamily="18" charset="0"/>
            </a:endParaRPr>
          </a:p>
          <a:p>
            <a:endParaRPr lang="en-GB" sz="2400" dirty="0">
              <a:latin typeface="Centaur" panose="02030504050205020304" pitchFamily="18" charset="0"/>
            </a:endParaRPr>
          </a:p>
          <a:p>
            <a:r>
              <a:rPr lang="en-GB" sz="2400" dirty="0">
                <a:latin typeface="Centaur" panose="02030504050205020304" pitchFamily="18" charset="0"/>
              </a:rPr>
              <a:t>Evidence of the book’s history of ownership and use.</a:t>
            </a:r>
          </a:p>
          <a:p>
            <a:endParaRPr lang="en-GB" sz="2400" dirty="0">
              <a:latin typeface="Centaur" panose="02030504050205020304" pitchFamily="18" charset="0"/>
            </a:endParaRPr>
          </a:p>
        </p:txBody>
      </p:sp>
      <p:pic>
        <p:nvPicPr>
          <p:cNvPr id="3" name="Picture 2" descr="https://library.osu.edu/innovation-projects/omeka/archive/fullsize/a05a2e7922b4ed88a5a944cf577ee1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887" y="0"/>
            <a:ext cx="831272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9190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32163" y="612844"/>
            <a:ext cx="581394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entaur" panose="02030504050205020304" pitchFamily="18" charset="0"/>
              </a:rPr>
              <a:t>[within a border of type ornaments] THE | DOCTRINE | AND DISCIPLINE | </a:t>
            </a:r>
            <a:r>
              <a:rPr lang="en-GB" sz="2400" i="1" dirty="0">
                <a:latin typeface="Centaur" panose="02030504050205020304" pitchFamily="18" charset="0"/>
              </a:rPr>
              <a:t>OF</a:t>
            </a:r>
            <a:r>
              <a:rPr lang="en-GB" sz="2400" dirty="0">
                <a:latin typeface="Centaur" panose="02030504050205020304" pitchFamily="18" charset="0"/>
              </a:rPr>
              <a:t> | DIVORCE | RESTORD TO THE GOOD | OF BOTH SEXES, | From the bondage of Canon Law, | and other </a:t>
            </a:r>
            <a:r>
              <a:rPr lang="en-GB" sz="2400" dirty="0" err="1">
                <a:latin typeface="Centaur" panose="02030504050205020304" pitchFamily="18" charset="0"/>
              </a:rPr>
              <a:t>miſtakes</a:t>
            </a:r>
            <a:r>
              <a:rPr lang="en-GB" sz="2400" dirty="0">
                <a:latin typeface="Centaur" panose="02030504050205020304" pitchFamily="18" charset="0"/>
              </a:rPr>
              <a:t>, to </a:t>
            </a:r>
            <a:r>
              <a:rPr lang="en-GB" sz="2400" dirty="0" err="1">
                <a:latin typeface="Centaur" panose="02030504050205020304" pitchFamily="18" charset="0"/>
              </a:rPr>
              <a:t>Chriſtian</a:t>
            </a:r>
            <a:r>
              <a:rPr lang="en-GB" sz="2400" dirty="0">
                <a:latin typeface="Centaur" panose="02030504050205020304" pitchFamily="18" charset="0"/>
              </a:rPr>
              <a:t> freedom, | guided by the Rule of Charity. || Wherein </a:t>
            </a:r>
            <a:r>
              <a:rPr lang="en-GB" sz="2400" dirty="0" err="1">
                <a:latin typeface="Centaur" panose="02030504050205020304" pitchFamily="18" charset="0"/>
              </a:rPr>
              <a:t>alſo</a:t>
            </a:r>
            <a:r>
              <a:rPr lang="en-GB" sz="2400" dirty="0">
                <a:latin typeface="Centaur" panose="02030504050205020304" pitchFamily="18" charset="0"/>
              </a:rPr>
              <a:t> many places of Scripture, have | </a:t>
            </a:r>
            <a:r>
              <a:rPr lang="en-GB" sz="2400" dirty="0" err="1">
                <a:latin typeface="Centaur" panose="02030504050205020304" pitchFamily="18" charset="0"/>
              </a:rPr>
              <a:t>recover’d</a:t>
            </a:r>
            <a:r>
              <a:rPr lang="en-GB" sz="2400" dirty="0">
                <a:latin typeface="Centaur" panose="02030504050205020304" pitchFamily="18" charset="0"/>
              </a:rPr>
              <a:t> their long-</a:t>
            </a:r>
            <a:r>
              <a:rPr lang="en-GB" sz="2400" dirty="0" err="1">
                <a:latin typeface="Centaur" panose="02030504050205020304" pitchFamily="18" charset="0"/>
              </a:rPr>
              <a:t>loſt</a:t>
            </a:r>
            <a:r>
              <a:rPr lang="en-GB" sz="2400" dirty="0">
                <a:latin typeface="Centaur" panose="02030504050205020304" pitchFamily="18" charset="0"/>
              </a:rPr>
              <a:t> meaning. || Seasonable to be now thought on in the | Reformation intended. | [rule] | MATTH. 13. 52. | </a:t>
            </a:r>
            <a:r>
              <a:rPr lang="en-GB" sz="2400" i="1" dirty="0">
                <a:latin typeface="Centaur" panose="02030504050205020304" pitchFamily="18" charset="0"/>
              </a:rPr>
              <a:t>Every scribe </a:t>
            </a:r>
            <a:r>
              <a:rPr lang="en-GB" sz="2400" i="1" dirty="0" err="1">
                <a:latin typeface="Centaur" panose="02030504050205020304" pitchFamily="18" charset="0"/>
              </a:rPr>
              <a:t>in∫tructed</a:t>
            </a:r>
            <a:r>
              <a:rPr lang="en-GB" sz="2400" i="1" dirty="0">
                <a:latin typeface="Centaur" panose="02030504050205020304" pitchFamily="18" charset="0"/>
              </a:rPr>
              <a:t> to the Kingdome of Heav’n, is like the </a:t>
            </a:r>
            <a:r>
              <a:rPr lang="en-GB" sz="2400" i="1" dirty="0" err="1">
                <a:latin typeface="Centaur" panose="02030504050205020304" pitchFamily="18" charset="0"/>
              </a:rPr>
              <a:t>Mai∫ter</a:t>
            </a:r>
            <a:r>
              <a:rPr lang="en-GB" sz="2400" dirty="0">
                <a:latin typeface="Centaur" panose="02030504050205020304" pitchFamily="18" charset="0"/>
              </a:rPr>
              <a:t> | </a:t>
            </a:r>
            <a:r>
              <a:rPr lang="en-GB" sz="2400" i="1" dirty="0">
                <a:latin typeface="Centaur" panose="02030504050205020304" pitchFamily="18" charset="0"/>
              </a:rPr>
              <a:t>of a </a:t>
            </a:r>
            <a:r>
              <a:rPr lang="en-GB" sz="2400" i="1" dirty="0" err="1">
                <a:latin typeface="Centaur" panose="02030504050205020304" pitchFamily="18" charset="0"/>
              </a:rPr>
              <a:t>hou∫e</a:t>
            </a:r>
            <a:r>
              <a:rPr lang="en-GB" sz="2400" i="1" dirty="0">
                <a:latin typeface="Centaur" panose="02030504050205020304" pitchFamily="18" charset="0"/>
              </a:rPr>
              <a:t> which bringeth out of his </a:t>
            </a:r>
            <a:r>
              <a:rPr lang="en-GB" sz="2400" i="1" dirty="0" err="1">
                <a:latin typeface="Centaur" panose="02030504050205020304" pitchFamily="18" charset="0"/>
              </a:rPr>
              <a:t>trea∫urie</a:t>
            </a:r>
            <a:r>
              <a:rPr lang="en-GB" sz="2400" i="1" dirty="0">
                <a:latin typeface="Centaur" panose="02030504050205020304" pitchFamily="18" charset="0"/>
              </a:rPr>
              <a:t> things old and new.</a:t>
            </a:r>
            <a:r>
              <a:rPr lang="en-GB" sz="2400" dirty="0">
                <a:latin typeface="Centaur" panose="02030504050205020304" pitchFamily="18" charset="0"/>
              </a:rPr>
              <a:t> | [rule] | </a:t>
            </a:r>
            <a:r>
              <a:rPr lang="en-GB" sz="2400" i="1" dirty="0">
                <a:latin typeface="Centaur" panose="02030504050205020304" pitchFamily="18" charset="0"/>
              </a:rPr>
              <a:t>LONDON</a:t>
            </a:r>
            <a:r>
              <a:rPr lang="en-GB" sz="2400" dirty="0">
                <a:latin typeface="Centaur" panose="02030504050205020304" pitchFamily="18" charset="0"/>
              </a:rPr>
              <a:t>, | Printed by </a:t>
            </a:r>
            <a:r>
              <a:rPr lang="en-GB" sz="2400" i="1" dirty="0">
                <a:latin typeface="Centaur" panose="02030504050205020304" pitchFamily="18" charset="0"/>
              </a:rPr>
              <a:t>T.P.</a:t>
            </a:r>
            <a:r>
              <a:rPr lang="en-GB" sz="2400" dirty="0">
                <a:latin typeface="Centaur" panose="02030504050205020304" pitchFamily="18" charset="0"/>
              </a:rPr>
              <a:t> and </a:t>
            </a:r>
            <a:r>
              <a:rPr lang="en-GB" sz="2400" i="1" dirty="0">
                <a:latin typeface="Centaur" panose="02030504050205020304" pitchFamily="18" charset="0"/>
              </a:rPr>
              <a:t>M.S.</a:t>
            </a:r>
            <a:r>
              <a:rPr lang="en-GB" sz="2400" dirty="0">
                <a:latin typeface="Centaur" panose="02030504050205020304" pitchFamily="18" charset="0"/>
              </a:rPr>
              <a:t> In </a:t>
            </a:r>
            <a:r>
              <a:rPr lang="en-GB" sz="2400" dirty="0" err="1">
                <a:latin typeface="Centaur" panose="02030504050205020304" pitchFamily="18" charset="0"/>
              </a:rPr>
              <a:t>Goldſmiths</a:t>
            </a:r>
            <a:r>
              <a:rPr lang="en-GB" sz="2400" dirty="0">
                <a:latin typeface="Centaur" panose="02030504050205020304" pitchFamily="18" charset="0"/>
              </a:rPr>
              <a:t> | Alley. 1643.</a:t>
            </a:r>
            <a:endParaRPr lang="en-GB" dirty="0">
              <a:latin typeface="Centaur" panose="020305040502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48" y="0"/>
            <a:ext cx="47445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482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456" y="118872"/>
            <a:ext cx="495604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entaur" panose="02030504050205020304" pitchFamily="18" charset="0"/>
                <a:cs typeface="Times New Roman" panose="02020603050405020304" pitchFamily="18" charset="0"/>
              </a:rPr>
              <a:t>Evidence of the date of a book, the printer, and the place of printing</a:t>
            </a:r>
          </a:p>
          <a:p>
            <a:endParaRPr lang="en-GB" sz="28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Centaur" panose="02030504050205020304" pitchFamily="18" charset="0"/>
                <a:cs typeface="Times New Roman" panose="02020603050405020304" pitchFamily="18" charset="0"/>
              </a:rPr>
              <a:t>This may be found in one of a number of different places (principally two), depending on the period of the book.</a:t>
            </a:r>
          </a:p>
          <a:p>
            <a:endParaRPr lang="en-GB" sz="22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Centaur" panose="02030504050205020304" pitchFamily="18" charset="0"/>
                <a:cs typeface="Times New Roman" panose="02020603050405020304" pitchFamily="18" charset="0"/>
              </a:rPr>
              <a:t>In early books (until some time in the sixteenth century) it will form part of a ‘colophon’, which can usually be found at the back of the book.</a:t>
            </a:r>
          </a:p>
          <a:p>
            <a:endParaRPr lang="en-GB" sz="22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Centaur" panose="02030504050205020304" pitchFamily="18" charset="0"/>
                <a:cs typeface="Times New Roman" panose="02020603050405020304" pitchFamily="18" charset="0"/>
              </a:rPr>
              <a:t>In later books these details are usually found on the title page.</a:t>
            </a:r>
          </a:p>
          <a:p>
            <a:r>
              <a:rPr lang="en-GB" sz="2200" dirty="0">
                <a:latin typeface="Centaur" panose="02030504050205020304" pitchFamily="18" charset="0"/>
                <a:cs typeface="Times New Roman" panose="02020603050405020304" pitchFamily="18" charset="0"/>
              </a:rPr>
              <a:t>  </a:t>
            </a:r>
          </a:p>
          <a:p>
            <a:r>
              <a:rPr lang="en-GB" sz="2200" dirty="0">
                <a:latin typeface="Centaur" panose="02030504050205020304" pitchFamily="18" charset="0"/>
                <a:cs typeface="Times New Roman" panose="02020603050405020304" pitchFamily="18" charset="0"/>
              </a:rPr>
              <a:t>The date may be in Roman or Arabic numerals and in early printed books the date might include the day and month of printing.</a:t>
            </a:r>
            <a:r>
              <a:rPr lang="en-GB" sz="2800" dirty="0">
                <a:latin typeface="Centaur" panose="02030504050205020304" pitchFamily="18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67"/>
          <a:stretch/>
        </p:blipFill>
        <p:spPr>
          <a:xfrm>
            <a:off x="6620256" y="9209"/>
            <a:ext cx="5571744" cy="37106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533"/>
          <a:stretch/>
        </p:blipFill>
        <p:spPr>
          <a:xfrm rot="5400000">
            <a:off x="7326729" y="1992727"/>
            <a:ext cx="3945441" cy="578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74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504" y="5853448"/>
            <a:ext cx="10515600" cy="1004552"/>
          </a:xfrm>
        </p:spPr>
        <p:txBody>
          <a:bodyPr>
            <a:normAutofit fontScale="90000"/>
          </a:bodyPr>
          <a:lstStyle/>
          <a:p>
            <a:br>
              <a:rPr lang="en-GB" sz="3100" dirty="0">
                <a:latin typeface="Centaur" panose="02030504050205020304" pitchFamily="18" charset="0"/>
              </a:rPr>
            </a:br>
            <a:r>
              <a:rPr lang="en-GB" sz="3100" dirty="0">
                <a:latin typeface="Centaur" panose="02030504050205020304" pitchFamily="18" charset="0"/>
              </a:rPr>
              <a:t>Colophon incorporating the famous twin-shield printer’s device of Johann Fust and Peter </a:t>
            </a:r>
            <a:r>
              <a:rPr lang="en-GB" sz="3100" dirty="0" err="1">
                <a:latin typeface="Centaur" panose="02030504050205020304" pitchFamily="18" charset="0"/>
              </a:rPr>
              <a:t>Schoeffer</a:t>
            </a:r>
            <a:r>
              <a:rPr lang="en-GB" sz="3100" dirty="0">
                <a:latin typeface="Centaur" panose="02030504050205020304" pitchFamily="18" charset="0"/>
              </a:rPr>
              <a:t> printed in red ink, the first recorded printer’s device.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202" y="203786"/>
            <a:ext cx="11687837" cy="5475797"/>
          </a:xfrm>
        </p:spPr>
      </p:pic>
    </p:spTree>
    <p:extLst>
      <p:ext uri="{BB962C8B-B14F-4D97-AF65-F5344CB8AC3E}">
        <p14:creationId xmlns:p14="http://schemas.microsoft.com/office/powerpoint/2010/main" val="1755667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6615" y="283464"/>
            <a:ext cx="3082043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entaur" panose="02030504050205020304" pitchFamily="18" charset="0"/>
              </a:rPr>
              <a:t>PRINTERS’ DEVICES</a:t>
            </a:r>
          </a:p>
          <a:p>
            <a:endParaRPr lang="en-GB" sz="2800" dirty="0">
              <a:latin typeface="Centaur" panose="02030504050205020304" pitchFamily="18" charset="0"/>
            </a:endParaRPr>
          </a:p>
          <a:p>
            <a:r>
              <a:rPr lang="en-GB" sz="2200" dirty="0">
                <a:latin typeface="Centaur" panose="02030504050205020304" pitchFamily="18" charset="0"/>
              </a:rPr>
              <a:t>Printers’ devices or marks are usually found on the title pages of a book, but might appear elsewhere, for example incorporated in the colophon. Some books include more than one work, bound together, but often with separate title-pages, imprints or colophons. They may have been printed by different printers and may display more than one printer’s device.</a:t>
            </a:r>
            <a:endParaRPr lang="en-GB" sz="2800" dirty="0">
              <a:latin typeface="Centaur" panose="02030504050205020304" pitchFamily="18" charset="0"/>
            </a:endParaRPr>
          </a:p>
          <a:p>
            <a:endParaRPr lang="en-GB" sz="2800" dirty="0">
              <a:latin typeface="Centaur" panose="02030504050205020304" pitchFamily="18" charset="0"/>
            </a:endParaRPr>
          </a:p>
          <a:p>
            <a:r>
              <a:rPr lang="en-GB" sz="2800" dirty="0">
                <a:latin typeface="Centaur" panose="02030504050205020304" pitchFamily="18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3811" y="1143000"/>
            <a:ext cx="3548057" cy="498907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963156" y="1598676"/>
            <a:ext cx="5696712" cy="3797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686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3152" y="179249"/>
            <a:ext cx="4702335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entaur" panose="02030504050205020304" pitchFamily="18" charset="0"/>
                <a:cs typeface="Times New Roman" panose="02020603050405020304" pitchFamily="18" charset="0"/>
              </a:rPr>
              <a:t>The format of a book</a:t>
            </a:r>
          </a:p>
          <a:p>
            <a:endParaRPr lang="en-GB" sz="16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latin typeface="Centaur" panose="02030504050205020304" pitchFamily="18" charset="0"/>
              </a:rPr>
              <a:t>Fol.</a:t>
            </a:r>
            <a:r>
              <a:rPr lang="en-GB" sz="1600" dirty="0">
                <a:latin typeface="Centaur" panose="02030504050205020304" pitchFamily="18" charset="0"/>
              </a:rPr>
              <a:t> = folio: a book produced from full sheets of paper, each of which is printed with four pages of text, two to a side, then folded once to form two leaves (four pages) of a book.</a:t>
            </a:r>
          </a:p>
          <a:p>
            <a:r>
              <a:rPr lang="en-GB" sz="1600" dirty="0">
                <a:latin typeface="Centaur" panose="02030504050205020304" pitchFamily="18" charset="0"/>
              </a:rPr>
              <a:t> </a:t>
            </a:r>
          </a:p>
          <a:p>
            <a:r>
              <a:rPr lang="en-GB" sz="1600" b="1" dirty="0">
                <a:latin typeface="Centaur" panose="02030504050205020304" pitchFamily="18" charset="0"/>
              </a:rPr>
              <a:t>4</a:t>
            </a:r>
            <a:r>
              <a:rPr lang="en-GB" sz="1600" b="1" baseline="30000" dirty="0">
                <a:latin typeface="Centaur" panose="02030504050205020304" pitchFamily="18" charset="0"/>
              </a:rPr>
              <a:t>o</a:t>
            </a:r>
            <a:r>
              <a:rPr lang="en-GB" sz="1600" b="1" dirty="0">
                <a:latin typeface="Centaur" panose="02030504050205020304" pitchFamily="18" charset="0"/>
              </a:rPr>
              <a:t> </a:t>
            </a:r>
            <a:r>
              <a:rPr lang="en-GB" sz="1600" dirty="0">
                <a:latin typeface="Centaur" panose="02030504050205020304" pitchFamily="18" charset="0"/>
              </a:rPr>
              <a:t>or</a:t>
            </a:r>
            <a:r>
              <a:rPr lang="en-GB" sz="1600" b="1" dirty="0">
                <a:latin typeface="Centaur" panose="02030504050205020304" pitchFamily="18" charset="0"/>
              </a:rPr>
              <a:t> 4to </a:t>
            </a:r>
            <a:r>
              <a:rPr lang="en-GB" sz="1600" dirty="0">
                <a:latin typeface="Centaur" panose="02030504050205020304" pitchFamily="18" charset="0"/>
              </a:rPr>
              <a:t>or</a:t>
            </a:r>
            <a:r>
              <a:rPr lang="en-GB" sz="1600" b="1" dirty="0">
                <a:latin typeface="Centaur" panose="02030504050205020304" pitchFamily="18" charset="0"/>
              </a:rPr>
              <a:t> Q </a:t>
            </a:r>
            <a:r>
              <a:rPr lang="en-GB" sz="1600" dirty="0">
                <a:latin typeface="Centaur" panose="02030504050205020304" pitchFamily="18" charset="0"/>
              </a:rPr>
              <a:t>or</a:t>
            </a:r>
            <a:r>
              <a:rPr lang="en-GB" sz="1600" b="1" dirty="0">
                <a:latin typeface="Centaur" panose="02030504050205020304" pitchFamily="18" charset="0"/>
              </a:rPr>
              <a:t> </a:t>
            </a:r>
            <a:r>
              <a:rPr lang="en-GB" sz="1600" b="1" dirty="0" err="1">
                <a:latin typeface="Centaur" panose="02030504050205020304" pitchFamily="18" charset="0"/>
              </a:rPr>
              <a:t>Q</a:t>
            </a:r>
            <a:r>
              <a:rPr lang="en-GB" sz="1600" b="1" baseline="30000" dirty="0" err="1">
                <a:latin typeface="Centaur" panose="02030504050205020304" pitchFamily="18" charset="0"/>
              </a:rPr>
              <a:t>o</a:t>
            </a:r>
            <a:r>
              <a:rPr lang="en-GB" sz="1600" dirty="0">
                <a:latin typeface="Centaur" panose="02030504050205020304" pitchFamily="18" charset="0"/>
              </a:rPr>
              <a:t> = quarto:  a book produced from full sheets of paper, each of which is printed with eight pages of text, four to a side, then folded twice to form four leaves (eight pages) of a book.</a:t>
            </a:r>
          </a:p>
          <a:p>
            <a:r>
              <a:rPr lang="en-GB" sz="1600" dirty="0">
                <a:latin typeface="Centaur" panose="02030504050205020304" pitchFamily="18" charset="0"/>
              </a:rPr>
              <a:t> </a:t>
            </a:r>
          </a:p>
          <a:p>
            <a:r>
              <a:rPr lang="en-GB" sz="1600" b="1" dirty="0">
                <a:latin typeface="Centaur" panose="02030504050205020304" pitchFamily="18" charset="0"/>
              </a:rPr>
              <a:t>8</a:t>
            </a:r>
            <a:r>
              <a:rPr lang="en-GB" sz="1600" b="1" baseline="30000" dirty="0">
                <a:latin typeface="Centaur" panose="02030504050205020304" pitchFamily="18" charset="0"/>
              </a:rPr>
              <a:t>o</a:t>
            </a:r>
            <a:r>
              <a:rPr lang="en-GB" sz="1600" dirty="0">
                <a:latin typeface="Centaur" panose="02030504050205020304" pitchFamily="18" charset="0"/>
              </a:rPr>
              <a:t> or </a:t>
            </a:r>
            <a:r>
              <a:rPr lang="en-GB" sz="1600" b="1" dirty="0">
                <a:latin typeface="Centaur" panose="02030504050205020304" pitchFamily="18" charset="0"/>
              </a:rPr>
              <a:t>8vo</a:t>
            </a:r>
            <a:r>
              <a:rPr lang="en-GB" sz="1600" dirty="0">
                <a:latin typeface="Centaur" panose="02030504050205020304" pitchFamily="18" charset="0"/>
              </a:rPr>
              <a:t> = octavo; … sixteen pages of text, eight to a side, then folded three times to form eight leaves (sixteen pages) …</a:t>
            </a:r>
          </a:p>
          <a:p>
            <a:r>
              <a:rPr lang="en-GB" sz="1600" dirty="0">
                <a:latin typeface="Centaur" panose="02030504050205020304" pitchFamily="18" charset="0"/>
              </a:rPr>
              <a:t> </a:t>
            </a:r>
          </a:p>
          <a:p>
            <a:r>
              <a:rPr lang="en-GB" sz="1600" b="1" dirty="0">
                <a:latin typeface="Centaur" panose="02030504050205020304" pitchFamily="18" charset="0"/>
              </a:rPr>
              <a:t>12</a:t>
            </a:r>
            <a:r>
              <a:rPr lang="en-GB" sz="1600" b="1" baseline="30000" dirty="0">
                <a:latin typeface="Centaur" panose="02030504050205020304" pitchFamily="18" charset="0"/>
              </a:rPr>
              <a:t>o</a:t>
            </a:r>
            <a:r>
              <a:rPr lang="en-GB" sz="1600" b="1" dirty="0">
                <a:latin typeface="Centaur" panose="02030504050205020304" pitchFamily="18" charset="0"/>
              </a:rPr>
              <a:t> </a:t>
            </a:r>
            <a:r>
              <a:rPr lang="en-GB" sz="1600" dirty="0">
                <a:latin typeface="Centaur" panose="02030504050205020304" pitchFamily="18" charset="0"/>
              </a:rPr>
              <a:t>or </a:t>
            </a:r>
            <a:r>
              <a:rPr lang="en-GB" sz="1600" b="1" dirty="0">
                <a:latin typeface="Centaur" panose="02030504050205020304" pitchFamily="18" charset="0"/>
              </a:rPr>
              <a:t>12mo</a:t>
            </a:r>
            <a:r>
              <a:rPr lang="en-GB" sz="1600" dirty="0">
                <a:latin typeface="Centaur" panose="02030504050205020304" pitchFamily="18" charset="0"/>
              </a:rPr>
              <a:t> = duodecimo: … twenty-four pages of text, twelve to a side, then either (</a:t>
            </a:r>
            <a:r>
              <a:rPr lang="en-GB" sz="1600" dirty="0" err="1">
                <a:latin typeface="Centaur" panose="02030504050205020304" pitchFamily="18" charset="0"/>
              </a:rPr>
              <a:t>i</a:t>
            </a:r>
            <a:r>
              <a:rPr lang="en-GB" sz="1600" dirty="0">
                <a:latin typeface="Centaur" panose="02030504050205020304" pitchFamily="18" charset="0"/>
              </a:rPr>
              <a:t>) folded four or (ii) cut and folded to form twelve leaves (twenty-four pages) …</a:t>
            </a:r>
          </a:p>
          <a:p>
            <a:endParaRPr lang="en-GB" sz="1600" dirty="0">
              <a:latin typeface="Centaur" panose="02030504050205020304" pitchFamily="18" charset="0"/>
            </a:endParaRPr>
          </a:p>
          <a:p>
            <a:r>
              <a:rPr lang="en-GB" sz="1600" dirty="0">
                <a:latin typeface="Centaur" panose="02030504050205020304" pitchFamily="18" charset="0"/>
              </a:rPr>
              <a:t> </a:t>
            </a:r>
            <a:r>
              <a:rPr lang="en-GB" sz="1600" b="1" dirty="0">
                <a:latin typeface="Centaur" panose="02030504050205020304" pitchFamily="18" charset="0"/>
              </a:rPr>
              <a:t>16</a:t>
            </a:r>
            <a:r>
              <a:rPr lang="en-GB" sz="1600" b="1" baseline="30000" dirty="0">
                <a:latin typeface="Centaur" panose="02030504050205020304" pitchFamily="18" charset="0"/>
              </a:rPr>
              <a:t> o</a:t>
            </a:r>
            <a:r>
              <a:rPr lang="en-GB" sz="1600" b="1" dirty="0">
                <a:latin typeface="Centaur" panose="02030504050205020304" pitchFamily="18" charset="0"/>
              </a:rPr>
              <a:t> </a:t>
            </a:r>
            <a:r>
              <a:rPr lang="en-GB" sz="1600" dirty="0">
                <a:latin typeface="Centaur" panose="02030504050205020304" pitchFamily="18" charset="0"/>
              </a:rPr>
              <a:t>or </a:t>
            </a:r>
            <a:r>
              <a:rPr lang="en-GB" sz="1600" b="1" dirty="0" err="1">
                <a:latin typeface="Centaur" panose="02030504050205020304" pitchFamily="18" charset="0"/>
              </a:rPr>
              <a:t>mo</a:t>
            </a:r>
            <a:r>
              <a:rPr lang="en-GB" sz="1600" dirty="0">
                <a:latin typeface="Centaur" panose="02030504050205020304" pitchFamily="18" charset="0"/>
              </a:rPr>
              <a:t> = sexto-decimo: … thirty-two pages of text, sixteen to a side, then folded four times to form sixteen leaves (thirty-two pages) …</a:t>
            </a:r>
          </a:p>
          <a:p>
            <a:r>
              <a:rPr lang="en-GB" sz="1600" dirty="0">
                <a:latin typeface="Centaur" panose="02030504050205020304" pitchFamily="18" charset="0"/>
              </a:rPr>
              <a:t> </a:t>
            </a:r>
          </a:p>
          <a:p>
            <a:r>
              <a:rPr lang="en-GB" sz="1600" b="1" dirty="0">
                <a:latin typeface="Centaur" panose="02030504050205020304" pitchFamily="18" charset="0"/>
              </a:rPr>
              <a:t>32</a:t>
            </a:r>
            <a:r>
              <a:rPr lang="en-GB" sz="1600" b="1" baseline="30000" dirty="0">
                <a:latin typeface="Centaur" panose="02030504050205020304" pitchFamily="18" charset="0"/>
              </a:rPr>
              <a:t> o</a:t>
            </a:r>
            <a:r>
              <a:rPr lang="en-GB" sz="1600" b="1" dirty="0">
                <a:latin typeface="Centaur" panose="02030504050205020304" pitchFamily="18" charset="0"/>
              </a:rPr>
              <a:t> </a:t>
            </a:r>
            <a:r>
              <a:rPr lang="en-GB" sz="1600" dirty="0">
                <a:latin typeface="Centaur" panose="02030504050205020304" pitchFamily="18" charset="0"/>
              </a:rPr>
              <a:t>or </a:t>
            </a:r>
            <a:r>
              <a:rPr lang="en-GB" sz="1600" b="1" dirty="0" err="1">
                <a:latin typeface="Centaur" panose="02030504050205020304" pitchFamily="18" charset="0"/>
              </a:rPr>
              <a:t>mo</a:t>
            </a:r>
            <a:r>
              <a:rPr lang="en-GB" sz="1600" dirty="0">
                <a:latin typeface="Centaur" panose="02030504050205020304" pitchFamily="18" charset="0"/>
              </a:rPr>
              <a:t> = </a:t>
            </a:r>
            <a:r>
              <a:rPr lang="en-GB" sz="1600" dirty="0" err="1">
                <a:latin typeface="Centaur" panose="02030504050205020304" pitchFamily="18" charset="0"/>
              </a:rPr>
              <a:t>tricesimo-secundo</a:t>
            </a:r>
            <a:r>
              <a:rPr lang="en-GB" sz="1600" dirty="0">
                <a:latin typeface="Centaur" panose="02030504050205020304" pitchFamily="18" charset="0"/>
              </a:rPr>
              <a:t>: … sixty-four pages of text, thirty-two to a side …</a:t>
            </a:r>
          </a:p>
        </p:txBody>
      </p:sp>
      <p:pic>
        <p:nvPicPr>
          <p:cNvPr id="13314" name="Picture 2" descr="https://ebooks.adelaide.edu.au/c/cockerell/douglas/bookbinding/images/gs0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943" y="460552"/>
            <a:ext cx="6900799" cy="579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658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7546" y="218364"/>
            <a:ext cx="1121846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Centaur" panose="02030504050205020304" pitchFamily="18" charset="0"/>
              </a:rPr>
              <a:t>Formulas of Collation</a:t>
            </a:r>
          </a:p>
          <a:p>
            <a:pPr algn="ctr"/>
            <a:endParaRPr lang="en-GB" sz="2800" dirty="0">
              <a:latin typeface="Centaur" panose="02030504050205020304" pitchFamily="18" charset="0"/>
            </a:endParaRPr>
          </a:p>
          <a:p>
            <a:pPr algn="ctr"/>
            <a:r>
              <a:rPr lang="en-GB" sz="3600" dirty="0">
                <a:latin typeface="Centaur" panose="02030504050205020304" pitchFamily="18" charset="0"/>
              </a:rPr>
              <a:t>*</a:t>
            </a:r>
            <a:r>
              <a:rPr lang="en-GB" sz="3600" baseline="30000" dirty="0">
                <a:latin typeface="Centaur" panose="02030504050205020304" pitchFamily="18" charset="0"/>
              </a:rPr>
              <a:t>2</a:t>
            </a:r>
            <a:r>
              <a:rPr lang="en-GB" sz="3600" dirty="0">
                <a:latin typeface="Centaur" panose="02030504050205020304" pitchFamily="18" charset="0"/>
              </a:rPr>
              <a:t>, **</a:t>
            </a:r>
            <a:r>
              <a:rPr lang="en-GB" sz="3600" baseline="30000" dirty="0">
                <a:latin typeface="Centaur" panose="02030504050205020304" pitchFamily="18" charset="0"/>
              </a:rPr>
              <a:t>6</a:t>
            </a:r>
            <a:r>
              <a:rPr lang="en-GB" sz="3600" dirty="0">
                <a:latin typeface="Centaur" panose="02030504050205020304" pitchFamily="18" charset="0"/>
              </a:rPr>
              <a:t>, A – Z</a:t>
            </a:r>
            <a:r>
              <a:rPr lang="en-GB" sz="3600" baseline="30000" dirty="0">
                <a:latin typeface="Centaur" panose="02030504050205020304" pitchFamily="18" charset="0"/>
              </a:rPr>
              <a:t>6</a:t>
            </a:r>
            <a:r>
              <a:rPr lang="en-GB" sz="3600" dirty="0">
                <a:latin typeface="Centaur" panose="02030504050205020304" pitchFamily="18" charset="0"/>
              </a:rPr>
              <a:t>, Aa – Bb</a:t>
            </a:r>
            <a:r>
              <a:rPr lang="en-GB" sz="3600" baseline="30000" dirty="0">
                <a:latin typeface="Centaur" panose="02030504050205020304" pitchFamily="18" charset="0"/>
              </a:rPr>
              <a:t>6</a:t>
            </a:r>
            <a:r>
              <a:rPr lang="en-GB" sz="3600" dirty="0">
                <a:latin typeface="Centaur" panose="02030504050205020304" pitchFamily="18" charset="0"/>
              </a:rPr>
              <a:t>, Cc</a:t>
            </a:r>
            <a:r>
              <a:rPr lang="en-GB" sz="3600" baseline="30000" dirty="0">
                <a:latin typeface="Centaur" panose="02030504050205020304" pitchFamily="18" charset="0"/>
              </a:rPr>
              <a:t>4</a:t>
            </a:r>
            <a:r>
              <a:rPr lang="en-GB" sz="3600" dirty="0">
                <a:latin typeface="Centaur" panose="02030504050205020304" pitchFamily="18" charset="0"/>
              </a:rPr>
              <a:t>. </a:t>
            </a:r>
          </a:p>
          <a:p>
            <a:pPr algn="just"/>
            <a:r>
              <a:rPr lang="en-GB" sz="2800" dirty="0">
                <a:latin typeface="Centaur" panose="02030504050205020304" pitchFamily="18" charset="0"/>
              </a:rPr>
              <a:t> </a:t>
            </a:r>
          </a:p>
          <a:p>
            <a:pPr algn="just"/>
            <a:r>
              <a:rPr lang="en-GB" sz="2400" dirty="0">
                <a:latin typeface="Centaur" panose="02030504050205020304" pitchFamily="18" charset="0"/>
              </a:rPr>
              <a:t>This signifies that the book described consists of two leaves of the signature * (probably if the first is the title, it is unsigned, the second being signed * 2), six leaves of signature ** (probably the first three or four are signed **, **2 **3, **4), then twenty-three gatherings of six leaves each signed with the letters of the alphabet, excluding J, U, and W [i.e. there is only </a:t>
            </a:r>
            <a:r>
              <a:rPr lang="en-GB" sz="2400" i="1" dirty="0">
                <a:latin typeface="Centaur" panose="02030504050205020304" pitchFamily="18" charset="0"/>
              </a:rPr>
              <a:t>one</a:t>
            </a:r>
            <a:r>
              <a:rPr lang="en-GB" sz="2400" dirty="0">
                <a:latin typeface="Centaur" panose="02030504050205020304" pitchFamily="18" charset="0"/>
              </a:rPr>
              <a:t> signature signed U or V, or in lower-case u or v.]; then two more gatherings of six leaves each signed Aa and Bb, then four leaves of signature Cc.</a:t>
            </a:r>
            <a:endParaRPr lang="en-GB" sz="24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24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latin typeface="Centaur" panose="02030504050205020304" pitchFamily="18" charset="0"/>
              </a:rPr>
              <a:t>W.W. Greg, ‘A Formulary of Collation’, </a:t>
            </a:r>
            <a:r>
              <a:rPr lang="en-US" sz="2000" i="1" dirty="0">
                <a:latin typeface="Centaur" panose="02030504050205020304" pitchFamily="18" charset="0"/>
              </a:rPr>
              <a:t>The Library</a:t>
            </a:r>
            <a:r>
              <a:rPr lang="en-US" sz="2000" dirty="0">
                <a:latin typeface="Centaur" panose="02030504050205020304" pitchFamily="18" charset="0"/>
              </a:rPr>
              <a:t>, 14 (1934), 365-82; </a:t>
            </a:r>
            <a:r>
              <a:rPr lang="en-US" sz="2000" dirty="0" err="1">
                <a:latin typeface="Centaur" panose="02030504050205020304" pitchFamily="18" charset="0"/>
              </a:rPr>
              <a:t>repr</a:t>
            </a:r>
            <a:r>
              <a:rPr lang="en-US" sz="2000" dirty="0">
                <a:latin typeface="Centaur" panose="02030504050205020304" pitchFamily="18" charset="0"/>
              </a:rPr>
              <a:t>. in W.W. Greg, </a:t>
            </a:r>
            <a:r>
              <a:rPr lang="en-US" sz="2000" i="1" dirty="0">
                <a:latin typeface="Centaur" panose="02030504050205020304" pitchFamily="18" charset="0"/>
              </a:rPr>
              <a:t>Collected Papers</a:t>
            </a:r>
            <a:r>
              <a:rPr lang="en-US" sz="2000" dirty="0">
                <a:latin typeface="Centaur" panose="02030504050205020304" pitchFamily="18" charset="0"/>
              </a:rPr>
              <a:t>, ed. by J.C. Maxwell (Oxford: Clarendon Press, 1966), pp. 298-313.</a:t>
            </a:r>
          </a:p>
          <a:p>
            <a:pPr algn="just"/>
            <a:endParaRPr lang="en-US" sz="20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latin typeface="Centaur" panose="02030504050205020304" pitchFamily="18" charset="0"/>
              </a:rPr>
              <a:t>Ronald B. </a:t>
            </a:r>
            <a:r>
              <a:rPr lang="en-US" sz="2000" dirty="0" err="1">
                <a:latin typeface="Centaur" panose="02030504050205020304" pitchFamily="18" charset="0"/>
              </a:rPr>
              <a:t>McKerrow</a:t>
            </a:r>
            <a:r>
              <a:rPr lang="en-US" sz="2000" dirty="0">
                <a:latin typeface="Centaur" panose="02030504050205020304" pitchFamily="18" charset="0"/>
              </a:rPr>
              <a:t>, </a:t>
            </a:r>
            <a:r>
              <a:rPr lang="en-US" sz="2000" i="1" dirty="0">
                <a:latin typeface="Centaur" panose="02030504050205020304" pitchFamily="18" charset="0"/>
              </a:rPr>
              <a:t>An Introduction to Bibliography for Literary Students</a:t>
            </a:r>
            <a:r>
              <a:rPr lang="en-US" sz="2000" dirty="0">
                <a:latin typeface="Centaur" panose="02030504050205020304" pitchFamily="18" charset="0"/>
              </a:rPr>
              <a:t>, Introduction by David </a:t>
            </a:r>
            <a:r>
              <a:rPr lang="en-US" sz="2000" dirty="0" err="1">
                <a:latin typeface="Centaur" panose="02030504050205020304" pitchFamily="18" charset="0"/>
              </a:rPr>
              <a:t>McKitterick</a:t>
            </a:r>
            <a:r>
              <a:rPr lang="en-US" sz="2000" dirty="0">
                <a:latin typeface="Centaur" panose="02030504050205020304" pitchFamily="18" charset="0"/>
              </a:rPr>
              <a:t> (Winchester: St Paul’s Bibliographies; New Castle, DE: Oak Knoll Press, 1994), pp. 155-63.</a:t>
            </a:r>
            <a:endParaRPr lang="en-GB" sz="2000" dirty="0">
              <a:latin typeface="Centaur" panose="020305040502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9695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3218</TotalTime>
  <Words>859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Centaur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 Colophon incorporating the famous twin-shield printer’s device of Johann Fust and Peter Schoeffer printed in red ink, the first recorded printer’s device.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Allan Barton</dc:creator>
  <cp:lastModifiedBy>Peter Mitchell</cp:lastModifiedBy>
  <cp:revision>62</cp:revision>
  <dcterms:created xsi:type="dcterms:W3CDTF">2017-03-12T19:03:26Z</dcterms:created>
  <dcterms:modified xsi:type="dcterms:W3CDTF">2022-02-23T13:59:22Z</dcterms:modified>
</cp:coreProperties>
</file>