
<file path=[Content_Types].xml><?xml version="1.0" encoding="utf-8"?>
<Types xmlns="http://schemas.openxmlformats.org/package/2006/content-types">
  <Default Extension="jpg" ContentType="image/jp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notesMasterIdLst>
    <p:notesMasterId r:id="rId19"/>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Lst>
  <p:sldSz cx="18288000" cy="10287000"/>
  <p:notesSz cx="18288000" cy="10287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880">
          <p15:clr>
            <a:srgbClr val="A4A3A4"/>
          </p15:clr>
        </p15:guide>
        <p15:guide id="2" pos="216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1"/>
    <p:restoredTop sz="81701"/>
  </p:normalViewPr>
  <p:slideViewPr>
    <p:cSldViewPr>
      <p:cViewPr varScale="1">
        <p:scale>
          <a:sx n="59" d="100"/>
          <a:sy n="59" d="100"/>
        </p:scale>
        <p:origin x="466" y="67"/>
      </p:cViewPr>
      <p:guideLst>
        <p:guide orient="horz" pos="2880"/>
        <p:guide pos="216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7924800" cy="51593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10358438" y="0"/>
            <a:ext cx="7924800" cy="515938"/>
          </a:xfrm>
          <a:prstGeom prst="rect">
            <a:avLst/>
          </a:prstGeom>
        </p:spPr>
        <p:txBody>
          <a:bodyPr vert="horz" lIns="91440" tIns="45720" rIns="91440" bIns="45720" rtlCol="0"/>
          <a:lstStyle>
            <a:lvl1pPr algn="r">
              <a:defRPr sz="1200"/>
            </a:lvl1pPr>
          </a:lstStyle>
          <a:p>
            <a:fld id="{3A40C6BB-27C2-CB44-9059-EE0BE53F54F9}" type="datetimeFigureOut">
              <a:rPr lang="en-US" smtClean="0"/>
              <a:t>10/31/2022</a:t>
            </a:fld>
            <a:endParaRPr lang="en-US"/>
          </a:p>
        </p:txBody>
      </p:sp>
      <p:sp>
        <p:nvSpPr>
          <p:cNvPr id="4" name="Slide Image Placeholder 3"/>
          <p:cNvSpPr>
            <a:spLocks noGrp="1" noRot="1" noChangeAspect="1"/>
          </p:cNvSpPr>
          <p:nvPr>
            <p:ph type="sldImg" idx="2"/>
          </p:nvPr>
        </p:nvSpPr>
        <p:spPr>
          <a:xfrm>
            <a:off x="6057900" y="1285875"/>
            <a:ext cx="6172200" cy="3471863"/>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1828800" y="4951413"/>
            <a:ext cx="14630400" cy="4049712"/>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9771063"/>
            <a:ext cx="7924800" cy="51593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10358438" y="9771063"/>
            <a:ext cx="7924800" cy="515937"/>
          </a:xfrm>
          <a:prstGeom prst="rect">
            <a:avLst/>
          </a:prstGeom>
        </p:spPr>
        <p:txBody>
          <a:bodyPr vert="horz" lIns="91440" tIns="45720" rIns="91440" bIns="45720" rtlCol="0" anchor="b"/>
          <a:lstStyle>
            <a:lvl1pPr algn="r">
              <a:defRPr sz="1200"/>
            </a:lvl1pPr>
          </a:lstStyle>
          <a:p>
            <a:fld id="{A88AECF0-DCE0-1E43-8252-A33CB3AF90ED}" type="slidenum">
              <a:rPr lang="en-US" smtClean="0"/>
              <a:t>‹#›</a:t>
            </a:fld>
            <a:endParaRPr lang="en-US"/>
          </a:p>
        </p:txBody>
      </p:sp>
    </p:spTree>
    <p:extLst>
      <p:ext uri="{BB962C8B-B14F-4D97-AF65-F5344CB8AC3E}">
        <p14:creationId xmlns:p14="http://schemas.microsoft.com/office/powerpoint/2010/main" val="137699099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88AECF0-DCE0-1E43-8252-A33CB3AF90ED}" type="slidenum">
              <a:rPr lang="en-US" smtClean="0"/>
              <a:t>1</a:t>
            </a:fld>
            <a:endParaRPr lang="en-US"/>
          </a:p>
        </p:txBody>
      </p:sp>
    </p:spTree>
    <p:extLst>
      <p:ext uri="{BB962C8B-B14F-4D97-AF65-F5344CB8AC3E}">
        <p14:creationId xmlns:p14="http://schemas.microsoft.com/office/powerpoint/2010/main" val="330274662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presentation explains the severe impact of Covid19 on the employees and </a:t>
            </a:r>
            <a:r>
              <a:rPr lang="en-US" dirty="0" err="1"/>
              <a:t>organisation</a:t>
            </a:r>
            <a:r>
              <a:rPr lang="en-US" dirty="0"/>
              <a:t> of the UK. It also discusses the factors that affect the business operations of the business sectors. The presentation will overall discuss the impact of the pandemic and will recommend a solution to T M Lewin. It will also </a:t>
            </a:r>
            <a:r>
              <a:rPr lang="en-US" dirty="0" err="1"/>
              <a:t>analyse</a:t>
            </a:r>
            <a:r>
              <a:rPr lang="en-US" dirty="0"/>
              <a:t> the issues faced by the company with the help of a fishbone diagram. </a:t>
            </a:r>
          </a:p>
          <a:p>
            <a:endParaRPr lang="en-US" dirty="0"/>
          </a:p>
        </p:txBody>
      </p:sp>
      <p:sp>
        <p:nvSpPr>
          <p:cNvPr id="4" name="Slide Number Placeholder 3"/>
          <p:cNvSpPr>
            <a:spLocks noGrp="1"/>
          </p:cNvSpPr>
          <p:nvPr>
            <p:ph type="sldNum" sz="quarter" idx="5"/>
          </p:nvPr>
        </p:nvSpPr>
        <p:spPr/>
        <p:txBody>
          <a:bodyPr/>
          <a:lstStyle/>
          <a:p>
            <a:fld id="{A88AECF0-DCE0-1E43-8252-A33CB3AF90ED}" type="slidenum">
              <a:rPr lang="en-US" smtClean="0"/>
              <a:t>3</a:t>
            </a:fld>
            <a:endParaRPr lang="en-US"/>
          </a:p>
        </p:txBody>
      </p:sp>
    </p:spTree>
    <p:extLst>
      <p:ext uri="{BB962C8B-B14F-4D97-AF65-F5344CB8AC3E}">
        <p14:creationId xmlns:p14="http://schemas.microsoft.com/office/powerpoint/2010/main" val="18483985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pandemic covid19 has resulted in a devastating loss of human life. Around 3.3 billion </a:t>
            </a:r>
            <a:r>
              <a:rPr lang="en-US" dirty="0" err="1"/>
              <a:t>labourers</a:t>
            </a:r>
            <a:r>
              <a:rPr lang="en-US" dirty="0"/>
              <a:t> worldwide were at risk of losing their jobs and millions of people were suffering from poverty and health issues. Millions of industries faced existential threats due to the economic condition of the country. The constant lockdowns and health issues of the </a:t>
            </a:r>
            <a:r>
              <a:rPr lang="en-US" dirty="0" err="1"/>
              <a:t>labourers</a:t>
            </a:r>
            <a:r>
              <a:rPr lang="en-US" dirty="0"/>
              <a:t> have resulted in a shortage of workers. The pandemic also has severely affected the industries of England such as wholesale and retail, storage and transportation, storage and accommodation, entertainment and other services . The retail companies reduced their total production due to the lack of materials and huge losses in the market. Covid19 has caused serious problems in the social and economic conditions around the world resulting in higher poverty and severe health problems . Covid19 pandemic has also significantly affected employees' well-being and performance. The constant lockdowns and health issues of the </a:t>
            </a:r>
            <a:r>
              <a:rPr lang="en-US" dirty="0" err="1"/>
              <a:t>labourers</a:t>
            </a:r>
            <a:r>
              <a:rPr lang="en-US" dirty="0"/>
              <a:t> have resulted in a shortage of workers. During the pandemic, the working condition of employees has deteriorated and the pandemic effects like income loss, unemployment, the financial loss have created mental problems like anxiety, and depression among employees . According to the report, the retail and wholesale industries with non-essential retail stores were adversely affected during this period. The sales of the industries were badly affected due to the lack of a proper supply chain and lockdown restrictions. </a:t>
            </a:r>
          </a:p>
          <a:p>
            <a:endParaRPr lang="en-US" dirty="0"/>
          </a:p>
          <a:p>
            <a:endParaRPr lang="en-US" dirty="0"/>
          </a:p>
        </p:txBody>
      </p:sp>
      <p:sp>
        <p:nvSpPr>
          <p:cNvPr id="4" name="Slide Number Placeholder 3"/>
          <p:cNvSpPr>
            <a:spLocks noGrp="1"/>
          </p:cNvSpPr>
          <p:nvPr>
            <p:ph type="sldNum" sz="quarter" idx="5"/>
          </p:nvPr>
        </p:nvSpPr>
        <p:spPr/>
        <p:txBody>
          <a:bodyPr/>
          <a:lstStyle/>
          <a:p>
            <a:fld id="{A88AECF0-DCE0-1E43-8252-A33CB3AF90ED}" type="slidenum">
              <a:rPr lang="en-US" smtClean="0"/>
              <a:t>4</a:t>
            </a:fld>
            <a:endParaRPr lang="en-US"/>
          </a:p>
        </p:txBody>
      </p:sp>
    </p:spTree>
    <p:extLst>
      <p:ext uri="{BB962C8B-B14F-4D97-AF65-F5344CB8AC3E}">
        <p14:creationId xmlns:p14="http://schemas.microsoft.com/office/powerpoint/2010/main" val="394679648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retail companies could not get proper commodities due to a lack of supply chain and the commodities were not sold to the market due to the lockdown restrictions. Most people preferred online shopping during the pandemic to maintain social distancing. As a result, the employee cutoff increased and the employees were not paid properly which raised the poverty level of the country. Covid19 has severely affected directly and indirectly the health of the people in England. The largest economic downfall was in the food and accommodation industries because of constant lockdowns. Due to the travel restrictions, many tourism companies were shut down and the employees faced a severe economic crisis. A retail company established by T.M Lewin suffered from extreme losses during this period due to a lack of supply chain, inflation and customer spending. Additionally, the sale of the company was reduced and the profit of the company was highly affected. </a:t>
            </a:r>
          </a:p>
          <a:p>
            <a:endParaRPr lang="en-US" dirty="0"/>
          </a:p>
          <a:p>
            <a:endParaRPr lang="en-US" dirty="0"/>
          </a:p>
        </p:txBody>
      </p:sp>
      <p:sp>
        <p:nvSpPr>
          <p:cNvPr id="4" name="Slide Number Placeholder 3"/>
          <p:cNvSpPr>
            <a:spLocks noGrp="1"/>
          </p:cNvSpPr>
          <p:nvPr>
            <p:ph type="sldNum" sz="quarter" idx="5"/>
          </p:nvPr>
        </p:nvSpPr>
        <p:spPr/>
        <p:txBody>
          <a:bodyPr/>
          <a:lstStyle/>
          <a:p>
            <a:fld id="{A88AECF0-DCE0-1E43-8252-A33CB3AF90ED}" type="slidenum">
              <a:rPr lang="en-US" smtClean="0"/>
              <a:t>5</a:t>
            </a:fld>
            <a:endParaRPr lang="en-US"/>
          </a:p>
        </p:txBody>
      </p:sp>
    </p:spTree>
    <p:extLst>
      <p:ext uri="{BB962C8B-B14F-4D97-AF65-F5344CB8AC3E}">
        <p14:creationId xmlns:p14="http://schemas.microsoft.com/office/powerpoint/2010/main" val="71900051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Pestle analysis has the role of studying and understanding the essential external factors such as political, economic, social, technological, legal and environmental factors that influence any type of organization. This tool is often used in a series of scenarios that guide professionals and company managers in making strategic decisions. Political factors refer to fiscal policy as well as commercial restrictions, tariffs or political stability, while economic factors are based on economic growth or decline, inflation and wages, interest rates or even unemployment or credit availability. Social factors refer to all cultural expectations and norms as well as population growth rates. Technological factors are those that represent new technologies but also the increasing rate of change, while legal factors aim to identify changes in legislation that may affect employment in a particular country. Environmental factors are also essential because they help the company understand global warming or even the increased need to switch to more sustainable resources (CIPD, 2021)</a:t>
            </a:r>
          </a:p>
        </p:txBody>
      </p:sp>
      <p:sp>
        <p:nvSpPr>
          <p:cNvPr id="4" name="Slide Number Placeholder 3"/>
          <p:cNvSpPr>
            <a:spLocks noGrp="1"/>
          </p:cNvSpPr>
          <p:nvPr>
            <p:ph type="sldNum" sz="quarter" idx="5"/>
          </p:nvPr>
        </p:nvSpPr>
        <p:spPr/>
        <p:txBody>
          <a:bodyPr/>
          <a:lstStyle/>
          <a:p>
            <a:fld id="{A88AECF0-DCE0-1E43-8252-A33CB3AF90ED}" type="slidenum">
              <a:rPr lang="en-US" smtClean="0"/>
              <a:t>6</a:t>
            </a:fld>
            <a:endParaRPr lang="en-US"/>
          </a:p>
        </p:txBody>
      </p:sp>
    </p:spTree>
    <p:extLst>
      <p:ext uri="{BB962C8B-B14F-4D97-AF65-F5344CB8AC3E}">
        <p14:creationId xmlns:p14="http://schemas.microsoft.com/office/powerpoint/2010/main" val="53100922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800" dirty="0">
                <a:effectLst/>
                <a:latin typeface="Calibri" panose="020F0502020204030204" pitchFamily="34" charset="0"/>
                <a:ea typeface="Calibri" panose="020F0502020204030204" pitchFamily="34" charset="0"/>
                <a:cs typeface="Times New Roman" panose="02020603050405020304" pitchFamily="18" charset="0"/>
              </a:rPr>
              <a:t> The political stability of the </a:t>
            </a:r>
            <a:r>
              <a:rPr lang="en-US" sz="1800" dirty="0" err="1">
                <a:effectLst/>
                <a:latin typeface="Calibri" panose="020F0502020204030204" pitchFamily="34" charset="0"/>
                <a:ea typeface="Calibri" panose="020F0502020204030204" pitchFamily="34" charset="0"/>
                <a:cs typeface="Times New Roman" panose="02020603050405020304" pitchFamily="18" charset="0"/>
              </a:rPr>
              <a:t>Uk</a:t>
            </a:r>
            <a:r>
              <a:rPr lang="en-US" sz="1800" dirty="0">
                <a:effectLst/>
                <a:latin typeface="Calibri" panose="020F0502020204030204" pitchFamily="34" charset="0"/>
                <a:ea typeface="Calibri" panose="020F0502020204030204" pitchFamily="34" charset="0"/>
                <a:cs typeface="Times New Roman" panose="02020603050405020304" pitchFamily="18" charset="0"/>
              </a:rPr>
              <a:t> helps the wholesale and retail industries to grow their market.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r>
              <a:rPr lang="en-US" sz="1800" dirty="0">
                <a:effectLst/>
                <a:latin typeface="Calibri" panose="020F0502020204030204" pitchFamily="34" charset="0"/>
                <a:ea typeface="Calibri" panose="020F0502020204030204" pitchFamily="34" charset="0"/>
                <a:cs typeface="Times New Roman" panose="02020603050405020304" pitchFamily="18" charset="0"/>
              </a:rPr>
              <a:t>The emergence of Covid19 in the two years had also impacted political stability and proposed some new restrictions and norms for the industries. The social distancing and lockdown restrictions have affected the different business sectors of the country. The retail companies badly suffered due to the closed markets and constant lockdowns. The high cost of materials increased the cost of production. The business around the world has suffered tremendously from social, economical, and technological factors during the pandemic. Consumer spending also decreased due to the unstable economic condition. Lewin’s company suffered huge losses because people did not buy formal shirts during that period due to constant lockdowns. Though the company has the opportunity to grow, the pandemic norms affected its business growth. The company was affected by the different other macro-environmental factors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r>
              <a:rPr lang="en-GB" sz="1800" dirty="0">
                <a:effectLst/>
                <a:latin typeface="Calibri" panose="020F0502020204030204" pitchFamily="34" charset="0"/>
                <a:ea typeface="Calibri" panose="020F0502020204030204" pitchFamily="34" charset="0"/>
                <a:cs typeface="Times New Roman" panose="02020603050405020304" pitchFamily="18" charset="0"/>
              </a:rPr>
              <a:t> </a:t>
            </a:r>
          </a:p>
          <a:p>
            <a:r>
              <a:rPr lang="en-US" sz="1800" b="1" dirty="0">
                <a:effectLst/>
                <a:latin typeface="Calibri" panose="020F0502020204030204" pitchFamily="34" charset="0"/>
                <a:ea typeface="Calibri" panose="020F0502020204030204" pitchFamily="34" charset="0"/>
                <a:cs typeface="Times New Roman" panose="02020603050405020304" pitchFamily="18" charset="0"/>
              </a:rPr>
              <a:t>Political</a:t>
            </a:r>
            <a:r>
              <a:rPr lang="en-US" sz="1800" dirty="0">
                <a:effectLst/>
                <a:latin typeface="Calibri" panose="020F0502020204030204" pitchFamily="34" charset="0"/>
                <a:ea typeface="Calibri" panose="020F0502020204030204" pitchFamily="34" charset="0"/>
                <a:cs typeface="Times New Roman" panose="02020603050405020304" pitchFamily="18" charset="0"/>
              </a:rPr>
              <a:t>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r>
              <a:rPr lang="en-US" sz="1800" dirty="0">
                <a:effectLst/>
                <a:latin typeface="Calibri" panose="020F0502020204030204" pitchFamily="34" charset="0"/>
                <a:ea typeface="Calibri" panose="020F0502020204030204" pitchFamily="34" charset="0"/>
                <a:cs typeface="Times New Roman" panose="02020603050405020304" pitchFamily="18" charset="0"/>
              </a:rPr>
              <a:t>The political factors like tariffs and other trading restrictions has increased the expenses of trading goods. Therefore, the expenditure of the company has increased. The company faced high expenses on producing quality shirts.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r>
              <a:rPr lang="en-GB" sz="1800" dirty="0">
                <a:effectLst/>
                <a:latin typeface="Calibri" panose="020F0502020204030204" pitchFamily="34" charset="0"/>
                <a:ea typeface="Calibri" panose="020F0502020204030204" pitchFamily="34" charset="0"/>
                <a:cs typeface="Times New Roman" panose="02020603050405020304" pitchFamily="18" charset="0"/>
              </a:rPr>
              <a:t> </a:t>
            </a:r>
          </a:p>
          <a:p>
            <a:r>
              <a:rPr lang="en-US" sz="1800" b="1" dirty="0">
                <a:effectLst/>
                <a:latin typeface="Calibri" panose="020F0502020204030204" pitchFamily="34" charset="0"/>
                <a:ea typeface="Calibri" panose="020F0502020204030204" pitchFamily="34" charset="0"/>
                <a:cs typeface="Times New Roman" panose="02020603050405020304" pitchFamily="18" charset="0"/>
              </a:rPr>
              <a:t>Economical</a:t>
            </a:r>
            <a:r>
              <a:rPr lang="en-US" sz="1800" dirty="0">
                <a:effectLst/>
                <a:latin typeface="Calibri" panose="020F0502020204030204" pitchFamily="34" charset="0"/>
                <a:ea typeface="Calibri" panose="020F0502020204030204" pitchFamily="34" charset="0"/>
                <a:cs typeface="Times New Roman" panose="02020603050405020304" pitchFamily="18" charset="0"/>
              </a:rPr>
              <a:t>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r>
              <a:rPr lang="en-US" sz="1800" dirty="0">
                <a:effectLst/>
                <a:latin typeface="Calibri" panose="020F0502020204030204" pitchFamily="34" charset="0"/>
                <a:ea typeface="Calibri" panose="020F0502020204030204" pitchFamily="34" charset="0"/>
                <a:cs typeface="Times New Roman" panose="02020603050405020304" pitchFamily="18" charset="0"/>
              </a:rPr>
              <a:t>The emerging economic instability in the country affected the business sector largely. The companies were suffering from constant losses and the consumers of the UK suffered from poverty and a lack of jobs. The economic condition of the country reduced consumer spending. The food crisis, lack of supply chain and high prices of imported materials affected the industries of the UK. Most of the retail and wholesale industries could not import or export products due to travel restrictions, high transportation costs, and high material costs. Hence, the production of the company was badly affected.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r>
              <a:rPr lang="en-GB" sz="1800" dirty="0">
                <a:effectLst/>
                <a:latin typeface="Calibri" panose="020F0502020204030204" pitchFamily="34" charset="0"/>
                <a:ea typeface="Calibri" panose="020F0502020204030204" pitchFamily="34" charset="0"/>
                <a:cs typeface="Times New Roman" panose="02020603050405020304" pitchFamily="18" charset="0"/>
              </a:rPr>
              <a:t> </a:t>
            </a:r>
          </a:p>
          <a:p>
            <a:r>
              <a:rPr lang="en-US" sz="1800" b="1" dirty="0">
                <a:effectLst/>
                <a:latin typeface="Calibri" panose="020F0502020204030204" pitchFamily="34" charset="0"/>
                <a:ea typeface="Calibri" panose="020F0502020204030204" pitchFamily="34" charset="0"/>
                <a:cs typeface="Times New Roman" panose="02020603050405020304" pitchFamily="18" charset="0"/>
              </a:rPr>
              <a:t>Social</a:t>
            </a:r>
            <a:r>
              <a:rPr lang="en-US" sz="1800" dirty="0">
                <a:effectLst/>
                <a:latin typeface="Calibri" panose="020F0502020204030204" pitchFamily="34" charset="0"/>
                <a:ea typeface="Calibri" panose="020F0502020204030204" pitchFamily="34" charset="0"/>
                <a:cs typeface="Times New Roman" panose="02020603050405020304" pitchFamily="18" charset="0"/>
              </a:rPr>
              <a:t>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r>
              <a:rPr lang="en-US" sz="1800" dirty="0">
                <a:effectLst/>
                <a:latin typeface="Calibri" panose="020F0502020204030204" pitchFamily="34" charset="0"/>
                <a:ea typeface="Calibri" panose="020F0502020204030204" pitchFamily="34" charset="0"/>
                <a:cs typeface="Times New Roman" panose="02020603050405020304" pitchFamily="18" charset="0"/>
              </a:rPr>
              <a:t>The companies that were producing goods were sold at higher costs therefore the consumers only preferred to buy the necessary products. The daily used products and medicines were highly demanded. Lewin’s company made formal men's shirts which had very low demand and faced huge losses due to closed markets. </a:t>
            </a:r>
            <a:r>
              <a:rPr lang="en-US" sz="1800" b="1" dirty="0">
                <a:effectLst/>
                <a:latin typeface="Calibri" panose="020F0502020204030204" pitchFamily="34" charset="0"/>
                <a:ea typeface="Calibri" panose="020F0502020204030204" pitchFamily="34" charset="0"/>
                <a:cs typeface="Times New Roman" panose="02020603050405020304" pitchFamily="18" charset="0"/>
              </a:rPr>
              <a:t> </a:t>
            </a:r>
            <a:r>
              <a:rPr lang="en-US" sz="1800" dirty="0">
                <a:effectLst/>
                <a:latin typeface="Calibri" panose="020F0502020204030204" pitchFamily="34" charset="0"/>
                <a:ea typeface="Calibri" panose="020F0502020204030204" pitchFamily="34" charset="0"/>
                <a:cs typeface="Times New Roman" panose="02020603050405020304" pitchFamily="18" charset="0"/>
              </a:rPr>
              <a:t>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r>
              <a:rPr lang="en-GB" sz="1800" dirty="0">
                <a:effectLst/>
                <a:latin typeface="Calibri" panose="020F0502020204030204" pitchFamily="34" charset="0"/>
                <a:ea typeface="Calibri" panose="020F0502020204030204" pitchFamily="34" charset="0"/>
                <a:cs typeface="Times New Roman" panose="02020603050405020304" pitchFamily="18" charset="0"/>
              </a:rPr>
              <a:t> </a:t>
            </a:r>
          </a:p>
          <a:p>
            <a:r>
              <a:rPr lang="en-US" sz="1800" b="1" dirty="0">
                <a:effectLst/>
                <a:latin typeface="Calibri" panose="020F0502020204030204" pitchFamily="34" charset="0"/>
                <a:ea typeface="Calibri" panose="020F0502020204030204" pitchFamily="34" charset="0"/>
                <a:cs typeface="Times New Roman" panose="02020603050405020304" pitchFamily="18" charset="0"/>
              </a:rPr>
              <a:t>Technological</a:t>
            </a:r>
            <a:r>
              <a:rPr lang="en-US" sz="1800" dirty="0">
                <a:effectLst/>
                <a:latin typeface="Calibri" panose="020F0502020204030204" pitchFamily="34" charset="0"/>
                <a:ea typeface="Calibri" panose="020F0502020204030204" pitchFamily="34" charset="0"/>
                <a:cs typeface="Times New Roman" panose="02020603050405020304" pitchFamily="18" charset="0"/>
              </a:rPr>
              <a:t>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r>
              <a:rPr lang="en-US" sz="1800" dirty="0">
                <a:effectLst/>
                <a:latin typeface="Calibri" panose="020F0502020204030204" pitchFamily="34" charset="0"/>
                <a:ea typeface="Calibri" panose="020F0502020204030204" pitchFamily="34" charset="0"/>
                <a:cs typeface="Times New Roman" panose="02020603050405020304" pitchFamily="18" charset="0"/>
              </a:rPr>
              <a:t>During the pandemic, most companies preferred online marketing strategies to increase their sales. Lewin's company was restructuring their business before the pandemic but was not successful in implementing new technologies in its business. </a:t>
            </a:r>
            <a:r>
              <a:rPr lang="en-US" sz="1800" dirty="0" err="1">
                <a:effectLst/>
                <a:latin typeface="Calibri" panose="020F0502020204030204" pitchFamily="34" charset="0"/>
                <a:ea typeface="Calibri" panose="020F0502020204030204" pitchFamily="34" charset="0"/>
                <a:cs typeface="Times New Roman" panose="02020603050405020304" pitchFamily="18" charset="0"/>
              </a:rPr>
              <a:t>Lewins</a:t>
            </a:r>
            <a:r>
              <a:rPr lang="en-US" sz="1800" dirty="0">
                <a:effectLst/>
                <a:latin typeface="Calibri" panose="020F0502020204030204" pitchFamily="34" charset="0"/>
                <a:ea typeface="Calibri" panose="020F0502020204030204" pitchFamily="34" charset="0"/>
                <a:cs typeface="Times New Roman" panose="02020603050405020304" pitchFamily="18" charset="0"/>
              </a:rPr>
              <a:t> has 150 shops worldwide, but they can not sell their products due to constant lockdowns. The company did not prefer online marketing strategies which could have helped the company earn some profits. Therefore, the company was technologically impacted during this period and faced more losses compared to its competitors.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r>
              <a:rPr lang="en-US" sz="1800" dirty="0">
                <a:effectLst/>
                <a:latin typeface="Calibri" panose="020F0502020204030204" pitchFamily="34" charset="0"/>
                <a:ea typeface="Calibri" panose="020F0502020204030204" pitchFamily="34" charset="0"/>
                <a:cs typeface="Times New Roman" panose="02020603050405020304" pitchFamily="18" charset="0"/>
              </a:rPr>
              <a:t>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r>
              <a:rPr lang="en-US" sz="1800" b="1" dirty="0">
                <a:effectLst/>
                <a:latin typeface="Calibri" panose="020F0502020204030204" pitchFamily="34" charset="0"/>
                <a:ea typeface="Calibri" panose="020F0502020204030204" pitchFamily="34" charset="0"/>
                <a:cs typeface="Times New Roman" panose="02020603050405020304" pitchFamily="18" charset="0"/>
              </a:rPr>
              <a:t>Legal</a:t>
            </a:r>
            <a:r>
              <a:rPr lang="en-US" sz="1800" dirty="0">
                <a:effectLst/>
                <a:latin typeface="Calibri" panose="020F0502020204030204" pitchFamily="34" charset="0"/>
                <a:ea typeface="Calibri" panose="020F0502020204030204" pitchFamily="34" charset="0"/>
                <a:cs typeface="Times New Roman" panose="02020603050405020304" pitchFamily="18" charset="0"/>
              </a:rPr>
              <a:t>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r>
              <a:rPr lang="en-US" sz="1800" dirty="0">
                <a:effectLst/>
                <a:latin typeface="Calibri" panose="020F0502020204030204" pitchFamily="34" charset="0"/>
                <a:ea typeface="Calibri" panose="020F0502020204030204" pitchFamily="34" charset="0"/>
                <a:cs typeface="Times New Roman" panose="02020603050405020304" pitchFamily="18" charset="0"/>
              </a:rPr>
              <a:t>Different lockdown laws were imposed on different parts of the UK. The UK government announced the large and small gathering rules in 2020 and also implemented some penalties for breaking the rules. The country faced a constant lockdown for a certain period of time and then implemented some regulations on travelling to specified areas. Garment retailers and wholesalers were hugely affected during the pandemic.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r>
              <a:rPr lang="en-US" sz="1800" dirty="0">
                <a:effectLst/>
                <a:latin typeface="Calibri" panose="020F0502020204030204" pitchFamily="34" charset="0"/>
                <a:ea typeface="Calibri" panose="020F0502020204030204" pitchFamily="34" charset="0"/>
                <a:cs typeface="Times New Roman" panose="02020603050405020304" pitchFamily="18" charset="0"/>
              </a:rPr>
              <a:t>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r>
              <a:rPr lang="en-US" sz="1800" b="1" dirty="0">
                <a:effectLst/>
                <a:latin typeface="Calibri" panose="020F0502020204030204" pitchFamily="34" charset="0"/>
                <a:ea typeface="Calibri" panose="020F0502020204030204" pitchFamily="34" charset="0"/>
                <a:cs typeface="Times New Roman" panose="02020603050405020304" pitchFamily="18" charset="0"/>
              </a:rPr>
              <a:t>Environmental</a:t>
            </a:r>
            <a:r>
              <a:rPr lang="en-US" sz="1800" dirty="0">
                <a:effectLst/>
                <a:latin typeface="Calibri" panose="020F0502020204030204" pitchFamily="34" charset="0"/>
                <a:ea typeface="Calibri" panose="020F0502020204030204" pitchFamily="34" charset="0"/>
                <a:cs typeface="Times New Roman" panose="02020603050405020304" pitchFamily="18" charset="0"/>
              </a:rPr>
              <a:t>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r>
              <a:rPr lang="en-US" sz="1800" dirty="0">
                <a:effectLst/>
                <a:latin typeface="Calibri" panose="020F0502020204030204" pitchFamily="34" charset="0"/>
                <a:ea typeface="Calibri" panose="020F0502020204030204" pitchFamily="34" charset="0"/>
                <a:cs typeface="Times New Roman" panose="02020603050405020304" pitchFamily="18" charset="0"/>
              </a:rPr>
              <a:t>The UK Government considered collecting data on the pollution rate during the pandemic. The carbon emission during Covid19 was less due to constant lockdowns and a lower number of vehicles</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A88AECF0-DCE0-1E43-8252-A33CB3AF90ED}" type="slidenum">
              <a:rPr lang="en-US" smtClean="0"/>
              <a:t>7</a:t>
            </a:fld>
            <a:endParaRPr lang="en-US"/>
          </a:p>
        </p:txBody>
      </p:sp>
    </p:spTree>
    <p:extLst>
      <p:ext uri="{BB962C8B-B14F-4D97-AF65-F5344CB8AC3E}">
        <p14:creationId xmlns:p14="http://schemas.microsoft.com/office/powerpoint/2010/main" val="77959409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"fish bone" diagram represents the cause and effect that helps in brainstorming to identify ideas but also the possible causes of some problems in a company. A diagram of this type is an essential way of privileging the cause as well as the effect, being a much more structured approach than other tools. The effect is displayed on the head of the fish and the problems are listed on the bones of the fish. This diagram helps in identifying possible causes for an essential problem in the company.</a:t>
            </a:r>
          </a:p>
        </p:txBody>
      </p:sp>
      <p:sp>
        <p:nvSpPr>
          <p:cNvPr id="4" name="Slide Number Placeholder 3"/>
          <p:cNvSpPr>
            <a:spLocks noGrp="1"/>
          </p:cNvSpPr>
          <p:nvPr>
            <p:ph type="sldNum" sz="quarter" idx="5"/>
          </p:nvPr>
        </p:nvSpPr>
        <p:spPr/>
        <p:txBody>
          <a:bodyPr/>
          <a:lstStyle/>
          <a:p>
            <a:fld id="{A88AECF0-DCE0-1E43-8252-A33CB3AF90ED}" type="slidenum">
              <a:rPr lang="en-US" smtClean="0"/>
              <a:t>8</a:t>
            </a:fld>
            <a:endParaRPr lang="en-US"/>
          </a:p>
        </p:txBody>
      </p:sp>
    </p:spTree>
    <p:extLst>
      <p:ext uri="{BB962C8B-B14F-4D97-AF65-F5344CB8AC3E}">
        <p14:creationId xmlns:p14="http://schemas.microsoft.com/office/powerpoint/2010/main" val="80953286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One of the big problems that T.M. Lewin currently has the inability to face a request for financing from companies. This problem is due to some essential factors that were illustrated in the "fishbone" analysis and diagram.</a:t>
            </a:r>
          </a:p>
          <a:p>
            <a:r>
              <a:rPr lang="en-US" dirty="0"/>
              <a:t>One of the most important causes of the problems are the fewer employees in the company, as well as insufficient staff training or even the risk of unemployment for existing employees. The causes of problems can also be those of the fact that T M Lewin does not have an online presence. The company sells exclusive products only in physical stores, having an extremely small physical presence and a total lack of online presentation. The causes of this problem can also be the insolvency of the few physical stores that the company has, but also the non-integration of an online system, as well as the possession of extremely weak marketing, which means that the company is not very well known.</a:t>
            </a:r>
          </a:p>
        </p:txBody>
      </p:sp>
      <p:sp>
        <p:nvSpPr>
          <p:cNvPr id="4" name="Slide Number Placeholder 3"/>
          <p:cNvSpPr>
            <a:spLocks noGrp="1"/>
          </p:cNvSpPr>
          <p:nvPr>
            <p:ph type="sldNum" sz="quarter" idx="5"/>
          </p:nvPr>
        </p:nvSpPr>
        <p:spPr/>
        <p:txBody>
          <a:bodyPr/>
          <a:lstStyle/>
          <a:p>
            <a:fld id="{A88AECF0-DCE0-1E43-8252-A33CB3AF90ED}" type="slidenum">
              <a:rPr lang="en-US" smtClean="0"/>
              <a:t>9</a:t>
            </a:fld>
            <a:endParaRPr lang="en-US"/>
          </a:p>
        </p:txBody>
      </p:sp>
    </p:spTree>
    <p:extLst>
      <p:ext uri="{BB962C8B-B14F-4D97-AF65-F5344CB8AC3E}">
        <p14:creationId xmlns:p14="http://schemas.microsoft.com/office/powerpoint/2010/main" val="403028506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PMI analysis is one of the most important analyses in a business because it aims to understand the strengths of a company represented by several things, the weak points represented by minuses as well as what is important in the company. This helps to understand the business and offers the opportunity to make important decisions about the companies</a:t>
            </a:r>
          </a:p>
        </p:txBody>
      </p:sp>
      <p:sp>
        <p:nvSpPr>
          <p:cNvPr id="4" name="Slide Number Placeholder 3"/>
          <p:cNvSpPr>
            <a:spLocks noGrp="1"/>
          </p:cNvSpPr>
          <p:nvPr>
            <p:ph type="sldNum" sz="quarter" idx="5"/>
          </p:nvPr>
        </p:nvSpPr>
        <p:spPr/>
        <p:txBody>
          <a:bodyPr/>
          <a:lstStyle/>
          <a:p>
            <a:fld id="{A88AECF0-DCE0-1E43-8252-A33CB3AF90ED}" type="slidenum">
              <a:rPr lang="en-US" smtClean="0"/>
              <a:t>10</a:t>
            </a:fld>
            <a:endParaRPr lang="en-US"/>
          </a:p>
        </p:txBody>
      </p:sp>
    </p:spTree>
    <p:extLst>
      <p:ext uri="{BB962C8B-B14F-4D97-AF65-F5344CB8AC3E}">
        <p14:creationId xmlns:p14="http://schemas.microsoft.com/office/powerpoint/2010/main" val="259885640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company T.M. Lewis has many pro factors, such as the exceptional quality of the materials and the company's products, which rise to a very high level, but also the ratio between quality and price, which is very well defined. Other strong points of the company are the accessibility on any type of budget but also the clothing and the very resistant material. The weak points or better said the minuses of the companies are financial problems that announce that, T.M. Lewin cannot pay the costs of his stores or even the rent. The company's dismissal process represents another huge minus because it offers too short notice to employees. About the companies important or interesting points are that it supplied the British Army with uniforms to support it in the first world war. The evolution of the company is over 120 years, with over 70 million shirts sold during this time.</a:t>
            </a:r>
          </a:p>
        </p:txBody>
      </p:sp>
      <p:sp>
        <p:nvSpPr>
          <p:cNvPr id="4" name="Slide Number Placeholder 3"/>
          <p:cNvSpPr>
            <a:spLocks noGrp="1"/>
          </p:cNvSpPr>
          <p:nvPr>
            <p:ph type="sldNum" sz="quarter" idx="5"/>
          </p:nvPr>
        </p:nvSpPr>
        <p:spPr/>
        <p:txBody>
          <a:bodyPr/>
          <a:lstStyle/>
          <a:p>
            <a:fld id="{A88AECF0-DCE0-1E43-8252-A33CB3AF90ED}" type="slidenum">
              <a:rPr lang="en-US" smtClean="0"/>
              <a:t>11</a:t>
            </a:fld>
            <a:endParaRPr lang="en-US"/>
          </a:p>
        </p:txBody>
      </p:sp>
    </p:spTree>
    <p:extLst>
      <p:ext uri="{BB962C8B-B14F-4D97-AF65-F5344CB8AC3E}">
        <p14:creationId xmlns:p14="http://schemas.microsoft.com/office/powerpoint/2010/main" val="381440173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grid analysis is essential because it helps the company to decide between several options so that it can take into account several factors. The grid analysis can be done by making a grid with the main factors that must be taken into account as well as the companies' options (LLC, 2009). In the case of the company T.M. Lewin, this has several options to choose from, such as creating advertising on social media, creating promotions for new or returning customers, creating excellent training for employees, but also creating an online presence. After analyzing the importance of each option, it was realized that T.M Lewin needs an online presence in order to improve the brand, make it as well known as possible and achieve absolute success</a:t>
            </a:r>
          </a:p>
          <a:p>
            <a:endParaRPr lang="en-US" dirty="0"/>
          </a:p>
          <a:p>
            <a:endParaRPr lang="en-US" dirty="0"/>
          </a:p>
        </p:txBody>
      </p:sp>
      <p:sp>
        <p:nvSpPr>
          <p:cNvPr id="4" name="Slide Number Placeholder 3"/>
          <p:cNvSpPr>
            <a:spLocks noGrp="1"/>
          </p:cNvSpPr>
          <p:nvPr>
            <p:ph type="sldNum" sz="quarter" idx="5"/>
          </p:nvPr>
        </p:nvSpPr>
        <p:spPr/>
        <p:txBody>
          <a:bodyPr/>
          <a:lstStyle/>
          <a:p>
            <a:fld id="{A88AECF0-DCE0-1E43-8252-A33CB3AF90ED}" type="slidenum">
              <a:rPr lang="en-US" smtClean="0"/>
              <a:t>12</a:t>
            </a:fld>
            <a:endParaRPr lang="en-US"/>
          </a:p>
        </p:txBody>
      </p:sp>
    </p:spTree>
    <p:extLst>
      <p:ext uri="{BB962C8B-B14F-4D97-AF65-F5344CB8AC3E}">
        <p14:creationId xmlns:p14="http://schemas.microsoft.com/office/powerpoint/2010/main" val="180081754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All the offline retailers were bound to close their shops during the lockdown </a:t>
            </a:r>
            <a:r>
              <a:rPr lang="en-US" dirty="0" err="1"/>
              <a:t>period.T</a:t>
            </a:r>
            <a:r>
              <a:rPr lang="en-US" dirty="0"/>
              <a:t> M Lewin just like other companies suffered from an improper supply chain. Lewin's company has offline shops and due to a lack of online presence, they could not reach their customers. Lewin's company could have earned profit if it had more variety of products. Lewin's company suffered from the high cost of production due to inflation and hence their expenses increased. People were not ready to spend on expensive formal shirts during the pandemic. </a:t>
            </a:r>
          </a:p>
          <a:p>
            <a:r>
              <a:rPr lang="en-US" dirty="0"/>
              <a:t>Lockdown issue: UK government has announced a lockdown since March 2020. Mostly the companies producing non-essential products like T M Lewin's company suffered more losses. </a:t>
            </a:r>
          </a:p>
          <a:p>
            <a:r>
              <a:rPr lang="en-US" dirty="0"/>
              <a:t>Supply chain issue: Due to some travel and transport restrictions the companies failed to get an adequate supply of materials from the suppliers. </a:t>
            </a:r>
          </a:p>
          <a:p>
            <a:r>
              <a:rPr lang="en-US" dirty="0"/>
              <a:t>Technological issue: Technological advancement helped companies to reach their consumers. People during the pandemic used online shopping for their convenience. </a:t>
            </a:r>
          </a:p>
          <a:p>
            <a:r>
              <a:rPr lang="en-US" dirty="0"/>
              <a:t>Product Diversification issue: Lewin's company </a:t>
            </a:r>
            <a:r>
              <a:rPr lang="en-US" dirty="0" err="1"/>
              <a:t>specialises</a:t>
            </a:r>
            <a:r>
              <a:rPr lang="en-US" dirty="0"/>
              <a:t> only in official men's shirts and their demand reduced immensely during the pandemic. During constant lockdown people were provided with work-from-home facilities therefore they did not buy any formal attire. Inflation: The inflation rate in the country was much higher than the previous years. The rise in the price of raw materials increased the cost of production simultaneously. </a:t>
            </a:r>
          </a:p>
          <a:p>
            <a:r>
              <a:rPr lang="en-US" dirty="0"/>
              <a:t>Customer Spending: During the pandemic, consumer spending changed abruptly. People wanted to buy products that are necessary for their living. The lack of employment opportunities and low salaries reduced the purchasing power of the people. Lewin's is well known for high-quality formal wear therefore, they faced huge losses as their products were not necessary during Covid19. </a:t>
            </a:r>
          </a:p>
          <a:p>
            <a:endParaRPr lang="en-US" dirty="0"/>
          </a:p>
        </p:txBody>
      </p:sp>
      <p:sp>
        <p:nvSpPr>
          <p:cNvPr id="4" name="Slide Number Placeholder 3"/>
          <p:cNvSpPr>
            <a:spLocks noGrp="1"/>
          </p:cNvSpPr>
          <p:nvPr>
            <p:ph type="sldNum" sz="quarter" idx="5"/>
          </p:nvPr>
        </p:nvSpPr>
        <p:spPr/>
        <p:txBody>
          <a:bodyPr/>
          <a:lstStyle/>
          <a:p>
            <a:fld id="{A88AECF0-DCE0-1E43-8252-A33CB3AF90ED}" type="slidenum">
              <a:rPr lang="en-US" smtClean="0"/>
              <a:t>13</a:t>
            </a:fld>
            <a:endParaRPr lang="en-US"/>
          </a:p>
        </p:txBody>
      </p:sp>
    </p:spTree>
    <p:extLst>
      <p:ext uri="{BB962C8B-B14F-4D97-AF65-F5344CB8AC3E}">
        <p14:creationId xmlns:p14="http://schemas.microsoft.com/office/powerpoint/2010/main" val="273047274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use of online platforms will help T M Lewin to reach a large number of consumers. The investment in different marketing strategies will help the company to increase its sales. The change in leadership style can improve the operations of a business. Production of a variety of goods will reduce the risk and will increase the earnings. </a:t>
            </a:r>
          </a:p>
          <a:p>
            <a:r>
              <a:rPr lang="en-US" dirty="0"/>
              <a:t>Online presence: Most business </a:t>
            </a:r>
            <a:r>
              <a:rPr lang="en-US" dirty="0" err="1"/>
              <a:t>organisations</a:t>
            </a:r>
            <a:r>
              <a:rPr lang="en-US" dirty="0"/>
              <a:t> in order to secure their existence started online trading during the pandemic. </a:t>
            </a:r>
          </a:p>
          <a:p>
            <a:r>
              <a:rPr lang="en-US" dirty="0"/>
              <a:t>Marketing investment: Marketing is one such operation that helps people to know about the existence of a business. </a:t>
            </a:r>
          </a:p>
          <a:p>
            <a:r>
              <a:rPr lang="en-US" dirty="0"/>
              <a:t>Change in leadership style: A change in leadership style is required in the company to mitigate the effects of change. T M Lewin can use transformational leadership in this aspect. </a:t>
            </a:r>
          </a:p>
          <a:p>
            <a:r>
              <a:rPr lang="en-US" dirty="0"/>
              <a:t>Managing expenses: In order to manage the inflation effects on the company. The business management approach needs to be improved in the </a:t>
            </a:r>
            <a:r>
              <a:rPr lang="en-US" dirty="0" err="1"/>
              <a:t>organisation</a:t>
            </a:r>
            <a:r>
              <a:rPr lang="en-US" dirty="0"/>
              <a:t>. T M Lewin can implement a total quality management approach in this aspect. </a:t>
            </a:r>
          </a:p>
          <a:p>
            <a:r>
              <a:rPr lang="en-US" dirty="0"/>
              <a:t>Product Diversification:  Besides formal wear the company needs to launch other types of products such as casual wear or informal wear depending on the trend of the market. </a:t>
            </a:r>
          </a:p>
          <a:p>
            <a:r>
              <a:rPr lang="en-US" dirty="0"/>
              <a:t>The company can identify changes with the implementation of solutions: </a:t>
            </a:r>
          </a:p>
          <a:p>
            <a:r>
              <a:rPr lang="en-US" dirty="0"/>
              <a:t>Increased website tariff: The implementation of proper marketing strategies will increase the website tariff of T M Lewin. </a:t>
            </a:r>
          </a:p>
          <a:p>
            <a:r>
              <a:rPr lang="en-US" dirty="0" err="1"/>
              <a:t>Maximising</a:t>
            </a:r>
            <a:r>
              <a:rPr lang="en-US" dirty="0"/>
              <a:t> sales: Once people start to invest in T M Lewin their online and offline sales percentage will be improved. </a:t>
            </a:r>
          </a:p>
          <a:p>
            <a:endParaRPr lang="en-US" dirty="0"/>
          </a:p>
        </p:txBody>
      </p:sp>
      <p:sp>
        <p:nvSpPr>
          <p:cNvPr id="4" name="Slide Number Placeholder 3"/>
          <p:cNvSpPr>
            <a:spLocks noGrp="1"/>
          </p:cNvSpPr>
          <p:nvPr>
            <p:ph type="sldNum" sz="quarter" idx="5"/>
          </p:nvPr>
        </p:nvSpPr>
        <p:spPr/>
        <p:txBody>
          <a:bodyPr/>
          <a:lstStyle/>
          <a:p>
            <a:fld id="{A88AECF0-DCE0-1E43-8252-A33CB3AF90ED}" type="slidenum">
              <a:rPr lang="en-US" smtClean="0"/>
              <a:t>14</a:t>
            </a:fld>
            <a:endParaRPr lang="en-US"/>
          </a:p>
        </p:txBody>
      </p:sp>
    </p:spTree>
    <p:extLst>
      <p:ext uri="{BB962C8B-B14F-4D97-AF65-F5344CB8AC3E}">
        <p14:creationId xmlns:p14="http://schemas.microsoft.com/office/powerpoint/2010/main" val="216337694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presentation has </a:t>
            </a:r>
            <a:r>
              <a:rPr lang="en-US" dirty="0" err="1"/>
              <a:t>analysed</a:t>
            </a:r>
            <a:r>
              <a:rPr lang="en-US" dirty="0"/>
              <a:t> the main issues faced by T M </a:t>
            </a:r>
            <a:r>
              <a:rPr lang="en-US" dirty="0" err="1"/>
              <a:t>Lewins</a:t>
            </a:r>
            <a:r>
              <a:rPr lang="en-US" dirty="0"/>
              <a:t>. It has also identified some solutions for the company. The presentation has explained the impact of Covid19 on UK companies, especially on T M </a:t>
            </a:r>
            <a:r>
              <a:rPr lang="en-US" dirty="0" err="1"/>
              <a:t>Lewins</a:t>
            </a:r>
            <a:r>
              <a:rPr lang="en-US"/>
              <a:t>.</a:t>
            </a:r>
            <a:br>
              <a:rPr lang="en-US"/>
            </a:br>
            <a:r>
              <a:rPr lang="en-US"/>
              <a:t> </a:t>
            </a:r>
          </a:p>
          <a:p>
            <a:endParaRPr lang="en-US"/>
          </a:p>
        </p:txBody>
      </p:sp>
      <p:sp>
        <p:nvSpPr>
          <p:cNvPr id="4" name="Slide Number Placeholder 3"/>
          <p:cNvSpPr>
            <a:spLocks noGrp="1"/>
          </p:cNvSpPr>
          <p:nvPr>
            <p:ph type="sldNum" sz="quarter" idx="5"/>
          </p:nvPr>
        </p:nvSpPr>
        <p:spPr/>
        <p:txBody>
          <a:bodyPr/>
          <a:lstStyle/>
          <a:p>
            <a:fld id="{A88AECF0-DCE0-1E43-8252-A33CB3AF90ED}" type="slidenum">
              <a:rPr lang="en-US" smtClean="0"/>
              <a:t>15</a:t>
            </a:fld>
            <a:endParaRPr lang="en-US"/>
          </a:p>
        </p:txBody>
      </p:sp>
    </p:spTree>
    <p:extLst>
      <p:ext uri="{BB962C8B-B14F-4D97-AF65-F5344CB8AC3E}">
        <p14:creationId xmlns:p14="http://schemas.microsoft.com/office/powerpoint/2010/main" val="1629299858"/>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obj" preserve="1">
  <p:cSld name="Title Slide">
    <p:bg>
      <p:bgPr>
        <a:solidFill>
          <a:schemeClr val="bg1"/>
        </a:solidFill>
        <a:effectLst/>
      </p:bgPr>
    </p:bg>
    <p:spTree>
      <p:nvGrpSpPr>
        <p:cNvPr id="1" name=""/>
        <p:cNvGrpSpPr/>
        <p:nvPr/>
      </p:nvGrpSpPr>
      <p:grpSpPr>
        <a:xfrm>
          <a:off x="0" y="0"/>
          <a:ext cx="0" cy="0"/>
          <a:chOff x="0" y="0"/>
          <a:chExt cx="0" cy="0"/>
        </a:xfrm>
      </p:grpSpPr>
      <p:pic>
        <p:nvPicPr>
          <p:cNvPr id="16" name="bg object 16"/>
          <p:cNvPicPr/>
          <p:nvPr/>
        </p:nvPicPr>
        <p:blipFill>
          <a:blip r:embed="rId2" cstate="print"/>
          <a:stretch>
            <a:fillRect/>
          </a:stretch>
        </p:blipFill>
        <p:spPr>
          <a:xfrm>
            <a:off x="0" y="0"/>
            <a:ext cx="18287999" cy="10286999"/>
          </a:xfrm>
          <a:prstGeom prst="rect">
            <a:avLst/>
          </a:prstGeom>
        </p:spPr>
      </p:pic>
      <p:sp>
        <p:nvSpPr>
          <p:cNvPr id="2" name="Holder 2"/>
          <p:cNvSpPr>
            <a:spLocks noGrp="1"/>
          </p:cNvSpPr>
          <p:nvPr>
            <p:ph type="ctrTitle"/>
          </p:nvPr>
        </p:nvSpPr>
        <p:spPr>
          <a:xfrm>
            <a:off x="4481759" y="3315315"/>
            <a:ext cx="9324480" cy="1835150"/>
          </a:xfrm>
          <a:prstGeom prst="rect">
            <a:avLst/>
          </a:prstGeom>
        </p:spPr>
        <p:txBody>
          <a:bodyPr wrap="square" lIns="0" tIns="0" rIns="0" bIns="0">
            <a:spAutoFit/>
          </a:bodyPr>
          <a:lstStyle>
            <a:lvl1pPr>
              <a:defRPr sz="5100" b="0" i="0">
                <a:solidFill>
                  <a:schemeClr val="bg1"/>
                </a:solidFill>
                <a:latin typeface="Lucida Sans Unicode"/>
                <a:cs typeface="Lucida Sans Unicode"/>
              </a:defRPr>
            </a:lvl1pPr>
          </a:lstStyle>
          <a:p>
            <a:endParaRPr/>
          </a:p>
        </p:txBody>
      </p:sp>
      <p:sp>
        <p:nvSpPr>
          <p:cNvPr id="3" name="Holder 3"/>
          <p:cNvSpPr>
            <a:spLocks noGrp="1"/>
          </p:cNvSpPr>
          <p:nvPr>
            <p:ph type="subTitle" idx="4"/>
          </p:nvPr>
        </p:nvSpPr>
        <p:spPr>
          <a:xfrm>
            <a:off x="2743200" y="5760720"/>
            <a:ext cx="12801600" cy="2571750"/>
          </a:xfrm>
          <a:prstGeom prst="rect">
            <a:avLst/>
          </a:prstGeom>
        </p:spPr>
        <p:txBody>
          <a:bodyPr wrap="square" lIns="0" tIns="0" rIns="0" bIns="0">
            <a:spAutoFit/>
          </a:bodyPr>
          <a:lstStyle>
            <a:lvl1pPr>
              <a:defRPr/>
            </a:lvl1pPr>
          </a:lstStyle>
          <a:p>
            <a:endParaRPr/>
          </a:p>
        </p:txBody>
      </p:sp>
      <p:sp>
        <p:nvSpPr>
          <p:cNvPr id="4" name="Holder 4"/>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5" name="Holder 5"/>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10/31/2022</a:t>
            </a:fld>
            <a:endParaRPr lang="en-US"/>
          </a:p>
        </p:txBody>
      </p:sp>
      <p:sp>
        <p:nvSpPr>
          <p:cNvPr id="6" name="Holder 6"/>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Holder 2"/>
          <p:cNvSpPr>
            <a:spLocks noGrp="1"/>
          </p:cNvSpPr>
          <p:nvPr>
            <p:ph type="title"/>
          </p:nvPr>
        </p:nvSpPr>
        <p:spPr/>
        <p:txBody>
          <a:bodyPr lIns="0" tIns="0" rIns="0" bIns="0"/>
          <a:lstStyle>
            <a:lvl1pPr>
              <a:defRPr sz="6000" b="1" i="0">
                <a:solidFill>
                  <a:srgbClr val="EF7B53"/>
                </a:solidFill>
                <a:latin typeface="Roboto Cn"/>
                <a:cs typeface="Roboto Cn"/>
              </a:defRPr>
            </a:lvl1pPr>
          </a:lstStyle>
          <a:p>
            <a:endParaRPr/>
          </a:p>
        </p:txBody>
      </p:sp>
      <p:sp>
        <p:nvSpPr>
          <p:cNvPr id="3" name="Holder 3"/>
          <p:cNvSpPr>
            <a:spLocks noGrp="1"/>
          </p:cNvSpPr>
          <p:nvPr>
            <p:ph type="body" idx="1"/>
          </p:nvPr>
        </p:nvSpPr>
        <p:spPr/>
        <p:txBody>
          <a:bodyPr lIns="0" tIns="0" rIns="0" bIns="0"/>
          <a:lstStyle>
            <a:lvl1pPr>
              <a:defRPr b="0" i="0">
                <a:solidFill>
                  <a:schemeClr val="tx1"/>
                </a:solidFill>
              </a:defRPr>
            </a:lvl1pPr>
          </a:lstStyle>
          <a:p>
            <a:endParaRPr/>
          </a:p>
        </p:txBody>
      </p:sp>
      <p:sp>
        <p:nvSpPr>
          <p:cNvPr id="4" name="Holder 4"/>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5" name="Holder 5"/>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10/31/2022</a:t>
            </a:fld>
            <a:endParaRPr lang="en-US"/>
          </a:p>
        </p:txBody>
      </p:sp>
      <p:sp>
        <p:nvSpPr>
          <p:cNvPr id="6" name="Holder 6"/>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obj" preserve="1">
  <p:cSld name="Two Content">
    <p:spTree>
      <p:nvGrpSpPr>
        <p:cNvPr id="1" name=""/>
        <p:cNvGrpSpPr/>
        <p:nvPr/>
      </p:nvGrpSpPr>
      <p:grpSpPr>
        <a:xfrm>
          <a:off x="0" y="0"/>
          <a:ext cx="0" cy="0"/>
          <a:chOff x="0" y="0"/>
          <a:chExt cx="0" cy="0"/>
        </a:xfrm>
      </p:grpSpPr>
      <p:sp>
        <p:nvSpPr>
          <p:cNvPr id="2" name="Holder 2"/>
          <p:cNvSpPr>
            <a:spLocks noGrp="1"/>
          </p:cNvSpPr>
          <p:nvPr>
            <p:ph type="title"/>
          </p:nvPr>
        </p:nvSpPr>
        <p:spPr/>
        <p:txBody>
          <a:bodyPr lIns="0" tIns="0" rIns="0" bIns="0"/>
          <a:lstStyle>
            <a:lvl1pPr>
              <a:defRPr sz="6000" b="1" i="0">
                <a:solidFill>
                  <a:srgbClr val="EF7B53"/>
                </a:solidFill>
                <a:latin typeface="Roboto Cn"/>
                <a:cs typeface="Roboto Cn"/>
              </a:defRPr>
            </a:lvl1pPr>
          </a:lstStyle>
          <a:p>
            <a:endParaRPr/>
          </a:p>
        </p:txBody>
      </p:sp>
      <p:sp>
        <p:nvSpPr>
          <p:cNvPr id="3" name="Holder 3"/>
          <p:cNvSpPr>
            <a:spLocks noGrp="1"/>
          </p:cNvSpPr>
          <p:nvPr>
            <p:ph sz="half" idx="2"/>
          </p:nvPr>
        </p:nvSpPr>
        <p:spPr>
          <a:xfrm>
            <a:off x="914400" y="2366010"/>
            <a:ext cx="7955280" cy="6789420"/>
          </a:xfrm>
          <a:prstGeom prst="rect">
            <a:avLst/>
          </a:prstGeom>
        </p:spPr>
        <p:txBody>
          <a:bodyPr wrap="square" lIns="0" tIns="0" rIns="0" bIns="0">
            <a:spAutoFit/>
          </a:bodyPr>
          <a:lstStyle>
            <a:lvl1pPr>
              <a:defRPr/>
            </a:lvl1pPr>
          </a:lstStyle>
          <a:p>
            <a:endParaRPr/>
          </a:p>
        </p:txBody>
      </p:sp>
      <p:sp>
        <p:nvSpPr>
          <p:cNvPr id="4" name="Holder 4"/>
          <p:cNvSpPr>
            <a:spLocks noGrp="1"/>
          </p:cNvSpPr>
          <p:nvPr>
            <p:ph sz="half" idx="3"/>
          </p:nvPr>
        </p:nvSpPr>
        <p:spPr>
          <a:xfrm>
            <a:off x="9418320" y="2366010"/>
            <a:ext cx="7955280" cy="6789420"/>
          </a:xfrm>
          <a:prstGeom prst="rect">
            <a:avLst/>
          </a:prstGeom>
        </p:spPr>
        <p:txBody>
          <a:bodyPr wrap="square" lIns="0" tIns="0" rIns="0" bIns="0">
            <a:spAutoFit/>
          </a:bodyPr>
          <a:lstStyle>
            <a:lvl1pPr>
              <a:defRPr/>
            </a:lvl1pPr>
          </a:lstStyle>
          <a:p>
            <a:endParaRPr/>
          </a:p>
        </p:txBody>
      </p:sp>
      <p:sp>
        <p:nvSpPr>
          <p:cNvPr id="5" name="Holder 5"/>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6" name="Holder 6"/>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10/31/2022</a:t>
            </a:fld>
            <a:endParaRPr lang="en-US"/>
          </a:p>
        </p:txBody>
      </p:sp>
      <p:sp>
        <p:nvSpPr>
          <p:cNvPr id="7" name="Holder 7"/>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obj" preserve="1">
  <p:cSld name="Title Only">
    <p:spTree>
      <p:nvGrpSpPr>
        <p:cNvPr id="1" name=""/>
        <p:cNvGrpSpPr/>
        <p:nvPr/>
      </p:nvGrpSpPr>
      <p:grpSpPr>
        <a:xfrm>
          <a:off x="0" y="0"/>
          <a:ext cx="0" cy="0"/>
          <a:chOff x="0" y="0"/>
          <a:chExt cx="0" cy="0"/>
        </a:xfrm>
      </p:grpSpPr>
      <p:sp>
        <p:nvSpPr>
          <p:cNvPr id="2" name="Holder 2"/>
          <p:cNvSpPr>
            <a:spLocks noGrp="1"/>
          </p:cNvSpPr>
          <p:nvPr>
            <p:ph type="title"/>
          </p:nvPr>
        </p:nvSpPr>
        <p:spPr/>
        <p:txBody>
          <a:bodyPr lIns="0" tIns="0" rIns="0" bIns="0"/>
          <a:lstStyle>
            <a:lvl1pPr>
              <a:defRPr sz="6000" b="1" i="0">
                <a:solidFill>
                  <a:srgbClr val="EF7B53"/>
                </a:solidFill>
                <a:latin typeface="Roboto Cn"/>
                <a:cs typeface="Roboto Cn"/>
              </a:defRPr>
            </a:lvl1pPr>
          </a:lstStyle>
          <a:p>
            <a:endParaRPr/>
          </a:p>
        </p:txBody>
      </p:sp>
      <p:sp>
        <p:nvSpPr>
          <p:cNvPr id="3" name="Holder 3"/>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4" name="Holder 4"/>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10/31/2022</a:t>
            </a:fld>
            <a:endParaRPr lang="en-US"/>
          </a:p>
        </p:txBody>
      </p:sp>
      <p:sp>
        <p:nvSpPr>
          <p:cNvPr id="5" name="Holder 5"/>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obj" preserve="1">
  <p:cSld name="Blank">
    <p:spTree>
      <p:nvGrpSpPr>
        <p:cNvPr id="1" name=""/>
        <p:cNvGrpSpPr/>
        <p:nvPr/>
      </p:nvGrpSpPr>
      <p:grpSpPr>
        <a:xfrm>
          <a:off x="0" y="0"/>
          <a:ext cx="0" cy="0"/>
          <a:chOff x="0" y="0"/>
          <a:chExt cx="0" cy="0"/>
        </a:xfrm>
      </p:grpSpPr>
      <p:sp>
        <p:nvSpPr>
          <p:cNvPr id="2" name="Holder 2"/>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3" name="Holder 3"/>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10/31/2022</a:t>
            </a:fld>
            <a:endParaRPr lang="en-US"/>
          </a:p>
        </p:txBody>
      </p:sp>
      <p:sp>
        <p:nvSpPr>
          <p:cNvPr id="4" name="Holder 4"/>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theme" Target="../theme/theme1.xml"/><Relationship Id="rId5" Type="http://schemas.openxmlformats.org/officeDocument/2006/relationships/slideLayout" Target="../slideLayouts/slideLayout5.xml"/><Relationship Id="rId4" Type="http://schemas.openxmlformats.org/officeDocument/2006/relationships/slideLayout" Target="../slideLayouts/slideLayout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older 2"/>
          <p:cNvSpPr>
            <a:spLocks noGrp="1"/>
          </p:cNvSpPr>
          <p:nvPr>
            <p:ph type="title"/>
          </p:nvPr>
        </p:nvSpPr>
        <p:spPr>
          <a:xfrm>
            <a:off x="3659719" y="-199655"/>
            <a:ext cx="10968561" cy="2569210"/>
          </a:xfrm>
          <a:prstGeom prst="rect">
            <a:avLst/>
          </a:prstGeom>
        </p:spPr>
        <p:txBody>
          <a:bodyPr wrap="square" lIns="0" tIns="0" rIns="0" bIns="0">
            <a:spAutoFit/>
          </a:bodyPr>
          <a:lstStyle>
            <a:lvl1pPr>
              <a:defRPr sz="6000" b="1" i="0">
                <a:solidFill>
                  <a:srgbClr val="EF7B53"/>
                </a:solidFill>
                <a:latin typeface="Roboto Cn"/>
                <a:cs typeface="Roboto Cn"/>
              </a:defRPr>
            </a:lvl1pPr>
          </a:lstStyle>
          <a:p>
            <a:endParaRPr/>
          </a:p>
        </p:txBody>
      </p:sp>
      <p:sp>
        <p:nvSpPr>
          <p:cNvPr id="3" name="Holder 3"/>
          <p:cNvSpPr>
            <a:spLocks noGrp="1"/>
          </p:cNvSpPr>
          <p:nvPr>
            <p:ph type="body" idx="1"/>
          </p:nvPr>
        </p:nvSpPr>
        <p:spPr>
          <a:xfrm>
            <a:off x="2054439" y="3069133"/>
            <a:ext cx="14179120" cy="4082415"/>
          </a:xfrm>
          <a:prstGeom prst="rect">
            <a:avLst/>
          </a:prstGeom>
        </p:spPr>
        <p:txBody>
          <a:bodyPr wrap="square" lIns="0" tIns="0" rIns="0" bIns="0">
            <a:spAutoFit/>
          </a:bodyPr>
          <a:lstStyle>
            <a:lvl1pPr>
              <a:defRPr b="0" i="0">
                <a:solidFill>
                  <a:schemeClr val="tx1"/>
                </a:solidFill>
              </a:defRPr>
            </a:lvl1pPr>
          </a:lstStyle>
          <a:p>
            <a:endParaRPr/>
          </a:p>
        </p:txBody>
      </p:sp>
      <p:sp>
        <p:nvSpPr>
          <p:cNvPr id="4" name="Holder 4"/>
          <p:cNvSpPr>
            <a:spLocks noGrp="1"/>
          </p:cNvSpPr>
          <p:nvPr>
            <p:ph type="ftr" sz="quarter" idx="5"/>
          </p:nvPr>
        </p:nvSpPr>
        <p:spPr>
          <a:xfrm>
            <a:off x="6217920" y="9566910"/>
            <a:ext cx="5852160" cy="514350"/>
          </a:xfrm>
          <a:prstGeom prst="rect">
            <a:avLst/>
          </a:prstGeom>
        </p:spPr>
        <p:txBody>
          <a:bodyPr wrap="square" lIns="0" tIns="0" rIns="0" bIns="0">
            <a:spAutoFit/>
          </a:bodyPr>
          <a:lstStyle>
            <a:lvl1pPr algn="ctr">
              <a:defRPr>
                <a:solidFill>
                  <a:schemeClr val="tx1">
                    <a:tint val="75000"/>
                  </a:schemeClr>
                </a:solidFill>
              </a:defRPr>
            </a:lvl1pPr>
          </a:lstStyle>
          <a:p>
            <a:endParaRPr/>
          </a:p>
        </p:txBody>
      </p:sp>
      <p:sp>
        <p:nvSpPr>
          <p:cNvPr id="5" name="Holder 5"/>
          <p:cNvSpPr>
            <a:spLocks noGrp="1"/>
          </p:cNvSpPr>
          <p:nvPr>
            <p:ph type="dt" sz="half" idx="6"/>
          </p:nvPr>
        </p:nvSpPr>
        <p:spPr>
          <a:xfrm>
            <a:off x="914400" y="9566910"/>
            <a:ext cx="4206240" cy="514350"/>
          </a:xfrm>
          <a:prstGeom prst="rect">
            <a:avLst/>
          </a:prstGeom>
        </p:spPr>
        <p:txBody>
          <a:bodyPr wrap="square" lIns="0" tIns="0" rIns="0" bIns="0">
            <a:spAutoFit/>
          </a:bodyPr>
          <a:lstStyle>
            <a:lvl1pPr algn="l">
              <a:defRPr>
                <a:solidFill>
                  <a:schemeClr val="tx1">
                    <a:tint val="75000"/>
                  </a:schemeClr>
                </a:solidFill>
              </a:defRPr>
            </a:lvl1pPr>
          </a:lstStyle>
          <a:p>
            <a:fld id="{1D8BD707-D9CF-40AE-B4C6-C98DA3205C09}" type="datetimeFigureOut">
              <a:rPr lang="en-US"/>
              <a:t>10/31/2022</a:t>
            </a:fld>
            <a:endParaRPr lang="en-US"/>
          </a:p>
        </p:txBody>
      </p:sp>
      <p:sp>
        <p:nvSpPr>
          <p:cNvPr id="6" name="Holder 6"/>
          <p:cNvSpPr>
            <a:spLocks noGrp="1"/>
          </p:cNvSpPr>
          <p:nvPr>
            <p:ph type="sldNum" sz="quarter" idx="7"/>
          </p:nvPr>
        </p:nvSpPr>
        <p:spPr>
          <a:xfrm>
            <a:off x="13167361" y="9566910"/>
            <a:ext cx="4206240" cy="514350"/>
          </a:xfrm>
          <a:prstGeom prst="rect">
            <a:avLst/>
          </a:prstGeom>
        </p:spPr>
        <p:txBody>
          <a:bodyPr wrap="square" lIns="0" tIns="0" rIns="0" bIns="0">
            <a:spAutoFit/>
          </a:bodyPr>
          <a:lstStyle>
            <a:lvl1pPr algn="r">
              <a:defRPr>
                <a:solidFill>
                  <a:schemeClr val="tx1">
                    <a:tint val="75000"/>
                  </a:schemeClr>
                </a:solidFill>
              </a:defRPr>
            </a:lvl1pPr>
          </a:lstStyle>
          <a:p>
            <a:fld id="{B6F15528-21DE-4FAA-801E-634DDDAF4B2B}" type="slidenum">
              <a:t>‹#›</a:t>
            </a:fld>
            <a:endParaRPr/>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Lst>
  <p:txStyles>
    <p:titleStyle>
      <a:lvl1pPr>
        <a:defRPr>
          <a:latin typeface="+mj-lt"/>
          <a:ea typeface="+mj-ea"/>
          <a:cs typeface="+mj-cs"/>
        </a:defRPr>
      </a:lvl1pPr>
    </p:titleStyle>
    <p:bodyStyle>
      <a:lvl1pPr marL="0">
        <a:defRPr>
          <a:latin typeface="+mn-lt"/>
          <a:ea typeface="+mn-ea"/>
          <a:cs typeface="+mn-cs"/>
        </a:defRPr>
      </a:lvl1pPr>
      <a:lvl2pPr marL="457200">
        <a:defRPr>
          <a:latin typeface="+mn-lt"/>
          <a:ea typeface="+mn-ea"/>
          <a:cs typeface="+mn-cs"/>
        </a:defRPr>
      </a:lvl2pPr>
      <a:lvl3pPr marL="914400">
        <a:defRPr>
          <a:latin typeface="+mn-lt"/>
          <a:ea typeface="+mn-ea"/>
          <a:cs typeface="+mn-cs"/>
        </a:defRPr>
      </a:lvl3pPr>
      <a:lvl4pPr marL="1371600">
        <a:defRPr>
          <a:latin typeface="+mn-lt"/>
          <a:ea typeface="+mn-ea"/>
          <a:cs typeface="+mn-cs"/>
        </a:defRPr>
      </a:lvl4pPr>
      <a:lvl5pPr marL="1828800">
        <a:defRPr>
          <a:latin typeface="+mn-lt"/>
          <a:ea typeface="+mn-ea"/>
          <a:cs typeface="+mn-cs"/>
        </a:defRPr>
      </a:lvl5pPr>
      <a:lvl6pPr marL="2286000">
        <a:defRPr>
          <a:latin typeface="+mn-lt"/>
          <a:ea typeface="+mn-ea"/>
          <a:cs typeface="+mn-cs"/>
        </a:defRPr>
      </a:lvl6pPr>
      <a:lvl7pPr marL="2743200">
        <a:defRPr>
          <a:latin typeface="+mn-lt"/>
          <a:ea typeface="+mn-ea"/>
          <a:cs typeface="+mn-cs"/>
        </a:defRPr>
      </a:lvl7pPr>
      <a:lvl8pPr marL="3200400">
        <a:defRPr>
          <a:latin typeface="+mn-lt"/>
          <a:ea typeface="+mn-ea"/>
          <a:cs typeface="+mn-cs"/>
        </a:defRPr>
      </a:lvl8pPr>
      <a:lvl9pPr marL="3657600">
        <a:defRPr>
          <a:latin typeface="+mn-lt"/>
          <a:ea typeface="+mn-ea"/>
          <a:cs typeface="+mn-cs"/>
        </a:defRPr>
      </a:lvl9pPr>
    </p:bodyStyle>
    <p:otherStyle>
      <a:lvl1pPr marL="0">
        <a:defRPr>
          <a:latin typeface="+mn-lt"/>
          <a:ea typeface="+mn-ea"/>
          <a:cs typeface="+mn-cs"/>
        </a:defRPr>
      </a:lvl1pPr>
      <a:lvl2pPr marL="457200">
        <a:defRPr>
          <a:latin typeface="+mn-lt"/>
          <a:ea typeface="+mn-ea"/>
          <a:cs typeface="+mn-cs"/>
        </a:defRPr>
      </a:lvl2pPr>
      <a:lvl3pPr marL="914400">
        <a:defRPr>
          <a:latin typeface="+mn-lt"/>
          <a:ea typeface="+mn-ea"/>
          <a:cs typeface="+mn-cs"/>
        </a:defRPr>
      </a:lvl3pPr>
      <a:lvl4pPr marL="1371600">
        <a:defRPr>
          <a:latin typeface="+mn-lt"/>
          <a:ea typeface="+mn-ea"/>
          <a:cs typeface="+mn-cs"/>
        </a:defRPr>
      </a:lvl4pPr>
      <a:lvl5pPr marL="1828800">
        <a:defRPr>
          <a:latin typeface="+mn-lt"/>
          <a:ea typeface="+mn-ea"/>
          <a:cs typeface="+mn-cs"/>
        </a:defRPr>
      </a:lvl5pPr>
      <a:lvl6pPr marL="2286000">
        <a:defRPr>
          <a:latin typeface="+mn-lt"/>
          <a:ea typeface="+mn-ea"/>
          <a:cs typeface="+mn-cs"/>
        </a:defRPr>
      </a:lvl6pPr>
      <a:lvl7pPr marL="2743200">
        <a:defRPr>
          <a:latin typeface="+mn-lt"/>
          <a:ea typeface="+mn-ea"/>
          <a:cs typeface="+mn-cs"/>
        </a:defRPr>
      </a:lvl7pPr>
      <a:lvl8pPr marL="3200400">
        <a:defRPr>
          <a:latin typeface="+mn-lt"/>
          <a:ea typeface="+mn-ea"/>
          <a:cs typeface="+mn-cs"/>
        </a:defRPr>
      </a:lvl8pPr>
      <a:lvl9pPr marL="3657600">
        <a:defRPr>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8" Type="http://schemas.openxmlformats.org/officeDocument/2006/relationships/image" Target="../media/image7.png"/><Relationship Id="rId3" Type="http://schemas.openxmlformats.org/officeDocument/2006/relationships/image" Target="../media/image2.png"/><Relationship Id="rId7" Type="http://schemas.openxmlformats.org/officeDocument/2006/relationships/image" Target="../media/image6.png"/><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image" Target="../media/image5.png"/><Relationship Id="rId5" Type="http://schemas.openxmlformats.org/officeDocument/2006/relationships/image" Target="../media/image4.png"/><Relationship Id="rId10" Type="http://schemas.openxmlformats.org/officeDocument/2006/relationships/image" Target="../media/image9.png"/><Relationship Id="rId4" Type="http://schemas.openxmlformats.org/officeDocument/2006/relationships/image" Target="../media/image3.png"/><Relationship Id="rId9" Type="http://schemas.openxmlformats.org/officeDocument/2006/relationships/image" Target="../media/image8.png"/></Relationships>
</file>

<file path=ppt/slides/_rels/slide4.xml.rels><?xml version="1.0" encoding="UTF-8" standalone="yes"?>
<Relationships xmlns="http://schemas.openxmlformats.org/package/2006/relationships"><Relationship Id="rId3" Type="http://schemas.openxmlformats.org/officeDocument/2006/relationships/image" Target="../media/image10.jp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11.jpg"/></Relationships>
</file>

<file path=ppt/slides/_rels/slide5.xml.rels><?xml version="1.0" encoding="UTF-8" standalone="yes"?>
<Relationships xmlns="http://schemas.openxmlformats.org/package/2006/relationships"><Relationship Id="rId3" Type="http://schemas.openxmlformats.org/officeDocument/2006/relationships/image" Target="../media/image12.jp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8" Type="http://schemas.openxmlformats.org/officeDocument/2006/relationships/image" Target="../media/image18.jpg"/><Relationship Id="rId3" Type="http://schemas.openxmlformats.org/officeDocument/2006/relationships/image" Target="../media/image13.jpg"/><Relationship Id="rId7" Type="http://schemas.openxmlformats.org/officeDocument/2006/relationships/image" Target="../media/image17.jpg"/><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image" Target="../media/image16.jpg"/><Relationship Id="rId5" Type="http://schemas.openxmlformats.org/officeDocument/2006/relationships/image" Target="../media/image15.jpg"/><Relationship Id="rId4" Type="http://schemas.openxmlformats.org/officeDocument/2006/relationships/image" Target="../media/image14.jpg"/></Relationships>
</file>

<file path=ppt/slides/_rels/slide7.xml.rels><?xml version="1.0" encoding="UTF-8" standalone="yes"?>
<Relationships xmlns="http://schemas.openxmlformats.org/package/2006/relationships"><Relationship Id="rId3" Type="http://schemas.openxmlformats.org/officeDocument/2006/relationships/image" Target="../media/image19.jpg"/><Relationship Id="rId2" Type="http://schemas.openxmlformats.org/officeDocument/2006/relationships/notesSlide" Target="../notesSlides/notesSlide6.xml"/><Relationship Id="rId1" Type="http://schemas.openxmlformats.org/officeDocument/2006/relationships/slideLayout" Target="../slideLayouts/slideLayout2.xml"/><Relationship Id="rId5" Type="http://schemas.openxmlformats.org/officeDocument/2006/relationships/image" Target="../media/image21.png"/><Relationship Id="rId4" Type="http://schemas.openxmlformats.org/officeDocument/2006/relationships/image" Target="../media/image20.jpg"/></Relationships>
</file>

<file path=ppt/slides/_rels/slide8.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8" Type="http://schemas.openxmlformats.org/officeDocument/2006/relationships/image" Target="../media/image28.png"/><Relationship Id="rId13" Type="http://schemas.openxmlformats.org/officeDocument/2006/relationships/image" Target="../media/image33.png"/><Relationship Id="rId3" Type="http://schemas.openxmlformats.org/officeDocument/2006/relationships/image" Target="../media/image23.png"/><Relationship Id="rId7" Type="http://schemas.openxmlformats.org/officeDocument/2006/relationships/image" Target="../media/image27.png"/><Relationship Id="rId12" Type="http://schemas.openxmlformats.org/officeDocument/2006/relationships/image" Target="../media/image32.png"/><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image" Target="../media/image26.png"/><Relationship Id="rId11" Type="http://schemas.openxmlformats.org/officeDocument/2006/relationships/image" Target="../media/image31.png"/><Relationship Id="rId5" Type="http://schemas.openxmlformats.org/officeDocument/2006/relationships/image" Target="../media/image25.png"/><Relationship Id="rId10" Type="http://schemas.openxmlformats.org/officeDocument/2006/relationships/image" Target="../media/image30.png"/><Relationship Id="rId4" Type="http://schemas.openxmlformats.org/officeDocument/2006/relationships/image" Target="../media/image24.png"/><Relationship Id="rId9" Type="http://schemas.openxmlformats.org/officeDocument/2006/relationships/image" Target="../media/image29.png"/></Relationships>
</file>

<file path=ppt/slides/_rels/slide10.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notesSlide" Target="../notesSlides/notesSlide10.xml"/><Relationship Id="rId1" Type="http://schemas.openxmlformats.org/officeDocument/2006/relationships/slideLayout" Target="../slideLayouts/slideLayout3.xml"/><Relationship Id="rId6" Type="http://schemas.openxmlformats.org/officeDocument/2006/relationships/image" Target="../media/image38.png"/><Relationship Id="rId5" Type="http://schemas.openxmlformats.org/officeDocument/2006/relationships/image" Target="../media/image37.png"/><Relationship Id="rId4" Type="http://schemas.openxmlformats.org/officeDocument/2006/relationships/image" Target="../media/image36.png"/></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8" Type="http://schemas.openxmlformats.org/officeDocument/2006/relationships/hyperlink" Target="http://www.telegraph.co.uk/business/2022/03/17/tm-lewin-collapses-second-time-two-years/" TargetMode="External"/><Relationship Id="rId3" Type="http://schemas.openxmlformats.org/officeDocument/2006/relationships/hyperlink" Target="http://www.cipd.co.uk/knowledge/strategy/organisational-development/pestle-analysis-factsheet#gref" TargetMode="External"/><Relationship Id="rId7" Type="http://schemas.openxmlformats.org/officeDocument/2006/relationships/hyperlink" Target="http://www.techtarget.com/whatis/definition/fishbone-diagram" TargetMode="External"/><Relationship Id="rId2" Type="http://schemas.openxmlformats.org/officeDocument/2006/relationships/hyperlink" Target="http://www.bmj.com/content/bmj/372/bmj.n421.full.pdf" TargetMode="External"/><Relationship Id="rId1" Type="http://schemas.openxmlformats.org/officeDocument/2006/relationships/slideLayout" Target="../slideLayouts/slideLayout2.xml"/><Relationship Id="rId6" Type="http://schemas.openxmlformats.org/officeDocument/2006/relationships/hyperlink" Target="http://www.cms.gov/medicare/provider-enrollment-and-certification/qapi/downloads/fishbonerevised.pdf" TargetMode="External"/><Relationship Id="rId11" Type="http://schemas.openxmlformats.org/officeDocument/2006/relationships/hyperlink" Target="http://www.gentlemansgazette.com/what-to-buy-from-charles-tyrwhitt/" TargetMode="External"/><Relationship Id="rId5" Type="http://schemas.openxmlformats.org/officeDocument/2006/relationships/hyperlink" Target="http://www.gov.uk/government/publications/direct-and-indirect-health-impacts-of-covid-19-in-england-emerging-" TargetMode="External"/><Relationship Id="rId10" Type="http://schemas.openxmlformats.org/officeDocument/2006/relationships/hyperlink" Target="http://www.ons.gov.uk/economy/grossvalueaddedgva/articles/effectsofthecoronaviruscovid19pandemiconhighcontactindustries" TargetMode="External"/><Relationship Id="rId4" Type="http://schemas.openxmlformats.org/officeDocument/2006/relationships/hyperlink" Target="http://www.companyrescue.co.uk/guides-knowledge/news/rescue-deal-on-the-table-" TargetMode="External"/><Relationship Id="rId9" Type="http://schemas.openxmlformats.org/officeDocument/2006/relationships/hyperlink" Target="http://www.spcforexcel.com/spc-blog/what-cause-and-effect-fishbone-diagram" TargetMode="External"/></Relationships>
</file>

<file path=ppt/slides/_rels/slide17.xml.rels><?xml version="1.0" encoding="UTF-8" standalone="yes"?>
<Relationships xmlns="http://schemas.openxmlformats.org/package/2006/relationships"><Relationship Id="rId2" Type="http://schemas.openxmlformats.org/officeDocument/2006/relationships/image" Target="../media/image41.jpg"/><Relationship Id="rId1" Type="http://schemas.openxmlformats.org/officeDocument/2006/relationships/slideLayout" Target="../slideLayouts/slideLayout5.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ctrTitle"/>
          </p:nvPr>
        </p:nvSpPr>
        <p:spPr>
          <a:prstGeom prst="rect">
            <a:avLst/>
          </a:prstGeom>
        </p:spPr>
        <p:txBody>
          <a:bodyPr vert="horz" wrap="square" lIns="0" tIns="12700" rIns="0" bIns="0" rtlCol="0">
            <a:spAutoFit/>
          </a:bodyPr>
          <a:lstStyle/>
          <a:p>
            <a:pPr marL="3560445" marR="5080" indent="-3548379">
              <a:lnSpc>
                <a:spcPct val="116399"/>
              </a:lnSpc>
              <a:spcBef>
                <a:spcPts val="100"/>
              </a:spcBef>
            </a:pPr>
            <a:r>
              <a:rPr spc="85" dirty="0"/>
              <a:t>Problem</a:t>
            </a:r>
            <a:r>
              <a:rPr spc="-375" dirty="0"/>
              <a:t> </a:t>
            </a:r>
            <a:r>
              <a:rPr spc="20" dirty="0"/>
              <a:t>Solving</a:t>
            </a:r>
            <a:r>
              <a:rPr spc="-370" dirty="0"/>
              <a:t> </a:t>
            </a:r>
            <a:r>
              <a:rPr spc="25" dirty="0"/>
              <a:t>and</a:t>
            </a:r>
            <a:r>
              <a:rPr spc="-370" dirty="0"/>
              <a:t> </a:t>
            </a:r>
            <a:r>
              <a:rPr spc="5" dirty="0"/>
              <a:t>Decision </a:t>
            </a:r>
            <a:r>
              <a:rPr spc="-1600" dirty="0"/>
              <a:t> </a:t>
            </a:r>
            <a:r>
              <a:rPr spc="-114" dirty="0"/>
              <a:t>Making</a:t>
            </a:r>
          </a:p>
        </p:txBody>
      </p:sp>
      <p:sp>
        <p:nvSpPr>
          <p:cNvPr id="3" name="object 3"/>
          <p:cNvSpPr txBox="1"/>
          <p:nvPr/>
        </p:nvSpPr>
        <p:spPr>
          <a:xfrm>
            <a:off x="3733800" y="5905500"/>
            <a:ext cx="10820400" cy="1218667"/>
          </a:xfrm>
          <a:prstGeom prst="rect">
            <a:avLst/>
          </a:prstGeom>
        </p:spPr>
        <p:txBody>
          <a:bodyPr vert="horz" wrap="square" lIns="0" tIns="12700" rIns="0" bIns="0" rtlCol="0">
            <a:spAutoFit/>
          </a:bodyPr>
          <a:lstStyle/>
          <a:p>
            <a:pPr marL="390525" marR="5080" indent="-378460">
              <a:lnSpc>
                <a:spcPct val="115799"/>
              </a:lnSpc>
              <a:spcBef>
                <a:spcPts val="100"/>
              </a:spcBef>
            </a:pPr>
            <a:r>
              <a:rPr lang="en-GB" sz="3400" spc="70" dirty="0">
                <a:solidFill>
                  <a:srgbClr val="FFFFFF"/>
                </a:solidFill>
                <a:latin typeface="Lucida Sans Unicode"/>
                <a:cs typeface="Lucida Sans Unicode"/>
              </a:rPr>
              <a:t>Student </a:t>
            </a:r>
            <a:r>
              <a:rPr lang="en-GB" sz="3400" spc="70" dirty="0" err="1">
                <a:solidFill>
                  <a:srgbClr val="FFFFFF"/>
                </a:solidFill>
                <a:latin typeface="Lucida Sans Unicode"/>
                <a:cs typeface="Lucida Sans Unicode"/>
              </a:rPr>
              <a:t>name:Florentin</a:t>
            </a:r>
            <a:r>
              <a:rPr lang="en-GB" sz="3400" spc="70" dirty="0">
                <a:solidFill>
                  <a:srgbClr val="FFFFFF"/>
                </a:solidFill>
                <a:latin typeface="Lucida Sans Unicode"/>
                <a:cs typeface="Lucida Sans Unicode"/>
              </a:rPr>
              <a:t> Daniel Ciobanu</a:t>
            </a:r>
          </a:p>
          <a:p>
            <a:pPr marL="390525" marR="5080" indent="-378460">
              <a:lnSpc>
                <a:spcPct val="115799"/>
              </a:lnSpc>
              <a:spcBef>
                <a:spcPts val="100"/>
              </a:spcBef>
            </a:pPr>
            <a:r>
              <a:rPr lang="en-GB" sz="3400" spc="70" dirty="0">
                <a:solidFill>
                  <a:srgbClr val="FFFFFF"/>
                </a:solidFill>
                <a:latin typeface="Lucida Sans Unicode"/>
                <a:cs typeface="Lucida Sans Unicode"/>
              </a:rPr>
              <a:t>                  Student id:2127866</a:t>
            </a:r>
            <a:endParaRPr sz="3400" dirty="0">
              <a:latin typeface="Lucida Sans Unicode"/>
              <a:cs typeface="Lucida Sans Unicode"/>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 name="object 3"/>
          <p:cNvSpPr txBox="1">
            <a:spLocks noGrp="1"/>
          </p:cNvSpPr>
          <p:nvPr>
            <p:ph type="title"/>
          </p:nvPr>
        </p:nvSpPr>
        <p:spPr>
          <a:xfrm>
            <a:off x="1028720" y="964482"/>
            <a:ext cx="16230600" cy="1638300"/>
          </a:xfrm>
          <a:prstGeom prst="rect">
            <a:avLst/>
          </a:prstGeom>
          <a:solidFill>
            <a:srgbClr val="000000"/>
          </a:solidFill>
        </p:spPr>
        <p:txBody>
          <a:bodyPr vert="horz" wrap="square" lIns="0" tIns="267335" rIns="0" bIns="0" rtlCol="0">
            <a:spAutoFit/>
          </a:bodyPr>
          <a:lstStyle/>
          <a:p>
            <a:pPr marL="17145" algn="ctr">
              <a:lnSpc>
                <a:spcPct val="100000"/>
              </a:lnSpc>
              <a:spcBef>
                <a:spcPts val="2105"/>
              </a:spcBef>
            </a:pPr>
            <a:r>
              <a:rPr sz="7200" spc="125" dirty="0">
                <a:solidFill>
                  <a:srgbClr val="FFFFFF"/>
                </a:solidFill>
              </a:rPr>
              <a:t>TABLE</a:t>
            </a:r>
            <a:r>
              <a:rPr sz="7200" spc="45" dirty="0">
                <a:solidFill>
                  <a:srgbClr val="FFFFFF"/>
                </a:solidFill>
              </a:rPr>
              <a:t> </a:t>
            </a:r>
            <a:r>
              <a:rPr sz="7200" spc="-25" dirty="0">
                <a:solidFill>
                  <a:srgbClr val="FFFFFF"/>
                </a:solidFill>
              </a:rPr>
              <a:t>OF</a:t>
            </a:r>
            <a:r>
              <a:rPr sz="7200" spc="45" dirty="0">
                <a:solidFill>
                  <a:srgbClr val="FFFFFF"/>
                </a:solidFill>
              </a:rPr>
              <a:t> </a:t>
            </a:r>
            <a:r>
              <a:rPr sz="7200" spc="105" dirty="0">
                <a:solidFill>
                  <a:srgbClr val="FFFFFF"/>
                </a:solidFill>
              </a:rPr>
              <a:t>CONTENTS</a:t>
            </a:r>
            <a:endParaRPr sz="7200"/>
          </a:p>
        </p:txBody>
      </p:sp>
      <p:sp>
        <p:nvSpPr>
          <p:cNvPr id="4" name="object 4"/>
          <p:cNvSpPr txBox="1"/>
          <p:nvPr/>
        </p:nvSpPr>
        <p:spPr>
          <a:xfrm>
            <a:off x="1028720" y="3162301"/>
            <a:ext cx="8877280" cy="6370975"/>
          </a:xfrm>
          <a:prstGeom prst="rect">
            <a:avLst/>
          </a:prstGeom>
        </p:spPr>
        <p:txBody>
          <a:bodyPr vert="horz" wrap="square" lIns="0" tIns="15240" rIns="0" bIns="0" rtlCol="0">
            <a:spAutoFit/>
          </a:bodyPr>
          <a:lstStyle/>
          <a:p>
            <a:pPr marL="355600" indent="-342900">
              <a:lnSpc>
                <a:spcPct val="100000"/>
              </a:lnSpc>
              <a:spcBef>
                <a:spcPts val="120"/>
              </a:spcBef>
              <a:buFont typeface="Arial" panose="020B0604020202020204" pitchFamily="34" charset="0"/>
              <a:buChar char="•"/>
            </a:pPr>
            <a:r>
              <a:rPr sz="2150" spc="20" dirty="0">
                <a:solidFill>
                  <a:srgbClr val="EF7B53"/>
                </a:solidFill>
                <a:latin typeface="Roboto Cn"/>
                <a:cs typeface="Roboto Cn"/>
              </a:rPr>
              <a:t>INTRODUCTION</a:t>
            </a:r>
            <a:endParaRPr lang="en-GB" sz="2150" spc="20" dirty="0">
              <a:solidFill>
                <a:srgbClr val="EF7B53"/>
              </a:solidFill>
              <a:latin typeface="Roboto Cn"/>
              <a:cs typeface="Roboto Cn"/>
            </a:endParaRPr>
          </a:p>
          <a:p>
            <a:pPr marL="355600" indent="-342900">
              <a:lnSpc>
                <a:spcPct val="100000"/>
              </a:lnSpc>
              <a:spcBef>
                <a:spcPts val="120"/>
              </a:spcBef>
              <a:buFont typeface="Arial" panose="020B0604020202020204" pitchFamily="34" charset="0"/>
              <a:buChar char="•"/>
            </a:pPr>
            <a:endParaRPr lang="en-GB" sz="2150" spc="20" dirty="0">
              <a:solidFill>
                <a:srgbClr val="EF7B53"/>
              </a:solidFill>
              <a:latin typeface="Roboto Cn"/>
              <a:cs typeface="Roboto Cn"/>
            </a:endParaRPr>
          </a:p>
          <a:p>
            <a:pPr marL="355600" indent="-342900">
              <a:spcBef>
                <a:spcPts val="120"/>
              </a:spcBef>
              <a:buFont typeface="Arial" panose="020B0604020202020204" pitchFamily="34" charset="0"/>
              <a:buChar char="•"/>
            </a:pPr>
            <a:r>
              <a:rPr lang="en-GB" sz="2400" spc="15" dirty="0">
                <a:solidFill>
                  <a:srgbClr val="EF7B53"/>
                </a:solidFill>
                <a:latin typeface="Roboto Cn"/>
                <a:cs typeface="Roboto Cn"/>
              </a:rPr>
              <a:t>NATURE, AND </a:t>
            </a:r>
            <a:r>
              <a:rPr lang="en-GB" sz="2400" spc="40" dirty="0">
                <a:solidFill>
                  <a:srgbClr val="EF7B53"/>
                </a:solidFill>
                <a:latin typeface="Roboto Cn"/>
                <a:cs typeface="Roboto Cn"/>
              </a:rPr>
              <a:t>IMPACT </a:t>
            </a:r>
            <a:r>
              <a:rPr lang="en-GB" sz="2400" spc="-5" dirty="0">
                <a:solidFill>
                  <a:srgbClr val="EF7B53"/>
                </a:solidFill>
                <a:latin typeface="Roboto Cn"/>
                <a:cs typeface="Roboto Cn"/>
              </a:rPr>
              <a:t>OF </a:t>
            </a:r>
            <a:r>
              <a:rPr lang="en-GB" sz="2400" dirty="0">
                <a:solidFill>
                  <a:srgbClr val="EF7B53"/>
                </a:solidFill>
                <a:latin typeface="Roboto Cn"/>
                <a:cs typeface="Roboto Cn"/>
              </a:rPr>
              <a:t> </a:t>
            </a:r>
            <a:r>
              <a:rPr lang="en-GB" sz="2400" spc="10" dirty="0">
                <a:solidFill>
                  <a:srgbClr val="EF7B53"/>
                </a:solidFill>
                <a:latin typeface="Roboto Cn"/>
                <a:cs typeface="Roboto Cn"/>
              </a:rPr>
              <a:t>COVID</a:t>
            </a:r>
            <a:r>
              <a:rPr lang="en-GB" sz="2400" spc="5" dirty="0">
                <a:solidFill>
                  <a:srgbClr val="EF7B53"/>
                </a:solidFill>
                <a:latin typeface="Roboto Cn"/>
                <a:cs typeface="Roboto Cn"/>
              </a:rPr>
              <a:t> </a:t>
            </a:r>
            <a:r>
              <a:rPr lang="en-GB" sz="2400" spc="-30" dirty="0">
                <a:solidFill>
                  <a:srgbClr val="EF7B53"/>
                </a:solidFill>
                <a:latin typeface="Roboto Cn"/>
                <a:cs typeface="Roboto Cn"/>
              </a:rPr>
              <a:t>19</a:t>
            </a:r>
            <a:r>
              <a:rPr lang="en-GB" sz="2400" spc="10" dirty="0">
                <a:solidFill>
                  <a:srgbClr val="EF7B53"/>
                </a:solidFill>
                <a:latin typeface="Roboto Cn"/>
                <a:cs typeface="Roboto Cn"/>
              </a:rPr>
              <a:t> </a:t>
            </a:r>
            <a:r>
              <a:rPr lang="en-GB" sz="2400" spc="5" dirty="0">
                <a:solidFill>
                  <a:srgbClr val="EF7B53"/>
                </a:solidFill>
                <a:latin typeface="Roboto Cn"/>
                <a:cs typeface="Roboto Cn"/>
              </a:rPr>
              <a:t>ON EMPLOYEES </a:t>
            </a:r>
            <a:r>
              <a:rPr lang="en-GB" sz="2400" spc="10" dirty="0">
                <a:solidFill>
                  <a:srgbClr val="EF7B53"/>
                </a:solidFill>
                <a:latin typeface="Roboto Cn"/>
                <a:cs typeface="Roboto Cn"/>
              </a:rPr>
              <a:t> </a:t>
            </a:r>
            <a:r>
              <a:rPr lang="en-GB" sz="2400" spc="15" dirty="0">
                <a:solidFill>
                  <a:srgbClr val="EF7B53"/>
                </a:solidFill>
                <a:latin typeface="Roboto Cn"/>
                <a:cs typeface="Roboto Cn"/>
              </a:rPr>
              <a:t>AND</a:t>
            </a:r>
            <a:r>
              <a:rPr lang="en-GB" sz="2400" spc="-15" dirty="0">
                <a:solidFill>
                  <a:srgbClr val="EF7B53"/>
                </a:solidFill>
                <a:latin typeface="Roboto Cn"/>
                <a:cs typeface="Roboto Cn"/>
              </a:rPr>
              <a:t> </a:t>
            </a:r>
            <a:r>
              <a:rPr lang="en-GB" sz="2400" spc="20" dirty="0">
                <a:solidFill>
                  <a:srgbClr val="EF7B53"/>
                </a:solidFill>
                <a:latin typeface="Roboto Cn"/>
                <a:cs typeface="Roboto Cn"/>
              </a:rPr>
              <a:t>THEIR</a:t>
            </a:r>
            <a:r>
              <a:rPr lang="en-GB" sz="2400" spc="-10" dirty="0">
                <a:solidFill>
                  <a:srgbClr val="EF7B53"/>
                </a:solidFill>
                <a:latin typeface="Roboto Cn"/>
                <a:cs typeface="Roboto Cn"/>
              </a:rPr>
              <a:t> </a:t>
            </a:r>
            <a:r>
              <a:rPr lang="en-GB" sz="2400" spc="20" dirty="0">
                <a:solidFill>
                  <a:srgbClr val="EF7B53"/>
                </a:solidFill>
                <a:latin typeface="Roboto Cn"/>
                <a:cs typeface="Roboto Cn"/>
              </a:rPr>
              <a:t>ORGANISATION</a:t>
            </a:r>
          </a:p>
          <a:p>
            <a:pPr marL="355600" indent="-342900">
              <a:spcBef>
                <a:spcPts val="120"/>
              </a:spcBef>
              <a:buFont typeface="Arial" panose="020B0604020202020204" pitchFamily="34" charset="0"/>
              <a:buChar char="•"/>
            </a:pPr>
            <a:endParaRPr lang="en-GB" sz="2400" spc="20" dirty="0">
              <a:solidFill>
                <a:srgbClr val="EF7B53"/>
              </a:solidFill>
              <a:latin typeface="Roboto Cn"/>
              <a:cs typeface="Roboto Cn"/>
            </a:endParaRPr>
          </a:p>
          <a:p>
            <a:pPr marL="355600" indent="-342900">
              <a:spcBef>
                <a:spcPts val="120"/>
              </a:spcBef>
              <a:buFont typeface="Arial" panose="020B0604020202020204" pitchFamily="34" charset="0"/>
              <a:buChar char="•"/>
            </a:pPr>
            <a:r>
              <a:rPr lang="en-GB" sz="2400" spc="25" dirty="0">
                <a:solidFill>
                  <a:srgbClr val="EF7B53"/>
                </a:solidFill>
                <a:latin typeface="Roboto Cn"/>
                <a:cs typeface="Roboto Cn"/>
              </a:rPr>
              <a:t>PESTLE </a:t>
            </a:r>
            <a:r>
              <a:rPr lang="en-GB" sz="2400" spc="20" dirty="0">
                <a:solidFill>
                  <a:srgbClr val="EF7B53"/>
                </a:solidFill>
                <a:latin typeface="Roboto Cn"/>
                <a:cs typeface="Roboto Cn"/>
              </a:rPr>
              <a:t>ANALYSIS -  </a:t>
            </a:r>
            <a:r>
              <a:rPr lang="en-GB" sz="2400" spc="-465" dirty="0">
                <a:solidFill>
                  <a:srgbClr val="EF7B53"/>
                </a:solidFill>
                <a:latin typeface="Roboto Cn"/>
                <a:cs typeface="Roboto Cn"/>
              </a:rPr>
              <a:t> </a:t>
            </a:r>
            <a:r>
              <a:rPr lang="en-GB" sz="2400" spc="15" dirty="0">
                <a:solidFill>
                  <a:srgbClr val="EF7B53"/>
                </a:solidFill>
                <a:latin typeface="Roboto Cn"/>
                <a:cs typeface="Roboto Cn"/>
              </a:rPr>
              <a:t>DEFINITION</a:t>
            </a:r>
          </a:p>
          <a:p>
            <a:pPr marL="355600" indent="-342900">
              <a:spcBef>
                <a:spcPts val="120"/>
              </a:spcBef>
              <a:buFont typeface="Arial" panose="020B0604020202020204" pitchFamily="34" charset="0"/>
              <a:buChar char="•"/>
            </a:pPr>
            <a:endParaRPr lang="en-GB" sz="2400" spc="15" dirty="0">
              <a:solidFill>
                <a:srgbClr val="EF7B53"/>
              </a:solidFill>
              <a:latin typeface="Roboto Cn"/>
              <a:cs typeface="Roboto Cn"/>
            </a:endParaRPr>
          </a:p>
          <a:p>
            <a:pPr marL="355600" indent="-342900">
              <a:spcBef>
                <a:spcPts val="120"/>
              </a:spcBef>
              <a:buFont typeface="Arial" panose="020B0604020202020204" pitchFamily="34" charset="0"/>
              <a:buChar char="•"/>
            </a:pPr>
            <a:r>
              <a:rPr lang="en-GB" sz="2400" spc="25" dirty="0">
                <a:solidFill>
                  <a:srgbClr val="EF7B53"/>
                </a:solidFill>
                <a:latin typeface="Roboto Cn"/>
                <a:cs typeface="Roboto Cn"/>
              </a:rPr>
              <a:t>PESTLE </a:t>
            </a:r>
            <a:r>
              <a:rPr lang="en-GB" sz="2400" spc="20" dirty="0">
                <a:solidFill>
                  <a:srgbClr val="EF7B53"/>
                </a:solidFill>
                <a:latin typeface="Roboto Cn"/>
                <a:cs typeface="Roboto Cn"/>
              </a:rPr>
              <a:t>ANALYSIS </a:t>
            </a:r>
            <a:r>
              <a:rPr lang="en-GB" sz="2400" spc="-465" dirty="0">
                <a:solidFill>
                  <a:srgbClr val="EF7B53"/>
                </a:solidFill>
                <a:latin typeface="Roboto Cn"/>
                <a:cs typeface="Roboto Cn"/>
              </a:rPr>
              <a:t> </a:t>
            </a:r>
            <a:r>
              <a:rPr lang="en-GB" sz="2400" spc="25" dirty="0">
                <a:solidFill>
                  <a:srgbClr val="EF7B53"/>
                </a:solidFill>
                <a:latin typeface="Roboto Cn"/>
                <a:cs typeface="Roboto Cn"/>
              </a:rPr>
              <a:t>APPLIED</a:t>
            </a:r>
          </a:p>
          <a:p>
            <a:pPr marL="355600" indent="-342900">
              <a:spcBef>
                <a:spcPts val="120"/>
              </a:spcBef>
              <a:buFont typeface="Arial" panose="020B0604020202020204" pitchFamily="34" charset="0"/>
              <a:buChar char="•"/>
            </a:pPr>
            <a:endParaRPr lang="en-GB" sz="2400" spc="25" dirty="0">
              <a:solidFill>
                <a:srgbClr val="EF7B53"/>
              </a:solidFill>
              <a:latin typeface="Roboto Cn"/>
              <a:cs typeface="Roboto Cn"/>
            </a:endParaRPr>
          </a:p>
          <a:p>
            <a:pPr marL="355600" indent="-342900">
              <a:spcBef>
                <a:spcPts val="120"/>
              </a:spcBef>
              <a:buFont typeface="Arial" panose="020B0604020202020204" pitchFamily="34" charset="0"/>
              <a:buChar char="•"/>
            </a:pPr>
            <a:r>
              <a:rPr lang="en-GB" sz="2400" spc="5" dirty="0">
                <a:solidFill>
                  <a:srgbClr val="EF7B53"/>
                </a:solidFill>
                <a:latin typeface="Roboto Cn"/>
                <a:cs typeface="Roboto Cn"/>
              </a:rPr>
              <a:t>FISHBONE </a:t>
            </a:r>
            <a:r>
              <a:rPr lang="en-GB" sz="2400" spc="10" dirty="0">
                <a:solidFill>
                  <a:srgbClr val="EF7B53"/>
                </a:solidFill>
                <a:latin typeface="Roboto Cn"/>
                <a:cs typeface="Roboto Cn"/>
              </a:rPr>
              <a:t> </a:t>
            </a:r>
            <a:r>
              <a:rPr lang="en-GB" sz="2400" spc="-10" dirty="0">
                <a:solidFill>
                  <a:srgbClr val="EF7B53"/>
                </a:solidFill>
                <a:latin typeface="Roboto Cn"/>
                <a:cs typeface="Roboto Cn"/>
              </a:rPr>
              <a:t>D</a:t>
            </a:r>
            <a:r>
              <a:rPr lang="en-GB" sz="2400" spc="15" dirty="0">
                <a:solidFill>
                  <a:srgbClr val="EF7B53"/>
                </a:solidFill>
                <a:latin typeface="Roboto Cn"/>
                <a:cs typeface="Roboto Cn"/>
              </a:rPr>
              <a:t>E</a:t>
            </a:r>
            <a:r>
              <a:rPr lang="en-GB" sz="2400" spc="-20" dirty="0">
                <a:solidFill>
                  <a:srgbClr val="EF7B53"/>
                </a:solidFill>
                <a:latin typeface="Roboto Cn"/>
                <a:cs typeface="Roboto Cn"/>
              </a:rPr>
              <a:t>F</a:t>
            </a:r>
            <a:r>
              <a:rPr lang="en-GB" sz="2400" spc="15" dirty="0">
                <a:solidFill>
                  <a:srgbClr val="EF7B53"/>
                </a:solidFill>
                <a:latin typeface="Roboto Cn"/>
                <a:cs typeface="Roboto Cn"/>
              </a:rPr>
              <a:t>I</a:t>
            </a:r>
            <a:r>
              <a:rPr lang="en-GB" sz="2400" spc="5" dirty="0">
                <a:solidFill>
                  <a:srgbClr val="EF7B53"/>
                </a:solidFill>
                <a:latin typeface="Roboto Cn"/>
                <a:cs typeface="Roboto Cn"/>
              </a:rPr>
              <a:t>N</a:t>
            </a:r>
            <a:r>
              <a:rPr lang="en-GB" sz="2400" spc="15" dirty="0">
                <a:solidFill>
                  <a:srgbClr val="EF7B53"/>
                </a:solidFill>
                <a:latin typeface="Roboto Cn"/>
                <a:cs typeface="Roboto Cn"/>
              </a:rPr>
              <a:t>I</a:t>
            </a:r>
            <a:r>
              <a:rPr lang="en-GB" sz="2400" spc="110" dirty="0">
                <a:solidFill>
                  <a:srgbClr val="EF7B53"/>
                </a:solidFill>
                <a:latin typeface="Roboto Cn"/>
                <a:cs typeface="Roboto Cn"/>
              </a:rPr>
              <a:t>T</a:t>
            </a:r>
            <a:r>
              <a:rPr lang="en-GB" sz="2400" spc="15" dirty="0">
                <a:solidFill>
                  <a:srgbClr val="EF7B53"/>
                </a:solidFill>
                <a:latin typeface="Roboto Cn"/>
                <a:cs typeface="Roboto Cn"/>
              </a:rPr>
              <a:t>I</a:t>
            </a:r>
            <a:r>
              <a:rPr lang="en-GB" sz="2400" spc="10" dirty="0">
                <a:solidFill>
                  <a:srgbClr val="EF7B53"/>
                </a:solidFill>
                <a:latin typeface="Roboto Cn"/>
                <a:cs typeface="Roboto Cn"/>
              </a:rPr>
              <a:t>ON</a:t>
            </a:r>
            <a:endParaRPr lang="en-GB" sz="2400" dirty="0">
              <a:latin typeface="Roboto Cn"/>
              <a:cs typeface="Roboto Cn"/>
            </a:endParaRPr>
          </a:p>
          <a:p>
            <a:pPr marL="12700">
              <a:spcBef>
                <a:spcPts val="120"/>
              </a:spcBef>
            </a:pPr>
            <a:endParaRPr lang="en-GB" sz="2400" dirty="0">
              <a:latin typeface="Roboto Cn"/>
              <a:cs typeface="Roboto Cn"/>
            </a:endParaRPr>
          </a:p>
          <a:p>
            <a:pPr marL="355600" indent="-342900">
              <a:spcBef>
                <a:spcPts val="120"/>
              </a:spcBef>
              <a:buFont typeface="Arial" panose="020B0604020202020204" pitchFamily="34" charset="0"/>
              <a:buChar char="•"/>
            </a:pPr>
            <a:r>
              <a:rPr lang="en-GB" sz="2400" spc="5" dirty="0">
                <a:solidFill>
                  <a:srgbClr val="EF7B53"/>
                </a:solidFill>
                <a:latin typeface="Roboto Cn"/>
                <a:cs typeface="Roboto Cn"/>
              </a:rPr>
              <a:t>FISHBONE</a:t>
            </a:r>
            <a:endParaRPr lang="en-GB" sz="2400" dirty="0">
              <a:latin typeface="Roboto Cn"/>
              <a:cs typeface="Roboto Cn"/>
            </a:endParaRPr>
          </a:p>
          <a:p>
            <a:pPr marL="355600" indent="-342900">
              <a:spcBef>
                <a:spcPts val="120"/>
              </a:spcBef>
              <a:buFont typeface="Arial" panose="020B0604020202020204" pitchFamily="34" charset="0"/>
              <a:buChar char="•"/>
            </a:pPr>
            <a:endParaRPr lang="en-GB" sz="2400" dirty="0">
              <a:latin typeface="Roboto Cn"/>
              <a:cs typeface="Roboto Cn"/>
            </a:endParaRPr>
          </a:p>
          <a:p>
            <a:pPr marL="355600" indent="-342900">
              <a:spcBef>
                <a:spcPts val="120"/>
              </a:spcBef>
              <a:buFont typeface="Arial" panose="020B0604020202020204" pitchFamily="34" charset="0"/>
              <a:buChar char="•"/>
            </a:pPr>
            <a:r>
              <a:rPr lang="en-GB" sz="2400" spc="40" dirty="0">
                <a:solidFill>
                  <a:srgbClr val="EF7B53"/>
                </a:solidFill>
                <a:latin typeface="Roboto Cn"/>
                <a:cs typeface="Roboto Cn"/>
              </a:rPr>
              <a:t>PMI</a:t>
            </a:r>
            <a:r>
              <a:rPr lang="en-GB" sz="2400" dirty="0">
                <a:solidFill>
                  <a:srgbClr val="EF7B53"/>
                </a:solidFill>
                <a:latin typeface="Roboto Cn"/>
                <a:cs typeface="Roboto Cn"/>
              </a:rPr>
              <a:t> </a:t>
            </a:r>
            <a:r>
              <a:rPr lang="en-GB" sz="2400" spc="-35" dirty="0">
                <a:solidFill>
                  <a:srgbClr val="EF7B53"/>
                </a:solidFill>
                <a:latin typeface="Roboto Cn"/>
                <a:cs typeface="Roboto Cn"/>
              </a:rPr>
              <a:t>–</a:t>
            </a:r>
            <a:r>
              <a:rPr lang="en-GB" sz="2400" dirty="0">
                <a:solidFill>
                  <a:srgbClr val="EF7B53"/>
                </a:solidFill>
                <a:latin typeface="Roboto Cn"/>
                <a:cs typeface="Roboto Cn"/>
              </a:rPr>
              <a:t> </a:t>
            </a:r>
            <a:r>
              <a:rPr lang="en-GB" sz="2400" spc="15" dirty="0">
                <a:solidFill>
                  <a:srgbClr val="EF7B53"/>
                </a:solidFill>
                <a:latin typeface="Roboto Cn"/>
                <a:cs typeface="Roboto Cn"/>
              </a:rPr>
              <a:t>DEFINITION</a:t>
            </a:r>
          </a:p>
          <a:p>
            <a:pPr marL="355600" indent="-342900">
              <a:spcBef>
                <a:spcPts val="120"/>
              </a:spcBef>
              <a:buFont typeface="Arial" panose="020B0604020202020204" pitchFamily="34" charset="0"/>
              <a:buChar char="•"/>
            </a:pPr>
            <a:endParaRPr lang="en-GB" sz="2400" spc="15" dirty="0">
              <a:solidFill>
                <a:srgbClr val="EF7B53"/>
              </a:solidFill>
              <a:latin typeface="Roboto Cn"/>
              <a:cs typeface="Roboto Cn"/>
            </a:endParaRPr>
          </a:p>
          <a:p>
            <a:pPr marL="355600" indent="-342900">
              <a:spcBef>
                <a:spcPts val="120"/>
              </a:spcBef>
              <a:buFont typeface="Arial" panose="020B0604020202020204" pitchFamily="34" charset="0"/>
              <a:buChar char="•"/>
            </a:pPr>
            <a:r>
              <a:rPr lang="en-GB" sz="2400" spc="40" dirty="0">
                <a:solidFill>
                  <a:srgbClr val="EF7B53"/>
                </a:solidFill>
                <a:latin typeface="Roboto Cn"/>
                <a:cs typeface="Roboto Cn"/>
              </a:rPr>
              <a:t>PMI</a:t>
            </a:r>
            <a:r>
              <a:rPr lang="en-GB" sz="2400" spc="-15" dirty="0">
                <a:solidFill>
                  <a:srgbClr val="EF7B53"/>
                </a:solidFill>
                <a:latin typeface="Roboto Cn"/>
                <a:cs typeface="Roboto Cn"/>
              </a:rPr>
              <a:t> </a:t>
            </a:r>
            <a:r>
              <a:rPr lang="en-GB" sz="2400" spc="-35" dirty="0">
                <a:solidFill>
                  <a:srgbClr val="EF7B53"/>
                </a:solidFill>
                <a:latin typeface="Roboto Cn"/>
                <a:cs typeface="Roboto Cn"/>
              </a:rPr>
              <a:t>-</a:t>
            </a:r>
            <a:r>
              <a:rPr lang="en-GB" sz="2400" spc="-15" dirty="0">
                <a:solidFill>
                  <a:srgbClr val="EF7B53"/>
                </a:solidFill>
                <a:latin typeface="Roboto Cn"/>
                <a:cs typeface="Roboto Cn"/>
              </a:rPr>
              <a:t> </a:t>
            </a:r>
            <a:r>
              <a:rPr lang="en-GB" sz="2400" spc="25" dirty="0">
                <a:solidFill>
                  <a:srgbClr val="EF7B53"/>
                </a:solidFill>
                <a:latin typeface="Roboto Cn"/>
                <a:cs typeface="Roboto Cn"/>
              </a:rPr>
              <a:t>APPLIED</a:t>
            </a:r>
            <a:endParaRPr lang="en-GB" sz="2400" dirty="0">
              <a:latin typeface="Roboto Cn"/>
              <a:cs typeface="Roboto Cn"/>
            </a:endParaRPr>
          </a:p>
          <a:p>
            <a:pPr marL="355600" indent="-342900">
              <a:lnSpc>
                <a:spcPct val="100000"/>
              </a:lnSpc>
              <a:spcBef>
                <a:spcPts val="120"/>
              </a:spcBef>
              <a:buFont typeface="Arial" panose="020B0604020202020204" pitchFamily="34" charset="0"/>
              <a:buChar char="•"/>
            </a:pPr>
            <a:endParaRPr sz="2150" dirty="0">
              <a:latin typeface="Roboto Cn"/>
              <a:cs typeface="Roboto Cn"/>
            </a:endParaRPr>
          </a:p>
        </p:txBody>
      </p:sp>
      <p:sp>
        <p:nvSpPr>
          <p:cNvPr id="50" name="object 4">
            <a:extLst>
              <a:ext uri="{FF2B5EF4-FFF2-40B4-BE49-F238E27FC236}">
                <a16:creationId xmlns:a16="http://schemas.microsoft.com/office/drawing/2014/main" id="{9AE66C3A-ED90-6AB4-6773-B8579B7A6B79}"/>
              </a:ext>
            </a:extLst>
          </p:cNvPr>
          <p:cNvSpPr txBox="1"/>
          <p:nvPr/>
        </p:nvSpPr>
        <p:spPr>
          <a:xfrm>
            <a:off x="11811000" y="4857635"/>
            <a:ext cx="4965779" cy="4126771"/>
          </a:xfrm>
          <a:prstGeom prst="rect">
            <a:avLst/>
          </a:prstGeom>
        </p:spPr>
        <p:txBody>
          <a:bodyPr vert="horz" wrap="square" lIns="0" tIns="15240" rIns="0" bIns="0" rtlCol="0">
            <a:spAutoFit/>
          </a:bodyPr>
          <a:lstStyle/>
          <a:p>
            <a:pPr marL="355600" indent="-342900">
              <a:lnSpc>
                <a:spcPct val="100000"/>
              </a:lnSpc>
              <a:spcBef>
                <a:spcPts val="120"/>
              </a:spcBef>
              <a:buFont typeface="Arial" panose="020B0604020202020204" pitchFamily="34" charset="0"/>
              <a:buChar char="•"/>
            </a:pPr>
            <a:r>
              <a:rPr lang="en-GB" sz="2150" b="1" spc="10" dirty="0">
                <a:solidFill>
                  <a:srgbClr val="EF7B53"/>
                </a:solidFill>
                <a:latin typeface="Roboto Cn"/>
                <a:cs typeface="Roboto Cn"/>
              </a:rPr>
              <a:t>GRID</a:t>
            </a:r>
            <a:r>
              <a:rPr lang="en-GB" sz="2150" b="1" spc="-20" dirty="0">
                <a:solidFill>
                  <a:srgbClr val="EF7B53"/>
                </a:solidFill>
                <a:latin typeface="Roboto Cn"/>
                <a:cs typeface="Roboto Cn"/>
              </a:rPr>
              <a:t> </a:t>
            </a:r>
            <a:r>
              <a:rPr lang="en-GB" sz="2150" b="1" spc="20" dirty="0">
                <a:solidFill>
                  <a:srgbClr val="EF7B53"/>
                </a:solidFill>
                <a:latin typeface="Roboto Cn"/>
                <a:cs typeface="Roboto Cn"/>
              </a:rPr>
              <a:t>ANALYSIS</a:t>
            </a:r>
          </a:p>
          <a:p>
            <a:pPr marL="355600" indent="-342900">
              <a:lnSpc>
                <a:spcPct val="100000"/>
              </a:lnSpc>
              <a:spcBef>
                <a:spcPts val="120"/>
              </a:spcBef>
              <a:buFont typeface="Arial" panose="020B0604020202020204" pitchFamily="34" charset="0"/>
              <a:buChar char="•"/>
            </a:pPr>
            <a:endParaRPr lang="en-GB" sz="2150" b="1" spc="20" dirty="0">
              <a:solidFill>
                <a:srgbClr val="EF7B53"/>
              </a:solidFill>
              <a:latin typeface="Roboto Cn"/>
              <a:cs typeface="Roboto Cn"/>
            </a:endParaRPr>
          </a:p>
          <a:p>
            <a:pPr marL="355600" indent="-342900">
              <a:spcBef>
                <a:spcPts val="120"/>
              </a:spcBef>
              <a:buFont typeface="Arial" panose="020B0604020202020204" pitchFamily="34" charset="0"/>
              <a:buChar char="•"/>
            </a:pPr>
            <a:r>
              <a:rPr lang="en-GB" sz="2150" b="1" spc="35" dirty="0">
                <a:solidFill>
                  <a:srgbClr val="EF7B53"/>
                </a:solidFill>
                <a:latin typeface="Roboto Cn"/>
                <a:cs typeface="Roboto Cn"/>
              </a:rPr>
              <a:t>EVALUATION</a:t>
            </a:r>
            <a:r>
              <a:rPr lang="en-GB" sz="2150" b="1" spc="-25" dirty="0">
                <a:solidFill>
                  <a:srgbClr val="EF7B53"/>
                </a:solidFill>
                <a:latin typeface="Roboto Cn"/>
                <a:cs typeface="Roboto Cn"/>
              </a:rPr>
              <a:t> </a:t>
            </a:r>
            <a:r>
              <a:rPr lang="en-GB" sz="2150" b="1" dirty="0">
                <a:solidFill>
                  <a:srgbClr val="EF7B53"/>
                </a:solidFill>
                <a:latin typeface="Roboto Cn"/>
                <a:cs typeface="Roboto Cn"/>
              </a:rPr>
              <a:t>OF</a:t>
            </a:r>
            <a:r>
              <a:rPr lang="en-GB" sz="2150" b="1" spc="-15" dirty="0">
                <a:solidFill>
                  <a:srgbClr val="EF7B53"/>
                </a:solidFill>
                <a:latin typeface="Roboto Cn"/>
                <a:cs typeface="Roboto Cn"/>
              </a:rPr>
              <a:t> </a:t>
            </a:r>
            <a:r>
              <a:rPr lang="en-GB" sz="2150" b="1" spc="45" dirty="0">
                <a:solidFill>
                  <a:srgbClr val="EF7B53"/>
                </a:solidFill>
                <a:latin typeface="Roboto Cn"/>
                <a:cs typeface="Roboto Cn"/>
              </a:rPr>
              <a:t>THE </a:t>
            </a:r>
            <a:r>
              <a:rPr lang="en-GB" sz="2150" b="1" spc="-459" dirty="0">
                <a:solidFill>
                  <a:srgbClr val="EF7B53"/>
                </a:solidFill>
                <a:latin typeface="Roboto Cn"/>
                <a:cs typeface="Roboto Cn"/>
              </a:rPr>
              <a:t> </a:t>
            </a:r>
            <a:r>
              <a:rPr lang="en-GB" sz="2150" b="1" spc="20" dirty="0">
                <a:solidFill>
                  <a:srgbClr val="EF7B53"/>
                </a:solidFill>
                <a:latin typeface="Roboto Cn"/>
                <a:cs typeface="Roboto Cn"/>
              </a:rPr>
              <a:t>PROBLEM</a:t>
            </a:r>
            <a:endParaRPr lang="en-GB" sz="2150" dirty="0">
              <a:latin typeface="Roboto Cn"/>
              <a:cs typeface="Roboto Cn"/>
            </a:endParaRPr>
          </a:p>
          <a:p>
            <a:pPr marL="355600" indent="-342900">
              <a:lnSpc>
                <a:spcPct val="100000"/>
              </a:lnSpc>
              <a:spcBef>
                <a:spcPts val="120"/>
              </a:spcBef>
              <a:buFont typeface="Arial" panose="020B0604020202020204" pitchFamily="34" charset="0"/>
              <a:buChar char="•"/>
            </a:pPr>
            <a:endParaRPr lang="en-GB" sz="2150" dirty="0">
              <a:latin typeface="Roboto Cn"/>
              <a:cs typeface="Roboto Cn"/>
            </a:endParaRPr>
          </a:p>
          <a:p>
            <a:pPr marL="355600" indent="-342900">
              <a:spcBef>
                <a:spcPts val="120"/>
              </a:spcBef>
              <a:buFont typeface="Arial" panose="020B0604020202020204" pitchFamily="34" charset="0"/>
              <a:buChar char="•"/>
            </a:pPr>
            <a:r>
              <a:rPr lang="en-GB" sz="2150" b="1" spc="90" dirty="0">
                <a:solidFill>
                  <a:srgbClr val="EF7B53"/>
                </a:solidFill>
                <a:latin typeface="Roboto Cn"/>
                <a:cs typeface="Roboto Cn"/>
              </a:rPr>
              <a:t>A</a:t>
            </a:r>
            <a:r>
              <a:rPr lang="en-GB" sz="2150" b="1" spc="-10" dirty="0">
                <a:solidFill>
                  <a:srgbClr val="EF7B53"/>
                </a:solidFill>
                <a:latin typeface="Roboto Cn"/>
                <a:cs typeface="Roboto Cn"/>
              </a:rPr>
              <a:t>L</a:t>
            </a:r>
            <a:r>
              <a:rPr lang="en-GB" sz="2150" b="1" spc="110" dirty="0">
                <a:solidFill>
                  <a:srgbClr val="EF7B53"/>
                </a:solidFill>
                <a:latin typeface="Roboto Cn"/>
                <a:cs typeface="Roboto Cn"/>
              </a:rPr>
              <a:t>T</a:t>
            </a:r>
            <a:r>
              <a:rPr lang="en-GB" sz="2150" b="1" spc="15" dirty="0">
                <a:solidFill>
                  <a:srgbClr val="EF7B53"/>
                </a:solidFill>
                <a:latin typeface="Roboto Cn"/>
                <a:cs typeface="Roboto Cn"/>
              </a:rPr>
              <a:t>E</a:t>
            </a:r>
            <a:r>
              <a:rPr lang="en-GB" sz="2150" b="1" spc="10" dirty="0">
                <a:solidFill>
                  <a:srgbClr val="EF7B53"/>
                </a:solidFill>
                <a:latin typeface="Roboto Cn"/>
                <a:cs typeface="Roboto Cn"/>
              </a:rPr>
              <a:t>R</a:t>
            </a:r>
            <a:r>
              <a:rPr lang="en-GB" sz="2150" b="1" spc="5" dirty="0">
                <a:solidFill>
                  <a:srgbClr val="EF7B53"/>
                </a:solidFill>
                <a:latin typeface="Roboto Cn"/>
                <a:cs typeface="Roboto Cn"/>
              </a:rPr>
              <a:t>N</a:t>
            </a:r>
            <a:r>
              <a:rPr lang="en-GB" sz="2150" b="1" spc="90" dirty="0">
                <a:solidFill>
                  <a:srgbClr val="EF7B53"/>
                </a:solidFill>
                <a:latin typeface="Roboto Cn"/>
                <a:cs typeface="Roboto Cn"/>
              </a:rPr>
              <a:t>A</a:t>
            </a:r>
            <a:r>
              <a:rPr lang="en-GB" sz="2150" b="1" spc="110" dirty="0">
                <a:solidFill>
                  <a:srgbClr val="EF7B53"/>
                </a:solidFill>
                <a:latin typeface="Roboto Cn"/>
                <a:cs typeface="Roboto Cn"/>
              </a:rPr>
              <a:t>T</a:t>
            </a:r>
            <a:r>
              <a:rPr lang="en-GB" sz="2150" b="1" spc="15" dirty="0">
                <a:solidFill>
                  <a:srgbClr val="EF7B53"/>
                </a:solidFill>
                <a:latin typeface="Roboto Cn"/>
                <a:cs typeface="Roboto Cn"/>
              </a:rPr>
              <a:t>I</a:t>
            </a:r>
            <a:r>
              <a:rPr lang="en-GB" sz="2150" b="1" spc="50" dirty="0">
                <a:solidFill>
                  <a:srgbClr val="EF7B53"/>
                </a:solidFill>
                <a:latin typeface="Roboto Cn"/>
                <a:cs typeface="Roboto Cn"/>
              </a:rPr>
              <a:t>V</a:t>
            </a:r>
            <a:r>
              <a:rPr lang="en-GB" sz="2150" b="1" spc="10" dirty="0">
                <a:solidFill>
                  <a:srgbClr val="EF7B53"/>
                </a:solidFill>
                <a:latin typeface="Roboto Cn"/>
                <a:cs typeface="Roboto Cn"/>
              </a:rPr>
              <a:t>E  SOLUTIONS</a:t>
            </a:r>
          </a:p>
          <a:p>
            <a:pPr marL="355600" indent="-342900">
              <a:spcBef>
                <a:spcPts val="120"/>
              </a:spcBef>
              <a:buFont typeface="Arial" panose="020B0604020202020204" pitchFamily="34" charset="0"/>
              <a:buChar char="•"/>
            </a:pPr>
            <a:endParaRPr lang="en-GB" sz="2150" b="1" spc="10" dirty="0">
              <a:solidFill>
                <a:srgbClr val="EF7B53"/>
              </a:solidFill>
              <a:latin typeface="Roboto Cn"/>
              <a:cs typeface="Roboto Cn"/>
            </a:endParaRPr>
          </a:p>
          <a:p>
            <a:pPr marL="355600" indent="-342900">
              <a:spcBef>
                <a:spcPts val="120"/>
              </a:spcBef>
              <a:buFont typeface="Arial" panose="020B0604020202020204" pitchFamily="34" charset="0"/>
              <a:buChar char="•"/>
            </a:pPr>
            <a:r>
              <a:rPr lang="en-GB" sz="2150" b="1" spc="5" dirty="0">
                <a:solidFill>
                  <a:srgbClr val="EF7B53"/>
                </a:solidFill>
                <a:latin typeface="Roboto Cn"/>
                <a:cs typeface="Roboto Cn"/>
              </a:rPr>
              <a:t>CONCLUSION</a:t>
            </a:r>
          </a:p>
          <a:p>
            <a:pPr marL="355600" indent="-342900">
              <a:spcBef>
                <a:spcPts val="120"/>
              </a:spcBef>
              <a:buFont typeface="Arial" panose="020B0604020202020204" pitchFamily="34" charset="0"/>
              <a:buChar char="•"/>
            </a:pPr>
            <a:endParaRPr lang="en-GB" sz="2150" b="1" spc="5" dirty="0">
              <a:solidFill>
                <a:srgbClr val="EF7B53"/>
              </a:solidFill>
              <a:latin typeface="Roboto Cn"/>
              <a:cs typeface="Roboto Cn"/>
            </a:endParaRPr>
          </a:p>
          <a:p>
            <a:pPr marL="355600" indent="-342900">
              <a:spcBef>
                <a:spcPts val="120"/>
              </a:spcBef>
              <a:buFont typeface="Arial" panose="020B0604020202020204" pitchFamily="34" charset="0"/>
              <a:buChar char="•"/>
            </a:pPr>
            <a:r>
              <a:rPr lang="en-GB" sz="2150" b="1" spc="10" dirty="0">
                <a:solidFill>
                  <a:srgbClr val="EF7B53"/>
                </a:solidFill>
                <a:latin typeface="Roboto Cn"/>
                <a:cs typeface="Roboto Cn"/>
              </a:rPr>
              <a:t>REFERENCES</a:t>
            </a:r>
            <a:endParaRPr lang="en-GB" sz="2150" dirty="0">
              <a:latin typeface="Roboto Cn"/>
              <a:cs typeface="Roboto Cn"/>
            </a:endParaRPr>
          </a:p>
          <a:p>
            <a:pPr marL="355600" indent="-342900">
              <a:spcBef>
                <a:spcPts val="120"/>
              </a:spcBef>
              <a:buFont typeface="Arial" panose="020B0604020202020204" pitchFamily="34" charset="0"/>
              <a:buChar char="•"/>
            </a:pPr>
            <a:endParaRPr lang="en-GB" sz="2150" dirty="0">
              <a:latin typeface="Roboto Cn"/>
              <a:cs typeface="Roboto Cn"/>
            </a:endParaRPr>
          </a:p>
          <a:p>
            <a:pPr marL="355600" indent="-342900">
              <a:spcBef>
                <a:spcPts val="120"/>
              </a:spcBef>
              <a:buFont typeface="Arial" panose="020B0604020202020204" pitchFamily="34" charset="0"/>
              <a:buChar char="•"/>
            </a:pPr>
            <a:endParaRPr lang="en-GB" sz="2150" dirty="0">
              <a:latin typeface="Roboto Cn"/>
              <a:cs typeface="Roboto Cn"/>
            </a:endParaRPr>
          </a:p>
          <a:p>
            <a:pPr marL="355600" indent="-342900">
              <a:lnSpc>
                <a:spcPct val="100000"/>
              </a:lnSpc>
              <a:spcBef>
                <a:spcPts val="120"/>
              </a:spcBef>
              <a:buFont typeface="Arial" panose="020B0604020202020204" pitchFamily="34" charset="0"/>
              <a:buChar char="•"/>
            </a:pPr>
            <a:endParaRPr lang="en-GB" sz="2150" dirty="0">
              <a:latin typeface="Roboto Cn"/>
              <a:cs typeface="Roboto Cn"/>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grpSp>
        <p:nvGrpSpPr>
          <p:cNvPr id="2" name="object 2"/>
          <p:cNvGrpSpPr/>
          <p:nvPr/>
        </p:nvGrpSpPr>
        <p:grpSpPr>
          <a:xfrm>
            <a:off x="10711788" y="1306119"/>
            <a:ext cx="6546850" cy="6886575"/>
            <a:chOff x="10711788" y="1306119"/>
            <a:chExt cx="6546850" cy="6886575"/>
          </a:xfrm>
        </p:grpSpPr>
        <p:sp>
          <p:nvSpPr>
            <p:cNvPr id="3" name="object 3"/>
            <p:cNvSpPr/>
            <p:nvPr/>
          </p:nvSpPr>
          <p:spPr>
            <a:xfrm>
              <a:off x="10881304" y="4141025"/>
              <a:ext cx="2303145" cy="2298700"/>
            </a:xfrm>
            <a:custGeom>
              <a:avLst/>
              <a:gdLst/>
              <a:ahLst/>
              <a:cxnLst/>
              <a:rect l="l" t="t" r="r" b="b"/>
              <a:pathLst>
                <a:path w="2303144" h="2298700">
                  <a:moveTo>
                    <a:pt x="1003657" y="165099"/>
                  </a:moveTo>
                  <a:lnTo>
                    <a:pt x="972822" y="165099"/>
                  </a:lnTo>
                  <a:lnTo>
                    <a:pt x="991774" y="152399"/>
                  </a:lnTo>
                  <a:lnTo>
                    <a:pt x="1006503" y="12699"/>
                  </a:lnTo>
                  <a:lnTo>
                    <a:pt x="1006823" y="0"/>
                  </a:lnTo>
                  <a:lnTo>
                    <a:pt x="1207506" y="0"/>
                  </a:lnTo>
                  <a:lnTo>
                    <a:pt x="1209665" y="12699"/>
                  </a:lnTo>
                  <a:lnTo>
                    <a:pt x="1018322" y="12699"/>
                  </a:lnTo>
                  <a:lnTo>
                    <a:pt x="1003657" y="165099"/>
                  </a:lnTo>
                  <a:close/>
                </a:path>
                <a:path w="2303144" h="2298700">
                  <a:moveTo>
                    <a:pt x="1327915" y="165099"/>
                  </a:moveTo>
                  <a:lnTo>
                    <a:pt x="1224889" y="165099"/>
                  </a:lnTo>
                  <a:lnTo>
                    <a:pt x="1222517" y="152399"/>
                  </a:lnTo>
                  <a:lnTo>
                    <a:pt x="1196161" y="12699"/>
                  </a:lnTo>
                  <a:lnTo>
                    <a:pt x="1209665" y="12699"/>
                  </a:lnTo>
                  <a:lnTo>
                    <a:pt x="1233414" y="152399"/>
                  </a:lnTo>
                  <a:lnTo>
                    <a:pt x="1309033" y="152399"/>
                  </a:lnTo>
                  <a:lnTo>
                    <a:pt x="1327915" y="165099"/>
                  </a:lnTo>
                  <a:close/>
                </a:path>
                <a:path w="2303144" h="2298700">
                  <a:moveTo>
                    <a:pt x="1391499" y="190499"/>
                  </a:moveTo>
                  <a:lnTo>
                    <a:pt x="1385743" y="190499"/>
                  </a:lnTo>
                  <a:lnTo>
                    <a:pt x="1366323" y="177799"/>
                  </a:lnTo>
                  <a:lnTo>
                    <a:pt x="1384038" y="177799"/>
                  </a:lnTo>
                  <a:lnTo>
                    <a:pt x="1456581" y="38099"/>
                  </a:lnTo>
                  <a:lnTo>
                    <a:pt x="1464337" y="38099"/>
                  </a:lnTo>
                  <a:lnTo>
                    <a:pt x="1496137" y="50799"/>
                  </a:lnTo>
                  <a:lnTo>
                    <a:pt x="1464901" y="50799"/>
                  </a:lnTo>
                  <a:lnTo>
                    <a:pt x="1392755" y="177799"/>
                  </a:lnTo>
                  <a:lnTo>
                    <a:pt x="1391499" y="190499"/>
                  </a:lnTo>
                  <a:close/>
                </a:path>
                <a:path w="2303144" h="2298700">
                  <a:moveTo>
                    <a:pt x="1644360" y="279399"/>
                  </a:moveTo>
                  <a:lnTo>
                    <a:pt x="1618771" y="279399"/>
                  </a:lnTo>
                  <a:lnTo>
                    <a:pt x="1601065" y="266699"/>
                  </a:lnTo>
                  <a:lnTo>
                    <a:pt x="1596937" y="266699"/>
                  </a:lnTo>
                  <a:lnTo>
                    <a:pt x="1631344" y="114299"/>
                  </a:lnTo>
                  <a:lnTo>
                    <a:pt x="1609000" y="101599"/>
                  </a:lnTo>
                  <a:lnTo>
                    <a:pt x="1464901" y="50799"/>
                  </a:lnTo>
                  <a:lnTo>
                    <a:pt x="1496137" y="50799"/>
                  </a:lnTo>
                  <a:lnTo>
                    <a:pt x="1559736" y="76199"/>
                  </a:lnTo>
                  <a:lnTo>
                    <a:pt x="1640817" y="101599"/>
                  </a:lnTo>
                  <a:lnTo>
                    <a:pt x="1645329" y="101599"/>
                  </a:lnTo>
                  <a:lnTo>
                    <a:pt x="1644637" y="114299"/>
                  </a:lnTo>
                  <a:lnTo>
                    <a:pt x="1610782" y="253999"/>
                  </a:lnTo>
                  <a:lnTo>
                    <a:pt x="1644360" y="279399"/>
                  </a:lnTo>
                  <a:close/>
                </a:path>
                <a:path w="2303144" h="2298700">
                  <a:moveTo>
                    <a:pt x="520812" y="380999"/>
                  </a:moveTo>
                  <a:lnTo>
                    <a:pt x="500905" y="380999"/>
                  </a:lnTo>
                  <a:lnTo>
                    <a:pt x="515552" y="368299"/>
                  </a:lnTo>
                  <a:lnTo>
                    <a:pt x="530418" y="355599"/>
                  </a:lnTo>
                  <a:lnTo>
                    <a:pt x="545500" y="342899"/>
                  </a:lnTo>
                  <a:lnTo>
                    <a:pt x="560796" y="342899"/>
                  </a:lnTo>
                  <a:lnTo>
                    <a:pt x="576284" y="330199"/>
                  </a:lnTo>
                  <a:lnTo>
                    <a:pt x="591996" y="317499"/>
                  </a:lnTo>
                  <a:lnTo>
                    <a:pt x="607927" y="304799"/>
                  </a:lnTo>
                  <a:lnTo>
                    <a:pt x="624071" y="292099"/>
                  </a:lnTo>
                  <a:lnTo>
                    <a:pt x="577999" y="152399"/>
                  </a:lnTo>
                  <a:lnTo>
                    <a:pt x="579576" y="139699"/>
                  </a:lnTo>
                  <a:lnTo>
                    <a:pt x="582499" y="139699"/>
                  </a:lnTo>
                  <a:lnTo>
                    <a:pt x="608804" y="126999"/>
                  </a:lnTo>
                  <a:lnTo>
                    <a:pt x="726675" y="76199"/>
                  </a:lnTo>
                  <a:lnTo>
                    <a:pt x="753044" y="63499"/>
                  </a:lnTo>
                  <a:lnTo>
                    <a:pt x="761235" y="63499"/>
                  </a:lnTo>
                  <a:lnTo>
                    <a:pt x="769460" y="76199"/>
                  </a:lnTo>
                  <a:lnTo>
                    <a:pt x="753570" y="76199"/>
                  </a:lnTo>
                  <a:lnTo>
                    <a:pt x="592434" y="152399"/>
                  </a:lnTo>
                  <a:lnTo>
                    <a:pt x="638185" y="292099"/>
                  </a:lnTo>
                  <a:lnTo>
                    <a:pt x="637147" y="304799"/>
                  </a:lnTo>
                  <a:lnTo>
                    <a:pt x="634685" y="304799"/>
                  </a:lnTo>
                  <a:lnTo>
                    <a:pt x="617681" y="317499"/>
                  </a:lnTo>
                  <a:lnTo>
                    <a:pt x="600917" y="330199"/>
                  </a:lnTo>
                  <a:lnTo>
                    <a:pt x="584398" y="330199"/>
                  </a:lnTo>
                  <a:lnTo>
                    <a:pt x="568129" y="342899"/>
                  </a:lnTo>
                  <a:lnTo>
                    <a:pt x="552076" y="355599"/>
                  </a:lnTo>
                  <a:lnTo>
                    <a:pt x="536302" y="368299"/>
                  </a:lnTo>
                  <a:lnTo>
                    <a:pt x="520812" y="380999"/>
                  </a:lnTo>
                  <a:close/>
                </a:path>
                <a:path w="2303144" h="2298700">
                  <a:moveTo>
                    <a:pt x="861876" y="203199"/>
                  </a:moveTo>
                  <a:lnTo>
                    <a:pt x="837253" y="203199"/>
                  </a:lnTo>
                  <a:lnTo>
                    <a:pt x="753570" y="76199"/>
                  </a:lnTo>
                  <a:lnTo>
                    <a:pt x="769460" y="76199"/>
                  </a:lnTo>
                  <a:lnTo>
                    <a:pt x="843483" y="190499"/>
                  </a:lnTo>
                  <a:lnTo>
                    <a:pt x="881055" y="190499"/>
                  </a:lnTo>
                  <a:lnTo>
                    <a:pt x="861876" y="203199"/>
                  </a:lnTo>
                  <a:close/>
                </a:path>
                <a:path w="2303144" h="2298700">
                  <a:moveTo>
                    <a:pt x="978582" y="177799"/>
                  </a:moveTo>
                  <a:lnTo>
                    <a:pt x="916885" y="177799"/>
                  </a:lnTo>
                  <a:lnTo>
                    <a:pt x="935375" y="165099"/>
                  </a:lnTo>
                  <a:lnTo>
                    <a:pt x="998427" y="165099"/>
                  </a:lnTo>
                  <a:lnTo>
                    <a:pt x="978582" y="177799"/>
                  </a:lnTo>
                  <a:close/>
                </a:path>
                <a:path w="2303144" h="2298700">
                  <a:moveTo>
                    <a:pt x="1384038" y="177799"/>
                  </a:moveTo>
                  <a:lnTo>
                    <a:pt x="1326983" y="177799"/>
                  </a:lnTo>
                  <a:lnTo>
                    <a:pt x="1307072" y="165099"/>
                  </a:lnTo>
                  <a:lnTo>
                    <a:pt x="1365423" y="165099"/>
                  </a:lnTo>
                  <a:lnTo>
                    <a:pt x="1384038" y="177799"/>
                  </a:lnTo>
                  <a:close/>
                </a:path>
                <a:path w="2303144" h="2298700">
                  <a:moveTo>
                    <a:pt x="919782" y="190499"/>
                  </a:moveTo>
                  <a:lnTo>
                    <a:pt x="861550" y="190499"/>
                  </a:lnTo>
                  <a:lnTo>
                    <a:pt x="879809" y="177799"/>
                  </a:lnTo>
                  <a:lnTo>
                    <a:pt x="939252" y="177799"/>
                  </a:lnTo>
                  <a:lnTo>
                    <a:pt x="919782" y="190499"/>
                  </a:lnTo>
                  <a:close/>
                </a:path>
                <a:path w="2303144" h="2298700">
                  <a:moveTo>
                    <a:pt x="1761435" y="330199"/>
                  </a:moveTo>
                  <a:lnTo>
                    <a:pt x="1740652" y="330199"/>
                  </a:lnTo>
                  <a:lnTo>
                    <a:pt x="1859703" y="241299"/>
                  </a:lnTo>
                  <a:lnTo>
                    <a:pt x="1865651" y="241299"/>
                  </a:lnTo>
                  <a:lnTo>
                    <a:pt x="1879710" y="253999"/>
                  </a:lnTo>
                  <a:lnTo>
                    <a:pt x="1860908" y="253999"/>
                  </a:lnTo>
                  <a:lnTo>
                    <a:pt x="1761435" y="330199"/>
                  </a:lnTo>
                  <a:close/>
                </a:path>
                <a:path w="2303144" h="2298700">
                  <a:moveTo>
                    <a:pt x="2003290" y="634999"/>
                  </a:moveTo>
                  <a:lnTo>
                    <a:pt x="1998803" y="634999"/>
                  </a:lnTo>
                  <a:lnTo>
                    <a:pt x="1988262" y="622299"/>
                  </a:lnTo>
                  <a:lnTo>
                    <a:pt x="1977390" y="596899"/>
                  </a:lnTo>
                  <a:lnTo>
                    <a:pt x="1966194" y="584199"/>
                  </a:lnTo>
                  <a:lnTo>
                    <a:pt x="1954680" y="571499"/>
                  </a:lnTo>
                  <a:lnTo>
                    <a:pt x="1942802" y="558799"/>
                  </a:lnTo>
                  <a:lnTo>
                    <a:pt x="1930617" y="533399"/>
                  </a:lnTo>
                  <a:lnTo>
                    <a:pt x="1918130" y="520699"/>
                  </a:lnTo>
                  <a:lnTo>
                    <a:pt x="1905352" y="507999"/>
                  </a:lnTo>
                  <a:lnTo>
                    <a:pt x="1903352" y="507999"/>
                  </a:lnTo>
                  <a:lnTo>
                    <a:pt x="1903044" y="495299"/>
                  </a:lnTo>
                  <a:lnTo>
                    <a:pt x="1904749" y="495299"/>
                  </a:lnTo>
                  <a:lnTo>
                    <a:pt x="1991547" y="368299"/>
                  </a:lnTo>
                  <a:lnTo>
                    <a:pt x="1926234" y="317499"/>
                  </a:lnTo>
                  <a:lnTo>
                    <a:pt x="1860908" y="253999"/>
                  </a:lnTo>
                  <a:lnTo>
                    <a:pt x="1879710" y="253999"/>
                  </a:lnTo>
                  <a:lnTo>
                    <a:pt x="2006238" y="368299"/>
                  </a:lnTo>
                  <a:lnTo>
                    <a:pt x="2006558" y="368299"/>
                  </a:lnTo>
                  <a:lnTo>
                    <a:pt x="2004802" y="380999"/>
                  </a:lnTo>
                  <a:lnTo>
                    <a:pt x="1917658" y="495299"/>
                  </a:lnTo>
                  <a:lnTo>
                    <a:pt x="1929853" y="520699"/>
                  </a:lnTo>
                  <a:lnTo>
                    <a:pt x="1941766" y="533399"/>
                  </a:lnTo>
                  <a:lnTo>
                    <a:pt x="1953393" y="546099"/>
                  </a:lnTo>
                  <a:lnTo>
                    <a:pt x="1964730" y="558799"/>
                  </a:lnTo>
                  <a:lnTo>
                    <a:pt x="1975703" y="571499"/>
                  </a:lnTo>
                  <a:lnTo>
                    <a:pt x="1986391" y="596899"/>
                  </a:lnTo>
                  <a:lnTo>
                    <a:pt x="1996785" y="609599"/>
                  </a:lnTo>
                  <a:lnTo>
                    <a:pt x="2006879" y="622299"/>
                  </a:lnTo>
                  <a:lnTo>
                    <a:pt x="2051741" y="622299"/>
                  </a:lnTo>
                  <a:lnTo>
                    <a:pt x="2003290" y="634999"/>
                  </a:lnTo>
                  <a:close/>
                </a:path>
                <a:path w="2303144" h="2298700">
                  <a:moveTo>
                    <a:pt x="1742716" y="355599"/>
                  </a:moveTo>
                  <a:lnTo>
                    <a:pt x="1739575" y="355599"/>
                  </a:lnTo>
                  <a:lnTo>
                    <a:pt x="1737229" y="342899"/>
                  </a:lnTo>
                  <a:lnTo>
                    <a:pt x="1720974" y="342899"/>
                  </a:lnTo>
                  <a:lnTo>
                    <a:pt x="1704457" y="330199"/>
                  </a:lnTo>
                  <a:lnTo>
                    <a:pt x="1687681" y="317499"/>
                  </a:lnTo>
                  <a:lnTo>
                    <a:pt x="1636274" y="279399"/>
                  </a:lnTo>
                  <a:lnTo>
                    <a:pt x="1660859" y="279399"/>
                  </a:lnTo>
                  <a:lnTo>
                    <a:pt x="1693315" y="304799"/>
                  </a:lnTo>
                  <a:lnTo>
                    <a:pt x="1725065" y="330199"/>
                  </a:lnTo>
                  <a:lnTo>
                    <a:pt x="1761435" y="330199"/>
                  </a:lnTo>
                  <a:lnTo>
                    <a:pt x="1744857" y="342899"/>
                  </a:lnTo>
                  <a:lnTo>
                    <a:pt x="1742716" y="355599"/>
                  </a:lnTo>
                  <a:close/>
                </a:path>
                <a:path w="2303144" h="2298700">
                  <a:moveTo>
                    <a:pt x="267316" y="698499"/>
                  </a:moveTo>
                  <a:lnTo>
                    <a:pt x="258278" y="698499"/>
                  </a:lnTo>
                  <a:lnTo>
                    <a:pt x="267072" y="673099"/>
                  </a:lnTo>
                  <a:lnTo>
                    <a:pt x="276184" y="660399"/>
                  </a:lnTo>
                  <a:lnTo>
                    <a:pt x="285607" y="647699"/>
                  </a:lnTo>
                  <a:lnTo>
                    <a:pt x="295338" y="622299"/>
                  </a:lnTo>
                  <a:lnTo>
                    <a:pt x="305445" y="609599"/>
                  </a:lnTo>
                  <a:lnTo>
                    <a:pt x="315839" y="596899"/>
                  </a:lnTo>
                  <a:lnTo>
                    <a:pt x="326518" y="584199"/>
                  </a:lnTo>
                  <a:lnTo>
                    <a:pt x="337475" y="558799"/>
                  </a:lnTo>
                  <a:lnTo>
                    <a:pt x="240819" y="444499"/>
                  </a:lnTo>
                  <a:lnTo>
                    <a:pt x="238986" y="444499"/>
                  </a:lnTo>
                  <a:lnTo>
                    <a:pt x="241357" y="431799"/>
                  </a:lnTo>
                  <a:lnTo>
                    <a:pt x="305132" y="368299"/>
                  </a:lnTo>
                  <a:lnTo>
                    <a:pt x="371343" y="292099"/>
                  </a:lnTo>
                  <a:lnTo>
                    <a:pt x="374804" y="292099"/>
                  </a:lnTo>
                  <a:lnTo>
                    <a:pt x="410833" y="317499"/>
                  </a:lnTo>
                  <a:lnTo>
                    <a:pt x="374637" y="317499"/>
                  </a:lnTo>
                  <a:lnTo>
                    <a:pt x="253843" y="444499"/>
                  </a:lnTo>
                  <a:lnTo>
                    <a:pt x="351845" y="558799"/>
                  </a:lnTo>
                  <a:lnTo>
                    <a:pt x="352024" y="558799"/>
                  </a:lnTo>
                  <a:lnTo>
                    <a:pt x="350332" y="571499"/>
                  </a:lnTo>
                  <a:lnTo>
                    <a:pt x="338712" y="584199"/>
                  </a:lnTo>
                  <a:lnTo>
                    <a:pt x="327433" y="596899"/>
                  </a:lnTo>
                  <a:lnTo>
                    <a:pt x="316501" y="622299"/>
                  </a:lnTo>
                  <a:lnTo>
                    <a:pt x="305927" y="634999"/>
                  </a:lnTo>
                  <a:lnTo>
                    <a:pt x="295768" y="647699"/>
                  </a:lnTo>
                  <a:lnTo>
                    <a:pt x="285944" y="673099"/>
                  </a:lnTo>
                  <a:lnTo>
                    <a:pt x="276459" y="685799"/>
                  </a:lnTo>
                  <a:lnTo>
                    <a:pt x="267316" y="698499"/>
                  </a:lnTo>
                  <a:close/>
                </a:path>
                <a:path w="2303144" h="2298700">
                  <a:moveTo>
                    <a:pt x="505610" y="393699"/>
                  </a:moveTo>
                  <a:lnTo>
                    <a:pt x="500226" y="393699"/>
                  </a:lnTo>
                  <a:lnTo>
                    <a:pt x="374637" y="317499"/>
                  </a:lnTo>
                  <a:lnTo>
                    <a:pt x="410833" y="317499"/>
                  </a:lnTo>
                  <a:lnTo>
                    <a:pt x="500905" y="380999"/>
                  </a:lnTo>
                  <a:lnTo>
                    <a:pt x="520812" y="380999"/>
                  </a:lnTo>
                  <a:lnTo>
                    <a:pt x="505610" y="393699"/>
                  </a:lnTo>
                  <a:close/>
                </a:path>
                <a:path w="2303144" h="2298700">
                  <a:moveTo>
                    <a:pt x="2051741" y="622299"/>
                  </a:moveTo>
                  <a:lnTo>
                    <a:pt x="2006879" y="622299"/>
                  </a:lnTo>
                  <a:lnTo>
                    <a:pt x="2150107" y="584199"/>
                  </a:lnTo>
                  <a:lnTo>
                    <a:pt x="2157695" y="584199"/>
                  </a:lnTo>
                  <a:lnTo>
                    <a:pt x="2163507" y="596899"/>
                  </a:lnTo>
                  <a:lnTo>
                    <a:pt x="2148645" y="596899"/>
                  </a:lnTo>
                  <a:lnTo>
                    <a:pt x="2051741" y="622299"/>
                  </a:lnTo>
                  <a:close/>
                </a:path>
                <a:path w="2303144" h="2298700">
                  <a:moveTo>
                    <a:pt x="2293142" y="977899"/>
                  </a:moveTo>
                  <a:lnTo>
                    <a:pt x="2125071" y="977899"/>
                  </a:lnTo>
                  <a:lnTo>
                    <a:pt x="2124558" y="965199"/>
                  </a:lnTo>
                  <a:lnTo>
                    <a:pt x="2121574" y="952499"/>
                  </a:lnTo>
                  <a:lnTo>
                    <a:pt x="2118336" y="939799"/>
                  </a:lnTo>
                  <a:lnTo>
                    <a:pt x="2114851" y="927099"/>
                  </a:lnTo>
                  <a:lnTo>
                    <a:pt x="2111124" y="901699"/>
                  </a:lnTo>
                  <a:lnTo>
                    <a:pt x="2107122" y="888999"/>
                  </a:lnTo>
                  <a:lnTo>
                    <a:pt x="2102884" y="876299"/>
                  </a:lnTo>
                  <a:lnTo>
                    <a:pt x="2098411" y="863599"/>
                  </a:lnTo>
                  <a:lnTo>
                    <a:pt x="2093703" y="850899"/>
                  </a:lnTo>
                  <a:lnTo>
                    <a:pt x="2092715" y="838199"/>
                  </a:lnTo>
                  <a:lnTo>
                    <a:pt x="2093664" y="838199"/>
                  </a:lnTo>
                  <a:lnTo>
                    <a:pt x="2224188" y="749299"/>
                  </a:lnTo>
                  <a:lnTo>
                    <a:pt x="2158785" y="609599"/>
                  </a:lnTo>
                  <a:lnTo>
                    <a:pt x="2148645" y="596899"/>
                  </a:lnTo>
                  <a:lnTo>
                    <a:pt x="2163507" y="596899"/>
                  </a:lnTo>
                  <a:lnTo>
                    <a:pt x="2239058" y="761999"/>
                  </a:lnTo>
                  <a:lnTo>
                    <a:pt x="2235494" y="761999"/>
                  </a:lnTo>
                  <a:lnTo>
                    <a:pt x="2106868" y="850899"/>
                  </a:lnTo>
                  <a:lnTo>
                    <a:pt x="2119414" y="888999"/>
                  </a:lnTo>
                  <a:lnTo>
                    <a:pt x="2129966" y="927099"/>
                  </a:lnTo>
                  <a:lnTo>
                    <a:pt x="2133049" y="952499"/>
                  </a:lnTo>
                  <a:lnTo>
                    <a:pt x="2135916" y="965199"/>
                  </a:lnTo>
                  <a:lnTo>
                    <a:pt x="2293142" y="977899"/>
                  </a:lnTo>
                  <a:close/>
                </a:path>
                <a:path w="2303144" h="2298700">
                  <a:moveTo>
                    <a:pt x="18549" y="1269999"/>
                  </a:moveTo>
                  <a:lnTo>
                    <a:pt x="6127" y="1269999"/>
                  </a:lnTo>
                  <a:lnTo>
                    <a:pt x="0" y="1104899"/>
                  </a:lnTo>
                  <a:lnTo>
                    <a:pt x="2448" y="1104899"/>
                  </a:lnTo>
                  <a:lnTo>
                    <a:pt x="5666" y="1092199"/>
                  </a:lnTo>
                  <a:lnTo>
                    <a:pt x="153175" y="1066799"/>
                  </a:lnTo>
                  <a:lnTo>
                    <a:pt x="154742" y="1054099"/>
                  </a:lnTo>
                  <a:lnTo>
                    <a:pt x="156671" y="1028699"/>
                  </a:lnTo>
                  <a:lnTo>
                    <a:pt x="158961" y="1015999"/>
                  </a:lnTo>
                  <a:lnTo>
                    <a:pt x="161610" y="990599"/>
                  </a:lnTo>
                  <a:lnTo>
                    <a:pt x="164642" y="977899"/>
                  </a:lnTo>
                  <a:lnTo>
                    <a:pt x="168024" y="965199"/>
                  </a:lnTo>
                  <a:lnTo>
                    <a:pt x="171750" y="939799"/>
                  </a:lnTo>
                  <a:lnTo>
                    <a:pt x="175813" y="927099"/>
                  </a:lnTo>
                  <a:lnTo>
                    <a:pt x="38277" y="850899"/>
                  </a:lnTo>
                  <a:lnTo>
                    <a:pt x="37111" y="838199"/>
                  </a:lnTo>
                  <a:lnTo>
                    <a:pt x="38264" y="838199"/>
                  </a:lnTo>
                  <a:lnTo>
                    <a:pt x="99847" y="673099"/>
                  </a:lnTo>
                  <a:lnTo>
                    <a:pt x="106129" y="660399"/>
                  </a:lnTo>
                  <a:lnTo>
                    <a:pt x="112205" y="660399"/>
                  </a:lnTo>
                  <a:lnTo>
                    <a:pt x="160896" y="673099"/>
                  </a:lnTo>
                  <a:lnTo>
                    <a:pt x="114679" y="673099"/>
                  </a:lnTo>
                  <a:lnTo>
                    <a:pt x="51725" y="838199"/>
                  </a:lnTo>
                  <a:lnTo>
                    <a:pt x="185569" y="914399"/>
                  </a:lnTo>
                  <a:lnTo>
                    <a:pt x="188978" y="914399"/>
                  </a:lnTo>
                  <a:lnTo>
                    <a:pt x="184600" y="939799"/>
                  </a:lnTo>
                  <a:lnTo>
                    <a:pt x="180617" y="965199"/>
                  </a:lnTo>
                  <a:lnTo>
                    <a:pt x="177034" y="977899"/>
                  </a:lnTo>
                  <a:lnTo>
                    <a:pt x="173852" y="1003299"/>
                  </a:lnTo>
                  <a:lnTo>
                    <a:pt x="171096" y="1015999"/>
                  </a:lnTo>
                  <a:lnTo>
                    <a:pt x="168732" y="1041399"/>
                  </a:lnTo>
                  <a:lnTo>
                    <a:pt x="166766" y="1054099"/>
                  </a:lnTo>
                  <a:lnTo>
                    <a:pt x="165199" y="1079499"/>
                  </a:lnTo>
                  <a:lnTo>
                    <a:pt x="160071" y="1079499"/>
                  </a:lnTo>
                  <a:lnTo>
                    <a:pt x="12742" y="1104899"/>
                  </a:lnTo>
                  <a:lnTo>
                    <a:pt x="18549" y="1269999"/>
                  </a:lnTo>
                  <a:close/>
                </a:path>
                <a:path w="2303144" h="2298700">
                  <a:moveTo>
                    <a:pt x="266149" y="711199"/>
                  </a:moveTo>
                  <a:lnTo>
                    <a:pt x="263188" y="711199"/>
                  </a:lnTo>
                  <a:lnTo>
                    <a:pt x="114679" y="673099"/>
                  </a:lnTo>
                  <a:lnTo>
                    <a:pt x="160896" y="673099"/>
                  </a:lnTo>
                  <a:lnTo>
                    <a:pt x="258278" y="698499"/>
                  </a:lnTo>
                  <a:lnTo>
                    <a:pt x="267316" y="698499"/>
                  </a:lnTo>
                  <a:lnTo>
                    <a:pt x="266149" y="711199"/>
                  </a:lnTo>
                  <a:close/>
                </a:path>
                <a:path w="2303144" h="2298700">
                  <a:moveTo>
                    <a:pt x="1125989" y="1587499"/>
                  </a:moveTo>
                  <a:lnTo>
                    <a:pt x="1028210" y="1587499"/>
                  </a:lnTo>
                  <a:lnTo>
                    <a:pt x="981583" y="1562099"/>
                  </a:lnTo>
                  <a:lnTo>
                    <a:pt x="936815" y="1549399"/>
                  </a:lnTo>
                  <a:lnTo>
                    <a:pt x="894422" y="1523999"/>
                  </a:lnTo>
                  <a:lnTo>
                    <a:pt x="854849" y="1498599"/>
                  </a:lnTo>
                  <a:lnTo>
                    <a:pt x="818537" y="1460499"/>
                  </a:lnTo>
                  <a:lnTo>
                    <a:pt x="785932" y="1422399"/>
                  </a:lnTo>
                  <a:lnTo>
                    <a:pt x="757475" y="1371599"/>
                  </a:lnTo>
                  <a:lnTo>
                    <a:pt x="733610" y="1333499"/>
                  </a:lnTo>
                  <a:lnTo>
                    <a:pt x="715125" y="1282699"/>
                  </a:lnTo>
                  <a:lnTo>
                    <a:pt x="702848" y="1231899"/>
                  </a:lnTo>
                  <a:lnTo>
                    <a:pt x="696403" y="1181099"/>
                  </a:lnTo>
                  <a:lnTo>
                    <a:pt x="695620" y="1130299"/>
                  </a:lnTo>
                  <a:lnTo>
                    <a:pt x="700328" y="1079499"/>
                  </a:lnTo>
                  <a:lnTo>
                    <a:pt x="710356" y="1041399"/>
                  </a:lnTo>
                  <a:lnTo>
                    <a:pt x="725534" y="990599"/>
                  </a:lnTo>
                  <a:lnTo>
                    <a:pt x="745725" y="939799"/>
                  </a:lnTo>
                  <a:lnTo>
                    <a:pt x="770738" y="901699"/>
                  </a:lnTo>
                  <a:lnTo>
                    <a:pt x="800400" y="863599"/>
                  </a:lnTo>
                  <a:lnTo>
                    <a:pt x="834541" y="825499"/>
                  </a:lnTo>
                  <a:lnTo>
                    <a:pt x="872987" y="787399"/>
                  </a:lnTo>
                  <a:lnTo>
                    <a:pt x="915567" y="761999"/>
                  </a:lnTo>
                  <a:lnTo>
                    <a:pt x="962110" y="736599"/>
                  </a:lnTo>
                  <a:lnTo>
                    <a:pt x="1110765" y="698499"/>
                  </a:lnTo>
                  <a:lnTo>
                    <a:pt x="1160594" y="698499"/>
                  </a:lnTo>
                  <a:lnTo>
                    <a:pt x="1209822" y="711199"/>
                  </a:lnTo>
                  <a:lnTo>
                    <a:pt x="1111670" y="711199"/>
                  </a:lnTo>
                  <a:lnTo>
                    <a:pt x="967097" y="749299"/>
                  </a:lnTo>
                  <a:lnTo>
                    <a:pt x="921847" y="774699"/>
                  </a:lnTo>
                  <a:lnTo>
                    <a:pt x="880449" y="800099"/>
                  </a:lnTo>
                  <a:lnTo>
                    <a:pt x="843071" y="838199"/>
                  </a:lnTo>
                  <a:lnTo>
                    <a:pt x="809879" y="863599"/>
                  </a:lnTo>
                  <a:lnTo>
                    <a:pt x="781042" y="914399"/>
                  </a:lnTo>
                  <a:lnTo>
                    <a:pt x="756726" y="952499"/>
                  </a:lnTo>
                  <a:lnTo>
                    <a:pt x="737097" y="990599"/>
                  </a:lnTo>
                  <a:lnTo>
                    <a:pt x="722334" y="1041399"/>
                  </a:lnTo>
                  <a:lnTo>
                    <a:pt x="712582" y="1079499"/>
                  </a:lnTo>
                  <a:lnTo>
                    <a:pt x="708005" y="1130299"/>
                  </a:lnTo>
                  <a:lnTo>
                    <a:pt x="708770" y="1181099"/>
                  </a:lnTo>
                  <a:lnTo>
                    <a:pt x="715043" y="1231899"/>
                  </a:lnTo>
                  <a:lnTo>
                    <a:pt x="726989" y="1282699"/>
                  </a:lnTo>
                  <a:lnTo>
                    <a:pt x="744776" y="1320799"/>
                  </a:lnTo>
                  <a:lnTo>
                    <a:pt x="744942" y="1320799"/>
                  </a:lnTo>
                  <a:lnTo>
                    <a:pt x="768163" y="1371599"/>
                  </a:lnTo>
                  <a:lnTo>
                    <a:pt x="795832" y="1409699"/>
                  </a:lnTo>
                  <a:lnTo>
                    <a:pt x="827532" y="1447799"/>
                  </a:lnTo>
                  <a:lnTo>
                    <a:pt x="862833" y="1485899"/>
                  </a:lnTo>
                  <a:lnTo>
                    <a:pt x="901304" y="1511299"/>
                  </a:lnTo>
                  <a:lnTo>
                    <a:pt x="942513" y="1536699"/>
                  </a:lnTo>
                  <a:lnTo>
                    <a:pt x="986031" y="1562099"/>
                  </a:lnTo>
                  <a:lnTo>
                    <a:pt x="1031381" y="1574799"/>
                  </a:lnTo>
                  <a:lnTo>
                    <a:pt x="1078177" y="1574799"/>
                  </a:lnTo>
                  <a:lnTo>
                    <a:pt x="1125989" y="1587499"/>
                  </a:lnTo>
                  <a:close/>
                </a:path>
                <a:path w="2303144" h="2298700">
                  <a:moveTo>
                    <a:pt x="1175248" y="1600199"/>
                  </a:moveTo>
                  <a:lnTo>
                    <a:pt x="1125485" y="1600199"/>
                  </a:lnTo>
                  <a:lnTo>
                    <a:pt x="1076325" y="1587499"/>
                  </a:lnTo>
                  <a:lnTo>
                    <a:pt x="1174386" y="1587499"/>
                  </a:lnTo>
                  <a:lnTo>
                    <a:pt x="1318789" y="1549399"/>
                  </a:lnTo>
                  <a:lnTo>
                    <a:pt x="1319160" y="1549399"/>
                  </a:lnTo>
                  <a:lnTo>
                    <a:pt x="1364441" y="1523999"/>
                  </a:lnTo>
                  <a:lnTo>
                    <a:pt x="1405840" y="1498599"/>
                  </a:lnTo>
                  <a:lnTo>
                    <a:pt x="1443219" y="1460499"/>
                  </a:lnTo>
                  <a:lnTo>
                    <a:pt x="1476410" y="1435099"/>
                  </a:lnTo>
                  <a:lnTo>
                    <a:pt x="1505248" y="1396999"/>
                  </a:lnTo>
                  <a:lnTo>
                    <a:pt x="1529566" y="1346199"/>
                  </a:lnTo>
                  <a:lnTo>
                    <a:pt x="1549199" y="1308099"/>
                  </a:lnTo>
                  <a:lnTo>
                    <a:pt x="1563957" y="1257299"/>
                  </a:lnTo>
                  <a:lnTo>
                    <a:pt x="1573706" y="1219199"/>
                  </a:lnTo>
                  <a:lnTo>
                    <a:pt x="1578281" y="1168399"/>
                  </a:lnTo>
                  <a:lnTo>
                    <a:pt x="1577514" y="1117599"/>
                  </a:lnTo>
                  <a:lnTo>
                    <a:pt x="1571241" y="1066799"/>
                  </a:lnTo>
                  <a:lnTo>
                    <a:pt x="1559294" y="1015999"/>
                  </a:lnTo>
                  <a:lnTo>
                    <a:pt x="1541508" y="977899"/>
                  </a:lnTo>
                  <a:lnTo>
                    <a:pt x="1541341" y="977899"/>
                  </a:lnTo>
                  <a:lnTo>
                    <a:pt x="1518133" y="927099"/>
                  </a:lnTo>
                  <a:lnTo>
                    <a:pt x="1490462" y="888999"/>
                  </a:lnTo>
                  <a:lnTo>
                    <a:pt x="1458759" y="850899"/>
                  </a:lnTo>
                  <a:lnTo>
                    <a:pt x="1423455" y="812799"/>
                  </a:lnTo>
                  <a:lnTo>
                    <a:pt x="1384982" y="787399"/>
                  </a:lnTo>
                  <a:lnTo>
                    <a:pt x="1343771" y="761999"/>
                  </a:lnTo>
                  <a:lnTo>
                    <a:pt x="1300252" y="749299"/>
                  </a:lnTo>
                  <a:lnTo>
                    <a:pt x="1254846" y="723899"/>
                  </a:lnTo>
                  <a:lnTo>
                    <a:pt x="1207994" y="723899"/>
                  </a:lnTo>
                  <a:lnTo>
                    <a:pt x="1160125" y="711199"/>
                  </a:lnTo>
                  <a:lnTo>
                    <a:pt x="1258006" y="711199"/>
                  </a:lnTo>
                  <a:lnTo>
                    <a:pt x="1304701" y="736599"/>
                  </a:lnTo>
                  <a:lnTo>
                    <a:pt x="1349468" y="749299"/>
                  </a:lnTo>
                  <a:lnTo>
                    <a:pt x="1391859" y="774699"/>
                  </a:lnTo>
                  <a:lnTo>
                    <a:pt x="1431431" y="812799"/>
                  </a:lnTo>
                  <a:lnTo>
                    <a:pt x="1467741" y="838199"/>
                  </a:lnTo>
                  <a:lnTo>
                    <a:pt x="1500346" y="876299"/>
                  </a:lnTo>
                  <a:lnTo>
                    <a:pt x="1528804" y="927099"/>
                  </a:lnTo>
                  <a:lnTo>
                    <a:pt x="1552673" y="965199"/>
                  </a:lnTo>
                  <a:lnTo>
                    <a:pt x="1552827" y="965199"/>
                  </a:lnTo>
                  <a:lnTo>
                    <a:pt x="1571158" y="1015999"/>
                  </a:lnTo>
                  <a:lnTo>
                    <a:pt x="1583435" y="1066799"/>
                  </a:lnTo>
                  <a:lnTo>
                    <a:pt x="1589880" y="1117599"/>
                  </a:lnTo>
                  <a:lnTo>
                    <a:pt x="1590663" y="1168399"/>
                  </a:lnTo>
                  <a:lnTo>
                    <a:pt x="1585955" y="1219199"/>
                  </a:lnTo>
                  <a:lnTo>
                    <a:pt x="1575927" y="1269999"/>
                  </a:lnTo>
                  <a:lnTo>
                    <a:pt x="1540558" y="1358899"/>
                  </a:lnTo>
                  <a:lnTo>
                    <a:pt x="1515548" y="1396999"/>
                  </a:lnTo>
                  <a:lnTo>
                    <a:pt x="1485889" y="1435099"/>
                  </a:lnTo>
                  <a:lnTo>
                    <a:pt x="1451753" y="1473199"/>
                  </a:lnTo>
                  <a:lnTo>
                    <a:pt x="1413311" y="1511299"/>
                  </a:lnTo>
                  <a:lnTo>
                    <a:pt x="1370736" y="1536699"/>
                  </a:lnTo>
                  <a:lnTo>
                    <a:pt x="1324186" y="1562099"/>
                  </a:lnTo>
                  <a:lnTo>
                    <a:pt x="1175248" y="1600199"/>
                  </a:lnTo>
                  <a:close/>
                </a:path>
                <a:path w="2303144" h="2298700">
                  <a:moveTo>
                    <a:pt x="2213809" y="1600199"/>
                  </a:moveTo>
                  <a:lnTo>
                    <a:pt x="2200434" y="1600199"/>
                  </a:lnTo>
                  <a:lnTo>
                    <a:pt x="2255159" y="1435099"/>
                  </a:lnTo>
                  <a:lnTo>
                    <a:pt x="2121225" y="1371599"/>
                  </a:lnTo>
                  <a:lnTo>
                    <a:pt x="2118572" y="1358899"/>
                  </a:lnTo>
                  <a:lnTo>
                    <a:pt x="2117687" y="1358899"/>
                  </a:lnTo>
                  <a:lnTo>
                    <a:pt x="2121801" y="1333499"/>
                  </a:lnTo>
                  <a:lnTo>
                    <a:pt x="2125508" y="1320799"/>
                  </a:lnTo>
                  <a:lnTo>
                    <a:pt x="2128804" y="1295399"/>
                  </a:lnTo>
                  <a:lnTo>
                    <a:pt x="2131685" y="1282699"/>
                  </a:lnTo>
                  <a:lnTo>
                    <a:pt x="2134141" y="1257299"/>
                  </a:lnTo>
                  <a:lnTo>
                    <a:pt x="2136199" y="1244599"/>
                  </a:lnTo>
                  <a:lnTo>
                    <a:pt x="2137856" y="1219199"/>
                  </a:lnTo>
                  <a:lnTo>
                    <a:pt x="2139108" y="1193799"/>
                  </a:lnTo>
                  <a:lnTo>
                    <a:pt x="2144261" y="1193799"/>
                  </a:lnTo>
                  <a:lnTo>
                    <a:pt x="2290078" y="1168399"/>
                  </a:lnTo>
                  <a:lnTo>
                    <a:pt x="2283399" y="990599"/>
                  </a:lnTo>
                  <a:lnTo>
                    <a:pt x="2130237" y="977899"/>
                  </a:lnTo>
                  <a:lnTo>
                    <a:pt x="2295616" y="977899"/>
                  </a:lnTo>
                  <a:lnTo>
                    <a:pt x="2302820" y="1181099"/>
                  </a:lnTo>
                  <a:lnTo>
                    <a:pt x="2297167" y="1181099"/>
                  </a:lnTo>
                  <a:lnTo>
                    <a:pt x="2151235" y="1206499"/>
                  </a:lnTo>
                  <a:lnTo>
                    <a:pt x="2149965" y="1219199"/>
                  </a:lnTo>
                  <a:lnTo>
                    <a:pt x="2148329" y="1244599"/>
                  </a:lnTo>
                  <a:lnTo>
                    <a:pt x="2146326" y="1257299"/>
                  </a:lnTo>
                  <a:lnTo>
                    <a:pt x="2143953" y="1282699"/>
                  </a:lnTo>
                  <a:lnTo>
                    <a:pt x="2141207" y="1295399"/>
                  </a:lnTo>
                  <a:lnTo>
                    <a:pt x="2138106" y="1320799"/>
                  </a:lnTo>
                  <a:lnTo>
                    <a:pt x="2134657" y="1333499"/>
                  </a:lnTo>
                  <a:lnTo>
                    <a:pt x="2130865" y="1358899"/>
                  </a:lnTo>
                  <a:lnTo>
                    <a:pt x="2268363" y="1422399"/>
                  </a:lnTo>
                  <a:lnTo>
                    <a:pt x="2269696" y="1422399"/>
                  </a:lnTo>
                  <a:lnTo>
                    <a:pt x="2268529" y="1435099"/>
                  </a:lnTo>
                  <a:lnTo>
                    <a:pt x="2213809" y="1600199"/>
                  </a:lnTo>
                  <a:close/>
                </a:path>
                <a:path w="2303144" h="2298700">
                  <a:moveTo>
                    <a:pt x="159930" y="1727199"/>
                  </a:moveTo>
                  <a:lnTo>
                    <a:pt x="152354" y="1727199"/>
                  </a:lnTo>
                  <a:lnTo>
                    <a:pt x="70992" y="1549399"/>
                  </a:lnTo>
                  <a:lnTo>
                    <a:pt x="74555" y="1549399"/>
                  </a:lnTo>
                  <a:lnTo>
                    <a:pt x="201400" y="1460499"/>
                  </a:lnTo>
                  <a:lnTo>
                    <a:pt x="195582" y="1447799"/>
                  </a:lnTo>
                  <a:lnTo>
                    <a:pt x="190107" y="1422399"/>
                  </a:lnTo>
                  <a:lnTo>
                    <a:pt x="184978" y="1409699"/>
                  </a:lnTo>
                  <a:lnTo>
                    <a:pt x="180197" y="1384299"/>
                  </a:lnTo>
                  <a:lnTo>
                    <a:pt x="175797" y="1371599"/>
                  </a:lnTo>
                  <a:lnTo>
                    <a:pt x="171732" y="1346199"/>
                  </a:lnTo>
                  <a:lnTo>
                    <a:pt x="168006" y="1333499"/>
                  </a:lnTo>
                  <a:lnTo>
                    <a:pt x="164622" y="1320799"/>
                  </a:lnTo>
                  <a:lnTo>
                    <a:pt x="12831" y="1295399"/>
                  </a:lnTo>
                  <a:lnTo>
                    <a:pt x="7229" y="1295399"/>
                  </a:lnTo>
                  <a:lnTo>
                    <a:pt x="6140" y="1269999"/>
                  </a:lnTo>
                  <a:lnTo>
                    <a:pt x="18536" y="1269999"/>
                  </a:lnTo>
                  <a:lnTo>
                    <a:pt x="19164" y="1282699"/>
                  </a:lnTo>
                  <a:lnTo>
                    <a:pt x="19433" y="1282699"/>
                  </a:lnTo>
                  <a:lnTo>
                    <a:pt x="173301" y="1308099"/>
                  </a:lnTo>
                  <a:lnTo>
                    <a:pt x="176070" y="1308099"/>
                  </a:lnTo>
                  <a:lnTo>
                    <a:pt x="179526" y="1333499"/>
                  </a:lnTo>
                  <a:lnTo>
                    <a:pt x="183373" y="1346199"/>
                  </a:lnTo>
                  <a:lnTo>
                    <a:pt x="187610" y="1371599"/>
                  </a:lnTo>
                  <a:lnTo>
                    <a:pt x="192235" y="1384299"/>
                  </a:lnTo>
                  <a:lnTo>
                    <a:pt x="197270" y="1409699"/>
                  </a:lnTo>
                  <a:lnTo>
                    <a:pt x="202664" y="1422399"/>
                  </a:lnTo>
                  <a:lnTo>
                    <a:pt x="208417" y="1447799"/>
                  </a:lnTo>
                  <a:lnTo>
                    <a:pt x="214527" y="1460499"/>
                  </a:lnTo>
                  <a:lnTo>
                    <a:pt x="215681" y="1460499"/>
                  </a:lnTo>
                  <a:lnTo>
                    <a:pt x="214758" y="1473199"/>
                  </a:lnTo>
                  <a:lnTo>
                    <a:pt x="85862" y="1549399"/>
                  </a:lnTo>
                  <a:lnTo>
                    <a:pt x="161392" y="1714499"/>
                  </a:lnTo>
                  <a:lnTo>
                    <a:pt x="196186" y="1714499"/>
                  </a:lnTo>
                  <a:lnTo>
                    <a:pt x="159930" y="1727199"/>
                  </a:lnTo>
                  <a:close/>
                </a:path>
                <a:path w="2303144" h="2298700">
                  <a:moveTo>
                    <a:pt x="2075320" y="1841499"/>
                  </a:moveTo>
                  <a:lnTo>
                    <a:pt x="2060193" y="1841499"/>
                  </a:lnTo>
                  <a:lnTo>
                    <a:pt x="1960871" y="1714499"/>
                  </a:lnTo>
                  <a:lnTo>
                    <a:pt x="1962294" y="1714499"/>
                  </a:lnTo>
                  <a:lnTo>
                    <a:pt x="1973552" y="1701799"/>
                  </a:lnTo>
                  <a:lnTo>
                    <a:pt x="1984478" y="1676399"/>
                  </a:lnTo>
                  <a:lnTo>
                    <a:pt x="1995067" y="1663699"/>
                  </a:lnTo>
                  <a:lnTo>
                    <a:pt x="2005315" y="1650999"/>
                  </a:lnTo>
                  <a:lnTo>
                    <a:pt x="2015154" y="1625599"/>
                  </a:lnTo>
                  <a:lnTo>
                    <a:pt x="2024670" y="1612899"/>
                  </a:lnTo>
                  <a:lnTo>
                    <a:pt x="2033857" y="1587499"/>
                  </a:lnTo>
                  <a:lnTo>
                    <a:pt x="2042708" y="1574799"/>
                  </a:lnTo>
                  <a:lnTo>
                    <a:pt x="2046605" y="1574799"/>
                  </a:lnTo>
                  <a:lnTo>
                    <a:pt x="2123520" y="1587499"/>
                  </a:lnTo>
                  <a:lnTo>
                    <a:pt x="2051848" y="1587499"/>
                  </a:lnTo>
                  <a:lnTo>
                    <a:pt x="2043376" y="1600199"/>
                  </a:lnTo>
                  <a:lnTo>
                    <a:pt x="2034578" y="1612899"/>
                  </a:lnTo>
                  <a:lnTo>
                    <a:pt x="2025457" y="1638299"/>
                  </a:lnTo>
                  <a:lnTo>
                    <a:pt x="2016019" y="1650999"/>
                  </a:lnTo>
                  <a:lnTo>
                    <a:pt x="2006245" y="1663699"/>
                  </a:lnTo>
                  <a:lnTo>
                    <a:pt x="1996173" y="1689099"/>
                  </a:lnTo>
                  <a:lnTo>
                    <a:pt x="1985811" y="1701799"/>
                  </a:lnTo>
                  <a:lnTo>
                    <a:pt x="1975164" y="1714499"/>
                  </a:lnTo>
                  <a:lnTo>
                    <a:pt x="2075320" y="1841499"/>
                  </a:lnTo>
                  <a:close/>
                </a:path>
                <a:path w="2303144" h="2298700">
                  <a:moveTo>
                    <a:pt x="2209600" y="1612899"/>
                  </a:moveTo>
                  <a:lnTo>
                    <a:pt x="2206575" y="1612899"/>
                  </a:lnTo>
                  <a:lnTo>
                    <a:pt x="2051848" y="1587499"/>
                  </a:lnTo>
                  <a:lnTo>
                    <a:pt x="2123520" y="1587499"/>
                  </a:lnTo>
                  <a:lnTo>
                    <a:pt x="2200434" y="1600199"/>
                  </a:lnTo>
                  <a:lnTo>
                    <a:pt x="2213809" y="1600199"/>
                  </a:lnTo>
                  <a:lnTo>
                    <a:pt x="2209600" y="1612899"/>
                  </a:lnTo>
                  <a:close/>
                </a:path>
                <a:path w="2303144" h="2298700">
                  <a:moveTo>
                    <a:pt x="196186" y="1714499"/>
                  </a:moveTo>
                  <a:lnTo>
                    <a:pt x="161392" y="1714499"/>
                  </a:lnTo>
                  <a:lnTo>
                    <a:pt x="308427" y="1663699"/>
                  </a:lnTo>
                  <a:lnTo>
                    <a:pt x="311362" y="1663699"/>
                  </a:lnTo>
                  <a:lnTo>
                    <a:pt x="317535" y="1676399"/>
                  </a:lnTo>
                  <a:lnTo>
                    <a:pt x="304953" y="1676399"/>
                  </a:lnTo>
                  <a:lnTo>
                    <a:pt x="196186" y="1714499"/>
                  </a:lnTo>
                  <a:close/>
                </a:path>
                <a:path w="2303144" h="2298700">
                  <a:moveTo>
                    <a:pt x="455167" y="2070099"/>
                  </a:moveTo>
                  <a:lnTo>
                    <a:pt x="451449" y="2070099"/>
                  </a:lnTo>
                  <a:lnTo>
                    <a:pt x="449219" y="2057399"/>
                  </a:lnTo>
                  <a:lnTo>
                    <a:pt x="310952" y="1930399"/>
                  </a:lnTo>
                  <a:lnTo>
                    <a:pt x="310068" y="1930399"/>
                  </a:lnTo>
                  <a:lnTo>
                    <a:pt x="396161" y="1803399"/>
                  </a:lnTo>
                  <a:lnTo>
                    <a:pt x="383752" y="1790699"/>
                  </a:lnTo>
                  <a:lnTo>
                    <a:pt x="371623" y="1777999"/>
                  </a:lnTo>
                  <a:lnTo>
                    <a:pt x="359781" y="1765299"/>
                  </a:lnTo>
                  <a:lnTo>
                    <a:pt x="348230" y="1739899"/>
                  </a:lnTo>
                  <a:lnTo>
                    <a:pt x="336992" y="1727199"/>
                  </a:lnTo>
                  <a:lnTo>
                    <a:pt x="326029" y="1714499"/>
                  </a:lnTo>
                  <a:lnTo>
                    <a:pt x="315347" y="1701799"/>
                  </a:lnTo>
                  <a:lnTo>
                    <a:pt x="304953" y="1676399"/>
                  </a:lnTo>
                  <a:lnTo>
                    <a:pt x="317535" y="1676399"/>
                  </a:lnTo>
                  <a:lnTo>
                    <a:pt x="323708" y="1689099"/>
                  </a:lnTo>
                  <a:lnTo>
                    <a:pt x="334861" y="1701799"/>
                  </a:lnTo>
                  <a:lnTo>
                    <a:pt x="346353" y="1714499"/>
                  </a:lnTo>
                  <a:lnTo>
                    <a:pt x="358178" y="1739899"/>
                  </a:lnTo>
                  <a:lnTo>
                    <a:pt x="370300" y="1752599"/>
                  </a:lnTo>
                  <a:lnTo>
                    <a:pt x="382723" y="1765299"/>
                  </a:lnTo>
                  <a:lnTo>
                    <a:pt x="395439" y="1777999"/>
                  </a:lnTo>
                  <a:lnTo>
                    <a:pt x="408441" y="1803399"/>
                  </a:lnTo>
                  <a:lnTo>
                    <a:pt x="410851" y="1803399"/>
                  </a:lnTo>
                  <a:lnTo>
                    <a:pt x="323335" y="1930399"/>
                  </a:lnTo>
                  <a:lnTo>
                    <a:pt x="453975" y="2044699"/>
                  </a:lnTo>
                  <a:lnTo>
                    <a:pt x="485314" y="2044699"/>
                  </a:lnTo>
                  <a:lnTo>
                    <a:pt x="455167" y="2070099"/>
                  </a:lnTo>
                  <a:close/>
                </a:path>
                <a:path w="2303144" h="2298700">
                  <a:moveTo>
                    <a:pt x="1954947" y="1968499"/>
                  </a:moveTo>
                  <a:lnTo>
                    <a:pt x="1939386" y="1968499"/>
                  </a:lnTo>
                  <a:lnTo>
                    <a:pt x="2043990" y="1854199"/>
                  </a:lnTo>
                  <a:lnTo>
                    <a:pt x="2053938" y="1841499"/>
                  </a:lnTo>
                  <a:lnTo>
                    <a:pt x="2072666" y="1841499"/>
                  </a:lnTo>
                  <a:lnTo>
                    <a:pt x="2063026" y="1854199"/>
                  </a:lnTo>
                  <a:lnTo>
                    <a:pt x="2053079" y="1866899"/>
                  </a:lnTo>
                  <a:lnTo>
                    <a:pt x="1954947" y="1968499"/>
                  </a:lnTo>
                  <a:close/>
                </a:path>
                <a:path w="2303144" h="2298700">
                  <a:moveTo>
                    <a:pt x="1582618" y="2209799"/>
                  </a:moveTo>
                  <a:lnTo>
                    <a:pt x="1564005" y="2209799"/>
                  </a:lnTo>
                  <a:lnTo>
                    <a:pt x="1725115" y="2133599"/>
                  </a:lnTo>
                  <a:lnTo>
                    <a:pt x="1678813" y="1981199"/>
                  </a:lnTo>
                  <a:lnTo>
                    <a:pt x="1682210" y="1981199"/>
                  </a:lnTo>
                  <a:lnTo>
                    <a:pt x="1699077" y="1968499"/>
                  </a:lnTo>
                  <a:lnTo>
                    <a:pt x="1732009" y="1943099"/>
                  </a:lnTo>
                  <a:lnTo>
                    <a:pt x="1763869" y="1917699"/>
                  </a:lnTo>
                  <a:lnTo>
                    <a:pt x="1794672" y="1892299"/>
                  </a:lnTo>
                  <a:lnTo>
                    <a:pt x="1809657" y="1879599"/>
                  </a:lnTo>
                  <a:lnTo>
                    <a:pt x="1817631" y="1879599"/>
                  </a:lnTo>
                  <a:lnTo>
                    <a:pt x="1835024" y="1892299"/>
                  </a:lnTo>
                  <a:lnTo>
                    <a:pt x="1814528" y="1892299"/>
                  </a:lnTo>
                  <a:lnTo>
                    <a:pt x="1800132" y="1904999"/>
                  </a:lnTo>
                  <a:lnTo>
                    <a:pt x="1770642" y="1930399"/>
                  </a:lnTo>
                  <a:lnTo>
                    <a:pt x="1740192" y="1955799"/>
                  </a:lnTo>
                  <a:lnTo>
                    <a:pt x="1708855" y="1981199"/>
                  </a:lnTo>
                  <a:lnTo>
                    <a:pt x="1692888" y="1993899"/>
                  </a:lnTo>
                  <a:lnTo>
                    <a:pt x="1739550" y="2133599"/>
                  </a:lnTo>
                  <a:lnTo>
                    <a:pt x="1737973" y="2146299"/>
                  </a:lnTo>
                  <a:lnTo>
                    <a:pt x="1735050" y="2146299"/>
                  </a:lnTo>
                  <a:lnTo>
                    <a:pt x="1708758" y="2158999"/>
                  </a:lnTo>
                  <a:lnTo>
                    <a:pt x="1582618" y="2209799"/>
                  </a:lnTo>
                  <a:close/>
                </a:path>
                <a:path w="2303144" h="2298700">
                  <a:moveTo>
                    <a:pt x="1942681" y="1981199"/>
                  </a:moveTo>
                  <a:lnTo>
                    <a:pt x="1936707" y="1981199"/>
                  </a:lnTo>
                  <a:lnTo>
                    <a:pt x="1814528" y="1892299"/>
                  </a:lnTo>
                  <a:lnTo>
                    <a:pt x="1835024" y="1892299"/>
                  </a:lnTo>
                  <a:lnTo>
                    <a:pt x="1939386" y="1968499"/>
                  </a:lnTo>
                  <a:lnTo>
                    <a:pt x="1954947" y="1968499"/>
                  </a:lnTo>
                  <a:lnTo>
                    <a:pt x="1942681" y="1981199"/>
                  </a:lnTo>
                  <a:close/>
                </a:path>
                <a:path w="2303144" h="2298700">
                  <a:moveTo>
                    <a:pt x="485314" y="2044699"/>
                  </a:moveTo>
                  <a:lnTo>
                    <a:pt x="453975" y="2044699"/>
                  </a:lnTo>
                  <a:lnTo>
                    <a:pt x="571308" y="1955799"/>
                  </a:lnTo>
                  <a:lnTo>
                    <a:pt x="579076" y="1955799"/>
                  </a:lnTo>
                  <a:lnTo>
                    <a:pt x="605848" y="1968499"/>
                  </a:lnTo>
                  <a:lnTo>
                    <a:pt x="575756" y="1968499"/>
                  </a:lnTo>
                  <a:lnTo>
                    <a:pt x="485314" y="2044699"/>
                  </a:lnTo>
                  <a:close/>
                </a:path>
                <a:path w="2303144" h="2298700">
                  <a:moveTo>
                    <a:pt x="859942" y="2260599"/>
                  </a:moveTo>
                  <a:lnTo>
                    <a:pt x="853699" y="2260599"/>
                  </a:lnTo>
                  <a:lnTo>
                    <a:pt x="674309" y="2197099"/>
                  </a:lnTo>
                  <a:lnTo>
                    <a:pt x="672720" y="2197099"/>
                  </a:lnTo>
                  <a:lnTo>
                    <a:pt x="673412" y="2184399"/>
                  </a:lnTo>
                  <a:lnTo>
                    <a:pt x="677167" y="2171699"/>
                  </a:lnTo>
                  <a:lnTo>
                    <a:pt x="687487" y="2133599"/>
                  </a:lnTo>
                  <a:lnTo>
                    <a:pt x="695164" y="2095499"/>
                  </a:lnTo>
                  <a:lnTo>
                    <a:pt x="701337" y="2057399"/>
                  </a:lnTo>
                  <a:lnTo>
                    <a:pt x="698999" y="2044699"/>
                  </a:lnTo>
                  <a:lnTo>
                    <a:pt x="694127" y="2044699"/>
                  </a:lnTo>
                  <a:lnTo>
                    <a:pt x="686099" y="2031999"/>
                  </a:lnTo>
                  <a:lnTo>
                    <a:pt x="674731" y="2031999"/>
                  </a:lnTo>
                  <a:lnTo>
                    <a:pt x="643404" y="2006599"/>
                  </a:lnTo>
                  <a:lnTo>
                    <a:pt x="624007" y="1993899"/>
                  </a:lnTo>
                  <a:lnTo>
                    <a:pt x="601505" y="1981199"/>
                  </a:lnTo>
                  <a:lnTo>
                    <a:pt x="575756" y="1968499"/>
                  </a:lnTo>
                  <a:lnTo>
                    <a:pt x="605848" y="1968499"/>
                  </a:lnTo>
                  <a:lnTo>
                    <a:pt x="629115" y="1981199"/>
                  </a:lnTo>
                  <a:lnTo>
                    <a:pt x="649056" y="1993899"/>
                  </a:lnTo>
                  <a:lnTo>
                    <a:pt x="665849" y="2006599"/>
                  </a:lnTo>
                  <a:lnTo>
                    <a:pt x="682313" y="2019299"/>
                  </a:lnTo>
                  <a:lnTo>
                    <a:pt x="695001" y="2019299"/>
                  </a:lnTo>
                  <a:lnTo>
                    <a:pt x="704229" y="2031999"/>
                  </a:lnTo>
                  <a:lnTo>
                    <a:pt x="710318" y="2044699"/>
                  </a:lnTo>
                  <a:lnTo>
                    <a:pt x="713596" y="2057399"/>
                  </a:lnTo>
                  <a:lnTo>
                    <a:pt x="712505" y="2070099"/>
                  </a:lnTo>
                  <a:lnTo>
                    <a:pt x="699511" y="2133599"/>
                  </a:lnTo>
                  <a:lnTo>
                    <a:pt x="690284" y="2171699"/>
                  </a:lnTo>
                  <a:lnTo>
                    <a:pt x="686705" y="2184399"/>
                  </a:lnTo>
                  <a:lnTo>
                    <a:pt x="830792" y="2247899"/>
                  </a:lnTo>
                  <a:lnTo>
                    <a:pt x="866768" y="2247899"/>
                  </a:lnTo>
                  <a:lnTo>
                    <a:pt x="859942" y="2260599"/>
                  </a:lnTo>
                  <a:close/>
                </a:path>
                <a:path w="2303144" h="2298700">
                  <a:moveTo>
                    <a:pt x="1564351" y="2222499"/>
                  </a:moveTo>
                  <a:lnTo>
                    <a:pt x="1558185" y="2222499"/>
                  </a:lnTo>
                  <a:lnTo>
                    <a:pt x="1475092" y="2095499"/>
                  </a:lnTo>
                  <a:lnTo>
                    <a:pt x="1437593" y="2095499"/>
                  </a:lnTo>
                  <a:lnTo>
                    <a:pt x="1456578" y="2082799"/>
                  </a:lnTo>
                  <a:lnTo>
                    <a:pt x="1481245" y="2082799"/>
                  </a:lnTo>
                  <a:lnTo>
                    <a:pt x="1564005" y="2209799"/>
                  </a:lnTo>
                  <a:lnTo>
                    <a:pt x="1582618" y="2209799"/>
                  </a:lnTo>
                  <a:lnTo>
                    <a:pt x="1564351" y="2222499"/>
                  </a:lnTo>
                  <a:close/>
                </a:path>
                <a:path w="2303144" h="2298700">
                  <a:moveTo>
                    <a:pt x="1438976" y="2108199"/>
                  </a:moveTo>
                  <a:lnTo>
                    <a:pt x="1399152" y="2108199"/>
                  </a:lnTo>
                  <a:lnTo>
                    <a:pt x="1418449" y="2095499"/>
                  </a:lnTo>
                  <a:lnTo>
                    <a:pt x="1457116" y="2095499"/>
                  </a:lnTo>
                  <a:lnTo>
                    <a:pt x="1438976" y="2108199"/>
                  </a:lnTo>
                  <a:close/>
                </a:path>
                <a:path w="2303144" h="2298700">
                  <a:moveTo>
                    <a:pt x="866768" y="2247899"/>
                  </a:moveTo>
                  <a:lnTo>
                    <a:pt x="853123" y="2247899"/>
                  </a:lnTo>
                  <a:lnTo>
                    <a:pt x="926140" y="2120899"/>
                  </a:lnTo>
                  <a:lnTo>
                    <a:pt x="927332" y="2108199"/>
                  </a:lnTo>
                  <a:lnTo>
                    <a:pt x="933178" y="2108199"/>
                  </a:lnTo>
                  <a:lnTo>
                    <a:pt x="952677" y="2120899"/>
                  </a:lnTo>
                  <a:lnTo>
                    <a:pt x="935024" y="2120899"/>
                  </a:lnTo>
                  <a:lnTo>
                    <a:pt x="866768" y="2247899"/>
                  </a:lnTo>
                  <a:close/>
                </a:path>
                <a:path w="2303144" h="2298700">
                  <a:moveTo>
                    <a:pt x="1402215" y="2120899"/>
                  </a:moveTo>
                  <a:lnTo>
                    <a:pt x="1340517" y="2120899"/>
                  </a:lnTo>
                  <a:lnTo>
                    <a:pt x="1360207" y="2108199"/>
                  </a:lnTo>
                  <a:lnTo>
                    <a:pt x="1420674" y="2108199"/>
                  </a:lnTo>
                  <a:lnTo>
                    <a:pt x="1402215" y="2120899"/>
                  </a:lnTo>
                  <a:close/>
                </a:path>
                <a:path w="2303144" h="2298700">
                  <a:moveTo>
                    <a:pt x="1031588" y="2133599"/>
                  </a:moveTo>
                  <a:lnTo>
                    <a:pt x="953583" y="2133599"/>
                  </a:lnTo>
                  <a:lnTo>
                    <a:pt x="935024" y="2120899"/>
                  </a:lnTo>
                  <a:lnTo>
                    <a:pt x="1011836" y="2120899"/>
                  </a:lnTo>
                  <a:lnTo>
                    <a:pt x="1031588" y="2133599"/>
                  </a:lnTo>
                  <a:close/>
                </a:path>
                <a:path w="2303144" h="2298700">
                  <a:moveTo>
                    <a:pt x="1312200" y="2285999"/>
                  </a:moveTo>
                  <a:lnTo>
                    <a:pt x="1276511" y="2285999"/>
                  </a:lnTo>
                  <a:lnTo>
                    <a:pt x="1300688" y="2273299"/>
                  </a:lnTo>
                  <a:lnTo>
                    <a:pt x="1315840" y="2120899"/>
                  </a:lnTo>
                  <a:lnTo>
                    <a:pt x="1365128" y="2120899"/>
                  </a:lnTo>
                  <a:lnTo>
                    <a:pt x="1346363" y="2133599"/>
                  </a:lnTo>
                  <a:lnTo>
                    <a:pt x="1327454" y="2133599"/>
                  </a:lnTo>
                  <a:lnTo>
                    <a:pt x="1312200" y="2285999"/>
                  </a:lnTo>
                  <a:close/>
                </a:path>
                <a:path w="2303144" h="2298700">
                  <a:moveTo>
                    <a:pt x="1277293" y="2298699"/>
                  </a:moveTo>
                  <a:lnTo>
                    <a:pt x="1111530" y="2298699"/>
                  </a:lnTo>
                  <a:lnTo>
                    <a:pt x="1085943" y="2146299"/>
                  </a:lnTo>
                  <a:lnTo>
                    <a:pt x="1028843" y="2146299"/>
                  </a:lnTo>
                  <a:lnTo>
                    <a:pt x="1010067" y="2133599"/>
                  </a:lnTo>
                  <a:lnTo>
                    <a:pt x="1096801" y="2133599"/>
                  </a:lnTo>
                  <a:lnTo>
                    <a:pt x="1122875" y="2285999"/>
                  </a:lnTo>
                  <a:lnTo>
                    <a:pt x="1292561" y="2285999"/>
                  </a:lnTo>
                  <a:lnTo>
                    <a:pt x="1277293" y="2298699"/>
                  </a:lnTo>
                  <a:close/>
                </a:path>
              </a:pathLst>
            </a:custGeom>
            <a:solidFill>
              <a:srgbClr val="CBD9F5"/>
            </a:solidFill>
          </p:spPr>
          <p:txBody>
            <a:bodyPr wrap="square" lIns="0" tIns="0" rIns="0" bIns="0" rtlCol="0"/>
            <a:lstStyle/>
            <a:p>
              <a:endParaRPr/>
            </a:p>
          </p:txBody>
        </p:sp>
        <p:pic>
          <p:nvPicPr>
            <p:cNvPr id="4" name="object 4"/>
            <p:cNvPicPr/>
            <p:nvPr/>
          </p:nvPicPr>
          <p:blipFill>
            <a:blip r:embed="rId3" cstate="print"/>
            <a:stretch>
              <a:fillRect/>
            </a:stretch>
          </p:blipFill>
          <p:spPr>
            <a:xfrm>
              <a:off x="11061874" y="3796147"/>
              <a:ext cx="6196564" cy="4396009"/>
            </a:xfrm>
            <a:prstGeom prst="rect">
              <a:avLst/>
            </a:prstGeom>
          </p:spPr>
        </p:pic>
        <p:sp>
          <p:nvSpPr>
            <p:cNvPr id="5" name="object 5"/>
            <p:cNvSpPr/>
            <p:nvPr/>
          </p:nvSpPr>
          <p:spPr>
            <a:xfrm>
              <a:off x="13980705" y="5007429"/>
              <a:ext cx="2783205" cy="1264285"/>
            </a:xfrm>
            <a:custGeom>
              <a:avLst/>
              <a:gdLst/>
              <a:ahLst/>
              <a:cxnLst/>
              <a:rect l="l" t="t" r="r" b="b"/>
              <a:pathLst>
                <a:path w="2783205" h="1264285">
                  <a:moveTo>
                    <a:pt x="110332" y="1263979"/>
                  </a:moveTo>
                  <a:lnTo>
                    <a:pt x="6036" y="930532"/>
                  </a:lnTo>
                  <a:lnTo>
                    <a:pt x="0" y="888369"/>
                  </a:lnTo>
                  <a:lnTo>
                    <a:pt x="7186" y="847773"/>
                  </a:lnTo>
                  <a:lnTo>
                    <a:pt x="26126" y="811549"/>
                  </a:lnTo>
                  <a:lnTo>
                    <a:pt x="55353" y="782501"/>
                  </a:lnTo>
                  <a:lnTo>
                    <a:pt x="93398" y="763436"/>
                  </a:lnTo>
                  <a:lnTo>
                    <a:pt x="2511514" y="6034"/>
                  </a:lnTo>
                  <a:lnTo>
                    <a:pt x="2553647" y="0"/>
                  </a:lnTo>
                  <a:lnTo>
                    <a:pt x="2594218" y="7196"/>
                  </a:lnTo>
                  <a:lnTo>
                    <a:pt x="2630420" y="26157"/>
                  </a:lnTo>
                  <a:lnTo>
                    <a:pt x="2659448" y="55415"/>
                  </a:lnTo>
                  <a:lnTo>
                    <a:pt x="2678495" y="93501"/>
                  </a:lnTo>
                  <a:lnTo>
                    <a:pt x="2782765" y="426936"/>
                  </a:lnTo>
                  <a:lnTo>
                    <a:pt x="110332" y="1263979"/>
                  </a:lnTo>
                  <a:close/>
                </a:path>
              </a:pathLst>
            </a:custGeom>
            <a:solidFill>
              <a:srgbClr val="5686E2"/>
            </a:solidFill>
          </p:spPr>
          <p:txBody>
            <a:bodyPr wrap="square" lIns="0" tIns="0" rIns="0" bIns="0" rtlCol="0"/>
            <a:lstStyle/>
            <a:p>
              <a:endParaRPr/>
            </a:p>
          </p:txBody>
        </p:sp>
        <p:sp>
          <p:nvSpPr>
            <p:cNvPr id="6" name="object 6"/>
            <p:cNvSpPr/>
            <p:nvPr/>
          </p:nvSpPr>
          <p:spPr>
            <a:xfrm>
              <a:off x="13946367" y="5025400"/>
              <a:ext cx="3244215" cy="2879725"/>
            </a:xfrm>
            <a:custGeom>
              <a:avLst/>
              <a:gdLst/>
              <a:ahLst/>
              <a:cxnLst/>
              <a:rect l="l" t="t" r="r" b="b"/>
              <a:pathLst>
                <a:path w="3244215" h="2879725">
                  <a:moveTo>
                    <a:pt x="713403" y="2879421"/>
                  </a:moveTo>
                  <a:lnTo>
                    <a:pt x="672845" y="2872226"/>
                  </a:lnTo>
                  <a:lnTo>
                    <a:pt x="636647" y="2853271"/>
                  </a:lnTo>
                  <a:lnTo>
                    <a:pt x="607615" y="2824025"/>
                  </a:lnTo>
                  <a:lnTo>
                    <a:pt x="588556" y="2785957"/>
                  </a:lnTo>
                  <a:lnTo>
                    <a:pt x="6031" y="923299"/>
                  </a:lnTo>
                  <a:lnTo>
                    <a:pt x="0" y="881145"/>
                  </a:lnTo>
                  <a:lnTo>
                    <a:pt x="7188" y="840550"/>
                  </a:lnTo>
                  <a:lnTo>
                    <a:pt x="26130" y="804323"/>
                  </a:lnTo>
                  <a:lnTo>
                    <a:pt x="55362" y="775271"/>
                  </a:lnTo>
                  <a:lnTo>
                    <a:pt x="93418" y="756203"/>
                  </a:lnTo>
                  <a:lnTo>
                    <a:pt x="2488473" y="6049"/>
                  </a:lnTo>
                  <a:lnTo>
                    <a:pt x="2530589" y="0"/>
                  </a:lnTo>
                  <a:lnTo>
                    <a:pt x="2571152" y="7192"/>
                  </a:lnTo>
                  <a:lnTo>
                    <a:pt x="2607354" y="26153"/>
                  </a:lnTo>
                  <a:lnTo>
                    <a:pt x="2636387" y="55406"/>
                  </a:lnTo>
                  <a:lnTo>
                    <a:pt x="2655441" y="93478"/>
                  </a:lnTo>
                  <a:lnTo>
                    <a:pt x="3237979" y="1956111"/>
                  </a:lnTo>
                  <a:lnTo>
                    <a:pt x="3244002" y="1998277"/>
                  </a:lnTo>
                  <a:lnTo>
                    <a:pt x="3236805" y="2038880"/>
                  </a:lnTo>
                  <a:lnTo>
                    <a:pt x="3217859" y="2075114"/>
                  </a:lnTo>
                  <a:lnTo>
                    <a:pt x="3188631" y="2104171"/>
                  </a:lnTo>
                  <a:lnTo>
                    <a:pt x="3150591" y="2123245"/>
                  </a:lnTo>
                  <a:lnTo>
                    <a:pt x="755511" y="2873386"/>
                  </a:lnTo>
                  <a:lnTo>
                    <a:pt x="713403" y="2879421"/>
                  </a:lnTo>
                  <a:close/>
                </a:path>
              </a:pathLst>
            </a:custGeom>
            <a:solidFill>
              <a:srgbClr val="C8EDEF"/>
            </a:solidFill>
          </p:spPr>
          <p:txBody>
            <a:bodyPr wrap="square" lIns="0" tIns="0" rIns="0" bIns="0" rtlCol="0"/>
            <a:lstStyle/>
            <a:p>
              <a:endParaRPr/>
            </a:p>
          </p:txBody>
        </p:sp>
        <p:sp>
          <p:nvSpPr>
            <p:cNvPr id="7" name="object 7"/>
            <p:cNvSpPr/>
            <p:nvPr/>
          </p:nvSpPr>
          <p:spPr>
            <a:xfrm>
              <a:off x="13946362" y="5025412"/>
              <a:ext cx="2760345" cy="1257300"/>
            </a:xfrm>
            <a:custGeom>
              <a:avLst/>
              <a:gdLst/>
              <a:ahLst/>
              <a:cxnLst/>
              <a:rect l="l" t="t" r="r" b="b"/>
              <a:pathLst>
                <a:path w="2760344" h="1257300">
                  <a:moveTo>
                    <a:pt x="110306" y="1256772"/>
                  </a:moveTo>
                  <a:lnTo>
                    <a:pt x="6036" y="923286"/>
                  </a:lnTo>
                  <a:lnTo>
                    <a:pt x="0" y="881139"/>
                  </a:lnTo>
                  <a:lnTo>
                    <a:pt x="7186" y="840547"/>
                  </a:lnTo>
                  <a:lnTo>
                    <a:pt x="26129" y="804319"/>
                  </a:lnTo>
                  <a:lnTo>
                    <a:pt x="55359" y="775264"/>
                  </a:lnTo>
                  <a:lnTo>
                    <a:pt x="93411" y="756190"/>
                  </a:lnTo>
                  <a:lnTo>
                    <a:pt x="2488465" y="6049"/>
                  </a:lnTo>
                  <a:lnTo>
                    <a:pt x="2530574" y="0"/>
                  </a:lnTo>
                  <a:lnTo>
                    <a:pt x="2571130" y="7192"/>
                  </a:lnTo>
                  <a:lnTo>
                    <a:pt x="2607326" y="26153"/>
                  </a:lnTo>
                  <a:lnTo>
                    <a:pt x="2636355" y="55406"/>
                  </a:lnTo>
                  <a:lnTo>
                    <a:pt x="2655408" y="93478"/>
                  </a:lnTo>
                  <a:lnTo>
                    <a:pt x="2759717" y="426925"/>
                  </a:lnTo>
                  <a:lnTo>
                    <a:pt x="110306" y="1256772"/>
                  </a:lnTo>
                  <a:close/>
                </a:path>
              </a:pathLst>
            </a:custGeom>
            <a:solidFill>
              <a:srgbClr val="77B1EC"/>
            </a:solidFill>
          </p:spPr>
          <p:txBody>
            <a:bodyPr wrap="square" lIns="0" tIns="0" rIns="0" bIns="0" rtlCol="0"/>
            <a:lstStyle/>
            <a:p>
              <a:endParaRPr/>
            </a:p>
          </p:txBody>
        </p:sp>
        <p:pic>
          <p:nvPicPr>
            <p:cNvPr id="8" name="object 8"/>
            <p:cNvPicPr/>
            <p:nvPr/>
          </p:nvPicPr>
          <p:blipFill>
            <a:blip r:embed="rId4" cstate="print"/>
            <a:stretch>
              <a:fillRect/>
            </a:stretch>
          </p:blipFill>
          <p:spPr>
            <a:xfrm>
              <a:off x="14354033" y="5801476"/>
              <a:ext cx="208711" cy="209085"/>
            </a:xfrm>
            <a:prstGeom prst="rect">
              <a:avLst/>
            </a:prstGeom>
          </p:spPr>
        </p:pic>
        <p:sp>
          <p:nvSpPr>
            <p:cNvPr id="9" name="object 9"/>
            <p:cNvSpPr/>
            <p:nvPr/>
          </p:nvSpPr>
          <p:spPr>
            <a:xfrm>
              <a:off x="14297936" y="5215199"/>
              <a:ext cx="598170" cy="730250"/>
            </a:xfrm>
            <a:custGeom>
              <a:avLst/>
              <a:gdLst/>
              <a:ahLst/>
              <a:cxnLst/>
              <a:rect l="l" t="t" r="r" b="b"/>
              <a:pathLst>
                <a:path w="598169" h="730250">
                  <a:moveTo>
                    <a:pt x="153012" y="730188"/>
                  </a:moveTo>
                  <a:lnTo>
                    <a:pt x="113129" y="697771"/>
                  </a:lnTo>
                  <a:lnTo>
                    <a:pt x="13204" y="378217"/>
                  </a:lnTo>
                  <a:lnTo>
                    <a:pt x="2793" y="332114"/>
                  </a:lnTo>
                  <a:lnTo>
                    <a:pt x="0" y="286100"/>
                  </a:lnTo>
                  <a:lnTo>
                    <a:pt x="4427" y="240947"/>
                  </a:lnTo>
                  <a:lnTo>
                    <a:pt x="15678" y="197425"/>
                  </a:lnTo>
                  <a:lnTo>
                    <a:pt x="33356" y="156304"/>
                  </a:lnTo>
                  <a:lnTo>
                    <a:pt x="57035" y="118320"/>
                  </a:lnTo>
                  <a:lnTo>
                    <a:pt x="86346" y="84254"/>
                  </a:lnTo>
                  <a:lnTo>
                    <a:pt x="120885" y="54871"/>
                  </a:lnTo>
                  <a:lnTo>
                    <a:pt x="160248" y="30935"/>
                  </a:lnTo>
                  <a:lnTo>
                    <a:pt x="204029" y="13211"/>
                  </a:lnTo>
                  <a:lnTo>
                    <a:pt x="250112" y="2793"/>
                  </a:lnTo>
                  <a:lnTo>
                    <a:pt x="296095" y="0"/>
                  </a:lnTo>
                  <a:lnTo>
                    <a:pt x="341214" y="4432"/>
                  </a:lnTo>
                  <a:lnTo>
                    <a:pt x="384707" y="15691"/>
                  </a:lnTo>
                  <a:lnTo>
                    <a:pt x="425812" y="33377"/>
                  </a:lnTo>
                  <a:lnTo>
                    <a:pt x="463751" y="57090"/>
                  </a:lnTo>
                  <a:lnTo>
                    <a:pt x="497786" y="86427"/>
                  </a:lnTo>
                  <a:lnTo>
                    <a:pt x="527151" y="120993"/>
                  </a:lnTo>
                  <a:lnTo>
                    <a:pt x="551077" y="160389"/>
                  </a:lnTo>
                  <a:lnTo>
                    <a:pt x="568796" y="204219"/>
                  </a:lnTo>
                  <a:lnTo>
                    <a:pt x="598165" y="298178"/>
                  </a:lnTo>
                  <a:lnTo>
                    <a:pt x="509431" y="325965"/>
                  </a:lnTo>
                  <a:lnTo>
                    <a:pt x="480050" y="232007"/>
                  </a:lnTo>
                  <a:lnTo>
                    <a:pt x="464305" y="195232"/>
                  </a:lnTo>
                  <a:lnTo>
                    <a:pt x="442152" y="163255"/>
                  </a:lnTo>
                  <a:lnTo>
                    <a:pt x="414607" y="136606"/>
                  </a:lnTo>
                  <a:lnTo>
                    <a:pt x="347434" y="101422"/>
                  </a:lnTo>
                  <a:lnTo>
                    <a:pt x="309852" y="93967"/>
                  </a:lnTo>
                  <a:lnTo>
                    <a:pt x="270975" y="93985"/>
                  </a:lnTo>
                  <a:lnTo>
                    <a:pt x="231834" y="102012"/>
                  </a:lnTo>
                  <a:lnTo>
                    <a:pt x="195085" y="117759"/>
                  </a:lnTo>
                  <a:lnTo>
                    <a:pt x="163128" y="139921"/>
                  </a:lnTo>
                  <a:lnTo>
                    <a:pt x="136495" y="167481"/>
                  </a:lnTo>
                  <a:lnTo>
                    <a:pt x="115718" y="199421"/>
                  </a:lnTo>
                  <a:lnTo>
                    <a:pt x="101336" y="234719"/>
                  </a:lnTo>
                  <a:lnTo>
                    <a:pt x="93888" y="272332"/>
                  </a:lnTo>
                  <a:lnTo>
                    <a:pt x="93910" y="311242"/>
                  </a:lnTo>
                  <a:lnTo>
                    <a:pt x="101938" y="350430"/>
                  </a:lnTo>
                  <a:lnTo>
                    <a:pt x="201863" y="669983"/>
                  </a:lnTo>
                  <a:lnTo>
                    <a:pt x="203771" y="688348"/>
                  </a:lnTo>
                  <a:lnTo>
                    <a:pt x="198672" y="705437"/>
                  </a:lnTo>
                  <a:lnTo>
                    <a:pt x="187548" y="719373"/>
                  </a:lnTo>
                  <a:lnTo>
                    <a:pt x="171379" y="728278"/>
                  </a:lnTo>
                  <a:lnTo>
                    <a:pt x="153012" y="730188"/>
                  </a:lnTo>
                  <a:close/>
                </a:path>
              </a:pathLst>
            </a:custGeom>
            <a:solidFill>
              <a:srgbClr val="B0BEC4"/>
            </a:solidFill>
          </p:spPr>
          <p:txBody>
            <a:bodyPr wrap="square" lIns="0" tIns="0" rIns="0" bIns="0" rtlCol="0"/>
            <a:lstStyle/>
            <a:p>
              <a:endParaRPr/>
            </a:p>
          </p:txBody>
        </p:sp>
        <p:sp>
          <p:nvSpPr>
            <p:cNvPr id="10" name="object 10"/>
            <p:cNvSpPr/>
            <p:nvPr/>
          </p:nvSpPr>
          <p:spPr>
            <a:xfrm>
              <a:off x="14297936" y="5215199"/>
              <a:ext cx="465455" cy="729615"/>
            </a:xfrm>
            <a:custGeom>
              <a:avLst/>
              <a:gdLst/>
              <a:ahLst/>
              <a:cxnLst/>
              <a:rect l="l" t="t" r="r" b="b"/>
              <a:pathLst>
                <a:path w="465455" h="729614">
                  <a:moveTo>
                    <a:pt x="147330" y="729265"/>
                  </a:moveTo>
                  <a:lnTo>
                    <a:pt x="113129" y="697771"/>
                  </a:lnTo>
                  <a:lnTo>
                    <a:pt x="13204" y="378217"/>
                  </a:lnTo>
                  <a:lnTo>
                    <a:pt x="2793" y="332114"/>
                  </a:lnTo>
                  <a:lnTo>
                    <a:pt x="0" y="286100"/>
                  </a:lnTo>
                  <a:lnTo>
                    <a:pt x="4427" y="240947"/>
                  </a:lnTo>
                  <a:lnTo>
                    <a:pt x="15678" y="197425"/>
                  </a:lnTo>
                  <a:lnTo>
                    <a:pt x="33356" y="156304"/>
                  </a:lnTo>
                  <a:lnTo>
                    <a:pt x="57035" y="118320"/>
                  </a:lnTo>
                  <a:lnTo>
                    <a:pt x="86346" y="84254"/>
                  </a:lnTo>
                  <a:lnTo>
                    <a:pt x="120885" y="54871"/>
                  </a:lnTo>
                  <a:lnTo>
                    <a:pt x="160248" y="30935"/>
                  </a:lnTo>
                  <a:lnTo>
                    <a:pt x="204029" y="13211"/>
                  </a:lnTo>
                  <a:lnTo>
                    <a:pt x="250112" y="2793"/>
                  </a:lnTo>
                  <a:lnTo>
                    <a:pt x="296095" y="0"/>
                  </a:lnTo>
                  <a:lnTo>
                    <a:pt x="341214" y="4432"/>
                  </a:lnTo>
                  <a:lnTo>
                    <a:pt x="384707" y="15691"/>
                  </a:lnTo>
                  <a:lnTo>
                    <a:pt x="425812" y="33377"/>
                  </a:lnTo>
                  <a:lnTo>
                    <a:pt x="465154" y="58137"/>
                  </a:lnTo>
                  <a:lnTo>
                    <a:pt x="453296" y="70896"/>
                  </a:lnTo>
                  <a:lnTo>
                    <a:pt x="438034" y="78254"/>
                  </a:lnTo>
                  <a:lnTo>
                    <a:pt x="421105" y="79669"/>
                  </a:lnTo>
                  <a:lnTo>
                    <a:pt x="404250" y="74597"/>
                  </a:lnTo>
                  <a:lnTo>
                    <a:pt x="382420" y="64464"/>
                  </a:lnTo>
                  <a:lnTo>
                    <a:pt x="359728" y="56487"/>
                  </a:lnTo>
                  <a:lnTo>
                    <a:pt x="336342" y="50760"/>
                  </a:lnTo>
                  <a:lnTo>
                    <a:pt x="312427" y="47374"/>
                  </a:lnTo>
                  <a:lnTo>
                    <a:pt x="289091" y="46399"/>
                  </a:lnTo>
                  <a:lnTo>
                    <a:pt x="265463" y="47725"/>
                  </a:lnTo>
                  <a:lnTo>
                    <a:pt x="217912" y="57611"/>
                  </a:lnTo>
                  <a:lnTo>
                    <a:pt x="173244" y="76609"/>
                  </a:lnTo>
                  <a:lnTo>
                    <a:pt x="134460" y="103141"/>
                  </a:lnTo>
                  <a:lnTo>
                    <a:pt x="100808" y="137591"/>
                  </a:lnTo>
                  <a:lnTo>
                    <a:pt x="74531" y="177882"/>
                  </a:lnTo>
                  <a:lnTo>
                    <a:pt x="56440" y="222433"/>
                  </a:lnTo>
                  <a:lnTo>
                    <a:pt x="47329" y="269736"/>
                  </a:lnTo>
                  <a:lnTo>
                    <a:pt x="46362" y="293106"/>
                  </a:lnTo>
                  <a:lnTo>
                    <a:pt x="47691" y="316760"/>
                  </a:lnTo>
                  <a:lnTo>
                    <a:pt x="51399" y="340549"/>
                  </a:lnTo>
                  <a:lnTo>
                    <a:pt x="57571" y="364323"/>
                  </a:lnTo>
                  <a:lnTo>
                    <a:pt x="157496" y="683877"/>
                  </a:lnTo>
                  <a:lnTo>
                    <a:pt x="159592" y="696233"/>
                  </a:lnTo>
                  <a:lnTo>
                    <a:pt x="158403" y="708293"/>
                  </a:lnTo>
                  <a:lnTo>
                    <a:pt x="154219" y="719493"/>
                  </a:lnTo>
                  <a:lnTo>
                    <a:pt x="147330" y="729265"/>
                  </a:lnTo>
                  <a:close/>
                </a:path>
              </a:pathLst>
            </a:custGeom>
            <a:solidFill>
              <a:srgbClr val="E7E7F0"/>
            </a:solidFill>
          </p:spPr>
          <p:txBody>
            <a:bodyPr wrap="square" lIns="0" tIns="0" rIns="0" bIns="0" rtlCol="0"/>
            <a:lstStyle/>
            <a:p>
              <a:endParaRPr/>
            </a:p>
          </p:txBody>
        </p:sp>
        <p:pic>
          <p:nvPicPr>
            <p:cNvPr id="11" name="object 11"/>
            <p:cNvPicPr/>
            <p:nvPr/>
          </p:nvPicPr>
          <p:blipFill>
            <a:blip r:embed="rId5" cstate="print"/>
            <a:stretch>
              <a:fillRect/>
            </a:stretch>
          </p:blipFill>
          <p:spPr>
            <a:xfrm>
              <a:off x="15918193" y="5311558"/>
              <a:ext cx="208676" cy="209101"/>
            </a:xfrm>
            <a:prstGeom prst="rect">
              <a:avLst/>
            </a:prstGeom>
          </p:spPr>
        </p:pic>
        <p:sp>
          <p:nvSpPr>
            <p:cNvPr id="12" name="object 12"/>
            <p:cNvSpPr/>
            <p:nvPr/>
          </p:nvSpPr>
          <p:spPr>
            <a:xfrm>
              <a:off x="15862040" y="4725307"/>
              <a:ext cx="598805" cy="730250"/>
            </a:xfrm>
            <a:custGeom>
              <a:avLst/>
              <a:gdLst/>
              <a:ahLst/>
              <a:cxnLst/>
              <a:rect l="l" t="t" r="r" b="b"/>
              <a:pathLst>
                <a:path w="598805" h="730250">
                  <a:moveTo>
                    <a:pt x="153018" y="730174"/>
                  </a:moveTo>
                  <a:lnTo>
                    <a:pt x="113133" y="697768"/>
                  </a:lnTo>
                  <a:lnTo>
                    <a:pt x="13209" y="378214"/>
                  </a:lnTo>
                  <a:lnTo>
                    <a:pt x="2790" y="332112"/>
                  </a:lnTo>
                  <a:lnTo>
                    <a:pt x="0" y="286101"/>
                  </a:lnTo>
                  <a:lnTo>
                    <a:pt x="4432" y="240950"/>
                  </a:lnTo>
                  <a:lnTo>
                    <a:pt x="15683" y="197427"/>
                  </a:lnTo>
                  <a:lnTo>
                    <a:pt x="33347" y="156301"/>
                  </a:lnTo>
                  <a:lnTo>
                    <a:pt x="57050" y="118324"/>
                  </a:lnTo>
                  <a:lnTo>
                    <a:pt x="86374" y="84262"/>
                  </a:lnTo>
                  <a:lnTo>
                    <a:pt x="120917" y="54880"/>
                  </a:lnTo>
                  <a:lnTo>
                    <a:pt x="160279" y="30945"/>
                  </a:lnTo>
                  <a:lnTo>
                    <a:pt x="204059" y="13221"/>
                  </a:lnTo>
                  <a:lnTo>
                    <a:pt x="250132" y="2796"/>
                  </a:lnTo>
                  <a:lnTo>
                    <a:pt x="296112" y="0"/>
                  </a:lnTo>
                  <a:lnTo>
                    <a:pt x="341231" y="4430"/>
                  </a:lnTo>
                  <a:lnTo>
                    <a:pt x="384721" y="15688"/>
                  </a:lnTo>
                  <a:lnTo>
                    <a:pt x="425817" y="33375"/>
                  </a:lnTo>
                  <a:lnTo>
                    <a:pt x="463759" y="57079"/>
                  </a:lnTo>
                  <a:lnTo>
                    <a:pt x="497791" y="86418"/>
                  </a:lnTo>
                  <a:lnTo>
                    <a:pt x="527148" y="120991"/>
                  </a:lnTo>
                  <a:lnTo>
                    <a:pt x="551065" y="160396"/>
                  </a:lnTo>
                  <a:lnTo>
                    <a:pt x="568775" y="204229"/>
                  </a:lnTo>
                  <a:lnTo>
                    <a:pt x="598195" y="298188"/>
                  </a:lnTo>
                  <a:lnTo>
                    <a:pt x="509448" y="325962"/>
                  </a:lnTo>
                  <a:lnTo>
                    <a:pt x="480067" y="232004"/>
                  </a:lnTo>
                  <a:lnTo>
                    <a:pt x="464326" y="195235"/>
                  </a:lnTo>
                  <a:lnTo>
                    <a:pt x="442180" y="163257"/>
                  </a:lnTo>
                  <a:lnTo>
                    <a:pt x="414640" y="136605"/>
                  </a:lnTo>
                  <a:lnTo>
                    <a:pt x="347444" y="101419"/>
                  </a:lnTo>
                  <a:lnTo>
                    <a:pt x="309863" y="93965"/>
                  </a:lnTo>
                  <a:lnTo>
                    <a:pt x="270987" y="93987"/>
                  </a:lnTo>
                  <a:lnTo>
                    <a:pt x="231825" y="102022"/>
                  </a:lnTo>
                  <a:lnTo>
                    <a:pt x="195077" y="117763"/>
                  </a:lnTo>
                  <a:lnTo>
                    <a:pt x="163120" y="139926"/>
                  </a:lnTo>
                  <a:lnTo>
                    <a:pt x="136487" y="167489"/>
                  </a:lnTo>
                  <a:lnTo>
                    <a:pt x="115710" y="199431"/>
                  </a:lnTo>
                  <a:lnTo>
                    <a:pt x="101349" y="234722"/>
                  </a:lnTo>
                  <a:lnTo>
                    <a:pt x="93906" y="272333"/>
                  </a:lnTo>
                  <a:lnTo>
                    <a:pt x="93917" y="311245"/>
                  </a:lnTo>
                  <a:lnTo>
                    <a:pt x="101917" y="350440"/>
                  </a:lnTo>
                  <a:lnTo>
                    <a:pt x="201880" y="669955"/>
                  </a:lnTo>
                  <a:lnTo>
                    <a:pt x="203788" y="688334"/>
                  </a:lnTo>
                  <a:lnTo>
                    <a:pt x="198686" y="705428"/>
                  </a:lnTo>
                  <a:lnTo>
                    <a:pt x="187554" y="719359"/>
                  </a:lnTo>
                  <a:lnTo>
                    <a:pt x="171371" y="728249"/>
                  </a:lnTo>
                  <a:lnTo>
                    <a:pt x="153018" y="730174"/>
                  </a:lnTo>
                  <a:close/>
                </a:path>
              </a:pathLst>
            </a:custGeom>
            <a:solidFill>
              <a:srgbClr val="B0BEC4"/>
            </a:solidFill>
          </p:spPr>
          <p:txBody>
            <a:bodyPr wrap="square" lIns="0" tIns="0" rIns="0" bIns="0" rtlCol="0"/>
            <a:lstStyle/>
            <a:p>
              <a:endParaRPr/>
            </a:p>
          </p:txBody>
        </p:sp>
        <p:sp>
          <p:nvSpPr>
            <p:cNvPr id="13" name="object 13"/>
            <p:cNvSpPr/>
            <p:nvPr/>
          </p:nvSpPr>
          <p:spPr>
            <a:xfrm>
              <a:off x="15862068" y="4725292"/>
              <a:ext cx="465455" cy="729615"/>
            </a:xfrm>
            <a:custGeom>
              <a:avLst/>
              <a:gdLst/>
              <a:ahLst/>
              <a:cxnLst/>
              <a:rect l="l" t="t" r="r" b="b"/>
              <a:pathLst>
                <a:path w="465455" h="729614">
                  <a:moveTo>
                    <a:pt x="147358" y="729265"/>
                  </a:moveTo>
                  <a:lnTo>
                    <a:pt x="113118" y="697770"/>
                  </a:lnTo>
                  <a:lnTo>
                    <a:pt x="13193" y="378216"/>
                  </a:lnTo>
                  <a:lnTo>
                    <a:pt x="2786" y="332114"/>
                  </a:lnTo>
                  <a:lnTo>
                    <a:pt x="0" y="286103"/>
                  </a:lnTo>
                  <a:lnTo>
                    <a:pt x="4432" y="240952"/>
                  </a:lnTo>
                  <a:lnTo>
                    <a:pt x="15681" y="197429"/>
                  </a:lnTo>
                  <a:lnTo>
                    <a:pt x="33345" y="156303"/>
                  </a:lnTo>
                  <a:lnTo>
                    <a:pt x="57046" y="118320"/>
                  </a:lnTo>
                  <a:lnTo>
                    <a:pt x="86366" y="84258"/>
                  </a:lnTo>
                  <a:lnTo>
                    <a:pt x="120905" y="54878"/>
                  </a:lnTo>
                  <a:lnTo>
                    <a:pt x="160264" y="30945"/>
                  </a:lnTo>
                  <a:lnTo>
                    <a:pt x="204044" y="13222"/>
                  </a:lnTo>
                  <a:lnTo>
                    <a:pt x="250123" y="2795"/>
                  </a:lnTo>
                  <a:lnTo>
                    <a:pt x="296106" y="0"/>
                  </a:lnTo>
                  <a:lnTo>
                    <a:pt x="341224" y="4434"/>
                  </a:lnTo>
                  <a:lnTo>
                    <a:pt x="384712" y="15694"/>
                  </a:lnTo>
                  <a:lnTo>
                    <a:pt x="425801" y="33377"/>
                  </a:lnTo>
                  <a:lnTo>
                    <a:pt x="465181" y="58136"/>
                  </a:lnTo>
                  <a:lnTo>
                    <a:pt x="453325" y="70896"/>
                  </a:lnTo>
                  <a:lnTo>
                    <a:pt x="438054" y="78253"/>
                  </a:lnTo>
                  <a:lnTo>
                    <a:pt x="421118" y="79668"/>
                  </a:lnTo>
                  <a:lnTo>
                    <a:pt x="404265" y="74596"/>
                  </a:lnTo>
                  <a:lnTo>
                    <a:pt x="382436" y="64464"/>
                  </a:lnTo>
                  <a:lnTo>
                    <a:pt x="359748" y="56491"/>
                  </a:lnTo>
                  <a:lnTo>
                    <a:pt x="336362" y="50764"/>
                  </a:lnTo>
                  <a:lnTo>
                    <a:pt x="312442" y="47373"/>
                  </a:lnTo>
                  <a:lnTo>
                    <a:pt x="289093" y="46398"/>
                  </a:lnTo>
                  <a:lnTo>
                    <a:pt x="265463" y="47726"/>
                  </a:lnTo>
                  <a:lnTo>
                    <a:pt x="217927" y="57623"/>
                  </a:lnTo>
                  <a:lnTo>
                    <a:pt x="173263" y="76610"/>
                  </a:lnTo>
                  <a:lnTo>
                    <a:pt x="134436" y="103140"/>
                  </a:lnTo>
                  <a:lnTo>
                    <a:pt x="100796" y="137587"/>
                  </a:lnTo>
                  <a:lnTo>
                    <a:pt x="74520" y="177855"/>
                  </a:lnTo>
                  <a:lnTo>
                    <a:pt x="56450" y="222421"/>
                  </a:lnTo>
                  <a:lnTo>
                    <a:pt x="47369" y="269748"/>
                  </a:lnTo>
                  <a:lnTo>
                    <a:pt x="46382" y="293116"/>
                  </a:lnTo>
                  <a:lnTo>
                    <a:pt x="47702" y="316766"/>
                  </a:lnTo>
                  <a:lnTo>
                    <a:pt x="51407" y="340550"/>
                  </a:lnTo>
                  <a:lnTo>
                    <a:pt x="57573" y="364322"/>
                  </a:lnTo>
                  <a:lnTo>
                    <a:pt x="157485" y="683850"/>
                  </a:lnTo>
                  <a:lnTo>
                    <a:pt x="159598" y="696223"/>
                  </a:lnTo>
                  <a:lnTo>
                    <a:pt x="158421" y="708294"/>
                  </a:lnTo>
                  <a:lnTo>
                    <a:pt x="154244" y="719497"/>
                  </a:lnTo>
                  <a:lnTo>
                    <a:pt x="147358" y="729265"/>
                  </a:lnTo>
                  <a:close/>
                </a:path>
              </a:pathLst>
            </a:custGeom>
            <a:solidFill>
              <a:srgbClr val="E7E7F0"/>
            </a:solidFill>
          </p:spPr>
          <p:txBody>
            <a:bodyPr wrap="square" lIns="0" tIns="0" rIns="0" bIns="0" rtlCol="0"/>
            <a:lstStyle/>
            <a:p>
              <a:endParaRPr/>
            </a:p>
          </p:txBody>
        </p:sp>
        <p:sp>
          <p:nvSpPr>
            <p:cNvPr id="14" name="object 14"/>
            <p:cNvSpPr/>
            <p:nvPr/>
          </p:nvSpPr>
          <p:spPr>
            <a:xfrm>
              <a:off x="14397635" y="5608890"/>
              <a:ext cx="2073275" cy="2059305"/>
            </a:xfrm>
            <a:custGeom>
              <a:avLst/>
              <a:gdLst/>
              <a:ahLst/>
              <a:cxnLst/>
              <a:rect l="l" t="t" r="r" b="b"/>
              <a:pathLst>
                <a:path w="2073275" h="2059304">
                  <a:moveTo>
                    <a:pt x="245935" y="1388656"/>
                  </a:moveTo>
                  <a:lnTo>
                    <a:pt x="91617" y="895235"/>
                  </a:lnTo>
                  <a:lnTo>
                    <a:pt x="87744" y="893203"/>
                  </a:lnTo>
                  <a:lnTo>
                    <a:pt x="5613" y="918946"/>
                  </a:lnTo>
                  <a:lnTo>
                    <a:pt x="2006" y="920064"/>
                  </a:lnTo>
                  <a:lnTo>
                    <a:pt x="0" y="923937"/>
                  </a:lnTo>
                  <a:lnTo>
                    <a:pt x="154305" y="1417358"/>
                  </a:lnTo>
                  <a:lnTo>
                    <a:pt x="158178" y="1419390"/>
                  </a:lnTo>
                  <a:lnTo>
                    <a:pt x="243903" y="1392529"/>
                  </a:lnTo>
                  <a:lnTo>
                    <a:pt x="245935" y="1388656"/>
                  </a:lnTo>
                  <a:close/>
                </a:path>
                <a:path w="2073275" h="2059304">
                  <a:moveTo>
                    <a:pt x="445909" y="2028151"/>
                  </a:moveTo>
                  <a:lnTo>
                    <a:pt x="291617" y="1534731"/>
                  </a:lnTo>
                  <a:lnTo>
                    <a:pt x="287743" y="1532686"/>
                  </a:lnTo>
                  <a:lnTo>
                    <a:pt x="205600" y="1558417"/>
                  </a:lnTo>
                  <a:lnTo>
                    <a:pt x="201993" y="1559572"/>
                  </a:lnTo>
                  <a:lnTo>
                    <a:pt x="199999" y="1563408"/>
                  </a:lnTo>
                  <a:lnTo>
                    <a:pt x="354291" y="2056828"/>
                  </a:lnTo>
                  <a:lnTo>
                    <a:pt x="358165" y="2058860"/>
                  </a:lnTo>
                  <a:lnTo>
                    <a:pt x="443890" y="2031987"/>
                  </a:lnTo>
                  <a:lnTo>
                    <a:pt x="445909" y="2028151"/>
                  </a:lnTo>
                  <a:close/>
                </a:path>
                <a:path w="2073275" h="2059304">
                  <a:moveTo>
                    <a:pt x="658215" y="529158"/>
                  </a:moveTo>
                  <a:lnTo>
                    <a:pt x="631926" y="445135"/>
                  </a:lnTo>
                  <a:lnTo>
                    <a:pt x="628154" y="443141"/>
                  </a:lnTo>
                  <a:lnTo>
                    <a:pt x="134975" y="597623"/>
                  </a:lnTo>
                  <a:lnTo>
                    <a:pt x="133019" y="601408"/>
                  </a:lnTo>
                  <a:lnTo>
                    <a:pt x="159296" y="685444"/>
                  </a:lnTo>
                  <a:lnTo>
                    <a:pt x="163080" y="687412"/>
                  </a:lnTo>
                  <a:lnTo>
                    <a:pt x="166611" y="686295"/>
                  </a:lnTo>
                  <a:lnTo>
                    <a:pt x="656234" y="532968"/>
                  </a:lnTo>
                  <a:lnTo>
                    <a:pt x="658215" y="529158"/>
                  </a:lnTo>
                  <a:close/>
                </a:path>
                <a:path w="2073275" h="2059304">
                  <a:moveTo>
                    <a:pt x="1365605" y="307606"/>
                  </a:moveTo>
                  <a:lnTo>
                    <a:pt x="1339329" y="223558"/>
                  </a:lnTo>
                  <a:lnTo>
                    <a:pt x="1335544" y="221589"/>
                  </a:lnTo>
                  <a:lnTo>
                    <a:pt x="842378" y="376047"/>
                  </a:lnTo>
                  <a:lnTo>
                    <a:pt x="840409" y="379818"/>
                  </a:lnTo>
                  <a:lnTo>
                    <a:pt x="866698" y="463854"/>
                  </a:lnTo>
                  <a:lnTo>
                    <a:pt x="870470" y="465861"/>
                  </a:lnTo>
                  <a:lnTo>
                    <a:pt x="873988" y="464743"/>
                  </a:lnTo>
                  <a:lnTo>
                    <a:pt x="1363649" y="311378"/>
                  </a:lnTo>
                  <a:lnTo>
                    <a:pt x="1365605" y="307606"/>
                  </a:lnTo>
                  <a:close/>
                </a:path>
                <a:path w="2073275" h="2059304">
                  <a:moveTo>
                    <a:pt x="2073021" y="86004"/>
                  </a:moveTo>
                  <a:lnTo>
                    <a:pt x="2047862" y="5524"/>
                  </a:lnTo>
                  <a:lnTo>
                    <a:pt x="2046719" y="2006"/>
                  </a:lnTo>
                  <a:lnTo>
                    <a:pt x="2042947" y="0"/>
                  </a:lnTo>
                  <a:lnTo>
                    <a:pt x="1549768" y="154482"/>
                  </a:lnTo>
                  <a:lnTo>
                    <a:pt x="1547825" y="158254"/>
                  </a:lnTo>
                  <a:lnTo>
                    <a:pt x="1548879" y="161772"/>
                  </a:lnTo>
                  <a:lnTo>
                    <a:pt x="1574114" y="242303"/>
                  </a:lnTo>
                  <a:lnTo>
                    <a:pt x="1577860" y="244284"/>
                  </a:lnTo>
                  <a:lnTo>
                    <a:pt x="1581391" y="243166"/>
                  </a:lnTo>
                  <a:lnTo>
                    <a:pt x="2071039" y="89814"/>
                  </a:lnTo>
                  <a:lnTo>
                    <a:pt x="2073021" y="86004"/>
                  </a:lnTo>
                  <a:close/>
                </a:path>
              </a:pathLst>
            </a:custGeom>
            <a:solidFill>
              <a:srgbClr val="8EC8F2"/>
            </a:solidFill>
          </p:spPr>
          <p:txBody>
            <a:bodyPr wrap="square" lIns="0" tIns="0" rIns="0" bIns="0" rtlCol="0"/>
            <a:lstStyle/>
            <a:p>
              <a:endParaRPr/>
            </a:p>
          </p:txBody>
        </p:sp>
        <p:sp>
          <p:nvSpPr>
            <p:cNvPr id="15" name="object 15"/>
            <p:cNvSpPr/>
            <p:nvPr/>
          </p:nvSpPr>
          <p:spPr>
            <a:xfrm>
              <a:off x="14619377" y="6316519"/>
              <a:ext cx="636270" cy="636905"/>
            </a:xfrm>
            <a:custGeom>
              <a:avLst/>
              <a:gdLst/>
              <a:ahLst/>
              <a:cxnLst/>
              <a:rect l="l" t="t" r="r" b="b"/>
              <a:pathLst>
                <a:path w="636269" h="636904">
                  <a:moveTo>
                    <a:pt x="167432" y="636305"/>
                  </a:moveTo>
                  <a:lnTo>
                    <a:pt x="135343" y="610276"/>
                  </a:lnTo>
                  <a:lnTo>
                    <a:pt x="1524" y="182319"/>
                  </a:lnTo>
                  <a:lnTo>
                    <a:pt x="0" y="167578"/>
                  </a:lnTo>
                  <a:lnTo>
                    <a:pt x="4103" y="153839"/>
                  </a:lnTo>
                  <a:lnTo>
                    <a:pt x="13035" y="142629"/>
                  </a:lnTo>
                  <a:lnTo>
                    <a:pt x="25996" y="135481"/>
                  </a:lnTo>
                  <a:lnTo>
                    <a:pt x="453641" y="1522"/>
                  </a:lnTo>
                  <a:lnTo>
                    <a:pt x="468370" y="0"/>
                  </a:lnTo>
                  <a:lnTo>
                    <a:pt x="482098" y="4113"/>
                  </a:lnTo>
                  <a:lnTo>
                    <a:pt x="493294" y="13057"/>
                  </a:lnTo>
                  <a:lnTo>
                    <a:pt x="500430" y="26025"/>
                  </a:lnTo>
                  <a:lnTo>
                    <a:pt x="634300" y="454021"/>
                  </a:lnTo>
                  <a:lnTo>
                    <a:pt x="635814" y="468743"/>
                  </a:lnTo>
                  <a:lnTo>
                    <a:pt x="631701" y="482480"/>
                  </a:lnTo>
                  <a:lnTo>
                    <a:pt x="622767" y="493694"/>
                  </a:lnTo>
                  <a:lnTo>
                    <a:pt x="609816" y="500846"/>
                  </a:lnTo>
                  <a:lnTo>
                    <a:pt x="182145" y="634779"/>
                  </a:lnTo>
                  <a:lnTo>
                    <a:pt x="167432" y="636305"/>
                  </a:lnTo>
                  <a:close/>
                </a:path>
              </a:pathLst>
            </a:custGeom>
            <a:solidFill>
              <a:srgbClr val="FAFBFD"/>
            </a:solidFill>
          </p:spPr>
          <p:txBody>
            <a:bodyPr wrap="square" lIns="0" tIns="0" rIns="0" bIns="0" rtlCol="0"/>
            <a:lstStyle/>
            <a:p>
              <a:endParaRPr/>
            </a:p>
          </p:txBody>
        </p:sp>
        <p:sp>
          <p:nvSpPr>
            <p:cNvPr id="16" name="object 16"/>
            <p:cNvSpPr/>
            <p:nvPr/>
          </p:nvSpPr>
          <p:spPr>
            <a:xfrm>
              <a:off x="14609441" y="6306603"/>
              <a:ext cx="655955" cy="656590"/>
            </a:xfrm>
            <a:custGeom>
              <a:avLst/>
              <a:gdLst/>
              <a:ahLst/>
              <a:cxnLst/>
              <a:rect l="l" t="t" r="r" b="b"/>
              <a:pathLst>
                <a:path w="655955" h="656590">
                  <a:moveTo>
                    <a:pt x="176406" y="656161"/>
                  </a:moveTo>
                  <a:lnTo>
                    <a:pt x="139536" y="631977"/>
                  </a:lnTo>
                  <a:lnTo>
                    <a:pt x="1935" y="195186"/>
                  </a:lnTo>
                  <a:lnTo>
                    <a:pt x="0" y="176524"/>
                  </a:lnTo>
                  <a:lnTo>
                    <a:pt x="1777" y="167542"/>
                  </a:lnTo>
                  <a:lnTo>
                    <a:pt x="32945" y="135878"/>
                  </a:lnTo>
                  <a:lnTo>
                    <a:pt x="460615" y="1945"/>
                  </a:lnTo>
                  <a:lnTo>
                    <a:pt x="479262" y="0"/>
                  </a:lnTo>
                  <a:lnTo>
                    <a:pt x="488237" y="1773"/>
                  </a:lnTo>
                  <a:lnTo>
                    <a:pt x="496649" y="5203"/>
                  </a:lnTo>
                  <a:lnTo>
                    <a:pt x="504258" y="10158"/>
                  </a:lnTo>
                  <a:lnTo>
                    <a:pt x="510827" y="16526"/>
                  </a:lnTo>
                  <a:lnTo>
                    <a:pt x="512330" y="18699"/>
                  </a:lnTo>
                  <a:lnTo>
                    <a:pt x="473742" y="18699"/>
                  </a:lnTo>
                  <a:lnTo>
                    <a:pt x="31740" y="157161"/>
                  </a:lnTo>
                  <a:lnTo>
                    <a:pt x="26125" y="162151"/>
                  </a:lnTo>
                  <a:lnTo>
                    <a:pt x="22882" y="168386"/>
                  </a:lnTo>
                  <a:lnTo>
                    <a:pt x="19600" y="174595"/>
                  </a:lnTo>
                  <a:lnTo>
                    <a:pt x="157033" y="624400"/>
                  </a:lnTo>
                  <a:lnTo>
                    <a:pt x="181941" y="637434"/>
                  </a:lnTo>
                  <a:lnTo>
                    <a:pt x="248634" y="637434"/>
                  </a:lnTo>
                  <a:lnTo>
                    <a:pt x="195068" y="654215"/>
                  </a:lnTo>
                  <a:lnTo>
                    <a:pt x="185700" y="656148"/>
                  </a:lnTo>
                  <a:lnTo>
                    <a:pt x="176406" y="656161"/>
                  </a:lnTo>
                  <a:close/>
                </a:path>
                <a:path w="655955" h="656590">
                  <a:moveTo>
                    <a:pt x="248634" y="637434"/>
                  </a:moveTo>
                  <a:lnTo>
                    <a:pt x="181941" y="637434"/>
                  </a:lnTo>
                  <a:lnTo>
                    <a:pt x="623943" y="499011"/>
                  </a:lnTo>
                  <a:lnTo>
                    <a:pt x="629558" y="494021"/>
                  </a:lnTo>
                  <a:lnTo>
                    <a:pt x="636057" y="481538"/>
                  </a:lnTo>
                  <a:lnTo>
                    <a:pt x="636941" y="474085"/>
                  </a:lnTo>
                  <a:lnTo>
                    <a:pt x="500854" y="38930"/>
                  </a:lnTo>
                  <a:lnTo>
                    <a:pt x="498624" y="31733"/>
                  </a:lnTo>
                  <a:lnTo>
                    <a:pt x="493637" y="26114"/>
                  </a:lnTo>
                  <a:lnTo>
                    <a:pt x="481190" y="19610"/>
                  </a:lnTo>
                  <a:lnTo>
                    <a:pt x="473742" y="18699"/>
                  </a:lnTo>
                  <a:lnTo>
                    <a:pt x="512330" y="18699"/>
                  </a:lnTo>
                  <a:lnTo>
                    <a:pt x="653709" y="460948"/>
                  </a:lnTo>
                  <a:lnTo>
                    <a:pt x="655659" y="479614"/>
                  </a:lnTo>
                  <a:lnTo>
                    <a:pt x="653891" y="488590"/>
                  </a:lnTo>
                  <a:lnTo>
                    <a:pt x="622699" y="520256"/>
                  </a:lnTo>
                  <a:lnTo>
                    <a:pt x="248634" y="637434"/>
                  </a:lnTo>
                  <a:close/>
                </a:path>
              </a:pathLst>
            </a:custGeom>
            <a:solidFill>
              <a:srgbClr val="77B1EC"/>
            </a:solidFill>
          </p:spPr>
          <p:txBody>
            <a:bodyPr wrap="square" lIns="0" tIns="0" rIns="0" bIns="0" rtlCol="0"/>
            <a:lstStyle/>
            <a:p>
              <a:endParaRPr/>
            </a:p>
          </p:txBody>
        </p:sp>
        <p:sp>
          <p:nvSpPr>
            <p:cNvPr id="17" name="object 17"/>
            <p:cNvSpPr/>
            <p:nvPr/>
          </p:nvSpPr>
          <p:spPr>
            <a:xfrm>
              <a:off x="14819360" y="6956014"/>
              <a:ext cx="636270" cy="636905"/>
            </a:xfrm>
            <a:custGeom>
              <a:avLst/>
              <a:gdLst/>
              <a:ahLst/>
              <a:cxnLst/>
              <a:rect l="l" t="t" r="r" b="b"/>
              <a:pathLst>
                <a:path w="636269" h="636904">
                  <a:moveTo>
                    <a:pt x="167434" y="636300"/>
                  </a:moveTo>
                  <a:lnTo>
                    <a:pt x="135350" y="610274"/>
                  </a:lnTo>
                  <a:lnTo>
                    <a:pt x="1519" y="182278"/>
                  </a:lnTo>
                  <a:lnTo>
                    <a:pt x="0" y="167556"/>
                  </a:lnTo>
                  <a:lnTo>
                    <a:pt x="4103" y="153819"/>
                  </a:lnTo>
                  <a:lnTo>
                    <a:pt x="13036" y="142605"/>
                  </a:lnTo>
                  <a:lnTo>
                    <a:pt x="26003" y="135453"/>
                  </a:lnTo>
                  <a:lnTo>
                    <a:pt x="453635" y="1520"/>
                  </a:lnTo>
                  <a:lnTo>
                    <a:pt x="468364" y="0"/>
                  </a:lnTo>
                  <a:lnTo>
                    <a:pt x="482094" y="4106"/>
                  </a:lnTo>
                  <a:lnTo>
                    <a:pt x="493294" y="13046"/>
                  </a:lnTo>
                  <a:lnTo>
                    <a:pt x="500438" y="26023"/>
                  </a:lnTo>
                  <a:lnTo>
                    <a:pt x="634295" y="453980"/>
                  </a:lnTo>
                  <a:lnTo>
                    <a:pt x="635816" y="468721"/>
                  </a:lnTo>
                  <a:lnTo>
                    <a:pt x="631705" y="482461"/>
                  </a:lnTo>
                  <a:lnTo>
                    <a:pt x="622768" y="493670"/>
                  </a:lnTo>
                  <a:lnTo>
                    <a:pt x="609810" y="500819"/>
                  </a:lnTo>
                  <a:lnTo>
                    <a:pt x="182153" y="634777"/>
                  </a:lnTo>
                  <a:lnTo>
                    <a:pt x="167434" y="636300"/>
                  </a:lnTo>
                  <a:close/>
                </a:path>
              </a:pathLst>
            </a:custGeom>
            <a:solidFill>
              <a:srgbClr val="FAFBFD"/>
            </a:solidFill>
          </p:spPr>
          <p:txBody>
            <a:bodyPr wrap="square" lIns="0" tIns="0" rIns="0" bIns="0" rtlCol="0"/>
            <a:lstStyle/>
            <a:p>
              <a:endParaRPr/>
            </a:p>
          </p:txBody>
        </p:sp>
        <p:sp>
          <p:nvSpPr>
            <p:cNvPr id="18" name="object 18"/>
            <p:cNvSpPr/>
            <p:nvPr/>
          </p:nvSpPr>
          <p:spPr>
            <a:xfrm>
              <a:off x="14809427" y="6946083"/>
              <a:ext cx="655955" cy="656590"/>
            </a:xfrm>
            <a:custGeom>
              <a:avLst/>
              <a:gdLst/>
              <a:ahLst/>
              <a:cxnLst/>
              <a:rect l="l" t="t" r="r" b="b"/>
              <a:pathLst>
                <a:path w="655955" h="656590">
                  <a:moveTo>
                    <a:pt x="176405" y="656148"/>
                  </a:moveTo>
                  <a:lnTo>
                    <a:pt x="139536" y="631969"/>
                  </a:lnTo>
                  <a:lnTo>
                    <a:pt x="1940" y="195198"/>
                  </a:lnTo>
                  <a:lnTo>
                    <a:pt x="0" y="176533"/>
                  </a:lnTo>
                  <a:lnTo>
                    <a:pt x="1780" y="167561"/>
                  </a:lnTo>
                  <a:lnTo>
                    <a:pt x="32949" y="135864"/>
                  </a:lnTo>
                  <a:lnTo>
                    <a:pt x="460620" y="1931"/>
                  </a:lnTo>
                  <a:lnTo>
                    <a:pt x="469976" y="0"/>
                  </a:lnTo>
                  <a:lnTo>
                    <a:pt x="479320" y="0"/>
                  </a:lnTo>
                  <a:lnTo>
                    <a:pt x="512340" y="18711"/>
                  </a:lnTo>
                  <a:lnTo>
                    <a:pt x="473746" y="18711"/>
                  </a:lnTo>
                  <a:lnTo>
                    <a:pt x="31732" y="157134"/>
                  </a:lnTo>
                  <a:lnTo>
                    <a:pt x="26130" y="162138"/>
                  </a:lnTo>
                  <a:lnTo>
                    <a:pt x="19592" y="174607"/>
                  </a:lnTo>
                  <a:lnTo>
                    <a:pt x="18707" y="182061"/>
                  </a:lnTo>
                  <a:lnTo>
                    <a:pt x="154795" y="617215"/>
                  </a:lnTo>
                  <a:lnTo>
                    <a:pt x="157025" y="624412"/>
                  </a:lnTo>
                  <a:lnTo>
                    <a:pt x="162025" y="630031"/>
                  </a:lnTo>
                  <a:lnTo>
                    <a:pt x="174485" y="636535"/>
                  </a:lnTo>
                  <a:lnTo>
                    <a:pt x="181933" y="637421"/>
                  </a:lnTo>
                  <a:lnTo>
                    <a:pt x="248638" y="637421"/>
                  </a:lnTo>
                  <a:lnTo>
                    <a:pt x="195060" y="654201"/>
                  </a:lnTo>
                  <a:lnTo>
                    <a:pt x="185694" y="656133"/>
                  </a:lnTo>
                  <a:lnTo>
                    <a:pt x="176405" y="656148"/>
                  </a:lnTo>
                  <a:close/>
                </a:path>
                <a:path w="655955" h="656590">
                  <a:moveTo>
                    <a:pt x="248638" y="637421"/>
                  </a:moveTo>
                  <a:lnTo>
                    <a:pt x="181933" y="637421"/>
                  </a:lnTo>
                  <a:lnTo>
                    <a:pt x="623948" y="498985"/>
                  </a:lnTo>
                  <a:lnTo>
                    <a:pt x="629562" y="493994"/>
                  </a:lnTo>
                  <a:lnTo>
                    <a:pt x="636062" y="481550"/>
                  </a:lnTo>
                  <a:lnTo>
                    <a:pt x="636946" y="474097"/>
                  </a:lnTo>
                  <a:lnTo>
                    <a:pt x="634716" y="466900"/>
                  </a:lnTo>
                  <a:lnTo>
                    <a:pt x="498616" y="31745"/>
                  </a:lnTo>
                  <a:lnTo>
                    <a:pt x="493629" y="26139"/>
                  </a:lnTo>
                  <a:lnTo>
                    <a:pt x="481194" y="19596"/>
                  </a:lnTo>
                  <a:lnTo>
                    <a:pt x="473746" y="18711"/>
                  </a:lnTo>
                  <a:lnTo>
                    <a:pt x="512340" y="18711"/>
                  </a:lnTo>
                  <a:lnTo>
                    <a:pt x="653714" y="460960"/>
                  </a:lnTo>
                  <a:lnTo>
                    <a:pt x="655659" y="479621"/>
                  </a:lnTo>
                  <a:lnTo>
                    <a:pt x="653890" y="488603"/>
                  </a:lnTo>
                  <a:lnTo>
                    <a:pt x="622704" y="520268"/>
                  </a:lnTo>
                  <a:lnTo>
                    <a:pt x="248638" y="637421"/>
                  </a:lnTo>
                  <a:close/>
                </a:path>
              </a:pathLst>
            </a:custGeom>
            <a:solidFill>
              <a:srgbClr val="77B1EC"/>
            </a:solidFill>
          </p:spPr>
          <p:txBody>
            <a:bodyPr wrap="square" lIns="0" tIns="0" rIns="0" bIns="0" rtlCol="0"/>
            <a:lstStyle/>
            <a:p>
              <a:endParaRPr/>
            </a:p>
          </p:txBody>
        </p:sp>
        <p:sp>
          <p:nvSpPr>
            <p:cNvPr id="19" name="object 19"/>
            <p:cNvSpPr/>
            <p:nvPr/>
          </p:nvSpPr>
          <p:spPr>
            <a:xfrm>
              <a:off x="15326772" y="6094967"/>
              <a:ext cx="636270" cy="636905"/>
            </a:xfrm>
            <a:custGeom>
              <a:avLst/>
              <a:gdLst/>
              <a:ahLst/>
              <a:cxnLst/>
              <a:rect l="l" t="t" r="r" b="b"/>
              <a:pathLst>
                <a:path w="636269" h="636904">
                  <a:moveTo>
                    <a:pt x="167432" y="636300"/>
                  </a:moveTo>
                  <a:lnTo>
                    <a:pt x="135355" y="610274"/>
                  </a:lnTo>
                  <a:lnTo>
                    <a:pt x="1524" y="182278"/>
                  </a:lnTo>
                  <a:lnTo>
                    <a:pt x="0" y="167556"/>
                  </a:lnTo>
                  <a:lnTo>
                    <a:pt x="4104" y="153819"/>
                  </a:lnTo>
                  <a:lnTo>
                    <a:pt x="13040" y="142605"/>
                  </a:lnTo>
                  <a:lnTo>
                    <a:pt x="26009" y="135453"/>
                  </a:lnTo>
                  <a:lnTo>
                    <a:pt x="453641" y="1520"/>
                  </a:lnTo>
                  <a:lnTo>
                    <a:pt x="468370" y="0"/>
                  </a:lnTo>
                  <a:lnTo>
                    <a:pt x="482099" y="4116"/>
                  </a:lnTo>
                  <a:lnTo>
                    <a:pt x="493300" y="13060"/>
                  </a:lnTo>
                  <a:lnTo>
                    <a:pt x="500443" y="26023"/>
                  </a:lnTo>
                  <a:lnTo>
                    <a:pt x="634300" y="453981"/>
                  </a:lnTo>
                  <a:lnTo>
                    <a:pt x="635819" y="468721"/>
                  </a:lnTo>
                  <a:lnTo>
                    <a:pt x="631706" y="482461"/>
                  </a:lnTo>
                  <a:lnTo>
                    <a:pt x="622768" y="493670"/>
                  </a:lnTo>
                  <a:lnTo>
                    <a:pt x="609816" y="500819"/>
                  </a:lnTo>
                  <a:lnTo>
                    <a:pt x="182145" y="634777"/>
                  </a:lnTo>
                  <a:lnTo>
                    <a:pt x="167432" y="636300"/>
                  </a:lnTo>
                  <a:close/>
                </a:path>
              </a:pathLst>
            </a:custGeom>
            <a:solidFill>
              <a:srgbClr val="FAFBFD"/>
            </a:solidFill>
          </p:spPr>
          <p:txBody>
            <a:bodyPr wrap="square" lIns="0" tIns="0" rIns="0" bIns="0" rtlCol="0"/>
            <a:lstStyle/>
            <a:p>
              <a:endParaRPr/>
            </a:p>
          </p:txBody>
        </p:sp>
        <p:sp>
          <p:nvSpPr>
            <p:cNvPr id="20" name="object 20"/>
            <p:cNvSpPr/>
            <p:nvPr/>
          </p:nvSpPr>
          <p:spPr>
            <a:xfrm>
              <a:off x="15316840" y="6085057"/>
              <a:ext cx="655955" cy="656590"/>
            </a:xfrm>
            <a:custGeom>
              <a:avLst/>
              <a:gdLst/>
              <a:ahLst/>
              <a:cxnLst/>
              <a:rect l="l" t="t" r="r" b="b"/>
              <a:pathLst>
                <a:path w="655955" h="656590">
                  <a:moveTo>
                    <a:pt x="176405" y="656129"/>
                  </a:moveTo>
                  <a:lnTo>
                    <a:pt x="139551" y="631949"/>
                  </a:lnTo>
                  <a:lnTo>
                    <a:pt x="1945" y="195178"/>
                  </a:lnTo>
                  <a:lnTo>
                    <a:pt x="0" y="176512"/>
                  </a:lnTo>
                  <a:lnTo>
                    <a:pt x="1779" y="167536"/>
                  </a:lnTo>
                  <a:lnTo>
                    <a:pt x="32954" y="135870"/>
                  </a:lnTo>
                  <a:lnTo>
                    <a:pt x="460625" y="1911"/>
                  </a:lnTo>
                  <a:lnTo>
                    <a:pt x="469974" y="0"/>
                  </a:lnTo>
                  <a:lnTo>
                    <a:pt x="479294" y="0"/>
                  </a:lnTo>
                  <a:lnTo>
                    <a:pt x="512333" y="18691"/>
                  </a:lnTo>
                  <a:lnTo>
                    <a:pt x="473751" y="18691"/>
                  </a:lnTo>
                  <a:lnTo>
                    <a:pt x="31736" y="157153"/>
                  </a:lnTo>
                  <a:lnTo>
                    <a:pt x="26122" y="162105"/>
                  </a:lnTo>
                  <a:lnTo>
                    <a:pt x="22840" y="168352"/>
                  </a:lnTo>
                  <a:lnTo>
                    <a:pt x="19597" y="174587"/>
                  </a:lnTo>
                  <a:lnTo>
                    <a:pt x="18712" y="182041"/>
                  </a:lnTo>
                  <a:lnTo>
                    <a:pt x="154800" y="617195"/>
                  </a:lnTo>
                  <a:lnTo>
                    <a:pt x="157030" y="624392"/>
                  </a:lnTo>
                  <a:lnTo>
                    <a:pt x="162017" y="630011"/>
                  </a:lnTo>
                  <a:lnTo>
                    <a:pt x="174490" y="636516"/>
                  </a:lnTo>
                  <a:lnTo>
                    <a:pt x="181938" y="637426"/>
                  </a:lnTo>
                  <a:lnTo>
                    <a:pt x="248633" y="637426"/>
                  </a:lnTo>
                  <a:lnTo>
                    <a:pt x="195064" y="654207"/>
                  </a:lnTo>
                  <a:lnTo>
                    <a:pt x="185697" y="656123"/>
                  </a:lnTo>
                  <a:lnTo>
                    <a:pt x="176405" y="656129"/>
                  </a:lnTo>
                  <a:close/>
                </a:path>
                <a:path w="655955" h="656590">
                  <a:moveTo>
                    <a:pt x="248633" y="637426"/>
                  </a:moveTo>
                  <a:lnTo>
                    <a:pt x="181938" y="637426"/>
                  </a:lnTo>
                  <a:lnTo>
                    <a:pt x="623953" y="498965"/>
                  </a:lnTo>
                  <a:lnTo>
                    <a:pt x="629567" y="493974"/>
                  </a:lnTo>
                  <a:lnTo>
                    <a:pt x="636054" y="481530"/>
                  </a:lnTo>
                  <a:lnTo>
                    <a:pt x="636951" y="474077"/>
                  </a:lnTo>
                  <a:lnTo>
                    <a:pt x="634721" y="466880"/>
                  </a:lnTo>
                  <a:lnTo>
                    <a:pt x="500851" y="38922"/>
                  </a:lnTo>
                  <a:lnTo>
                    <a:pt x="498620" y="31725"/>
                  </a:lnTo>
                  <a:lnTo>
                    <a:pt x="493634" y="26106"/>
                  </a:lnTo>
                  <a:lnTo>
                    <a:pt x="481199" y="19576"/>
                  </a:lnTo>
                  <a:lnTo>
                    <a:pt x="473751" y="18691"/>
                  </a:lnTo>
                  <a:lnTo>
                    <a:pt x="512333" y="18691"/>
                  </a:lnTo>
                  <a:lnTo>
                    <a:pt x="653718" y="460940"/>
                  </a:lnTo>
                  <a:lnTo>
                    <a:pt x="655657" y="479601"/>
                  </a:lnTo>
                  <a:lnTo>
                    <a:pt x="653888" y="488584"/>
                  </a:lnTo>
                  <a:lnTo>
                    <a:pt x="622709" y="520248"/>
                  </a:lnTo>
                  <a:lnTo>
                    <a:pt x="248633" y="637426"/>
                  </a:lnTo>
                  <a:close/>
                </a:path>
              </a:pathLst>
            </a:custGeom>
            <a:solidFill>
              <a:srgbClr val="77B1EC"/>
            </a:solidFill>
          </p:spPr>
          <p:txBody>
            <a:bodyPr wrap="square" lIns="0" tIns="0" rIns="0" bIns="0" rtlCol="0"/>
            <a:lstStyle/>
            <a:p>
              <a:endParaRPr/>
            </a:p>
          </p:txBody>
        </p:sp>
        <p:sp>
          <p:nvSpPr>
            <p:cNvPr id="21" name="object 21"/>
            <p:cNvSpPr/>
            <p:nvPr/>
          </p:nvSpPr>
          <p:spPr>
            <a:xfrm>
              <a:off x="15526768" y="6734432"/>
              <a:ext cx="636270" cy="636905"/>
            </a:xfrm>
            <a:custGeom>
              <a:avLst/>
              <a:gdLst/>
              <a:ahLst/>
              <a:cxnLst/>
              <a:rect l="l" t="t" r="r" b="b"/>
              <a:pathLst>
                <a:path w="636269" h="636904">
                  <a:moveTo>
                    <a:pt x="167433" y="636300"/>
                  </a:moveTo>
                  <a:lnTo>
                    <a:pt x="135350" y="610276"/>
                  </a:lnTo>
                  <a:lnTo>
                    <a:pt x="1519" y="182280"/>
                  </a:lnTo>
                  <a:lnTo>
                    <a:pt x="0" y="167562"/>
                  </a:lnTo>
                  <a:lnTo>
                    <a:pt x="4102" y="153834"/>
                  </a:lnTo>
                  <a:lnTo>
                    <a:pt x="13031" y="142629"/>
                  </a:lnTo>
                  <a:lnTo>
                    <a:pt x="25991" y="135481"/>
                  </a:lnTo>
                  <a:lnTo>
                    <a:pt x="453648" y="1522"/>
                  </a:lnTo>
                  <a:lnTo>
                    <a:pt x="468368" y="0"/>
                  </a:lnTo>
                  <a:lnTo>
                    <a:pt x="482092" y="4113"/>
                  </a:lnTo>
                  <a:lnTo>
                    <a:pt x="493295" y="13057"/>
                  </a:lnTo>
                  <a:lnTo>
                    <a:pt x="500451" y="26025"/>
                  </a:lnTo>
                  <a:lnTo>
                    <a:pt x="634308" y="454008"/>
                  </a:lnTo>
                  <a:lnTo>
                    <a:pt x="635823" y="468738"/>
                  </a:lnTo>
                  <a:lnTo>
                    <a:pt x="631712" y="482478"/>
                  </a:lnTo>
                  <a:lnTo>
                    <a:pt x="622774" y="493694"/>
                  </a:lnTo>
                  <a:lnTo>
                    <a:pt x="609810" y="500846"/>
                  </a:lnTo>
                  <a:lnTo>
                    <a:pt x="182140" y="634779"/>
                  </a:lnTo>
                  <a:lnTo>
                    <a:pt x="167433" y="636300"/>
                  </a:lnTo>
                  <a:close/>
                </a:path>
              </a:pathLst>
            </a:custGeom>
            <a:solidFill>
              <a:srgbClr val="FAFBFD"/>
            </a:solidFill>
          </p:spPr>
          <p:txBody>
            <a:bodyPr wrap="square" lIns="0" tIns="0" rIns="0" bIns="0" rtlCol="0"/>
            <a:lstStyle/>
            <a:p>
              <a:endParaRPr/>
            </a:p>
          </p:txBody>
        </p:sp>
        <p:sp>
          <p:nvSpPr>
            <p:cNvPr id="22" name="object 22"/>
            <p:cNvSpPr/>
            <p:nvPr/>
          </p:nvSpPr>
          <p:spPr>
            <a:xfrm>
              <a:off x="15516826" y="6724523"/>
              <a:ext cx="655955" cy="656590"/>
            </a:xfrm>
            <a:custGeom>
              <a:avLst/>
              <a:gdLst/>
              <a:ahLst/>
              <a:cxnLst/>
              <a:rect l="l" t="t" r="r" b="b"/>
              <a:pathLst>
                <a:path w="655955" h="656590">
                  <a:moveTo>
                    <a:pt x="176389" y="656129"/>
                  </a:moveTo>
                  <a:lnTo>
                    <a:pt x="139531" y="631960"/>
                  </a:lnTo>
                  <a:lnTo>
                    <a:pt x="1911" y="195177"/>
                  </a:lnTo>
                  <a:lnTo>
                    <a:pt x="0" y="185821"/>
                  </a:lnTo>
                  <a:lnTo>
                    <a:pt x="1" y="176528"/>
                  </a:lnTo>
                  <a:lnTo>
                    <a:pt x="24130" y="139643"/>
                  </a:lnTo>
                  <a:lnTo>
                    <a:pt x="460617" y="1911"/>
                  </a:lnTo>
                  <a:lnTo>
                    <a:pt x="469962" y="0"/>
                  </a:lnTo>
                  <a:lnTo>
                    <a:pt x="479275" y="0"/>
                  </a:lnTo>
                  <a:lnTo>
                    <a:pt x="512312" y="18691"/>
                  </a:lnTo>
                  <a:lnTo>
                    <a:pt x="473718" y="18691"/>
                  </a:lnTo>
                  <a:lnTo>
                    <a:pt x="31716" y="157153"/>
                  </a:lnTo>
                  <a:lnTo>
                    <a:pt x="26114" y="162143"/>
                  </a:lnTo>
                  <a:lnTo>
                    <a:pt x="22870" y="168391"/>
                  </a:lnTo>
                  <a:lnTo>
                    <a:pt x="19576" y="174587"/>
                  </a:lnTo>
                  <a:lnTo>
                    <a:pt x="18679" y="182054"/>
                  </a:lnTo>
                  <a:lnTo>
                    <a:pt x="154792" y="617234"/>
                  </a:lnTo>
                  <a:lnTo>
                    <a:pt x="157009" y="624392"/>
                  </a:lnTo>
                  <a:lnTo>
                    <a:pt x="161996" y="630011"/>
                  </a:lnTo>
                  <a:lnTo>
                    <a:pt x="174469" y="636541"/>
                  </a:lnTo>
                  <a:lnTo>
                    <a:pt x="181904" y="637426"/>
                  </a:lnTo>
                  <a:lnTo>
                    <a:pt x="248610" y="637426"/>
                  </a:lnTo>
                  <a:lnTo>
                    <a:pt x="195043" y="654207"/>
                  </a:lnTo>
                  <a:lnTo>
                    <a:pt x="185676" y="656124"/>
                  </a:lnTo>
                  <a:lnTo>
                    <a:pt x="176389" y="656129"/>
                  </a:lnTo>
                  <a:close/>
                </a:path>
                <a:path w="655955" h="656590">
                  <a:moveTo>
                    <a:pt x="248610" y="637426"/>
                  </a:moveTo>
                  <a:lnTo>
                    <a:pt x="181904" y="637426"/>
                  </a:lnTo>
                  <a:lnTo>
                    <a:pt x="623906" y="499003"/>
                  </a:lnTo>
                  <a:lnTo>
                    <a:pt x="629546" y="494013"/>
                  </a:lnTo>
                  <a:lnTo>
                    <a:pt x="636046" y="481530"/>
                  </a:lnTo>
                  <a:lnTo>
                    <a:pt x="636956" y="474077"/>
                  </a:lnTo>
                  <a:lnTo>
                    <a:pt x="634700" y="466918"/>
                  </a:lnTo>
                  <a:lnTo>
                    <a:pt x="498587" y="31738"/>
                  </a:lnTo>
                  <a:lnTo>
                    <a:pt x="493626" y="26119"/>
                  </a:lnTo>
                  <a:lnTo>
                    <a:pt x="481153" y="19615"/>
                  </a:lnTo>
                  <a:lnTo>
                    <a:pt x="473718" y="18691"/>
                  </a:lnTo>
                  <a:lnTo>
                    <a:pt x="512312" y="18691"/>
                  </a:lnTo>
                  <a:lnTo>
                    <a:pt x="653672" y="460940"/>
                  </a:lnTo>
                  <a:lnTo>
                    <a:pt x="655635" y="479611"/>
                  </a:lnTo>
                  <a:lnTo>
                    <a:pt x="653872" y="488587"/>
                  </a:lnTo>
                  <a:lnTo>
                    <a:pt x="622675" y="520248"/>
                  </a:lnTo>
                  <a:lnTo>
                    <a:pt x="248610" y="637426"/>
                  </a:lnTo>
                  <a:close/>
                </a:path>
              </a:pathLst>
            </a:custGeom>
            <a:solidFill>
              <a:srgbClr val="77B1EC"/>
            </a:solidFill>
          </p:spPr>
          <p:txBody>
            <a:bodyPr wrap="square" lIns="0" tIns="0" rIns="0" bIns="0" rtlCol="0"/>
            <a:lstStyle/>
            <a:p>
              <a:endParaRPr/>
            </a:p>
          </p:txBody>
        </p:sp>
        <p:sp>
          <p:nvSpPr>
            <p:cNvPr id="23" name="object 23"/>
            <p:cNvSpPr/>
            <p:nvPr/>
          </p:nvSpPr>
          <p:spPr>
            <a:xfrm>
              <a:off x="16034182" y="5873380"/>
              <a:ext cx="636270" cy="636905"/>
            </a:xfrm>
            <a:custGeom>
              <a:avLst/>
              <a:gdLst/>
              <a:ahLst/>
              <a:cxnLst/>
              <a:rect l="l" t="t" r="r" b="b"/>
              <a:pathLst>
                <a:path w="636269" h="636904">
                  <a:moveTo>
                    <a:pt x="167434" y="636300"/>
                  </a:moveTo>
                  <a:lnTo>
                    <a:pt x="135354" y="610282"/>
                  </a:lnTo>
                  <a:lnTo>
                    <a:pt x="1523" y="182311"/>
                  </a:lnTo>
                  <a:lnTo>
                    <a:pt x="0" y="167573"/>
                  </a:lnTo>
                  <a:lnTo>
                    <a:pt x="4106" y="153838"/>
                  </a:lnTo>
                  <a:lnTo>
                    <a:pt x="13038" y="142633"/>
                  </a:lnTo>
                  <a:lnTo>
                    <a:pt x="25994" y="135486"/>
                  </a:lnTo>
                  <a:lnTo>
                    <a:pt x="453664" y="1515"/>
                  </a:lnTo>
                  <a:lnTo>
                    <a:pt x="468386" y="0"/>
                  </a:lnTo>
                  <a:lnTo>
                    <a:pt x="482112" y="4116"/>
                  </a:lnTo>
                  <a:lnTo>
                    <a:pt x="493311" y="13057"/>
                  </a:lnTo>
                  <a:lnTo>
                    <a:pt x="500454" y="26018"/>
                  </a:lnTo>
                  <a:lnTo>
                    <a:pt x="634298" y="454014"/>
                  </a:lnTo>
                  <a:lnTo>
                    <a:pt x="635821" y="468738"/>
                  </a:lnTo>
                  <a:lnTo>
                    <a:pt x="631714" y="482479"/>
                  </a:lnTo>
                  <a:lnTo>
                    <a:pt x="622777" y="493697"/>
                  </a:lnTo>
                  <a:lnTo>
                    <a:pt x="609814" y="500852"/>
                  </a:lnTo>
                  <a:lnTo>
                    <a:pt x="182156" y="634772"/>
                  </a:lnTo>
                  <a:lnTo>
                    <a:pt x="167434" y="636300"/>
                  </a:lnTo>
                  <a:close/>
                </a:path>
              </a:pathLst>
            </a:custGeom>
            <a:solidFill>
              <a:srgbClr val="FAFBFD"/>
            </a:solidFill>
          </p:spPr>
          <p:txBody>
            <a:bodyPr wrap="square" lIns="0" tIns="0" rIns="0" bIns="0" rtlCol="0"/>
            <a:lstStyle/>
            <a:p>
              <a:endParaRPr/>
            </a:p>
          </p:txBody>
        </p:sp>
        <p:sp>
          <p:nvSpPr>
            <p:cNvPr id="24" name="object 24"/>
            <p:cNvSpPr/>
            <p:nvPr/>
          </p:nvSpPr>
          <p:spPr>
            <a:xfrm>
              <a:off x="16024225" y="5863475"/>
              <a:ext cx="655955" cy="656590"/>
            </a:xfrm>
            <a:custGeom>
              <a:avLst/>
              <a:gdLst/>
              <a:ahLst/>
              <a:cxnLst/>
              <a:rect l="l" t="t" r="r" b="b"/>
              <a:pathLst>
                <a:path w="655955" h="656590">
                  <a:moveTo>
                    <a:pt x="176409" y="656158"/>
                  </a:moveTo>
                  <a:lnTo>
                    <a:pt x="139532" y="631978"/>
                  </a:lnTo>
                  <a:lnTo>
                    <a:pt x="1956" y="195192"/>
                  </a:lnTo>
                  <a:lnTo>
                    <a:pt x="0" y="176531"/>
                  </a:lnTo>
                  <a:lnTo>
                    <a:pt x="1778" y="167548"/>
                  </a:lnTo>
                  <a:lnTo>
                    <a:pt x="32953" y="135871"/>
                  </a:lnTo>
                  <a:lnTo>
                    <a:pt x="460623" y="1951"/>
                  </a:lnTo>
                  <a:lnTo>
                    <a:pt x="479270" y="0"/>
                  </a:lnTo>
                  <a:lnTo>
                    <a:pt x="488246" y="1769"/>
                  </a:lnTo>
                  <a:lnTo>
                    <a:pt x="496658" y="5197"/>
                  </a:lnTo>
                  <a:lnTo>
                    <a:pt x="504267" y="10159"/>
                  </a:lnTo>
                  <a:lnTo>
                    <a:pt x="510829" y="16531"/>
                  </a:lnTo>
                  <a:lnTo>
                    <a:pt x="512348" y="18731"/>
                  </a:lnTo>
                  <a:lnTo>
                    <a:pt x="473737" y="18731"/>
                  </a:lnTo>
                  <a:lnTo>
                    <a:pt x="31735" y="157154"/>
                  </a:lnTo>
                  <a:lnTo>
                    <a:pt x="26133" y="162145"/>
                  </a:lnTo>
                  <a:lnTo>
                    <a:pt x="19582" y="174589"/>
                  </a:lnTo>
                  <a:lnTo>
                    <a:pt x="18698" y="182042"/>
                  </a:lnTo>
                  <a:lnTo>
                    <a:pt x="20928" y="189239"/>
                  </a:lnTo>
                  <a:lnTo>
                    <a:pt x="157016" y="624394"/>
                  </a:lnTo>
                  <a:lnTo>
                    <a:pt x="162041" y="630013"/>
                  </a:lnTo>
                  <a:lnTo>
                    <a:pt x="174488" y="636543"/>
                  </a:lnTo>
                  <a:lnTo>
                    <a:pt x="181923" y="637428"/>
                  </a:lnTo>
                  <a:lnTo>
                    <a:pt x="248678" y="637428"/>
                  </a:lnTo>
                  <a:lnTo>
                    <a:pt x="195076" y="654221"/>
                  </a:lnTo>
                  <a:lnTo>
                    <a:pt x="185702" y="656147"/>
                  </a:lnTo>
                  <a:lnTo>
                    <a:pt x="176409" y="656158"/>
                  </a:lnTo>
                  <a:close/>
                </a:path>
                <a:path w="655955" h="656590">
                  <a:moveTo>
                    <a:pt x="248678" y="637428"/>
                  </a:moveTo>
                  <a:lnTo>
                    <a:pt x="181923" y="637428"/>
                  </a:lnTo>
                  <a:lnTo>
                    <a:pt x="623951" y="499005"/>
                  </a:lnTo>
                  <a:lnTo>
                    <a:pt x="629566" y="494014"/>
                  </a:lnTo>
                  <a:lnTo>
                    <a:pt x="632822" y="487779"/>
                  </a:lnTo>
                  <a:lnTo>
                    <a:pt x="636039" y="481532"/>
                  </a:lnTo>
                  <a:lnTo>
                    <a:pt x="636962" y="474078"/>
                  </a:lnTo>
                  <a:lnTo>
                    <a:pt x="500836" y="38924"/>
                  </a:lnTo>
                  <a:lnTo>
                    <a:pt x="498644" y="31727"/>
                  </a:lnTo>
                  <a:lnTo>
                    <a:pt x="493619" y="26121"/>
                  </a:lnTo>
                  <a:lnTo>
                    <a:pt x="481198" y="19616"/>
                  </a:lnTo>
                  <a:lnTo>
                    <a:pt x="473737" y="18731"/>
                  </a:lnTo>
                  <a:lnTo>
                    <a:pt x="512348" y="18731"/>
                  </a:lnTo>
                  <a:lnTo>
                    <a:pt x="653704" y="460942"/>
                  </a:lnTo>
                  <a:lnTo>
                    <a:pt x="655656" y="479612"/>
                  </a:lnTo>
                  <a:lnTo>
                    <a:pt x="653891" y="488589"/>
                  </a:lnTo>
                  <a:lnTo>
                    <a:pt x="622707" y="520249"/>
                  </a:lnTo>
                  <a:lnTo>
                    <a:pt x="248678" y="637428"/>
                  </a:lnTo>
                  <a:close/>
                </a:path>
              </a:pathLst>
            </a:custGeom>
            <a:solidFill>
              <a:srgbClr val="77B1EC"/>
            </a:solidFill>
          </p:spPr>
          <p:txBody>
            <a:bodyPr wrap="square" lIns="0" tIns="0" rIns="0" bIns="0" rtlCol="0"/>
            <a:lstStyle/>
            <a:p>
              <a:endParaRPr/>
            </a:p>
          </p:txBody>
        </p:sp>
        <p:sp>
          <p:nvSpPr>
            <p:cNvPr id="25" name="object 25"/>
            <p:cNvSpPr/>
            <p:nvPr/>
          </p:nvSpPr>
          <p:spPr>
            <a:xfrm>
              <a:off x="16234138" y="6512885"/>
              <a:ext cx="636270" cy="636905"/>
            </a:xfrm>
            <a:custGeom>
              <a:avLst/>
              <a:gdLst/>
              <a:ahLst/>
              <a:cxnLst/>
              <a:rect l="l" t="t" r="r" b="b"/>
              <a:pathLst>
                <a:path w="636269" h="636904">
                  <a:moveTo>
                    <a:pt x="167429" y="636295"/>
                  </a:moveTo>
                  <a:lnTo>
                    <a:pt x="135363" y="610282"/>
                  </a:lnTo>
                  <a:lnTo>
                    <a:pt x="1532" y="182286"/>
                  </a:lnTo>
                  <a:lnTo>
                    <a:pt x="0" y="167562"/>
                  </a:lnTo>
                  <a:lnTo>
                    <a:pt x="4100" y="153820"/>
                  </a:lnTo>
                  <a:lnTo>
                    <a:pt x="13035" y="142602"/>
                  </a:lnTo>
                  <a:lnTo>
                    <a:pt x="26003" y="135448"/>
                  </a:lnTo>
                  <a:lnTo>
                    <a:pt x="453635" y="1527"/>
                  </a:lnTo>
                  <a:lnTo>
                    <a:pt x="468363" y="0"/>
                  </a:lnTo>
                  <a:lnTo>
                    <a:pt x="482090" y="4103"/>
                  </a:lnTo>
                  <a:lnTo>
                    <a:pt x="493294" y="13041"/>
                  </a:lnTo>
                  <a:lnTo>
                    <a:pt x="500450" y="26018"/>
                  </a:lnTo>
                  <a:lnTo>
                    <a:pt x="634307" y="453988"/>
                  </a:lnTo>
                  <a:lnTo>
                    <a:pt x="635819" y="468721"/>
                  </a:lnTo>
                  <a:lnTo>
                    <a:pt x="631702" y="482457"/>
                  </a:lnTo>
                  <a:lnTo>
                    <a:pt x="622763" y="493664"/>
                  </a:lnTo>
                  <a:lnTo>
                    <a:pt x="609810" y="500813"/>
                  </a:lnTo>
                  <a:lnTo>
                    <a:pt x="182140" y="634772"/>
                  </a:lnTo>
                  <a:lnTo>
                    <a:pt x="167429" y="636295"/>
                  </a:lnTo>
                  <a:close/>
                </a:path>
              </a:pathLst>
            </a:custGeom>
            <a:solidFill>
              <a:srgbClr val="FAFBFD"/>
            </a:solidFill>
          </p:spPr>
          <p:txBody>
            <a:bodyPr wrap="square" lIns="0" tIns="0" rIns="0" bIns="0" rtlCol="0"/>
            <a:lstStyle/>
            <a:p>
              <a:endParaRPr/>
            </a:p>
          </p:txBody>
        </p:sp>
        <p:sp>
          <p:nvSpPr>
            <p:cNvPr id="26" name="object 26"/>
            <p:cNvSpPr/>
            <p:nvPr/>
          </p:nvSpPr>
          <p:spPr>
            <a:xfrm>
              <a:off x="16224236" y="6502948"/>
              <a:ext cx="655955" cy="656590"/>
            </a:xfrm>
            <a:custGeom>
              <a:avLst/>
              <a:gdLst/>
              <a:ahLst/>
              <a:cxnLst/>
              <a:rect l="l" t="t" r="r" b="b"/>
              <a:pathLst>
                <a:path w="655955" h="656590">
                  <a:moveTo>
                    <a:pt x="176405" y="656147"/>
                  </a:moveTo>
                  <a:lnTo>
                    <a:pt x="139542" y="631970"/>
                  </a:lnTo>
                  <a:lnTo>
                    <a:pt x="1948" y="195198"/>
                  </a:lnTo>
                  <a:lnTo>
                    <a:pt x="0" y="176534"/>
                  </a:lnTo>
                  <a:lnTo>
                    <a:pt x="1779" y="167562"/>
                  </a:lnTo>
                  <a:lnTo>
                    <a:pt x="32957" y="135891"/>
                  </a:lnTo>
                  <a:lnTo>
                    <a:pt x="460602" y="1932"/>
                  </a:lnTo>
                  <a:lnTo>
                    <a:pt x="479254" y="0"/>
                  </a:lnTo>
                  <a:lnTo>
                    <a:pt x="488230" y="1771"/>
                  </a:lnTo>
                  <a:lnTo>
                    <a:pt x="496637" y="5216"/>
                  </a:lnTo>
                  <a:lnTo>
                    <a:pt x="504258" y="10167"/>
                  </a:lnTo>
                  <a:lnTo>
                    <a:pt x="510830" y="16526"/>
                  </a:lnTo>
                  <a:lnTo>
                    <a:pt x="512343" y="18712"/>
                  </a:lnTo>
                  <a:lnTo>
                    <a:pt x="473742" y="18712"/>
                  </a:lnTo>
                  <a:lnTo>
                    <a:pt x="31740" y="157135"/>
                  </a:lnTo>
                  <a:lnTo>
                    <a:pt x="26099" y="162126"/>
                  </a:lnTo>
                  <a:lnTo>
                    <a:pt x="19587" y="174608"/>
                  </a:lnTo>
                  <a:lnTo>
                    <a:pt x="18715" y="182062"/>
                  </a:lnTo>
                  <a:lnTo>
                    <a:pt x="157021" y="624413"/>
                  </a:lnTo>
                  <a:lnTo>
                    <a:pt x="162007" y="630032"/>
                  </a:lnTo>
                  <a:lnTo>
                    <a:pt x="174467" y="636536"/>
                  </a:lnTo>
                  <a:lnTo>
                    <a:pt x="181928" y="637447"/>
                  </a:lnTo>
                  <a:lnTo>
                    <a:pt x="248563" y="637447"/>
                  </a:lnTo>
                  <a:lnTo>
                    <a:pt x="195067" y="654202"/>
                  </a:lnTo>
                  <a:lnTo>
                    <a:pt x="185691" y="656133"/>
                  </a:lnTo>
                  <a:lnTo>
                    <a:pt x="176405" y="656147"/>
                  </a:lnTo>
                  <a:close/>
                </a:path>
                <a:path w="655955" h="656590">
                  <a:moveTo>
                    <a:pt x="248563" y="637447"/>
                  </a:moveTo>
                  <a:lnTo>
                    <a:pt x="181928" y="637447"/>
                  </a:lnTo>
                  <a:lnTo>
                    <a:pt x="623956" y="498986"/>
                  </a:lnTo>
                  <a:lnTo>
                    <a:pt x="629558" y="493995"/>
                  </a:lnTo>
                  <a:lnTo>
                    <a:pt x="636031" y="481551"/>
                  </a:lnTo>
                  <a:lnTo>
                    <a:pt x="636942" y="474098"/>
                  </a:lnTo>
                  <a:lnTo>
                    <a:pt x="634711" y="466901"/>
                  </a:lnTo>
                  <a:lnTo>
                    <a:pt x="498611" y="31746"/>
                  </a:lnTo>
                  <a:lnTo>
                    <a:pt x="493611" y="26140"/>
                  </a:lnTo>
                  <a:lnTo>
                    <a:pt x="481189" y="19597"/>
                  </a:lnTo>
                  <a:lnTo>
                    <a:pt x="473742" y="18712"/>
                  </a:lnTo>
                  <a:lnTo>
                    <a:pt x="512343" y="18712"/>
                  </a:lnTo>
                  <a:lnTo>
                    <a:pt x="516120" y="24168"/>
                  </a:lnTo>
                  <a:lnTo>
                    <a:pt x="519890" y="32965"/>
                  </a:lnTo>
                  <a:lnTo>
                    <a:pt x="653747" y="460961"/>
                  </a:lnTo>
                  <a:lnTo>
                    <a:pt x="655653" y="470319"/>
                  </a:lnTo>
                  <a:lnTo>
                    <a:pt x="655652" y="479617"/>
                  </a:lnTo>
                  <a:lnTo>
                    <a:pt x="631494" y="516501"/>
                  </a:lnTo>
                  <a:lnTo>
                    <a:pt x="622712" y="520269"/>
                  </a:lnTo>
                  <a:lnTo>
                    <a:pt x="248563" y="637447"/>
                  </a:lnTo>
                  <a:close/>
                </a:path>
              </a:pathLst>
            </a:custGeom>
            <a:solidFill>
              <a:srgbClr val="77B1EC"/>
            </a:solidFill>
          </p:spPr>
          <p:txBody>
            <a:bodyPr wrap="square" lIns="0" tIns="0" rIns="0" bIns="0" rtlCol="0"/>
            <a:lstStyle/>
            <a:p>
              <a:endParaRPr/>
            </a:p>
          </p:txBody>
        </p:sp>
        <p:pic>
          <p:nvPicPr>
            <p:cNvPr id="27" name="object 27"/>
            <p:cNvPicPr/>
            <p:nvPr/>
          </p:nvPicPr>
          <p:blipFill>
            <a:blip r:embed="rId6" cstate="print"/>
            <a:stretch>
              <a:fillRect/>
            </a:stretch>
          </p:blipFill>
          <p:spPr>
            <a:xfrm>
              <a:off x="12734269" y="1306119"/>
              <a:ext cx="2807844" cy="3837364"/>
            </a:xfrm>
            <a:prstGeom prst="rect">
              <a:avLst/>
            </a:prstGeom>
          </p:spPr>
        </p:pic>
        <p:sp>
          <p:nvSpPr>
            <p:cNvPr id="28" name="object 28"/>
            <p:cNvSpPr/>
            <p:nvPr/>
          </p:nvSpPr>
          <p:spPr>
            <a:xfrm>
              <a:off x="13837133" y="4069854"/>
              <a:ext cx="602615" cy="2522220"/>
            </a:xfrm>
            <a:custGeom>
              <a:avLst/>
              <a:gdLst/>
              <a:ahLst/>
              <a:cxnLst/>
              <a:rect l="l" t="t" r="r" b="b"/>
              <a:pathLst>
                <a:path w="602615" h="2522220">
                  <a:moveTo>
                    <a:pt x="602094" y="163106"/>
                  </a:moveTo>
                  <a:lnTo>
                    <a:pt x="593026" y="116954"/>
                  </a:lnTo>
                  <a:lnTo>
                    <a:pt x="547319" y="108051"/>
                  </a:lnTo>
                  <a:lnTo>
                    <a:pt x="500938" y="108661"/>
                  </a:lnTo>
                  <a:lnTo>
                    <a:pt x="455447" y="118745"/>
                  </a:lnTo>
                  <a:lnTo>
                    <a:pt x="412432" y="138341"/>
                  </a:lnTo>
                  <a:lnTo>
                    <a:pt x="395490" y="95516"/>
                  </a:lnTo>
                  <a:lnTo>
                    <a:pt x="370586" y="57492"/>
                  </a:lnTo>
                  <a:lnTo>
                    <a:pt x="338772" y="25311"/>
                  </a:lnTo>
                  <a:lnTo>
                    <a:pt x="301053" y="0"/>
                  </a:lnTo>
                  <a:lnTo>
                    <a:pt x="263334" y="25311"/>
                  </a:lnTo>
                  <a:lnTo>
                    <a:pt x="231508" y="57492"/>
                  </a:lnTo>
                  <a:lnTo>
                    <a:pt x="206603" y="95516"/>
                  </a:lnTo>
                  <a:lnTo>
                    <a:pt x="189674" y="138341"/>
                  </a:lnTo>
                  <a:lnTo>
                    <a:pt x="146646" y="118745"/>
                  </a:lnTo>
                  <a:lnTo>
                    <a:pt x="101155" y="108661"/>
                  </a:lnTo>
                  <a:lnTo>
                    <a:pt x="54775" y="108051"/>
                  </a:lnTo>
                  <a:lnTo>
                    <a:pt x="9080" y="116954"/>
                  </a:lnTo>
                  <a:lnTo>
                    <a:pt x="0" y="163106"/>
                  </a:lnTo>
                  <a:lnTo>
                    <a:pt x="774" y="206984"/>
                  </a:lnTo>
                  <a:lnTo>
                    <a:pt x="10261" y="248564"/>
                  </a:lnTo>
                  <a:lnTo>
                    <a:pt x="27330" y="287832"/>
                  </a:lnTo>
                  <a:lnTo>
                    <a:pt x="50850" y="324789"/>
                  </a:lnTo>
                  <a:lnTo>
                    <a:pt x="79692" y="359397"/>
                  </a:lnTo>
                  <a:lnTo>
                    <a:pt x="112725" y="391668"/>
                  </a:lnTo>
                  <a:lnTo>
                    <a:pt x="148805" y="421563"/>
                  </a:lnTo>
                  <a:lnTo>
                    <a:pt x="186817" y="449110"/>
                  </a:lnTo>
                  <a:lnTo>
                    <a:pt x="225615" y="474256"/>
                  </a:lnTo>
                  <a:lnTo>
                    <a:pt x="264071" y="497014"/>
                  </a:lnTo>
                  <a:lnTo>
                    <a:pt x="284022" y="508000"/>
                  </a:lnTo>
                  <a:lnTo>
                    <a:pt x="284022" y="2518384"/>
                  </a:lnTo>
                  <a:lnTo>
                    <a:pt x="291642" y="2522131"/>
                  </a:lnTo>
                  <a:lnTo>
                    <a:pt x="310438" y="2522131"/>
                  </a:lnTo>
                  <a:lnTo>
                    <a:pt x="318058" y="2518384"/>
                  </a:lnTo>
                  <a:lnTo>
                    <a:pt x="318058" y="508012"/>
                  </a:lnTo>
                  <a:lnTo>
                    <a:pt x="338035" y="497014"/>
                  </a:lnTo>
                  <a:lnTo>
                    <a:pt x="376478" y="474256"/>
                  </a:lnTo>
                  <a:lnTo>
                    <a:pt x="415277" y="449110"/>
                  </a:lnTo>
                  <a:lnTo>
                    <a:pt x="453275" y="421563"/>
                  </a:lnTo>
                  <a:lnTo>
                    <a:pt x="489356" y="391668"/>
                  </a:lnTo>
                  <a:lnTo>
                    <a:pt x="522389" y="359397"/>
                  </a:lnTo>
                  <a:lnTo>
                    <a:pt x="551230" y="324789"/>
                  </a:lnTo>
                  <a:lnTo>
                    <a:pt x="574763" y="287832"/>
                  </a:lnTo>
                  <a:lnTo>
                    <a:pt x="591832" y="248564"/>
                  </a:lnTo>
                  <a:lnTo>
                    <a:pt x="601319" y="206984"/>
                  </a:lnTo>
                  <a:lnTo>
                    <a:pt x="602094" y="163106"/>
                  </a:lnTo>
                  <a:close/>
                </a:path>
              </a:pathLst>
            </a:custGeom>
            <a:solidFill>
              <a:srgbClr val="94C2F5"/>
            </a:solidFill>
          </p:spPr>
          <p:txBody>
            <a:bodyPr wrap="square" lIns="0" tIns="0" rIns="0" bIns="0" rtlCol="0"/>
            <a:lstStyle/>
            <a:p>
              <a:endParaRPr/>
            </a:p>
          </p:txBody>
        </p:sp>
        <p:pic>
          <p:nvPicPr>
            <p:cNvPr id="29" name="object 29"/>
            <p:cNvPicPr/>
            <p:nvPr/>
          </p:nvPicPr>
          <p:blipFill>
            <a:blip r:embed="rId7" cstate="print"/>
            <a:stretch>
              <a:fillRect/>
            </a:stretch>
          </p:blipFill>
          <p:spPr>
            <a:xfrm>
              <a:off x="10711788" y="3243458"/>
              <a:ext cx="4849339" cy="4792174"/>
            </a:xfrm>
            <a:prstGeom prst="rect">
              <a:avLst/>
            </a:prstGeom>
          </p:spPr>
        </p:pic>
      </p:grpSp>
      <p:sp>
        <p:nvSpPr>
          <p:cNvPr id="33" name="object 33"/>
          <p:cNvSpPr/>
          <p:nvPr/>
        </p:nvSpPr>
        <p:spPr>
          <a:xfrm>
            <a:off x="4312575" y="6911195"/>
            <a:ext cx="45085" cy="115570"/>
          </a:xfrm>
          <a:custGeom>
            <a:avLst/>
            <a:gdLst/>
            <a:ahLst/>
            <a:cxnLst/>
            <a:rect l="l" t="t" r="r" b="b"/>
            <a:pathLst>
              <a:path w="45085" h="115570">
                <a:moveTo>
                  <a:pt x="22320" y="115147"/>
                </a:moveTo>
                <a:lnTo>
                  <a:pt x="13653" y="113378"/>
                </a:lnTo>
                <a:lnTo>
                  <a:pt x="6556" y="108560"/>
                </a:lnTo>
                <a:lnTo>
                  <a:pt x="1761" y="101430"/>
                </a:lnTo>
                <a:lnTo>
                  <a:pt x="0" y="92723"/>
                </a:lnTo>
                <a:lnTo>
                  <a:pt x="0" y="22424"/>
                </a:lnTo>
                <a:lnTo>
                  <a:pt x="1761" y="13717"/>
                </a:lnTo>
                <a:lnTo>
                  <a:pt x="6556" y="6587"/>
                </a:lnTo>
                <a:lnTo>
                  <a:pt x="13653" y="1769"/>
                </a:lnTo>
                <a:lnTo>
                  <a:pt x="22320" y="0"/>
                </a:lnTo>
                <a:lnTo>
                  <a:pt x="30986" y="1769"/>
                </a:lnTo>
                <a:lnTo>
                  <a:pt x="38083" y="6587"/>
                </a:lnTo>
                <a:lnTo>
                  <a:pt x="42879" y="13717"/>
                </a:lnTo>
                <a:lnTo>
                  <a:pt x="44640" y="22424"/>
                </a:lnTo>
                <a:lnTo>
                  <a:pt x="44640" y="92723"/>
                </a:lnTo>
                <a:lnTo>
                  <a:pt x="42879" y="101430"/>
                </a:lnTo>
                <a:lnTo>
                  <a:pt x="38083" y="108560"/>
                </a:lnTo>
                <a:lnTo>
                  <a:pt x="30986" y="113378"/>
                </a:lnTo>
                <a:lnTo>
                  <a:pt x="22320" y="115147"/>
                </a:lnTo>
                <a:close/>
              </a:path>
            </a:pathLst>
          </a:custGeom>
          <a:solidFill>
            <a:srgbClr val="EF7B53"/>
          </a:solidFill>
        </p:spPr>
        <p:txBody>
          <a:bodyPr wrap="square" lIns="0" tIns="0" rIns="0" bIns="0" rtlCol="0"/>
          <a:lstStyle/>
          <a:p>
            <a:endParaRPr/>
          </a:p>
        </p:txBody>
      </p:sp>
      <p:sp>
        <p:nvSpPr>
          <p:cNvPr id="34" name="object 34"/>
          <p:cNvSpPr/>
          <p:nvPr/>
        </p:nvSpPr>
        <p:spPr>
          <a:xfrm>
            <a:off x="4634209" y="7240270"/>
            <a:ext cx="114935" cy="45085"/>
          </a:xfrm>
          <a:custGeom>
            <a:avLst/>
            <a:gdLst/>
            <a:ahLst/>
            <a:cxnLst/>
            <a:rect l="l" t="t" r="r" b="b"/>
            <a:pathLst>
              <a:path w="114935" h="45084">
                <a:moveTo>
                  <a:pt x="92293" y="44848"/>
                </a:moveTo>
                <a:lnTo>
                  <a:pt x="22320" y="44848"/>
                </a:lnTo>
                <a:lnTo>
                  <a:pt x="13653" y="43078"/>
                </a:lnTo>
                <a:lnTo>
                  <a:pt x="6556" y="38261"/>
                </a:lnTo>
                <a:lnTo>
                  <a:pt x="1761" y="31130"/>
                </a:lnTo>
                <a:lnTo>
                  <a:pt x="0" y="22424"/>
                </a:lnTo>
                <a:lnTo>
                  <a:pt x="1761" y="13717"/>
                </a:lnTo>
                <a:lnTo>
                  <a:pt x="6556" y="6587"/>
                </a:lnTo>
                <a:lnTo>
                  <a:pt x="13653" y="1769"/>
                </a:lnTo>
                <a:lnTo>
                  <a:pt x="22320" y="0"/>
                </a:lnTo>
                <a:lnTo>
                  <a:pt x="92293" y="0"/>
                </a:lnTo>
                <a:lnTo>
                  <a:pt x="100960" y="1769"/>
                </a:lnTo>
                <a:lnTo>
                  <a:pt x="108057" y="6587"/>
                </a:lnTo>
                <a:lnTo>
                  <a:pt x="112852" y="13717"/>
                </a:lnTo>
                <a:lnTo>
                  <a:pt x="114613" y="22424"/>
                </a:lnTo>
                <a:lnTo>
                  <a:pt x="112852" y="31130"/>
                </a:lnTo>
                <a:lnTo>
                  <a:pt x="108057" y="38261"/>
                </a:lnTo>
                <a:lnTo>
                  <a:pt x="100960" y="43078"/>
                </a:lnTo>
                <a:lnTo>
                  <a:pt x="92293" y="44848"/>
                </a:lnTo>
                <a:close/>
              </a:path>
            </a:pathLst>
          </a:custGeom>
          <a:solidFill>
            <a:srgbClr val="EF7B53"/>
          </a:solidFill>
        </p:spPr>
        <p:txBody>
          <a:bodyPr wrap="square" lIns="0" tIns="0" rIns="0" bIns="0" rtlCol="0"/>
          <a:lstStyle/>
          <a:p>
            <a:endParaRPr/>
          </a:p>
        </p:txBody>
      </p:sp>
      <p:sp>
        <p:nvSpPr>
          <p:cNvPr id="35" name="object 35"/>
          <p:cNvSpPr/>
          <p:nvPr/>
        </p:nvSpPr>
        <p:spPr>
          <a:xfrm>
            <a:off x="3929115" y="7240270"/>
            <a:ext cx="114935" cy="45085"/>
          </a:xfrm>
          <a:custGeom>
            <a:avLst/>
            <a:gdLst/>
            <a:ahLst/>
            <a:cxnLst/>
            <a:rect l="l" t="t" r="r" b="b"/>
            <a:pathLst>
              <a:path w="114935" h="45084">
                <a:moveTo>
                  <a:pt x="92293" y="44848"/>
                </a:moveTo>
                <a:lnTo>
                  <a:pt x="22320" y="44848"/>
                </a:lnTo>
                <a:lnTo>
                  <a:pt x="13653" y="43078"/>
                </a:lnTo>
                <a:lnTo>
                  <a:pt x="6556" y="38261"/>
                </a:lnTo>
                <a:lnTo>
                  <a:pt x="1761" y="31130"/>
                </a:lnTo>
                <a:lnTo>
                  <a:pt x="0" y="22424"/>
                </a:lnTo>
                <a:lnTo>
                  <a:pt x="1761" y="13717"/>
                </a:lnTo>
                <a:lnTo>
                  <a:pt x="6556" y="6587"/>
                </a:lnTo>
                <a:lnTo>
                  <a:pt x="13653" y="1769"/>
                </a:lnTo>
                <a:lnTo>
                  <a:pt x="22320" y="0"/>
                </a:lnTo>
                <a:lnTo>
                  <a:pt x="92293" y="0"/>
                </a:lnTo>
                <a:lnTo>
                  <a:pt x="100960" y="1769"/>
                </a:lnTo>
                <a:lnTo>
                  <a:pt x="108057" y="6587"/>
                </a:lnTo>
                <a:lnTo>
                  <a:pt x="112852" y="13717"/>
                </a:lnTo>
                <a:lnTo>
                  <a:pt x="114614" y="22424"/>
                </a:lnTo>
                <a:lnTo>
                  <a:pt x="112852" y="31130"/>
                </a:lnTo>
                <a:lnTo>
                  <a:pt x="108057" y="38261"/>
                </a:lnTo>
                <a:lnTo>
                  <a:pt x="100960" y="43078"/>
                </a:lnTo>
                <a:lnTo>
                  <a:pt x="92293" y="44848"/>
                </a:lnTo>
                <a:close/>
              </a:path>
            </a:pathLst>
          </a:custGeom>
          <a:solidFill>
            <a:srgbClr val="EF7B53"/>
          </a:solidFill>
        </p:spPr>
        <p:txBody>
          <a:bodyPr wrap="square" lIns="0" tIns="0" rIns="0" bIns="0" rtlCol="0"/>
          <a:lstStyle/>
          <a:p>
            <a:endParaRPr/>
          </a:p>
        </p:txBody>
      </p:sp>
      <p:pic>
        <p:nvPicPr>
          <p:cNvPr id="36" name="object 36"/>
          <p:cNvPicPr/>
          <p:nvPr/>
        </p:nvPicPr>
        <p:blipFill>
          <a:blip r:embed="rId8" cstate="print"/>
          <a:stretch>
            <a:fillRect/>
          </a:stretch>
        </p:blipFill>
        <p:spPr>
          <a:xfrm>
            <a:off x="4543645" y="7027969"/>
            <a:ext cx="94079" cy="94573"/>
          </a:xfrm>
          <a:prstGeom prst="rect">
            <a:avLst/>
          </a:prstGeom>
        </p:spPr>
      </p:pic>
      <p:grpSp>
        <p:nvGrpSpPr>
          <p:cNvPr id="37" name="object 37"/>
          <p:cNvGrpSpPr/>
          <p:nvPr/>
        </p:nvGrpSpPr>
        <p:grpSpPr>
          <a:xfrm>
            <a:off x="4037200" y="7027969"/>
            <a:ext cx="566420" cy="920750"/>
            <a:chOff x="4037200" y="7027969"/>
            <a:chExt cx="566420" cy="920750"/>
          </a:xfrm>
        </p:grpSpPr>
        <p:pic>
          <p:nvPicPr>
            <p:cNvPr id="38" name="object 38"/>
            <p:cNvPicPr/>
            <p:nvPr/>
          </p:nvPicPr>
          <p:blipFill>
            <a:blip r:embed="rId9" cstate="print"/>
            <a:stretch>
              <a:fillRect/>
            </a:stretch>
          </p:blipFill>
          <p:spPr>
            <a:xfrm>
              <a:off x="4037200" y="7027969"/>
              <a:ext cx="94079" cy="94573"/>
            </a:xfrm>
            <a:prstGeom prst="rect">
              <a:avLst/>
            </a:prstGeom>
          </p:spPr>
        </p:pic>
        <p:sp>
          <p:nvSpPr>
            <p:cNvPr id="39" name="object 39"/>
            <p:cNvSpPr/>
            <p:nvPr/>
          </p:nvSpPr>
          <p:spPr>
            <a:xfrm>
              <a:off x="4079100" y="7066266"/>
              <a:ext cx="524510" cy="882015"/>
            </a:xfrm>
            <a:custGeom>
              <a:avLst/>
              <a:gdLst/>
              <a:ahLst/>
              <a:cxnLst/>
              <a:rect l="l" t="t" r="r" b="b"/>
              <a:pathLst>
                <a:path w="524510" h="882015">
                  <a:moveTo>
                    <a:pt x="390156" y="735952"/>
                  </a:moveTo>
                  <a:lnTo>
                    <a:pt x="388391" y="727252"/>
                  </a:lnTo>
                  <a:lnTo>
                    <a:pt x="383603" y="720115"/>
                  </a:lnTo>
                  <a:lnTo>
                    <a:pt x="376504" y="715302"/>
                  </a:lnTo>
                  <a:lnTo>
                    <a:pt x="367842" y="713536"/>
                  </a:lnTo>
                  <a:lnTo>
                    <a:pt x="345401" y="713536"/>
                  </a:lnTo>
                  <a:lnTo>
                    <a:pt x="345401" y="758380"/>
                  </a:lnTo>
                  <a:lnTo>
                    <a:pt x="337477" y="789178"/>
                  </a:lnTo>
                  <a:lnTo>
                    <a:pt x="319328" y="814171"/>
                  </a:lnTo>
                  <a:lnTo>
                    <a:pt x="293382" y="830961"/>
                  </a:lnTo>
                  <a:lnTo>
                    <a:pt x="262039" y="837095"/>
                  </a:lnTo>
                  <a:lnTo>
                    <a:pt x="230695" y="830961"/>
                  </a:lnTo>
                  <a:lnTo>
                    <a:pt x="204749" y="814171"/>
                  </a:lnTo>
                  <a:lnTo>
                    <a:pt x="186601" y="789178"/>
                  </a:lnTo>
                  <a:lnTo>
                    <a:pt x="178676" y="758380"/>
                  </a:lnTo>
                  <a:lnTo>
                    <a:pt x="345401" y="758380"/>
                  </a:lnTo>
                  <a:lnTo>
                    <a:pt x="345401" y="713536"/>
                  </a:lnTo>
                  <a:lnTo>
                    <a:pt x="156133" y="713536"/>
                  </a:lnTo>
                  <a:lnTo>
                    <a:pt x="147459" y="715302"/>
                  </a:lnTo>
                  <a:lnTo>
                    <a:pt x="140360" y="720115"/>
                  </a:lnTo>
                  <a:lnTo>
                    <a:pt x="135572" y="727252"/>
                  </a:lnTo>
                  <a:lnTo>
                    <a:pt x="133807" y="735952"/>
                  </a:lnTo>
                  <a:lnTo>
                    <a:pt x="133807" y="753110"/>
                  </a:lnTo>
                  <a:lnTo>
                    <a:pt x="143916" y="803224"/>
                  </a:lnTo>
                  <a:lnTo>
                    <a:pt x="171437" y="844181"/>
                  </a:lnTo>
                  <a:lnTo>
                    <a:pt x="212204" y="871804"/>
                  </a:lnTo>
                  <a:lnTo>
                    <a:pt x="262039" y="881938"/>
                  </a:lnTo>
                  <a:lnTo>
                    <a:pt x="311924" y="871804"/>
                  </a:lnTo>
                  <a:lnTo>
                    <a:pt x="352679" y="844181"/>
                  </a:lnTo>
                  <a:lnTo>
                    <a:pt x="357428" y="837095"/>
                  </a:lnTo>
                  <a:lnTo>
                    <a:pt x="380136" y="803224"/>
                  </a:lnTo>
                  <a:lnTo>
                    <a:pt x="389102" y="758380"/>
                  </a:lnTo>
                  <a:lnTo>
                    <a:pt x="390156" y="753110"/>
                  </a:lnTo>
                  <a:lnTo>
                    <a:pt x="390156" y="735952"/>
                  </a:lnTo>
                  <a:close/>
                </a:path>
                <a:path w="524510" h="882015">
                  <a:moveTo>
                    <a:pt x="428663" y="655904"/>
                  </a:moveTo>
                  <a:lnTo>
                    <a:pt x="426897" y="647192"/>
                  </a:lnTo>
                  <a:lnTo>
                    <a:pt x="422097" y="640067"/>
                  </a:lnTo>
                  <a:lnTo>
                    <a:pt x="415010" y="635254"/>
                  </a:lnTo>
                  <a:lnTo>
                    <a:pt x="406336" y="633476"/>
                  </a:lnTo>
                  <a:lnTo>
                    <a:pt x="117741" y="633476"/>
                  </a:lnTo>
                  <a:lnTo>
                    <a:pt x="109067" y="635254"/>
                  </a:lnTo>
                  <a:lnTo>
                    <a:pt x="101981" y="640067"/>
                  </a:lnTo>
                  <a:lnTo>
                    <a:pt x="97180" y="647192"/>
                  </a:lnTo>
                  <a:lnTo>
                    <a:pt x="95415" y="655904"/>
                  </a:lnTo>
                  <a:lnTo>
                    <a:pt x="97180" y="664616"/>
                  </a:lnTo>
                  <a:lnTo>
                    <a:pt x="101981" y="671741"/>
                  </a:lnTo>
                  <a:lnTo>
                    <a:pt x="109067" y="676554"/>
                  </a:lnTo>
                  <a:lnTo>
                    <a:pt x="117741" y="678332"/>
                  </a:lnTo>
                  <a:lnTo>
                    <a:pt x="406450" y="678332"/>
                  </a:lnTo>
                  <a:lnTo>
                    <a:pt x="415099" y="676554"/>
                  </a:lnTo>
                  <a:lnTo>
                    <a:pt x="422160" y="671741"/>
                  </a:lnTo>
                  <a:lnTo>
                    <a:pt x="426910" y="664616"/>
                  </a:lnTo>
                  <a:lnTo>
                    <a:pt x="428663" y="655904"/>
                  </a:lnTo>
                  <a:close/>
                </a:path>
                <a:path w="524510" h="882015">
                  <a:moveTo>
                    <a:pt x="524078" y="258318"/>
                  </a:moveTo>
                  <a:lnTo>
                    <a:pt x="518452" y="208432"/>
                  </a:lnTo>
                  <a:lnTo>
                    <a:pt x="503847" y="161645"/>
                  </a:lnTo>
                  <a:lnTo>
                    <a:pt x="481177" y="118922"/>
                  </a:lnTo>
                  <a:lnTo>
                    <a:pt x="479552" y="116878"/>
                  </a:lnTo>
                  <a:lnTo>
                    <a:pt x="479552" y="258991"/>
                  </a:lnTo>
                  <a:lnTo>
                    <a:pt x="477088" y="295998"/>
                  </a:lnTo>
                  <a:lnTo>
                    <a:pt x="468617" y="331508"/>
                  </a:lnTo>
                  <a:lnTo>
                    <a:pt x="454279" y="365048"/>
                  </a:lnTo>
                  <a:lnTo>
                    <a:pt x="412877" y="429298"/>
                  </a:lnTo>
                  <a:lnTo>
                    <a:pt x="396836" y="466064"/>
                  </a:lnTo>
                  <a:lnTo>
                    <a:pt x="386384" y="505587"/>
                  </a:lnTo>
                  <a:lnTo>
                    <a:pt x="381787" y="547039"/>
                  </a:lnTo>
                  <a:lnTo>
                    <a:pt x="333743" y="547039"/>
                  </a:lnTo>
                  <a:lnTo>
                    <a:pt x="379196" y="365175"/>
                  </a:lnTo>
                  <a:lnTo>
                    <a:pt x="389712" y="323126"/>
                  </a:lnTo>
                  <a:lnTo>
                    <a:pt x="389813" y="322122"/>
                  </a:lnTo>
                  <a:lnTo>
                    <a:pt x="369023" y="295236"/>
                  </a:lnTo>
                  <a:lnTo>
                    <a:pt x="362559" y="295897"/>
                  </a:lnTo>
                  <a:lnTo>
                    <a:pt x="356450" y="298462"/>
                  </a:lnTo>
                  <a:lnTo>
                    <a:pt x="333133" y="312674"/>
                  </a:lnTo>
                  <a:lnTo>
                    <a:pt x="333133" y="365175"/>
                  </a:lnTo>
                  <a:lnTo>
                    <a:pt x="287705" y="547039"/>
                  </a:lnTo>
                  <a:lnTo>
                    <a:pt x="236588" y="547039"/>
                  </a:lnTo>
                  <a:lnTo>
                    <a:pt x="191173" y="365175"/>
                  </a:lnTo>
                  <a:lnTo>
                    <a:pt x="205270" y="373811"/>
                  </a:lnTo>
                  <a:lnTo>
                    <a:pt x="209257" y="376275"/>
                  </a:lnTo>
                  <a:lnTo>
                    <a:pt x="215722" y="377177"/>
                  </a:lnTo>
                  <a:lnTo>
                    <a:pt x="227660" y="373811"/>
                  </a:lnTo>
                  <a:lnTo>
                    <a:pt x="232689" y="369658"/>
                  </a:lnTo>
                  <a:lnTo>
                    <a:pt x="234975" y="365175"/>
                  </a:lnTo>
                  <a:lnTo>
                    <a:pt x="256895" y="322122"/>
                  </a:lnTo>
                  <a:lnTo>
                    <a:pt x="262153" y="311810"/>
                  </a:lnTo>
                  <a:lnTo>
                    <a:pt x="288823" y="364159"/>
                  </a:lnTo>
                  <a:lnTo>
                    <a:pt x="291719" y="369658"/>
                  </a:lnTo>
                  <a:lnTo>
                    <a:pt x="296748" y="373811"/>
                  </a:lnTo>
                  <a:lnTo>
                    <a:pt x="308571" y="377177"/>
                  </a:lnTo>
                  <a:lnTo>
                    <a:pt x="314934" y="376275"/>
                  </a:lnTo>
                  <a:lnTo>
                    <a:pt x="333133" y="365175"/>
                  </a:lnTo>
                  <a:lnTo>
                    <a:pt x="333133" y="312674"/>
                  </a:lnTo>
                  <a:lnTo>
                    <a:pt x="317614" y="322122"/>
                  </a:lnTo>
                  <a:lnTo>
                    <a:pt x="312356" y="311810"/>
                  </a:lnTo>
                  <a:lnTo>
                    <a:pt x="282016" y="252387"/>
                  </a:lnTo>
                  <a:lnTo>
                    <a:pt x="278218" y="244868"/>
                  </a:lnTo>
                  <a:lnTo>
                    <a:pt x="270522" y="240157"/>
                  </a:lnTo>
                  <a:lnTo>
                    <a:pt x="253784" y="240157"/>
                  </a:lnTo>
                  <a:lnTo>
                    <a:pt x="246075" y="244868"/>
                  </a:lnTo>
                  <a:lnTo>
                    <a:pt x="242290" y="252387"/>
                  </a:lnTo>
                  <a:lnTo>
                    <a:pt x="206679" y="322122"/>
                  </a:lnTo>
                  <a:lnTo>
                    <a:pt x="167843" y="298462"/>
                  </a:lnTo>
                  <a:lnTo>
                    <a:pt x="161683" y="295897"/>
                  </a:lnTo>
                  <a:lnTo>
                    <a:pt x="155194" y="295236"/>
                  </a:lnTo>
                  <a:lnTo>
                    <a:pt x="148805" y="296481"/>
                  </a:lnTo>
                  <a:lnTo>
                    <a:pt x="142963" y="299580"/>
                  </a:lnTo>
                  <a:lnTo>
                    <a:pt x="138277" y="304292"/>
                  </a:lnTo>
                  <a:lnTo>
                    <a:pt x="135216" y="310057"/>
                  </a:lnTo>
                  <a:lnTo>
                    <a:pt x="133934" y="316471"/>
                  </a:lnTo>
                  <a:lnTo>
                    <a:pt x="134594" y="323126"/>
                  </a:lnTo>
                  <a:lnTo>
                    <a:pt x="190550" y="547039"/>
                  </a:lnTo>
                  <a:lnTo>
                    <a:pt x="142519" y="547039"/>
                  </a:lnTo>
                  <a:lnTo>
                    <a:pt x="137680" y="506412"/>
                  </a:lnTo>
                  <a:lnTo>
                    <a:pt x="126657" y="466636"/>
                  </a:lnTo>
                  <a:lnTo>
                    <a:pt x="109575" y="428167"/>
                  </a:lnTo>
                  <a:lnTo>
                    <a:pt x="86601" y="391528"/>
                  </a:lnTo>
                  <a:lnTo>
                    <a:pt x="68529" y="362127"/>
                  </a:lnTo>
                  <a:lnTo>
                    <a:pt x="55422" y="330555"/>
                  </a:lnTo>
                  <a:lnTo>
                    <a:pt x="47447" y="297268"/>
                  </a:lnTo>
                  <a:lnTo>
                    <a:pt x="44754" y="262699"/>
                  </a:lnTo>
                  <a:lnTo>
                    <a:pt x="49263" y="217995"/>
                  </a:lnTo>
                  <a:lnTo>
                    <a:pt x="62496" y="175907"/>
                  </a:lnTo>
                  <a:lnTo>
                    <a:pt x="84023" y="137401"/>
                  </a:lnTo>
                  <a:lnTo>
                    <a:pt x="113385" y="103479"/>
                  </a:lnTo>
                  <a:lnTo>
                    <a:pt x="148920" y="76174"/>
                  </a:lnTo>
                  <a:lnTo>
                    <a:pt x="188544" y="57035"/>
                  </a:lnTo>
                  <a:lnTo>
                    <a:pt x="231279" y="46443"/>
                  </a:lnTo>
                  <a:lnTo>
                    <a:pt x="276098" y="44729"/>
                  </a:lnTo>
                  <a:lnTo>
                    <a:pt x="322618" y="52857"/>
                  </a:lnTo>
                  <a:lnTo>
                    <a:pt x="365201" y="70459"/>
                  </a:lnTo>
                  <a:lnTo>
                    <a:pt x="402717" y="96367"/>
                  </a:lnTo>
                  <a:lnTo>
                    <a:pt x="434022" y="129362"/>
                  </a:lnTo>
                  <a:lnTo>
                    <a:pt x="458025" y="168262"/>
                  </a:lnTo>
                  <a:lnTo>
                    <a:pt x="473570" y="211874"/>
                  </a:lnTo>
                  <a:lnTo>
                    <a:pt x="479552" y="258991"/>
                  </a:lnTo>
                  <a:lnTo>
                    <a:pt x="479552" y="116878"/>
                  </a:lnTo>
                  <a:lnTo>
                    <a:pt x="451358" y="81229"/>
                  </a:lnTo>
                  <a:lnTo>
                    <a:pt x="415290" y="49530"/>
                  </a:lnTo>
                  <a:lnTo>
                    <a:pt x="373900" y="24777"/>
                  </a:lnTo>
                  <a:lnTo>
                    <a:pt x="328091" y="7950"/>
                  </a:lnTo>
                  <a:lnTo>
                    <a:pt x="278777" y="0"/>
                  </a:lnTo>
                  <a:lnTo>
                    <a:pt x="224790" y="2070"/>
                  </a:lnTo>
                  <a:lnTo>
                    <a:pt x="173291" y="14871"/>
                  </a:lnTo>
                  <a:lnTo>
                    <a:pt x="125514" y="37947"/>
                  </a:lnTo>
                  <a:lnTo>
                    <a:pt x="82702" y="70853"/>
                  </a:lnTo>
                  <a:lnTo>
                    <a:pt x="47599" y="111569"/>
                  </a:lnTo>
                  <a:lnTo>
                    <a:pt x="21640" y="158242"/>
                  </a:lnTo>
                  <a:lnTo>
                    <a:pt x="5524" y="209181"/>
                  </a:lnTo>
                  <a:lnTo>
                    <a:pt x="0" y="262699"/>
                  </a:lnTo>
                  <a:lnTo>
                    <a:pt x="3251" y="304330"/>
                  </a:lnTo>
                  <a:lnTo>
                    <a:pt x="12890" y="344462"/>
                  </a:lnTo>
                  <a:lnTo>
                    <a:pt x="28714" y="382524"/>
                  </a:lnTo>
                  <a:lnTo>
                    <a:pt x="50558" y="417982"/>
                  </a:lnTo>
                  <a:lnTo>
                    <a:pt x="71056" y="450888"/>
                  </a:lnTo>
                  <a:lnTo>
                    <a:pt x="85902" y="485381"/>
                  </a:lnTo>
                  <a:lnTo>
                    <a:pt x="94932" y="520992"/>
                  </a:lnTo>
                  <a:lnTo>
                    <a:pt x="97980" y="557237"/>
                  </a:lnTo>
                  <a:lnTo>
                    <a:pt x="98005" y="569569"/>
                  </a:lnTo>
                  <a:lnTo>
                    <a:pt x="99745" y="578167"/>
                  </a:lnTo>
                  <a:lnTo>
                    <a:pt x="104546" y="585292"/>
                  </a:lnTo>
                  <a:lnTo>
                    <a:pt x="111645" y="590118"/>
                  </a:lnTo>
                  <a:lnTo>
                    <a:pt x="120307" y="591883"/>
                  </a:lnTo>
                  <a:lnTo>
                    <a:pt x="219189" y="591883"/>
                  </a:lnTo>
                  <a:lnTo>
                    <a:pt x="305003" y="591883"/>
                  </a:lnTo>
                  <a:lnTo>
                    <a:pt x="403771" y="591883"/>
                  </a:lnTo>
                  <a:lnTo>
                    <a:pt x="412483" y="590130"/>
                  </a:lnTo>
                  <a:lnTo>
                    <a:pt x="419595" y="585355"/>
                  </a:lnTo>
                  <a:lnTo>
                    <a:pt x="424395" y="578256"/>
                  </a:lnTo>
                  <a:lnTo>
                    <a:pt x="426199" y="569569"/>
                  </a:lnTo>
                  <a:lnTo>
                    <a:pt x="426250" y="557237"/>
                  </a:lnTo>
                  <a:lnTo>
                    <a:pt x="427024" y="547039"/>
                  </a:lnTo>
                  <a:lnTo>
                    <a:pt x="437388" y="485482"/>
                  </a:lnTo>
                  <a:lnTo>
                    <a:pt x="469506" y="423595"/>
                  </a:lnTo>
                  <a:lnTo>
                    <a:pt x="493661" y="386168"/>
                  </a:lnTo>
                  <a:lnTo>
                    <a:pt x="510933" y="345744"/>
                  </a:lnTo>
                  <a:lnTo>
                    <a:pt x="521131" y="302945"/>
                  </a:lnTo>
                  <a:lnTo>
                    <a:pt x="524078" y="258318"/>
                  </a:lnTo>
                  <a:close/>
                </a:path>
              </a:pathLst>
            </a:custGeom>
            <a:solidFill>
              <a:srgbClr val="EF7B53"/>
            </a:solidFill>
          </p:spPr>
          <p:txBody>
            <a:bodyPr wrap="square" lIns="0" tIns="0" rIns="0" bIns="0" rtlCol="0"/>
            <a:lstStyle/>
            <a:p>
              <a:endParaRPr/>
            </a:p>
          </p:txBody>
        </p:sp>
      </p:grpSp>
      <p:pic>
        <p:nvPicPr>
          <p:cNvPr id="40" name="object 40"/>
          <p:cNvPicPr/>
          <p:nvPr/>
        </p:nvPicPr>
        <p:blipFill>
          <a:blip r:embed="rId10" cstate="print"/>
          <a:stretch>
            <a:fillRect/>
          </a:stretch>
        </p:blipFill>
        <p:spPr>
          <a:xfrm>
            <a:off x="1486282" y="6909583"/>
            <a:ext cx="1127734" cy="1059608"/>
          </a:xfrm>
          <a:prstGeom prst="rect">
            <a:avLst/>
          </a:prstGeom>
        </p:spPr>
      </p:pic>
      <p:sp>
        <p:nvSpPr>
          <p:cNvPr id="41" name="object 41"/>
          <p:cNvSpPr/>
          <p:nvPr/>
        </p:nvSpPr>
        <p:spPr>
          <a:xfrm>
            <a:off x="6677400" y="7764665"/>
            <a:ext cx="31750" cy="31115"/>
          </a:xfrm>
          <a:custGeom>
            <a:avLst/>
            <a:gdLst/>
            <a:ahLst/>
            <a:cxnLst/>
            <a:rect l="l" t="t" r="r" b="b"/>
            <a:pathLst>
              <a:path w="31750" h="31115">
                <a:moveTo>
                  <a:pt x="23692" y="31108"/>
                </a:moveTo>
                <a:lnTo>
                  <a:pt x="14963" y="31108"/>
                </a:lnTo>
                <a:lnTo>
                  <a:pt x="6234" y="29864"/>
                </a:lnTo>
                <a:lnTo>
                  <a:pt x="0" y="23642"/>
                </a:lnTo>
                <a:lnTo>
                  <a:pt x="0" y="6221"/>
                </a:lnTo>
                <a:lnTo>
                  <a:pt x="7481" y="0"/>
                </a:lnTo>
                <a:lnTo>
                  <a:pt x="24938" y="0"/>
                </a:lnTo>
                <a:lnTo>
                  <a:pt x="31173" y="7466"/>
                </a:lnTo>
                <a:lnTo>
                  <a:pt x="31173" y="24887"/>
                </a:lnTo>
                <a:lnTo>
                  <a:pt x="23692" y="31108"/>
                </a:lnTo>
                <a:close/>
              </a:path>
            </a:pathLst>
          </a:custGeom>
          <a:solidFill>
            <a:srgbClr val="EF7B53"/>
          </a:solidFill>
        </p:spPr>
        <p:txBody>
          <a:bodyPr wrap="square" lIns="0" tIns="0" rIns="0" bIns="0" rtlCol="0"/>
          <a:lstStyle/>
          <a:p>
            <a:endParaRPr/>
          </a:p>
        </p:txBody>
      </p:sp>
      <p:sp>
        <p:nvSpPr>
          <p:cNvPr id="42" name="object 42"/>
          <p:cNvSpPr/>
          <p:nvPr/>
        </p:nvSpPr>
        <p:spPr>
          <a:xfrm>
            <a:off x="6214783" y="6927214"/>
            <a:ext cx="955675" cy="1047750"/>
          </a:xfrm>
          <a:custGeom>
            <a:avLst/>
            <a:gdLst/>
            <a:ahLst/>
            <a:cxnLst/>
            <a:rect l="l" t="t" r="r" b="b"/>
            <a:pathLst>
              <a:path w="955675" h="1047750">
                <a:moveTo>
                  <a:pt x="891565" y="6223"/>
                </a:moveTo>
                <a:lnTo>
                  <a:pt x="884085" y="0"/>
                </a:lnTo>
                <a:lnTo>
                  <a:pt x="763130" y="0"/>
                </a:lnTo>
                <a:lnTo>
                  <a:pt x="756894" y="7467"/>
                </a:lnTo>
                <a:lnTo>
                  <a:pt x="756894" y="22402"/>
                </a:lnTo>
                <a:lnTo>
                  <a:pt x="764374" y="31115"/>
                </a:lnTo>
                <a:lnTo>
                  <a:pt x="773099" y="31115"/>
                </a:lnTo>
                <a:lnTo>
                  <a:pt x="840435" y="31115"/>
                </a:lnTo>
                <a:lnTo>
                  <a:pt x="491286" y="420598"/>
                </a:lnTo>
                <a:lnTo>
                  <a:pt x="351637" y="323532"/>
                </a:lnTo>
                <a:lnTo>
                  <a:pt x="344157" y="318554"/>
                </a:lnTo>
                <a:lnTo>
                  <a:pt x="335419" y="319798"/>
                </a:lnTo>
                <a:lnTo>
                  <a:pt x="330441" y="327266"/>
                </a:lnTo>
                <a:lnTo>
                  <a:pt x="172072" y="540054"/>
                </a:lnTo>
                <a:lnTo>
                  <a:pt x="169506" y="545833"/>
                </a:lnTo>
                <a:lnTo>
                  <a:pt x="169265" y="551726"/>
                </a:lnTo>
                <a:lnTo>
                  <a:pt x="171373" y="557377"/>
                </a:lnTo>
                <a:lnTo>
                  <a:pt x="175818" y="562457"/>
                </a:lnTo>
                <a:lnTo>
                  <a:pt x="178308" y="564946"/>
                </a:lnTo>
                <a:lnTo>
                  <a:pt x="190779" y="564946"/>
                </a:lnTo>
                <a:lnTo>
                  <a:pt x="195770" y="562457"/>
                </a:lnTo>
                <a:lnTo>
                  <a:pt x="198259" y="558723"/>
                </a:lnTo>
                <a:lnTo>
                  <a:pt x="347891" y="357136"/>
                </a:lnTo>
                <a:lnTo>
                  <a:pt x="485051" y="454190"/>
                </a:lnTo>
                <a:lnTo>
                  <a:pt x="491286" y="459168"/>
                </a:lnTo>
                <a:lnTo>
                  <a:pt x="500024" y="457923"/>
                </a:lnTo>
                <a:lnTo>
                  <a:pt x="506260" y="451700"/>
                </a:lnTo>
                <a:lnTo>
                  <a:pt x="861631" y="53505"/>
                </a:lnTo>
                <a:lnTo>
                  <a:pt x="861631" y="119456"/>
                </a:lnTo>
                <a:lnTo>
                  <a:pt x="867867" y="125679"/>
                </a:lnTo>
                <a:lnTo>
                  <a:pt x="885329" y="125679"/>
                </a:lnTo>
                <a:lnTo>
                  <a:pt x="891565" y="118211"/>
                </a:lnTo>
                <a:lnTo>
                  <a:pt x="891565" y="6223"/>
                </a:lnTo>
                <a:close/>
              </a:path>
              <a:path w="955675" h="1047750">
                <a:moveTo>
                  <a:pt x="955154" y="238925"/>
                </a:moveTo>
                <a:lnTo>
                  <a:pt x="951877" y="222338"/>
                </a:lnTo>
                <a:lnTo>
                  <a:pt x="943000" y="208902"/>
                </a:lnTo>
                <a:lnTo>
                  <a:pt x="929906" y="199898"/>
                </a:lnTo>
                <a:lnTo>
                  <a:pt x="925233" y="198932"/>
                </a:lnTo>
                <a:lnTo>
                  <a:pt x="925233" y="877277"/>
                </a:lnTo>
                <a:lnTo>
                  <a:pt x="925233" y="884745"/>
                </a:lnTo>
                <a:lnTo>
                  <a:pt x="921486" y="893457"/>
                </a:lnTo>
                <a:lnTo>
                  <a:pt x="46126" y="893457"/>
                </a:lnTo>
                <a:lnTo>
                  <a:pt x="37401" y="892213"/>
                </a:lnTo>
                <a:lnTo>
                  <a:pt x="31165" y="884745"/>
                </a:lnTo>
                <a:lnTo>
                  <a:pt x="29921" y="876033"/>
                </a:lnTo>
                <a:lnTo>
                  <a:pt x="29921" y="812571"/>
                </a:lnTo>
                <a:lnTo>
                  <a:pt x="923975" y="812571"/>
                </a:lnTo>
                <a:lnTo>
                  <a:pt x="923975" y="877277"/>
                </a:lnTo>
                <a:lnTo>
                  <a:pt x="925233" y="877277"/>
                </a:lnTo>
                <a:lnTo>
                  <a:pt x="925233" y="198932"/>
                </a:lnTo>
                <a:lnTo>
                  <a:pt x="914006" y="196608"/>
                </a:lnTo>
                <a:lnTo>
                  <a:pt x="778090" y="196608"/>
                </a:lnTo>
                <a:lnTo>
                  <a:pt x="771855" y="204076"/>
                </a:lnTo>
                <a:lnTo>
                  <a:pt x="771855" y="219011"/>
                </a:lnTo>
                <a:lnTo>
                  <a:pt x="779335" y="226479"/>
                </a:lnTo>
                <a:lnTo>
                  <a:pt x="918997" y="226479"/>
                </a:lnTo>
                <a:lnTo>
                  <a:pt x="922731" y="231457"/>
                </a:lnTo>
                <a:lnTo>
                  <a:pt x="922731" y="778967"/>
                </a:lnTo>
                <a:lnTo>
                  <a:pt x="869111" y="778967"/>
                </a:lnTo>
                <a:lnTo>
                  <a:pt x="869111" y="316064"/>
                </a:lnTo>
                <a:lnTo>
                  <a:pt x="861631" y="309854"/>
                </a:lnTo>
                <a:lnTo>
                  <a:pt x="755650" y="309854"/>
                </a:lnTo>
                <a:lnTo>
                  <a:pt x="749414" y="317309"/>
                </a:lnTo>
                <a:lnTo>
                  <a:pt x="749414" y="780211"/>
                </a:lnTo>
                <a:lnTo>
                  <a:pt x="682078" y="780211"/>
                </a:lnTo>
                <a:lnTo>
                  <a:pt x="682078" y="597293"/>
                </a:lnTo>
                <a:lnTo>
                  <a:pt x="674598" y="591070"/>
                </a:lnTo>
                <a:lnTo>
                  <a:pt x="566102" y="591070"/>
                </a:lnTo>
                <a:lnTo>
                  <a:pt x="559879" y="598538"/>
                </a:lnTo>
                <a:lnTo>
                  <a:pt x="559879" y="780211"/>
                </a:lnTo>
                <a:lnTo>
                  <a:pt x="492544" y="780211"/>
                </a:lnTo>
                <a:lnTo>
                  <a:pt x="492544" y="545033"/>
                </a:lnTo>
                <a:lnTo>
                  <a:pt x="485051" y="538810"/>
                </a:lnTo>
                <a:lnTo>
                  <a:pt x="379069" y="538810"/>
                </a:lnTo>
                <a:lnTo>
                  <a:pt x="372833" y="546277"/>
                </a:lnTo>
                <a:lnTo>
                  <a:pt x="372833" y="780211"/>
                </a:lnTo>
                <a:lnTo>
                  <a:pt x="305498" y="780211"/>
                </a:lnTo>
                <a:lnTo>
                  <a:pt x="305498" y="674446"/>
                </a:lnTo>
                <a:lnTo>
                  <a:pt x="298018" y="668223"/>
                </a:lnTo>
                <a:lnTo>
                  <a:pt x="190779" y="668223"/>
                </a:lnTo>
                <a:lnTo>
                  <a:pt x="184543" y="675690"/>
                </a:lnTo>
                <a:lnTo>
                  <a:pt x="184543" y="780211"/>
                </a:lnTo>
                <a:lnTo>
                  <a:pt x="31165" y="780211"/>
                </a:lnTo>
                <a:lnTo>
                  <a:pt x="31165" y="714260"/>
                </a:lnTo>
                <a:lnTo>
                  <a:pt x="120942" y="714260"/>
                </a:lnTo>
                <a:lnTo>
                  <a:pt x="127177" y="706793"/>
                </a:lnTo>
                <a:lnTo>
                  <a:pt x="127177" y="691870"/>
                </a:lnTo>
                <a:lnTo>
                  <a:pt x="119697" y="684403"/>
                </a:lnTo>
                <a:lnTo>
                  <a:pt x="31165" y="684403"/>
                </a:lnTo>
                <a:lnTo>
                  <a:pt x="31165" y="622185"/>
                </a:lnTo>
                <a:lnTo>
                  <a:pt x="120942" y="622185"/>
                </a:lnTo>
                <a:lnTo>
                  <a:pt x="127177" y="614718"/>
                </a:lnTo>
                <a:lnTo>
                  <a:pt x="127177" y="599782"/>
                </a:lnTo>
                <a:lnTo>
                  <a:pt x="119697" y="592315"/>
                </a:lnTo>
                <a:lnTo>
                  <a:pt x="31165" y="592315"/>
                </a:lnTo>
                <a:lnTo>
                  <a:pt x="31165" y="530098"/>
                </a:lnTo>
                <a:lnTo>
                  <a:pt x="120942" y="530098"/>
                </a:lnTo>
                <a:lnTo>
                  <a:pt x="127177" y="522630"/>
                </a:lnTo>
                <a:lnTo>
                  <a:pt x="127177" y="507707"/>
                </a:lnTo>
                <a:lnTo>
                  <a:pt x="119697" y="500240"/>
                </a:lnTo>
                <a:lnTo>
                  <a:pt x="31165" y="500240"/>
                </a:lnTo>
                <a:lnTo>
                  <a:pt x="31165" y="438023"/>
                </a:lnTo>
                <a:lnTo>
                  <a:pt x="120942" y="438023"/>
                </a:lnTo>
                <a:lnTo>
                  <a:pt x="127177" y="430555"/>
                </a:lnTo>
                <a:lnTo>
                  <a:pt x="127177" y="415620"/>
                </a:lnTo>
                <a:lnTo>
                  <a:pt x="119697" y="408152"/>
                </a:lnTo>
                <a:lnTo>
                  <a:pt x="31165" y="408152"/>
                </a:lnTo>
                <a:lnTo>
                  <a:pt x="31165" y="345935"/>
                </a:lnTo>
                <a:lnTo>
                  <a:pt x="120942" y="345935"/>
                </a:lnTo>
                <a:lnTo>
                  <a:pt x="127177" y="338467"/>
                </a:lnTo>
                <a:lnTo>
                  <a:pt x="127177" y="322287"/>
                </a:lnTo>
                <a:lnTo>
                  <a:pt x="119697" y="316064"/>
                </a:lnTo>
                <a:lnTo>
                  <a:pt x="31165" y="316064"/>
                </a:lnTo>
                <a:lnTo>
                  <a:pt x="31165" y="238925"/>
                </a:lnTo>
                <a:lnTo>
                  <a:pt x="36156" y="233946"/>
                </a:lnTo>
                <a:lnTo>
                  <a:pt x="620979" y="233946"/>
                </a:lnTo>
                <a:lnTo>
                  <a:pt x="627202" y="226479"/>
                </a:lnTo>
                <a:lnTo>
                  <a:pt x="627202" y="211543"/>
                </a:lnTo>
                <a:lnTo>
                  <a:pt x="619721" y="204076"/>
                </a:lnTo>
                <a:lnTo>
                  <a:pt x="42392" y="204076"/>
                </a:lnTo>
                <a:lnTo>
                  <a:pt x="25971" y="207365"/>
                </a:lnTo>
                <a:lnTo>
                  <a:pt x="12928" y="216369"/>
                </a:lnTo>
                <a:lnTo>
                  <a:pt x="4343" y="229806"/>
                </a:lnTo>
                <a:lnTo>
                  <a:pt x="1244" y="246380"/>
                </a:lnTo>
                <a:lnTo>
                  <a:pt x="0" y="876033"/>
                </a:lnTo>
                <a:lnTo>
                  <a:pt x="4241" y="894283"/>
                </a:lnTo>
                <a:lnTo>
                  <a:pt x="14338" y="909167"/>
                </a:lnTo>
                <a:lnTo>
                  <a:pt x="29108" y="919607"/>
                </a:lnTo>
                <a:lnTo>
                  <a:pt x="47383" y="924560"/>
                </a:lnTo>
                <a:lnTo>
                  <a:pt x="356616" y="924560"/>
                </a:lnTo>
                <a:lnTo>
                  <a:pt x="356603" y="943483"/>
                </a:lnTo>
                <a:lnTo>
                  <a:pt x="356095" y="981786"/>
                </a:lnTo>
                <a:lnTo>
                  <a:pt x="329184" y="1017892"/>
                </a:lnTo>
                <a:lnTo>
                  <a:pt x="273075" y="1017892"/>
                </a:lnTo>
                <a:lnTo>
                  <a:pt x="266839" y="1025359"/>
                </a:lnTo>
                <a:lnTo>
                  <a:pt x="266839" y="1040282"/>
                </a:lnTo>
                <a:lnTo>
                  <a:pt x="274320" y="1047750"/>
                </a:lnTo>
                <a:lnTo>
                  <a:pt x="683323" y="1047750"/>
                </a:lnTo>
                <a:lnTo>
                  <a:pt x="689559" y="1040282"/>
                </a:lnTo>
                <a:lnTo>
                  <a:pt x="689559" y="1025359"/>
                </a:lnTo>
                <a:lnTo>
                  <a:pt x="682078" y="1017892"/>
                </a:lnTo>
                <a:lnTo>
                  <a:pt x="624713" y="1017892"/>
                </a:lnTo>
                <a:lnTo>
                  <a:pt x="616102" y="1014171"/>
                </a:lnTo>
                <a:lnTo>
                  <a:pt x="599770" y="963917"/>
                </a:lnTo>
                <a:lnTo>
                  <a:pt x="599274" y="943483"/>
                </a:lnTo>
                <a:lnTo>
                  <a:pt x="598525" y="924560"/>
                </a:lnTo>
                <a:lnTo>
                  <a:pt x="915250" y="924560"/>
                </a:lnTo>
                <a:lnTo>
                  <a:pt x="932014" y="920496"/>
                </a:lnTo>
                <a:lnTo>
                  <a:pt x="944549" y="909789"/>
                </a:lnTo>
                <a:lnTo>
                  <a:pt x="952423" y="894638"/>
                </a:lnTo>
                <a:lnTo>
                  <a:pt x="952614" y="893457"/>
                </a:lnTo>
                <a:lnTo>
                  <a:pt x="955154" y="877277"/>
                </a:lnTo>
                <a:lnTo>
                  <a:pt x="955154" y="812571"/>
                </a:lnTo>
                <a:lnTo>
                  <a:pt x="955154" y="780211"/>
                </a:lnTo>
                <a:lnTo>
                  <a:pt x="955154" y="778967"/>
                </a:lnTo>
                <a:lnTo>
                  <a:pt x="955154" y="238925"/>
                </a:lnTo>
                <a:close/>
              </a:path>
            </a:pathLst>
          </a:custGeom>
          <a:solidFill>
            <a:srgbClr val="EF7B53"/>
          </a:solidFill>
        </p:spPr>
        <p:txBody>
          <a:bodyPr wrap="square" lIns="0" tIns="0" rIns="0" bIns="0" rtlCol="0"/>
          <a:lstStyle/>
          <a:p>
            <a:endParaRPr/>
          </a:p>
        </p:txBody>
      </p:sp>
      <p:sp>
        <p:nvSpPr>
          <p:cNvPr id="43" name="object 43"/>
          <p:cNvSpPr txBox="1">
            <a:spLocks noGrp="1"/>
          </p:cNvSpPr>
          <p:nvPr>
            <p:ph type="title"/>
          </p:nvPr>
        </p:nvSpPr>
        <p:spPr>
          <a:xfrm>
            <a:off x="1015999" y="1480139"/>
            <a:ext cx="8128001" cy="1120820"/>
          </a:xfrm>
          <a:prstGeom prst="rect">
            <a:avLst/>
          </a:prstGeom>
        </p:spPr>
        <p:txBody>
          <a:bodyPr vert="horz" wrap="square" lIns="0" tIns="12700" rIns="0" bIns="0" rtlCol="0">
            <a:spAutoFit/>
          </a:bodyPr>
          <a:lstStyle/>
          <a:p>
            <a:pPr marL="12700">
              <a:lnSpc>
                <a:spcPct val="100000"/>
              </a:lnSpc>
              <a:spcBef>
                <a:spcPts val="100"/>
              </a:spcBef>
            </a:pPr>
            <a:r>
              <a:rPr lang="en-GB" sz="7200" spc="55" dirty="0"/>
              <a:t>   </a:t>
            </a:r>
            <a:r>
              <a:rPr sz="7200" spc="55" dirty="0"/>
              <a:t>INTRODUCTIO</a:t>
            </a:r>
            <a:r>
              <a:rPr lang="en-GB" sz="7200" spc="55" dirty="0"/>
              <a:t>N</a:t>
            </a:r>
            <a:endParaRPr sz="7200" dirty="0"/>
          </a:p>
        </p:txBody>
      </p:sp>
      <p:sp>
        <p:nvSpPr>
          <p:cNvPr id="45" name="object 45"/>
          <p:cNvSpPr txBox="1"/>
          <p:nvPr/>
        </p:nvSpPr>
        <p:spPr>
          <a:xfrm>
            <a:off x="1512490" y="2808599"/>
            <a:ext cx="5806440" cy="2359025"/>
          </a:xfrm>
          <a:prstGeom prst="rect">
            <a:avLst/>
          </a:prstGeom>
        </p:spPr>
        <p:txBody>
          <a:bodyPr vert="horz" wrap="square" lIns="0" tIns="12065" rIns="0" bIns="0" rtlCol="0">
            <a:spAutoFit/>
          </a:bodyPr>
          <a:lstStyle/>
          <a:p>
            <a:pPr marL="355600" marR="398145" indent="-342900">
              <a:lnSpc>
                <a:spcPct val="133200"/>
              </a:lnSpc>
              <a:spcBef>
                <a:spcPts val="95"/>
              </a:spcBef>
              <a:buFont typeface="Arial" panose="020B0604020202020204" pitchFamily="34" charset="0"/>
              <a:buChar char="•"/>
            </a:pPr>
            <a:r>
              <a:rPr sz="2300" spc="-185" dirty="0">
                <a:latin typeface="Roboto"/>
                <a:cs typeface="Roboto"/>
              </a:rPr>
              <a:t>T</a:t>
            </a:r>
            <a:r>
              <a:rPr sz="2300" spc="-204" dirty="0">
                <a:latin typeface="Roboto"/>
                <a:cs typeface="Roboto"/>
              </a:rPr>
              <a:t>h</a:t>
            </a:r>
            <a:r>
              <a:rPr sz="2300" spc="-130" dirty="0">
                <a:latin typeface="Roboto"/>
                <a:cs typeface="Roboto"/>
              </a:rPr>
              <a:t>e</a:t>
            </a:r>
            <a:r>
              <a:rPr sz="2300" spc="-50" dirty="0">
                <a:latin typeface="Roboto"/>
                <a:cs typeface="Roboto"/>
              </a:rPr>
              <a:t> </a:t>
            </a:r>
            <a:r>
              <a:rPr sz="2300" spc="-180" dirty="0">
                <a:latin typeface="Roboto"/>
                <a:cs typeface="Roboto"/>
              </a:rPr>
              <a:t>p</a:t>
            </a:r>
            <a:r>
              <a:rPr sz="2300" spc="-114" dirty="0">
                <a:latin typeface="Roboto"/>
                <a:cs typeface="Roboto"/>
              </a:rPr>
              <a:t>r</a:t>
            </a:r>
            <a:r>
              <a:rPr sz="2300" spc="-135" dirty="0">
                <a:latin typeface="Roboto"/>
                <a:cs typeface="Roboto"/>
              </a:rPr>
              <a:t>e</a:t>
            </a:r>
            <a:r>
              <a:rPr sz="2300" spc="-160" dirty="0">
                <a:latin typeface="Roboto"/>
                <a:cs typeface="Roboto"/>
              </a:rPr>
              <a:t>s</a:t>
            </a:r>
            <a:r>
              <a:rPr sz="2300" spc="-135" dirty="0">
                <a:latin typeface="Roboto"/>
                <a:cs typeface="Roboto"/>
              </a:rPr>
              <a:t>e</a:t>
            </a:r>
            <a:r>
              <a:rPr sz="2300" spc="-200" dirty="0">
                <a:latin typeface="Roboto"/>
                <a:cs typeface="Roboto"/>
              </a:rPr>
              <a:t>n</a:t>
            </a:r>
            <a:r>
              <a:rPr sz="2300" spc="-105" dirty="0">
                <a:latin typeface="Roboto"/>
                <a:cs typeface="Roboto"/>
              </a:rPr>
              <a:t>t</a:t>
            </a:r>
            <a:r>
              <a:rPr sz="2300" spc="-170" dirty="0">
                <a:latin typeface="Roboto"/>
                <a:cs typeface="Roboto"/>
              </a:rPr>
              <a:t>a</a:t>
            </a:r>
            <a:r>
              <a:rPr sz="2300" spc="-105" dirty="0">
                <a:latin typeface="Roboto"/>
                <a:cs typeface="Roboto"/>
              </a:rPr>
              <a:t>t</a:t>
            </a:r>
            <a:r>
              <a:rPr sz="2300" spc="-60" dirty="0">
                <a:latin typeface="Roboto"/>
                <a:cs typeface="Roboto"/>
              </a:rPr>
              <a:t>i</a:t>
            </a:r>
            <a:r>
              <a:rPr sz="2300" spc="-160" dirty="0">
                <a:latin typeface="Roboto"/>
                <a:cs typeface="Roboto"/>
              </a:rPr>
              <a:t>o</a:t>
            </a:r>
            <a:r>
              <a:rPr sz="2300" spc="-195" dirty="0">
                <a:latin typeface="Roboto"/>
                <a:cs typeface="Roboto"/>
              </a:rPr>
              <a:t>n</a:t>
            </a:r>
            <a:r>
              <a:rPr sz="2300" spc="-50" dirty="0">
                <a:latin typeface="Roboto"/>
                <a:cs typeface="Roboto"/>
              </a:rPr>
              <a:t> </a:t>
            </a:r>
            <a:r>
              <a:rPr sz="2300" spc="-135" dirty="0">
                <a:latin typeface="Roboto"/>
                <a:cs typeface="Roboto"/>
              </a:rPr>
              <a:t>e</a:t>
            </a:r>
            <a:r>
              <a:rPr sz="2300" spc="-155" dirty="0">
                <a:latin typeface="Roboto"/>
                <a:cs typeface="Roboto"/>
              </a:rPr>
              <a:t>x</a:t>
            </a:r>
            <a:r>
              <a:rPr sz="2300" spc="-180" dirty="0">
                <a:latin typeface="Roboto"/>
                <a:cs typeface="Roboto"/>
              </a:rPr>
              <a:t>p</a:t>
            </a:r>
            <a:r>
              <a:rPr sz="2300" spc="-60" dirty="0">
                <a:latin typeface="Roboto"/>
                <a:cs typeface="Roboto"/>
              </a:rPr>
              <a:t>l</a:t>
            </a:r>
            <a:r>
              <a:rPr sz="2300" spc="-170" dirty="0">
                <a:latin typeface="Roboto"/>
                <a:cs typeface="Roboto"/>
              </a:rPr>
              <a:t>a</a:t>
            </a:r>
            <a:r>
              <a:rPr sz="2300" spc="-60" dirty="0">
                <a:latin typeface="Roboto"/>
                <a:cs typeface="Roboto"/>
              </a:rPr>
              <a:t>i</a:t>
            </a:r>
            <a:r>
              <a:rPr sz="2300" spc="-200" dirty="0">
                <a:latin typeface="Roboto"/>
                <a:cs typeface="Roboto"/>
              </a:rPr>
              <a:t>n</a:t>
            </a:r>
            <a:r>
              <a:rPr sz="2300" spc="-155" dirty="0">
                <a:latin typeface="Roboto"/>
                <a:cs typeface="Roboto"/>
              </a:rPr>
              <a:t>s</a:t>
            </a:r>
            <a:r>
              <a:rPr sz="2300" spc="-50" dirty="0">
                <a:latin typeface="Roboto"/>
                <a:cs typeface="Roboto"/>
              </a:rPr>
              <a:t> </a:t>
            </a:r>
            <a:r>
              <a:rPr sz="2300" spc="-105" dirty="0">
                <a:latin typeface="Roboto"/>
                <a:cs typeface="Roboto"/>
              </a:rPr>
              <a:t>t</a:t>
            </a:r>
            <a:r>
              <a:rPr sz="2300" spc="-204" dirty="0">
                <a:latin typeface="Roboto"/>
                <a:cs typeface="Roboto"/>
              </a:rPr>
              <a:t>h</a:t>
            </a:r>
            <a:r>
              <a:rPr sz="2300" spc="-130" dirty="0">
                <a:latin typeface="Roboto"/>
                <a:cs typeface="Roboto"/>
              </a:rPr>
              <a:t>e</a:t>
            </a:r>
            <a:r>
              <a:rPr sz="2300" spc="-50" dirty="0">
                <a:latin typeface="Roboto"/>
                <a:cs typeface="Roboto"/>
              </a:rPr>
              <a:t> </a:t>
            </a:r>
            <a:r>
              <a:rPr sz="2300" spc="-160" dirty="0">
                <a:latin typeface="Roboto"/>
                <a:cs typeface="Roboto"/>
              </a:rPr>
              <a:t>s</a:t>
            </a:r>
            <a:r>
              <a:rPr sz="2300" spc="-135" dirty="0">
                <a:latin typeface="Roboto"/>
                <a:cs typeface="Roboto"/>
              </a:rPr>
              <a:t>e</a:t>
            </a:r>
            <a:r>
              <a:rPr sz="2300" spc="-180" dirty="0">
                <a:latin typeface="Roboto"/>
                <a:cs typeface="Roboto"/>
              </a:rPr>
              <a:t>v</a:t>
            </a:r>
            <a:r>
              <a:rPr sz="2300" spc="-135" dirty="0">
                <a:latin typeface="Roboto"/>
                <a:cs typeface="Roboto"/>
              </a:rPr>
              <a:t>e</a:t>
            </a:r>
            <a:r>
              <a:rPr sz="2300" spc="-114" dirty="0">
                <a:latin typeface="Roboto"/>
                <a:cs typeface="Roboto"/>
              </a:rPr>
              <a:t>r</a:t>
            </a:r>
            <a:r>
              <a:rPr sz="2300" spc="-130" dirty="0">
                <a:latin typeface="Roboto"/>
                <a:cs typeface="Roboto"/>
              </a:rPr>
              <a:t>e</a:t>
            </a:r>
            <a:r>
              <a:rPr sz="2300" spc="-50" dirty="0">
                <a:latin typeface="Roboto"/>
                <a:cs typeface="Roboto"/>
              </a:rPr>
              <a:t> </a:t>
            </a:r>
            <a:r>
              <a:rPr sz="2300" spc="-60" dirty="0">
                <a:latin typeface="Roboto"/>
                <a:cs typeface="Roboto"/>
              </a:rPr>
              <a:t>i</a:t>
            </a:r>
            <a:r>
              <a:rPr sz="2300" spc="-285" dirty="0">
                <a:latin typeface="Roboto"/>
                <a:cs typeface="Roboto"/>
              </a:rPr>
              <a:t>m</a:t>
            </a:r>
            <a:r>
              <a:rPr sz="2300" spc="-180" dirty="0">
                <a:latin typeface="Roboto"/>
                <a:cs typeface="Roboto"/>
              </a:rPr>
              <a:t>p</a:t>
            </a:r>
            <a:r>
              <a:rPr sz="2300" spc="-170" dirty="0">
                <a:latin typeface="Roboto"/>
                <a:cs typeface="Roboto"/>
              </a:rPr>
              <a:t>a</a:t>
            </a:r>
            <a:r>
              <a:rPr sz="2300" spc="-150" dirty="0">
                <a:latin typeface="Roboto"/>
                <a:cs typeface="Roboto"/>
              </a:rPr>
              <a:t>c</a:t>
            </a:r>
            <a:r>
              <a:rPr sz="2300" spc="-100" dirty="0">
                <a:latin typeface="Roboto"/>
                <a:cs typeface="Roboto"/>
              </a:rPr>
              <a:t>t</a:t>
            </a:r>
            <a:r>
              <a:rPr sz="2300" spc="-50" dirty="0">
                <a:latin typeface="Roboto"/>
                <a:cs typeface="Roboto"/>
              </a:rPr>
              <a:t> </a:t>
            </a:r>
            <a:r>
              <a:rPr sz="2300" spc="-160" dirty="0">
                <a:latin typeface="Roboto"/>
                <a:cs typeface="Roboto"/>
              </a:rPr>
              <a:t>o</a:t>
            </a:r>
            <a:r>
              <a:rPr sz="2300" spc="-25" dirty="0">
                <a:latin typeface="Roboto"/>
                <a:cs typeface="Roboto"/>
              </a:rPr>
              <a:t>f  </a:t>
            </a:r>
            <a:r>
              <a:rPr sz="2300" spc="-150" dirty="0">
                <a:latin typeface="Roboto"/>
                <a:cs typeface="Roboto"/>
              </a:rPr>
              <a:t>Covid19</a:t>
            </a:r>
            <a:endParaRPr sz="2300" dirty="0">
              <a:latin typeface="Roboto"/>
              <a:cs typeface="Roboto"/>
            </a:endParaRPr>
          </a:p>
          <a:p>
            <a:pPr marL="457200" indent="-457200">
              <a:lnSpc>
                <a:spcPct val="100000"/>
              </a:lnSpc>
              <a:spcBef>
                <a:spcPts val="15"/>
              </a:spcBef>
              <a:buFont typeface="Arial" panose="020B0604020202020204" pitchFamily="34" charset="0"/>
              <a:buChar char="•"/>
            </a:pPr>
            <a:endParaRPr sz="3050" dirty="0">
              <a:latin typeface="Roboto"/>
              <a:cs typeface="Roboto"/>
            </a:endParaRPr>
          </a:p>
          <a:p>
            <a:pPr marL="355600" marR="5080" indent="-342900">
              <a:lnSpc>
                <a:spcPct val="133200"/>
              </a:lnSpc>
              <a:buFont typeface="Arial" panose="020B0604020202020204" pitchFamily="34" charset="0"/>
              <a:buChar char="•"/>
            </a:pPr>
            <a:r>
              <a:rPr sz="2300" spc="-85" dirty="0">
                <a:latin typeface="Roboto"/>
                <a:cs typeface="Roboto"/>
              </a:rPr>
              <a:t>I</a:t>
            </a:r>
            <a:r>
              <a:rPr sz="2300" spc="-100" dirty="0">
                <a:latin typeface="Roboto"/>
                <a:cs typeface="Roboto"/>
              </a:rPr>
              <a:t>t</a:t>
            </a:r>
            <a:r>
              <a:rPr sz="2300" spc="-50" dirty="0">
                <a:latin typeface="Roboto"/>
                <a:cs typeface="Roboto"/>
              </a:rPr>
              <a:t> </a:t>
            </a:r>
            <a:r>
              <a:rPr sz="2300" spc="-175" dirty="0">
                <a:latin typeface="Roboto"/>
                <a:cs typeface="Roboto"/>
              </a:rPr>
              <a:t>d</a:t>
            </a:r>
            <a:r>
              <a:rPr sz="2300" spc="-60" dirty="0">
                <a:latin typeface="Roboto"/>
                <a:cs typeface="Roboto"/>
              </a:rPr>
              <a:t>i</a:t>
            </a:r>
            <a:r>
              <a:rPr sz="2300" spc="-160" dirty="0">
                <a:latin typeface="Roboto"/>
                <a:cs typeface="Roboto"/>
              </a:rPr>
              <a:t>s</a:t>
            </a:r>
            <a:r>
              <a:rPr sz="2300" spc="-150" dirty="0">
                <a:latin typeface="Roboto"/>
                <a:cs typeface="Roboto"/>
              </a:rPr>
              <a:t>c</a:t>
            </a:r>
            <a:r>
              <a:rPr sz="2300" spc="-204" dirty="0">
                <a:latin typeface="Roboto"/>
                <a:cs typeface="Roboto"/>
              </a:rPr>
              <a:t>u</a:t>
            </a:r>
            <a:r>
              <a:rPr sz="2300" spc="-160" dirty="0">
                <a:latin typeface="Roboto"/>
                <a:cs typeface="Roboto"/>
              </a:rPr>
              <a:t>ss</a:t>
            </a:r>
            <a:r>
              <a:rPr sz="2300" spc="-135" dirty="0">
                <a:latin typeface="Roboto"/>
                <a:cs typeface="Roboto"/>
              </a:rPr>
              <a:t>e</a:t>
            </a:r>
            <a:r>
              <a:rPr sz="2300" spc="-155" dirty="0">
                <a:latin typeface="Roboto"/>
                <a:cs typeface="Roboto"/>
              </a:rPr>
              <a:t>s</a:t>
            </a:r>
            <a:r>
              <a:rPr sz="2300" spc="-50" dirty="0">
                <a:latin typeface="Roboto"/>
                <a:cs typeface="Roboto"/>
              </a:rPr>
              <a:t> </a:t>
            </a:r>
            <a:r>
              <a:rPr sz="2300" spc="-105" dirty="0">
                <a:latin typeface="Roboto"/>
                <a:cs typeface="Roboto"/>
              </a:rPr>
              <a:t>t</a:t>
            </a:r>
            <a:r>
              <a:rPr sz="2300" spc="-204" dirty="0">
                <a:latin typeface="Roboto"/>
                <a:cs typeface="Roboto"/>
              </a:rPr>
              <a:t>h</a:t>
            </a:r>
            <a:r>
              <a:rPr sz="2300" spc="-130" dirty="0">
                <a:latin typeface="Roboto"/>
                <a:cs typeface="Roboto"/>
              </a:rPr>
              <a:t>e</a:t>
            </a:r>
            <a:r>
              <a:rPr sz="2300" spc="-50" dirty="0">
                <a:latin typeface="Roboto"/>
                <a:cs typeface="Roboto"/>
              </a:rPr>
              <a:t> </a:t>
            </a:r>
            <a:r>
              <a:rPr sz="2300" spc="-35" dirty="0">
                <a:latin typeface="Roboto"/>
                <a:cs typeface="Roboto"/>
              </a:rPr>
              <a:t>f</a:t>
            </a:r>
            <a:r>
              <a:rPr sz="2300" spc="-170" dirty="0">
                <a:latin typeface="Roboto"/>
                <a:cs typeface="Roboto"/>
              </a:rPr>
              <a:t>a</a:t>
            </a:r>
            <a:r>
              <a:rPr sz="2300" spc="-150" dirty="0">
                <a:latin typeface="Roboto"/>
                <a:cs typeface="Roboto"/>
              </a:rPr>
              <a:t>c</a:t>
            </a:r>
            <a:r>
              <a:rPr sz="2300" spc="-105" dirty="0">
                <a:latin typeface="Roboto"/>
                <a:cs typeface="Roboto"/>
              </a:rPr>
              <a:t>t</a:t>
            </a:r>
            <a:r>
              <a:rPr sz="2300" spc="-160" dirty="0">
                <a:latin typeface="Roboto"/>
                <a:cs typeface="Roboto"/>
              </a:rPr>
              <a:t>o</a:t>
            </a:r>
            <a:r>
              <a:rPr sz="2300" spc="-114" dirty="0">
                <a:latin typeface="Roboto"/>
                <a:cs typeface="Roboto"/>
              </a:rPr>
              <a:t>r</a:t>
            </a:r>
            <a:r>
              <a:rPr sz="2300" spc="-155" dirty="0">
                <a:latin typeface="Roboto"/>
                <a:cs typeface="Roboto"/>
              </a:rPr>
              <a:t>s</a:t>
            </a:r>
            <a:r>
              <a:rPr sz="2300" spc="-50" dirty="0">
                <a:latin typeface="Roboto"/>
                <a:cs typeface="Roboto"/>
              </a:rPr>
              <a:t> </a:t>
            </a:r>
            <a:r>
              <a:rPr sz="2300" spc="-105" dirty="0">
                <a:latin typeface="Roboto"/>
                <a:cs typeface="Roboto"/>
              </a:rPr>
              <a:t>t</a:t>
            </a:r>
            <a:r>
              <a:rPr sz="2300" spc="-204" dirty="0">
                <a:latin typeface="Roboto"/>
                <a:cs typeface="Roboto"/>
              </a:rPr>
              <a:t>h</a:t>
            </a:r>
            <a:r>
              <a:rPr sz="2300" spc="-170" dirty="0">
                <a:latin typeface="Roboto"/>
                <a:cs typeface="Roboto"/>
              </a:rPr>
              <a:t>a</a:t>
            </a:r>
            <a:r>
              <a:rPr sz="2300" spc="-100" dirty="0">
                <a:latin typeface="Roboto"/>
                <a:cs typeface="Roboto"/>
              </a:rPr>
              <a:t>t</a:t>
            </a:r>
            <a:r>
              <a:rPr sz="2300" spc="-50" dirty="0">
                <a:latin typeface="Roboto"/>
                <a:cs typeface="Roboto"/>
              </a:rPr>
              <a:t> </a:t>
            </a:r>
            <a:r>
              <a:rPr sz="2300" spc="-170" dirty="0">
                <a:latin typeface="Roboto"/>
                <a:cs typeface="Roboto"/>
              </a:rPr>
              <a:t>a</a:t>
            </a:r>
            <a:r>
              <a:rPr sz="2300" spc="-35" dirty="0">
                <a:latin typeface="Roboto"/>
                <a:cs typeface="Roboto"/>
              </a:rPr>
              <a:t>ff</a:t>
            </a:r>
            <a:r>
              <a:rPr sz="2300" spc="-135" dirty="0">
                <a:latin typeface="Roboto"/>
                <a:cs typeface="Roboto"/>
              </a:rPr>
              <a:t>e</a:t>
            </a:r>
            <a:r>
              <a:rPr sz="2300" spc="-150" dirty="0">
                <a:latin typeface="Roboto"/>
                <a:cs typeface="Roboto"/>
              </a:rPr>
              <a:t>c</a:t>
            </a:r>
            <a:r>
              <a:rPr sz="2300" spc="-105" dirty="0">
                <a:latin typeface="Roboto"/>
                <a:cs typeface="Roboto"/>
              </a:rPr>
              <a:t>t</a:t>
            </a:r>
            <a:r>
              <a:rPr sz="2300" spc="-135" dirty="0">
                <a:latin typeface="Roboto"/>
                <a:cs typeface="Roboto"/>
              </a:rPr>
              <a:t>e</a:t>
            </a:r>
            <a:r>
              <a:rPr sz="2300" spc="-170" dirty="0">
                <a:latin typeface="Roboto"/>
                <a:cs typeface="Roboto"/>
              </a:rPr>
              <a:t>d</a:t>
            </a:r>
            <a:r>
              <a:rPr sz="2300" spc="-50" dirty="0">
                <a:latin typeface="Roboto"/>
                <a:cs typeface="Roboto"/>
              </a:rPr>
              <a:t> </a:t>
            </a:r>
            <a:r>
              <a:rPr sz="2300" spc="-105" dirty="0">
                <a:latin typeface="Roboto"/>
                <a:cs typeface="Roboto"/>
              </a:rPr>
              <a:t>t</a:t>
            </a:r>
            <a:r>
              <a:rPr sz="2300" spc="-204" dirty="0">
                <a:latin typeface="Roboto"/>
                <a:cs typeface="Roboto"/>
              </a:rPr>
              <a:t>h</a:t>
            </a:r>
            <a:r>
              <a:rPr sz="2300" spc="-130" dirty="0">
                <a:latin typeface="Roboto"/>
                <a:cs typeface="Roboto"/>
              </a:rPr>
              <a:t>e</a:t>
            </a:r>
            <a:r>
              <a:rPr sz="2300" spc="-50" dirty="0">
                <a:latin typeface="Roboto"/>
                <a:cs typeface="Roboto"/>
              </a:rPr>
              <a:t> </a:t>
            </a:r>
            <a:r>
              <a:rPr sz="2300" spc="-180" dirty="0">
                <a:latin typeface="Roboto"/>
                <a:cs typeface="Roboto"/>
              </a:rPr>
              <a:t>b</a:t>
            </a:r>
            <a:r>
              <a:rPr sz="2300" spc="-204" dirty="0">
                <a:latin typeface="Roboto"/>
                <a:cs typeface="Roboto"/>
              </a:rPr>
              <a:t>u</a:t>
            </a:r>
            <a:r>
              <a:rPr sz="2300" spc="-160" dirty="0">
                <a:latin typeface="Roboto"/>
                <a:cs typeface="Roboto"/>
              </a:rPr>
              <a:t>s</a:t>
            </a:r>
            <a:r>
              <a:rPr sz="2300" spc="-60" dirty="0">
                <a:latin typeface="Roboto"/>
                <a:cs typeface="Roboto"/>
              </a:rPr>
              <a:t>i</a:t>
            </a:r>
            <a:r>
              <a:rPr sz="2300" spc="-200" dirty="0">
                <a:latin typeface="Roboto"/>
                <a:cs typeface="Roboto"/>
              </a:rPr>
              <a:t>n</a:t>
            </a:r>
            <a:r>
              <a:rPr sz="2300" spc="-135" dirty="0">
                <a:latin typeface="Roboto"/>
                <a:cs typeface="Roboto"/>
              </a:rPr>
              <a:t>e</a:t>
            </a:r>
            <a:r>
              <a:rPr sz="2300" spc="-160" dirty="0">
                <a:latin typeface="Roboto"/>
                <a:cs typeface="Roboto"/>
              </a:rPr>
              <a:t>s</a:t>
            </a:r>
            <a:r>
              <a:rPr sz="2300" spc="-105" dirty="0">
                <a:latin typeface="Roboto"/>
                <a:cs typeface="Roboto"/>
              </a:rPr>
              <a:t>s  </a:t>
            </a:r>
            <a:r>
              <a:rPr sz="2300" spc="-160" dirty="0">
                <a:latin typeface="Roboto"/>
                <a:cs typeface="Roboto"/>
              </a:rPr>
              <a:t>o</a:t>
            </a:r>
            <a:r>
              <a:rPr sz="2300" spc="-180" dirty="0">
                <a:latin typeface="Roboto"/>
                <a:cs typeface="Roboto"/>
              </a:rPr>
              <a:t>p</a:t>
            </a:r>
            <a:r>
              <a:rPr sz="2300" spc="-135" dirty="0">
                <a:latin typeface="Roboto"/>
                <a:cs typeface="Roboto"/>
              </a:rPr>
              <a:t>e</a:t>
            </a:r>
            <a:r>
              <a:rPr sz="2300" spc="-114" dirty="0">
                <a:latin typeface="Roboto"/>
                <a:cs typeface="Roboto"/>
              </a:rPr>
              <a:t>r</a:t>
            </a:r>
            <a:r>
              <a:rPr sz="2300" spc="-170" dirty="0">
                <a:latin typeface="Roboto"/>
                <a:cs typeface="Roboto"/>
              </a:rPr>
              <a:t>a</a:t>
            </a:r>
            <a:r>
              <a:rPr sz="2300" spc="-105" dirty="0">
                <a:latin typeface="Roboto"/>
                <a:cs typeface="Roboto"/>
              </a:rPr>
              <a:t>t</a:t>
            </a:r>
            <a:r>
              <a:rPr sz="2300" spc="-60" dirty="0">
                <a:latin typeface="Roboto"/>
                <a:cs typeface="Roboto"/>
              </a:rPr>
              <a:t>i</a:t>
            </a:r>
            <a:r>
              <a:rPr sz="2300" spc="-160" dirty="0">
                <a:latin typeface="Roboto"/>
                <a:cs typeface="Roboto"/>
              </a:rPr>
              <a:t>o</a:t>
            </a:r>
            <a:r>
              <a:rPr sz="2300" spc="-200" dirty="0">
                <a:latin typeface="Roboto"/>
                <a:cs typeface="Roboto"/>
              </a:rPr>
              <a:t>n</a:t>
            </a:r>
            <a:r>
              <a:rPr sz="2300" spc="-155" dirty="0">
                <a:latin typeface="Roboto"/>
                <a:cs typeface="Roboto"/>
              </a:rPr>
              <a:t>s</a:t>
            </a:r>
            <a:r>
              <a:rPr sz="2300" spc="-50" dirty="0">
                <a:latin typeface="Roboto"/>
                <a:cs typeface="Roboto"/>
              </a:rPr>
              <a:t> </a:t>
            </a:r>
            <a:r>
              <a:rPr sz="2300" spc="-60" dirty="0">
                <a:latin typeface="Roboto"/>
                <a:cs typeface="Roboto"/>
              </a:rPr>
              <a:t>i</a:t>
            </a:r>
            <a:r>
              <a:rPr sz="2300" spc="-195" dirty="0">
                <a:latin typeface="Roboto"/>
                <a:cs typeface="Roboto"/>
              </a:rPr>
              <a:t>n</a:t>
            </a:r>
            <a:r>
              <a:rPr sz="2300" spc="-50" dirty="0">
                <a:latin typeface="Roboto"/>
                <a:cs typeface="Roboto"/>
              </a:rPr>
              <a:t> </a:t>
            </a:r>
            <a:r>
              <a:rPr sz="2300" spc="-270" dirty="0">
                <a:latin typeface="Roboto"/>
                <a:cs typeface="Roboto"/>
              </a:rPr>
              <a:t>U</a:t>
            </a:r>
            <a:r>
              <a:rPr sz="2300" spc="-215" dirty="0">
                <a:latin typeface="Roboto"/>
                <a:cs typeface="Roboto"/>
              </a:rPr>
              <a:t>K</a:t>
            </a:r>
            <a:r>
              <a:rPr sz="2300" spc="-15" dirty="0">
                <a:latin typeface="Roboto"/>
                <a:cs typeface="Roboto"/>
              </a:rPr>
              <a:t>.</a:t>
            </a:r>
            <a:endParaRPr sz="2300" dirty="0">
              <a:latin typeface="Roboto"/>
              <a:cs typeface="Roboto"/>
            </a:endParaRPr>
          </a:p>
        </p:txBody>
      </p:sp>
      <p:sp>
        <p:nvSpPr>
          <p:cNvPr id="47" name="object 47"/>
          <p:cNvSpPr txBox="1"/>
          <p:nvPr/>
        </p:nvSpPr>
        <p:spPr>
          <a:xfrm>
            <a:off x="15758343" y="8751000"/>
            <a:ext cx="1332230" cy="443711"/>
          </a:xfrm>
          <a:prstGeom prst="rect">
            <a:avLst/>
          </a:prstGeom>
        </p:spPr>
        <p:txBody>
          <a:bodyPr vert="horz" wrap="square" lIns="0" tIns="12700" rIns="0" bIns="0" rtlCol="0">
            <a:spAutoFit/>
          </a:bodyPr>
          <a:lstStyle/>
          <a:p>
            <a:pPr marL="38100">
              <a:lnSpc>
                <a:spcPct val="100000"/>
              </a:lnSpc>
              <a:spcBef>
                <a:spcPts val="100"/>
              </a:spcBef>
              <a:tabLst>
                <a:tab pos="882015" algn="l"/>
              </a:tabLst>
            </a:pPr>
            <a:r>
              <a:rPr sz="2800" spc="-200" dirty="0">
                <a:latin typeface="Roboto"/>
                <a:cs typeface="Roboto"/>
              </a:rPr>
              <a:t>	</a:t>
            </a:r>
            <a:endParaRPr sz="4800" baseline="-6076" dirty="0">
              <a:latin typeface="Roboto Cn"/>
              <a:cs typeface="Roboto Cn"/>
            </a:endParaRPr>
          </a:p>
        </p:txBody>
      </p:sp>
      <p:sp>
        <p:nvSpPr>
          <p:cNvPr id="48" name="object 48"/>
          <p:cNvSpPr txBox="1"/>
          <p:nvPr/>
        </p:nvSpPr>
        <p:spPr>
          <a:xfrm>
            <a:off x="1533902" y="8096118"/>
            <a:ext cx="1218622" cy="335989"/>
          </a:xfrm>
          <a:prstGeom prst="rect">
            <a:avLst/>
          </a:prstGeom>
        </p:spPr>
        <p:txBody>
          <a:bodyPr vert="horz" wrap="square" lIns="0" tIns="12700" rIns="0" bIns="0" rtlCol="0">
            <a:spAutoFit/>
          </a:bodyPr>
          <a:lstStyle/>
          <a:p>
            <a:pPr marL="12700">
              <a:lnSpc>
                <a:spcPct val="100000"/>
              </a:lnSpc>
              <a:spcBef>
                <a:spcPts val="100"/>
              </a:spcBef>
            </a:pPr>
            <a:r>
              <a:rPr sz="2100" b="1" spc="5" dirty="0">
                <a:latin typeface="Roboto Cn"/>
                <a:cs typeface="Roboto Cn"/>
              </a:rPr>
              <a:t>IDENTIFY</a:t>
            </a:r>
            <a:endParaRPr sz="2100" dirty="0">
              <a:latin typeface="Roboto Cn"/>
              <a:cs typeface="Roboto Cn"/>
            </a:endParaRPr>
          </a:p>
        </p:txBody>
      </p:sp>
      <p:sp>
        <p:nvSpPr>
          <p:cNvPr id="49" name="object 49"/>
          <p:cNvSpPr txBox="1"/>
          <p:nvPr/>
        </p:nvSpPr>
        <p:spPr>
          <a:xfrm>
            <a:off x="3954978" y="8096117"/>
            <a:ext cx="1074222" cy="335989"/>
          </a:xfrm>
          <a:prstGeom prst="rect">
            <a:avLst/>
          </a:prstGeom>
        </p:spPr>
        <p:txBody>
          <a:bodyPr vert="horz" wrap="square" lIns="0" tIns="12700" rIns="0" bIns="0" rtlCol="0">
            <a:spAutoFit/>
          </a:bodyPr>
          <a:lstStyle/>
          <a:p>
            <a:pPr marL="12700">
              <a:lnSpc>
                <a:spcPct val="100000"/>
              </a:lnSpc>
              <a:spcBef>
                <a:spcPts val="100"/>
              </a:spcBef>
            </a:pPr>
            <a:r>
              <a:rPr sz="2100" b="1" dirty="0">
                <a:latin typeface="Roboto Cn"/>
                <a:cs typeface="Roboto Cn"/>
              </a:rPr>
              <a:t>DEFINE</a:t>
            </a:r>
            <a:endParaRPr sz="2100" dirty="0">
              <a:latin typeface="Roboto Cn"/>
              <a:cs typeface="Roboto Cn"/>
            </a:endParaRPr>
          </a:p>
        </p:txBody>
      </p:sp>
      <p:sp>
        <p:nvSpPr>
          <p:cNvPr id="50" name="object 50"/>
          <p:cNvSpPr txBox="1"/>
          <p:nvPr/>
        </p:nvSpPr>
        <p:spPr>
          <a:xfrm>
            <a:off x="5954721" y="8096118"/>
            <a:ext cx="1652207" cy="335989"/>
          </a:xfrm>
          <a:prstGeom prst="rect">
            <a:avLst/>
          </a:prstGeom>
        </p:spPr>
        <p:txBody>
          <a:bodyPr vert="horz" wrap="square" lIns="0" tIns="12700" rIns="0" bIns="0" rtlCol="0">
            <a:spAutoFit/>
          </a:bodyPr>
          <a:lstStyle/>
          <a:p>
            <a:pPr marL="12700">
              <a:lnSpc>
                <a:spcPct val="100000"/>
              </a:lnSpc>
              <a:spcBef>
                <a:spcPts val="100"/>
              </a:spcBef>
            </a:pPr>
            <a:r>
              <a:rPr sz="2100" b="1" dirty="0">
                <a:latin typeface="Roboto Cn"/>
                <a:cs typeface="Roboto Cn"/>
              </a:rPr>
              <a:t>CONCLUSION</a:t>
            </a:r>
            <a:endParaRPr sz="2100" dirty="0">
              <a:latin typeface="Roboto Cn"/>
              <a:cs typeface="Roboto Cn"/>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2" name="object 2"/>
          <p:cNvPicPr/>
          <p:nvPr/>
        </p:nvPicPr>
        <p:blipFill>
          <a:blip r:embed="rId3" cstate="print"/>
          <a:stretch>
            <a:fillRect/>
          </a:stretch>
        </p:blipFill>
        <p:spPr>
          <a:xfrm>
            <a:off x="7817753" y="1028700"/>
            <a:ext cx="4857749" cy="6296024"/>
          </a:xfrm>
          <a:prstGeom prst="rect">
            <a:avLst/>
          </a:prstGeom>
        </p:spPr>
      </p:pic>
      <p:sp>
        <p:nvSpPr>
          <p:cNvPr id="4" name="object 4"/>
          <p:cNvSpPr txBox="1">
            <a:spLocks noGrp="1"/>
          </p:cNvSpPr>
          <p:nvPr>
            <p:ph type="title"/>
          </p:nvPr>
        </p:nvSpPr>
        <p:spPr>
          <a:xfrm>
            <a:off x="621571" y="341927"/>
            <a:ext cx="6998429" cy="2288960"/>
          </a:xfrm>
          <a:prstGeom prst="rect">
            <a:avLst/>
          </a:prstGeom>
        </p:spPr>
        <p:txBody>
          <a:bodyPr vert="horz" wrap="square" lIns="0" tIns="12700" rIns="0" bIns="0" rtlCol="0">
            <a:spAutoFit/>
          </a:bodyPr>
          <a:lstStyle/>
          <a:p>
            <a:pPr marL="12700" marR="5080">
              <a:lnSpc>
                <a:spcPct val="150000"/>
              </a:lnSpc>
              <a:spcBef>
                <a:spcPts val="100"/>
              </a:spcBef>
            </a:pPr>
            <a:r>
              <a:rPr sz="3300" dirty="0"/>
              <a:t>NATURE, IMPACT OF THE COVID19 ON  EMPLOYEES AND THEIR</a:t>
            </a:r>
          </a:p>
          <a:p>
            <a:pPr marL="12700">
              <a:lnSpc>
                <a:spcPct val="150000"/>
              </a:lnSpc>
              <a:spcBef>
                <a:spcPts val="615"/>
              </a:spcBef>
            </a:pPr>
            <a:r>
              <a:rPr sz="3300" dirty="0"/>
              <a:t>ORGANISATION.</a:t>
            </a:r>
          </a:p>
        </p:txBody>
      </p:sp>
      <p:pic>
        <p:nvPicPr>
          <p:cNvPr id="5" name="object 5"/>
          <p:cNvPicPr/>
          <p:nvPr/>
        </p:nvPicPr>
        <p:blipFill>
          <a:blip r:embed="rId4" cstate="print"/>
          <a:stretch>
            <a:fillRect/>
          </a:stretch>
        </p:blipFill>
        <p:spPr>
          <a:xfrm>
            <a:off x="13001263" y="2242068"/>
            <a:ext cx="4857749" cy="6296024"/>
          </a:xfrm>
          <a:prstGeom prst="rect">
            <a:avLst/>
          </a:prstGeom>
        </p:spPr>
      </p:pic>
      <p:sp>
        <p:nvSpPr>
          <p:cNvPr id="7" name="object 7"/>
          <p:cNvSpPr txBox="1"/>
          <p:nvPr/>
        </p:nvSpPr>
        <p:spPr>
          <a:xfrm>
            <a:off x="946289" y="3615171"/>
            <a:ext cx="6348992" cy="3549818"/>
          </a:xfrm>
          <a:prstGeom prst="rect">
            <a:avLst/>
          </a:prstGeom>
        </p:spPr>
        <p:txBody>
          <a:bodyPr vert="horz" wrap="square" lIns="0" tIns="16510" rIns="0" bIns="0" rtlCol="0">
            <a:spAutoFit/>
          </a:bodyPr>
          <a:lstStyle/>
          <a:p>
            <a:pPr marL="469900" indent="-457200">
              <a:lnSpc>
                <a:spcPct val="150000"/>
              </a:lnSpc>
              <a:spcBef>
                <a:spcPts val="130"/>
              </a:spcBef>
              <a:buFont typeface="Arial" panose="020B0604020202020204" pitchFamily="34" charset="0"/>
              <a:buChar char="•"/>
            </a:pPr>
            <a:r>
              <a:rPr sz="2600" dirty="0">
                <a:latin typeface="Roboto"/>
                <a:cs typeface="Roboto"/>
              </a:rPr>
              <a:t>The pandemic covid19 has resulted in a</a:t>
            </a:r>
            <a:r>
              <a:rPr lang="en-GB" sz="2600" dirty="0">
                <a:latin typeface="Roboto"/>
                <a:cs typeface="Roboto"/>
              </a:rPr>
              <a:t> </a:t>
            </a:r>
            <a:r>
              <a:rPr sz="2600" dirty="0">
                <a:latin typeface="Roboto"/>
                <a:cs typeface="Roboto"/>
              </a:rPr>
              <a:t>devastating loss of human life.</a:t>
            </a:r>
          </a:p>
          <a:p>
            <a:pPr marL="469900" marR="5080" indent="-457200">
              <a:lnSpc>
                <a:spcPct val="150000"/>
              </a:lnSpc>
              <a:spcBef>
                <a:spcPts val="5"/>
              </a:spcBef>
              <a:buFont typeface="Arial" panose="020B0604020202020204" pitchFamily="34" charset="0"/>
              <a:buChar char="•"/>
            </a:pPr>
            <a:r>
              <a:rPr sz="2600" dirty="0">
                <a:latin typeface="Roboto"/>
                <a:cs typeface="Roboto"/>
              </a:rPr>
              <a:t>Around 3.3 billion labourers worldwide were  at risk of losing their jobs.</a:t>
            </a:r>
          </a:p>
          <a:p>
            <a:pPr marL="469900" marR="749300" indent="-457200">
              <a:lnSpc>
                <a:spcPct val="150000"/>
              </a:lnSpc>
              <a:buFont typeface="Arial" panose="020B0604020202020204" pitchFamily="34" charset="0"/>
              <a:buChar char="•"/>
            </a:pPr>
            <a:r>
              <a:rPr sz="2600" dirty="0">
                <a:latin typeface="Roboto"/>
                <a:cs typeface="Roboto"/>
              </a:rPr>
              <a:t>Millions of industries faced existential  threats.</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2" name="object 2"/>
          <p:cNvPicPr/>
          <p:nvPr/>
        </p:nvPicPr>
        <p:blipFill>
          <a:blip r:embed="rId3" cstate="print"/>
          <a:stretch>
            <a:fillRect/>
          </a:stretch>
        </p:blipFill>
        <p:spPr>
          <a:xfrm>
            <a:off x="8629502" y="1294748"/>
            <a:ext cx="9115424" cy="6296024"/>
          </a:xfrm>
          <a:prstGeom prst="rect">
            <a:avLst/>
          </a:prstGeom>
        </p:spPr>
      </p:pic>
      <p:sp>
        <p:nvSpPr>
          <p:cNvPr id="4" name="object 4"/>
          <p:cNvSpPr txBox="1">
            <a:spLocks noGrp="1"/>
          </p:cNvSpPr>
          <p:nvPr>
            <p:ph type="title"/>
          </p:nvPr>
        </p:nvSpPr>
        <p:spPr>
          <a:xfrm>
            <a:off x="621571" y="341930"/>
            <a:ext cx="6570345" cy="1768475"/>
          </a:xfrm>
          <a:prstGeom prst="rect">
            <a:avLst/>
          </a:prstGeom>
        </p:spPr>
        <p:txBody>
          <a:bodyPr vert="horz" wrap="square" lIns="0" tIns="12700" rIns="0" bIns="0" rtlCol="0">
            <a:spAutoFit/>
          </a:bodyPr>
          <a:lstStyle/>
          <a:p>
            <a:pPr marL="12700" marR="5080">
              <a:lnSpc>
                <a:spcPct val="115500"/>
              </a:lnSpc>
              <a:spcBef>
                <a:spcPts val="100"/>
              </a:spcBef>
            </a:pPr>
            <a:r>
              <a:rPr sz="3300" spc="30" dirty="0"/>
              <a:t>NATURE,</a:t>
            </a:r>
            <a:r>
              <a:rPr sz="3300" spc="20" dirty="0"/>
              <a:t> </a:t>
            </a:r>
            <a:r>
              <a:rPr sz="3300" spc="80" dirty="0"/>
              <a:t>IMPACT</a:t>
            </a:r>
            <a:r>
              <a:rPr sz="3300" spc="25" dirty="0"/>
              <a:t> </a:t>
            </a:r>
            <a:r>
              <a:rPr sz="3300" spc="-15" dirty="0"/>
              <a:t>OF</a:t>
            </a:r>
            <a:r>
              <a:rPr sz="3300" spc="25" dirty="0"/>
              <a:t> </a:t>
            </a:r>
            <a:r>
              <a:rPr sz="3300" spc="55" dirty="0"/>
              <a:t>THE</a:t>
            </a:r>
            <a:r>
              <a:rPr sz="3300" spc="25" dirty="0"/>
              <a:t> </a:t>
            </a:r>
            <a:r>
              <a:rPr sz="3300" dirty="0"/>
              <a:t>COVID19</a:t>
            </a:r>
            <a:r>
              <a:rPr sz="3300" spc="20" dirty="0"/>
              <a:t> </a:t>
            </a:r>
            <a:r>
              <a:rPr sz="3300" dirty="0"/>
              <a:t>ON </a:t>
            </a:r>
            <a:r>
              <a:rPr sz="3300" spc="-715" dirty="0"/>
              <a:t> </a:t>
            </a:r>
            <a:r>
              <a:rPr sz="3300" spc="10" dirty="0"/>
              <a:t>EMPLOYEES</a:t>
            </a:r>
            <a:r>
              <a:rPr sz="3300" spc="25" dirty="0"/>
              <a:t> </a:t>
            </a:r>
            <a:r>
              <a:rPr sz="3300" spc="30" dirty="0"/>
              <a:t>AND </a:t>
            </a:r>
            <a:r>
              <a:rPr sz="3300" spc="40" dirty="0"/>
              <a:t>THEIR</a:t>
            </a:r>
            <a:endParaRPr sz="3300"/>
          </a:p>
          <a:p>
            <a:pPr marL="12700">
              <a:lnSpc>
                <a:spcPct val="100000"/>
              </a:lnSpc>
              <a:spcBef>
                <a:spcPts val="615"/>
              </a:spcBef>
            </a:pPr>
            <a:r>
              <a:rPr sz="3300" spc="45" dirty="0"/>
              <a:t>ORGANISATION.</a:t>
            </a:r>
            <a:endParaRPr sz="3300"/>
          </a:p>
        </p:txBody>
      </p:sp>
      <p:sp>
        <p:nvSpPr>
          <p:cNvPr id="6" name="object 6"/>
          <p:cNvSpPr txBox="1"/>
          <p:nvPr/>
        </p:nvSpPr>
        <p:spPr>
          <a:xfrm>
            <a:off x="1219200" y="4000500"/>
            <a:ext cx="6059170" cy="4750147"/>
          </a:xfrm>
          <a:prstGeom prst="rect">
            <a:avLst/>
          </a:prstGeom>
        </p:spPr>
        <p:txBody>
          <a:bodyPr vert="horz" wrap="square" lIns="0" tIns="16510" rIns="0" bIns="0" rtlCol="0">
            <a:spAutoFit/>
          </a:bodyPr>
          <a:lstStyle/>
          <a:p>
            <a:pPr marL="469900" indent="-457200">
              <a:lnSpc>
                <a:spcPct val="150000"/>
              </a:lnSpc>
              <a:spcBef>
                <a:spcPts val="130"/>
              </a:spcBef>
              <a:buFont typeface="Arial" panose="020B0604020202020204" pitchFamily="34" charset="0"/>
              <a:buChar char="•"/>
            </a:pPr>
            <a:r>
              <a:rPr sz="2600" dirty="0">
                <a:latin typeface="Roboto"/>
                <a:cs typeface="Roboto"/>
              </a:rPr>
              <a:t>Covid19 has severely affected the health of</a:t>
            </a:r>
            <a:r>
              <a:rPr lang="en-GB" sz="2600" dirty="0">
                <a:latin typeface="Roboto"/>
                <a:cs typeface="Roboto"/>
              </a:rPr>
              <a:t> </a:t>
            </a:r>
            <a:r>
              <a:rPr sz="2600" dirty="0">
                <a:latin typeface="Roboto"/>
                <a:cs typeface="Roboto"/>
              </a:rPr>
              <a:t>the people in England (Office for National  Statistics, 2022).</a:t>
            </a:r>
          </a:p>
          <a:p>
            <a:pPr marL="469900" marR="637540" indent="-457200">
              <a:lnSpc>
                <a:spcPct val="150000"/>
              </a:lnSpc>
              <a:spcBef>
                <a:spcPts val="5"/>
              </a:spcBef>
              <a:buFont typeface="Arial" panose="020B0604020202020204" pitchFamily="34" charset="0"/>
              <a:buChar char="•"/>
            </a:pPr>
            <a:r>
              <a:rPr sz="2600" dirty="0">
                <a:latin typeface="Roboto"/>
                <a:cs typeface="Roboto"/>
              </a:rPr>
              <a:t>T.M Lewin suffered from extreme</a:t>
            </a:r>
            <a:r>
              <a:rPr lang="en-GB" sz="2600" dirty="0">
                <a:latin typeface="Roboto"/>
                <a:cs typeface="Roboto"/>
              </a:rPr>
              <a:t> </a:t>
            </a:r>
            <a:r>
              <a:rPr sz="2600" dirty="0">
                <a:latin typeface="Roboto"/>
                <a:cs typeface="Roboto"/>
              </a:rPr>
              <a:t>losses  during this period.</a:t>
            </a:r>
          </a:p>
          <a:p>
            <a:pPr marL="469900" marR="5080" indent="-457200">
              <a:lnSpc>
                <a:spcPct val="150000"/>
              </a:lnSpc>
              <a:buFont typeface="Arial" panose="020B0604020202020204" pitchFamily="34" charset="0"/>
              <a:buChar char="•"/>
            </a:pPr>
            <a:r>
              <a:rPr sz="2600" dirty="0">
                <a:latin typeface="Roboto"/>
                <a:cs typeface="Roboto"/>
              </a:rPr>
              <a:t>The sale of the company was reduced and the  profit of the company was highly affected.</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object 2"/>
          <p:cNvSpPr txBox="1"/>
          <p:nvPr/>
        </p:nvSpPr>
        <p:spPr>
          <a:xfrm>
            <a:off x="15783743" y="9036748"/>
            <a:ext cx="1281430" cy="443711"/>
          </a:xfrm>
          <a:prstGeom prst="rect">
            <a:avLst/>
          </a:prstGeom>
        </p:spPr>
        <p:txBody>
          <a:bodyPr vert="horz" wrap="square" lIns="0" tIns="12700" rIns="0" bIns="0" rtlCol="0">
            <a:spAutoFit/>
          </a:bodyPr>
          <a:lstStyle/>
          <a:p>
            <a:pPr marL="12700">
              <a:lnSpc>
                <a:spcPct val="100000"/>
              </a:lnSpc>
              <a:spcBef>
                <a:spcPts val="100"/>
              </a:spcBef>
              <a:tabLst>
                <a:tab pos="856615" algn="l"/>
              </a:tabLst>
            </a:pPr>
            <a:r>
              <a:rPr sz="2800" dirty="0">
                <a:latin typeface="Roboto"/>
                <a:cs typeface="Roboto"/>
              </a:rPr>
              <a:t>	</a:t>
            </a:r>
            <a:endParaRPr sz="4800" baseline="-4340" dirty="0">
              <a:latin typeface="Roboto Cn"/>
              <a:cs typeface="Roboto Cn"/>
            </a:endParaRPr>
          </a:p>
        </p:txBody>
      </p:sp>
      <p:sp>
        <p:nvSpPr>
          <p:cNvPr id="3" name="object 3"/>
          <p:cNvSpPr txBox="1">
            <a:spLocks noGrp="1"/>
          </p:cNvSpPr>
          <p:nvPr>
            <p:ph type="title"/>
          </p:nvPr>
        </p:nvSpPr>
        <p:spPr>
          <a:prstGeom prst="rect">
            <a:avLst/>
          </a:prstGeom>
        </p:spPr>
        <p:txBody>
          <a:bodyPr vert="horz" wrap="square" lIns="0" tIns="850386" rIns="0" bIns="0" rtlCol="0">
            <a:spAutoFit/>
          </a:bodyPr>
          <a:lstStyle/>
          <a:p>
            <a:pPr algn="ctr">
              <a:lnSpc>
                <a:spcPct val="100000"/>
              </a:lnSpc>
              <a:spcBef>
                <a:spcPts val="100"/>
              </a:spcBef>
            </a:pPr>
            <a:r>
              <a:rPr sz="7200" spc="75" dirty="0"/>
              <a:t>PESTLE</a:t>
            </a:r>
            <a:r>
              <a:rPr sz="7200" spc="-5" dirty="0"/>
              <a:t> </a:t>
            </a:r>
            <a:r>
              <a:rPr sz="7200" spc="55" dirty="0"/>
              <a:t>ANALYSIS</a:t>
            </a:r>
            <a:endParaRPr sz="7200"/>
          </a:p>
          <a:p>
            <a:pPr algn="ctr">
              <a:lnSpc>
                <a:spcPct val="100000"/>
              </a:lnSpc>
              <a:spcBef>
                <a:spcPts val="170"/>
              </a:spcBef>
            </a:pPr>
            <a:r>
              <a:rPr sz="3200" b="0" spc="-220" dirty="0">
                <a:solidFill>
                  <a:srgbClr val="81CFC2"/>
                </a:solidFill>
                <a:latin typeface="Roboto"/>
                <a:cs typeface="Roboto"/>
              </a:rPr>
              <a:t>DEFINITION</a:t>
            </a:r>
            <a:endParaRPr sz="3200">
              <a:latin typeface="Roboto"/>
              <a:cs typeface="Roboto"/>
            </a:endParaRPr>
          </a:p>
        </p:txBody>
      </p:sp>
      <p:sp>
        <p:nvSpPr>
          <p:cNvPr id="4" name="object 4"/>
          <p:cNvSpPr txBox="1"/>
          <p:nvPr/>
        </p:nvSpPr>
        <p:spPr>
          <a:xfrm>
            <a:off x="2289067" y="2800875"/>
            <a:ext cx="13710285" cy="710387"/>
          </a:xfrm>
          <a:prstGeom prst="rect">
            <a:avLst/>
          </a:prstGeom>
        </p:spPr>
        <p:txBody>
          <a:bodyPr vert="horz" wrap="square" lIns="0" tIns="12700" rIns="0" bIns="0" rtlCol="0">
            <a:spAutoFit/>
          </a:bodyPr>
          <a:lstStyle/>
          <a:p>
            <a:pPr marL="3517900" marR="5080" indent="-3505835">
              <a:lnSpc>
                <a:spcPct val="131900"/>
              </a:lnSpc>
              <a:spcBef>
                <a:spcPts val="100"/>
              </a:spcBef>
            </a:pPr>
            <a:r>
              <a:rPr sz="1800" spc="-135" dirty="0">
                <a:solidFill>
                  <a:srgbClr val="79537D"/>
                </a:solidFill>
                <a:latin typeface="Roboto"/>
                <a:cs typeface="Roboto"/>
              </a:rPr>
              <a:t>The</a:t>
            </a:r>
            <a:r>
              <a:rPr sz="1800" spc="-35" dirty="0">
                <a:solidFill>
                  <a:srgbClr val="79537D"/>
                </a:solidFill>
                <a:latin typeface="Roboto"/>
                <a:cs typeface="Roboto"/>
              </a:rPr>
              <a:t> </a:t>
            </a:r>
            <a:r>
              <a:rPr sz="1800" spc="-100" dirty="0">
                <a:solidFill>
                  <a:srgbClr val="79537D"/>
                </a:solidFill>
                <a:latin typeface="Roboto"/>
                <a:cs typeface="Roboto"/>
              </a:rPr>
              <a:t>Pestle</a:t>
            </a:r>
            <a:r>
              <a:rPr sz="1800" spc="-30" dirty="0">
                <a:solidFill>
                  <a:srgbClr val="79537D"/>
                </a:solidFill>
                <a:latin typeface="Roboto"/>
                <a:cs typeface="Roboto"/>
              </a:rPr>
              <a:t> </a:t>
            </a:r>
            <a:r>
              <a:rPr sz="1800" spc="-114" dirty="0">
                <a:solidFill>
                  <a:srgbClr val="79537D"/>
                </a:solidFill>
                <a:latin typeface="Roboto"/>
                <a:cs typeface="Roboto"/>
              </a:rPr>
              <a:t>analysis</a:t>
            </a:r>
            <a:r>
              <a:rPr sz="1800" spc="-35" dirty="0">
                <a:solidFill>
                  <a:srgbClr val="79537D"/>
                </a:solidFill>
                <a:latin typeface="Roboto"/>
                <a:cs typeface="Roboto"/>
              </a:rPr>
              <a:t> </a:t>
            </a:r>
            <a:r>
              <a:rPr sz="1800" spc="-135" dirty="0">
                <a:solidFill>
                  <a:srgbClr val="79537D"/>
                </a:solidFill>
                <a:latin typeface="Roboto"/>
                <a:cs typeface="Roboto"/>
              </a:rPr>
              <a:t>has</a:t>
            </a:r>
            <a:r>
              <a:rPr sz="1800" spc="-30" dirty="0">
                <a:solidFill>
                  <a:srgbClr val="79537D"/>
                </a:solidFill>
                <a:latin typeface="Roboto"/>
                <a:cs typeface="Roboto"/>
              </a:rPr>
              <a:t> </a:t>
            </a:r>
            <a:r>
              <a:rPr sz="1800" spc="-110" dirty="0">
                <a:solidFill>
                  <a:srgbClr val="79537D"/>
                </a:solidFill>
                <a:latin typeface="Roboto"/>
                <a:cs typeface="Roboto"/>
              </a:rPr>
              <a:t>the</a:t>
            </a:r>
            <a:r>
              <a:rPr sz="1800" spc="-35" dirty="0">
                <a:solidFill>
                  <a:srgbClr val="79537D"/>
                </a:solidFill>
                <a:latin typeface="Roboto"/>
                <a:cs typeface="Roboto"/>
              </a:rPr>
              <a:t> </a:t>
            </a:r>
            <a:r>
              <a:rPr sz="1800" spc="-90" dirty="0">
                <a:solidFill>
                  <a:srgbClr val="79537D"/>
                </a:solidFill>
                <a:latin typeface="Roboto"/>
                <a:cs typeface="Roboto"/>
              </a:rPr>
              <a:t>role</a:t>
            </a:r>
            <a:r>
              <a:rPr sz="1800" spc="-30" dirty="0">
                <a:solidFill>
                  <a:srgbClr val="79537D"/>
                </a:solidFill>
                <a:latin typeface="Roboto"/>
                <a:cs typeface="Roboto"/>
              </a:rPr>
              <a:t> </a:t>
            </a:r>
            <a:r>
              <a:rPr sz="1800" spc="-75" dirty="0">
                <a:solidFill>
                  <a:srgbClr val="79537D"/>
                </a:solidFill>
                <a:latin typeface="Roboto"/>
                <a:cs typeface="Roboto"/>
              </a:rPr>
              <a:t>of</a:t>
            </a:r>
            <a:r>
              <a:rPr sz="1800" spc="-35" dirty="0">
                <a:solidFill>
                  <a:srgbClr val="79537D"/>
                </a:solidFill>
                <a:latin typeface="Roboto"/>
                <a:cs typeface="Roboto"/>
              </a:rPr>
              <a:t> </a:t>
            </a:r>
            <a:r>
              <a:rPr sz="1800" spc="-125" dirty="0">
                <a:solidFill>
                  <a:srgbClr val="79537D"/>
                </a:solidFill>
                <a:latin typeface="Roboto"/>
                <a:cs typeface="Roboto"/>
              </a:rPr>
              <a:t>studying</a:t>
            </a:r>
            <a:r>
              <a:rPr sz="1800" spc="-30" dirty="0">
                <a:solidFill>
                  <a:srgbClr val="79537D"/>
                </a:solidFill>
                <a:latin typeface="Roboto"/>
                <a:cs typeface="Roboto"/>
              </a:rPr>
              <a:t> </a:t>
            </a:r>
            <a:r>
              <a:rPr sz="1800" spc="-140" dirty="0">
                <a:solidFill>
                  <a:srgbClr val="79537D"/>
                </a:solidFill>
                <a:latin typeface="Roboto"/>
                <a:cs typeface="Roboto"/>
              </a:rPr>
              <a:t>and</a:t>
            </a:r>
            <a:r>
              <a:rPr sz="1800" spc="-35" dirty="0">
                <a:solidFill>
                  <a:srgbClr val="79537D"/>
                </a:solidFill>
                <a:latin typeface="Roboto"/>
                <a:cs typeface="Roboto"/>
              </a:rPr>
              <a:t> </a:t>
            </a:r>
            <a:r>
              <a:rPr sz="1800" spc="-120" dirty="0">
                <a:solidFill>
                  <a:srgbClr val="79537D"/>
                </a:solidFill>
                <a:latin typeface="Roboto"/>
                <a:cs typeface="Roboto"/>
              </a:rPr>
              <a:t>understanding</a:t>
            </a:r>
            <a:r>
              <a:rPr sz="1800" spc="-30" dirty="0">
                <a:solidFill>
                  <a:srgbClr val="79537D"/>
                </a:solidFill>
                <a:latin typeface="Roboto"/>
                <a:cs typeface="Roboto"/>
              </a:rPr>
              <a:t> </a:t>
            </a:r>
            <a:r>
              <a:rPr sz="1800" spc="-110" dirty="0">
                <a:solidFill>
                  <a:srgbClr val="79537D"/>
                </a:solidFill>
                <a:latin typeface="Roboto"/>
                <a:cs typeface="Roboto"/>
              </a:rPr>
              <a:t>the</a:t>
            </a:r>
            <a:r>
              <a:rPr sz="1800" spc="-35" dirty="0">
                <a:solidFill>
                  <a:srgbClr val="79537D"/>
                </a:solidFill>
                <a:latin typeface="Roboto"/>
                <a:cs typeface="Roboto"/>
              </a:rPr>
              <a:t> </a:t>
            </a:r>
            <a:r>
              <a:rPr sz="1800" spc="-100" dirty="0">
                <a:solidFill>
                  <a:srgbClr val="79537D"/>
                </a:solidFill>
                <a:latin typeface="Roboto"/>
                <a:cs typeface="Roboto"/>
              </a:rPr>
              <a:t>essential</a:t>
            </a:r>
            <a:r>
              <a:rPr sz="1800" spc="-30" dirty="0">
                <a:solidFill>
                  <a:srgbClr val="79537D"/>
                </a:solidFill>
                <a:latin typeface="Roboto"/>
                <a:cs typeface="Roboto"/>
              </a:rPr>
              <a:t> </a:t>
            </a:r>
            <a:r>
              <a:rPr sz="1800" spc="-100" dirty="0">
                <a:solidFill>
                  <a:srgbClr val="79537D"/>
                </a:solidFill>
                <a:latin typeface="Roboto"/>
                <a:cs typeface="Roboto"/>
              </a:rPr>
              <a:t>external</a:t>
            </a:r>
            <a:r>
              <a:rPr sz="1800" spc="-30" dirty="0">
                <a:solidFill>
                  <a:srgbClr val="79537D"/>
                </a:solidFill>
                <a:latin typeface="Roboto"/>
                <a:cs typeface="Roboto"/>
              </a:rPr>
              <a:t> </a:t>
            </a:r>
            <a:r>
              <a:rPr sz="1800" spc="-95" dirty="0">
                <a:solidFill>
                  <a:srgbClr val="79537D"/>
                </a:solidFill>
                <a:latin typeface="Roboto"/>
                <a:cs typeface="Roboto"/>
              </a:rPr>
              <a:t>factors</a:t>
            </a:r>
            <a:r>
              <a:rPr sz="1800" spc="-35" dirty="0">
                <a:solidFill>
                  <a:srgbClr val="79537D"/>
                </a:solidFill>
                <a:latin typeface="Roboto"/>
                <a:cs typeface="Roboto"/>
              </a:rPr>
              <a:t> </a:t>
            </a:r>
            <a:r>
              <a:rPr sz="1800" spc="-135" dirty="0">
                <a:solidFill>
                  <a:srgbClr val="79537D"/>
                </a:solidFill>
                <a:latin typeface="Roboto"/>
                <a:cs typeface="Roboto"/>
              </a:rPr>
              <a:t>such</a:t>
            </a:r>
            <a:r>
              <a:rPr sz="1800" spc="-30" dirty="0">
                <a:solidFill>
                  <a:srgbClr val="79537D"/>
                </a:solidFill>
                <a:latin typeface="Roboto"/>
                <a:cs typeface="Roboto"/>
              </a:rPr>
              <a:t> </a:t>
            </a:r>
            <a:r>
              <a:rPr sz="1800" spc="-125" dirty="0">
                <a:solidFill>
                  <a:srgbClr val="79537D"/>
                </a:solidFill>
                <a:latin typeface="Roboto"/>
                <a:cs typeface="Roboto"/>
              </a:rPr>
              <a:t>as</a:t>
            </a:r>
            <a:r>
              <a:rPr sz="1800" spc="-35" dirty="0">
                <a:solidFill>
                  <a:srgbClr val="79537D"/>
                </a:solidFill>
                <a:latin typeface="Roboto"/>
                <a:cs typeface="Roboto"/>
              </a:rPr>
              <a:t> </a:t>
            </a:r>
            <a:r>
              <a:rPr sz="1800" spc="-75" dirty="0">
                <a:solidFill>
                  <a:srgbClr val="79537D"/>
                </a:solidFill>
                <a:latin typeface="Roboto"/>
                <a:cs typeface="Roboto"/>
              </a:rPr>
              <a:t>political</a:t>
            </a:r>
            <a:r>
              <a:rPr lang="en-GB" sz="1800" spc="-75" dirty="0">
                <a:solidFill>
                  <a:srgbClr val="79537D"/>
                </a:solidFill>
                <a:latin typeface="Roboto"/>
                <a:cs typeface="Roboto"/>
              </a:rPr>
              <a:t>;</a:t>
            </a:r>
            <a:r>
              <a:rPr sz="1800" spc="-30" dirty="0">
                <a:solidFill>
                  <a:srgbClr val="79537D"/>
                </a:solidFill>
                <a:latin typeface="Roboto"/>
                <a:cs typeface="Roboto"/>
              </a:rPr>
              <a:t> </a:t>
            </a:r>
            <a:r>
              <a:rPr sz="1800" spc="-110" dirty="0" err="1">
                <a:solidFill>
                  <a:srgbClr val="79537D"/>
                </a:solidFill>
                <a:latin typeface="Roboto"/>
                <a:cs typeface="Roboto"/>
              </a:rPr>
              <a:t>economi</a:t>
            </a:r>
            <a:r>
              <a:rPr lang="en-GB" sz="1800" spc="-110" dirty="0">
                <a:solidFill>
                  <a:srgbClr val="79537D"/>
                </a:solidFill>
                <a:latin typeface="Roboto"/>
                <a:cs typeface="Roboto"/>
              </a:rPr>
              <a:t>; </a:t>
            </a:r>
            <a:r>
              <a:rPr sz="1800" spc="-85" dirty="0">
                <a:solidFill>
                  <a:srgbClr val="79537D"/>
                </a:solidFill>
                <a:latin typeface="Roboto"/>
                <a:cs typeface="Roboto"/>
              </a:rPr>
              <a:t>social</a:t>
            </a:r>
            <a:r>
              <a:rPr lang="en-GB" sz="1800" spc="-85" dirty="0">
                <a:solidFill>
                  <a:srgbClr val="79537D"/>
                </a:solidFill>
                <a:latin typeface="Roboto"/>
                <a:cs typeface="Roboto"/>
              </a:rPr>
              <a:t> ;</a:t>
            </a:r>
            <a:r>
              <a:rPr sz="1800" spc="-95" dirty="0">
                <a:solidFill>
                  <a:srgbClr val="79537D"/>
                </a:solidFill>
                <a:latin typeface="Roboto"/>
                <a:cs typeface="Roboto"/>
              </a:rPr>
              <a:t>technological,</a:t>
            </a:r>
            <a:r>
              <a:rPr sz="1800" spc="-35" dirty="0">
                <a:solidFill>
                  <a:srgbClr val="79537D"/>
                </a:solidFill>
                <a:latin typeface="Roboto"/>
                <a:cs typeface="Roboto"/>
              </a:rPr>
              <a:t> </a:t>
            </a:r>
            <a:r>
              <a:rPr sz="1800" spc="-90" dirty="0">
                <a:solidFill>
                  <a:srgbClr val="79537D"/>
                </a:solidFill>
                <a:latin typeface="Roboto"/>
                <a:cs typeface="Roboto"/>
              </a:rPr>
              <a:t>legal</a:t>
            </a:r>
            <a:r>
              <a:rPr sz="1800" spc="-30" dirty="0">
                <a:solidFill>
                  <a:srgbClr val="79537D"/>
                </a:solidFill>
                <a:latin typeface="Roboto"/>
                <a:cs typeface="Roboto"/>
              </a:rPr>
              <a:t> </a:t>
            </a:r>
            <a:r>
              <a:rPr sz="1800" spc="-140" dirty="0">
                <a:solidFill>
                  <a:srgbClr val="79537D"/>
                </a:solidFill>
                <a:latin typeface="Roboto"/>
                <a:cs typeface="Roboto"/>
              </a:rPr>
              <a:t>and </a:t>
            </a:r>
            <a:r>
              <a:rPr sz="1800" spc="-434" dirty="0">
                <a:solidFill>
                  <a:srgbClr val="79537D"/>
                </a:solidFill>
                <a:latin typeface="Roboto"/>
                <a:cs typeface="Roboto"/>
              </a:rPr>
              <a:t> </a:t>
            </a:r>
            <a:r>
              <a:rPr sz="1800" spc="-120" dirty="0">
                <a:solidFill>
                  <a:srgbClr val="79537D"/>
                </a:solidFill>
                <a:latin typeface="Roboto"/>
                <a:cs typeface="Roboto"/>
              </a:rPr>
              <a:t>environmental</a:t>
            </a:r>
            <a:r>
              <a:rPr sz="1800" spc="-40" dirty="0">
                <a:solidFill>
                  <a:srgbClr val="79537D"/>
                </a:solidFill>
                <a:latin typeface="Roboto"/>
                <a:cs typeface="Roboto"/>
              </a:rPr>
              <a:t> </a:t>
            </a:r>
            <a:r>
              <a:rPr sz="1800" spc="-95" dirty="0">
                <a:solidFill>
                  <a:srgbClr val="79537D"/>
                </a:solidFill>
                <a:latin typeface="Roboto"/>
                <a:cs typeface="Roboto"/>
              </a:rPr>
              <a:t>factors</a:t>
            </a:r>
            <a:r>
              <a:rPr sz="1800" spc="-40" dirty="0">
                <a:solidFill>
                  <a:srgbClr val="79537D"/>
                </a:solidFill>
                <a:latin typeface="Roboto"/>
                <a:cs typeface="Roboto"/>
              </a:rPr>
              <a:t> </a:t>
            </a:r>
            <a:r>
              <a:rPr sz="1800" spc="-110" dirty="0">
                <a:solidFill>
                  <a:srgbClr val="79537D"/>
                </a:solidFill>
                <a:latin typeface="Roboto"/>
                <a:cs typeface="Roboto"/>
              </a:rPr>
              <a:t>that</a:t>
            </a:r>
            <a:r>
              <a:rPr sz="1800" spc="-40" dirty="0">
                <a:solidFill>
                  <a:srgbClr val="79537D"/>
                </a:solidFill>
                <a:latin typeface="Roboto"/>
                <a:cs typeface="Roboto"/>
              </a:rPr>
              <a:t> </a:t>
            </a:r>
            <a:r>
              <a:rPr sz="1800" spc="-100" dirty="0">
                <a:solidFill>
                  <a:srgbClr val="79537D"/>
                </a:solidFill>
                <a:latin typeface="Roboto"/>
                <a:cs typeface="Roboto"/>
              </a:rPr>
              <a:t>influence</a:t>
            </a:r>
            <a:r>
              <a:rPr sz="1800" spc="-35" dirty="0">
                <a:solidFill>
                  <a:srgbClr val="79537D"/>
                </a:solidFill>
                <a:latin typeface="Roboto"/>
                <a:cs typeface="Roboto"/>
              </a:rPr>
              <a:t> </a:t>
            </a:r>
            <a:r>
              <a:rPr sz="1800" spc="-145" dirty="0">
                <a:solidFill>
                  <a:srgbClr val="79537D"/>
                </a:solidFill>
                <a:latin typeface="Roboto"/>
                <a:cs typeface="Roboto"/>
              </a:rPr>
              <a:t>any</a:t>
            </a:r>
            <a:r>
              <a:rPr sz="1800" spc="-40" dirty="0">
                <a:solidFill>
                  <a:srgbClr val="79537D"/>
                </a:solidFill>
                <a:latin typeface="Roboto"/>
                <a:cs typeface="Roboto"/>
              </a:rPr>
              <a:t> </a:t>
            </a:r>
            <a:r>
              <a:rPr sz="1800" spc="-120" dirty="0">
                <a:solidFill>
                  <a:srgbClr val="79537D"/>
                </a:solidFill>
                <a:latin typeface="Roboto"/>
                <a:cs typeface="Roboto"/>
              </a:rPr>
              <a:t>type</a:t>
            </a:r>
            <a:r>
              <a:rPr sz="1800" spc="-40" dirty="0">
                <a:solidFill>
                  <a:srgbClr val="79537D"/>
                </a:solidFill>
                <a:latin typeface="Roboto"/>
                <a:cs typeface="Roboto"/>
              </a:rPr>
              <a:t> </a:t>
            </a:r>
            <a:r>
              <a:rPr sz="1800" spc="-75" dirty="0">
                <a:solidFill>
                  <a:srgbClr val="79537D"/>
                </a:solidFill>
                <a:latin typeface="Roboto"/>
                <a:cs typeface="Roboto"/>
              </a:rPr>
              <a:t>of</a:t>
            </a:r>
            <a:r>
              <a:rPr sz="1800" spc="-40" dirty="0">
                <a:solidFill>
                  <a:srgbClr val="79537D"/>
                </a:solidFill>
                <a:latin typeface="Roboto"/>
                <a:cs typeface="Roboto"/>
              </a:rPr>
              <a:t> </a:t>
            </a:r>
            <a:r>
              <a:rPr sz="1800" spc="-110" dirty="0">
                <a:solidFill>
                  <a:srgbClr val="79537D"/>
                </a:solidFill>
                <a:latin typeface="Roboto"/>
                <a:cs typeface="Roboto"/>
              </a:rPr>
              <a:t>organization</a:t>
            </a:r>
            <a:r>
              <a:rPr sz="1800" spc="-35" dirty="0">
                <a:solidFill>
                  <a:srgbClr val="79537D"/>
                </a:solidFill>
                <a:latin typeface="Roboto"/>
                <a:cs typeface="Roboto"/>
              </a:rPr>
              <a:t> </a:t>
            </a:r>
            <a:r>
              <a:rPr sz="1800" spc="-95" dirty="0">
                <a:solidFill>
                  <a:srgbClr val="79537D"/>
                </a:solidFill>
                <a:latin typeface="Roboto"/>
                <a:cs typeface="Roboto"/>
              </a:rPr>
              <a:t>(CIPD,</a:t>
            </a:r>
            <a:r>
              <a:rPr sz="1800" spc="-40" dirty="0">
                <a:solidFill>
                  <a:srgbClr val="79537D"/>
                </a:solidFill>
                <a:latin typeface="Roboto"/>
                <a:cs typeface="Roboto"/>
              </a:rPr>
              <a:t> </a:t>
            </a:r>
            <a:r>
              <a:rPr sz="1800" spc="-110" dirty="0">
                <a:solidFill>
                  <a:srgbClr val="79537D"/>
                </a:solidFill>
                <a:latin typeface="Roboto"/>
                <a:cs typeface="Roboto"/>
              </a:rPr>
              <a:t>2021)</a:t>
            </a:r>
            <a:endParaRPr sz="1800" dirty="0">
              <a:latin typeface="Roboto"/>
              <a:cs typeface="Roboto"/>
            </a:endParaRPr>
          </a:p>
        </p:txBody>
      </p:sp>
      <p:grpSp>
        <p:nvGrpSpPr>
          <p:cNvPr id="5" name="object 5"/>
          <p:cNvGrpSpPr/>
          <p:nvPr/>
        </p:nvGrpSpPr>
        <p:grpSpPr>
          <a:xfrm>
            <a:off x="12453119" y="4582439"/>
            <a:ext cx="4810125" cy="1981200"/>
            <a:chOff x="12453119" y="4582439"/>
            <a:chExt cx="4810125" cy="1981200"/>
          </a:xfrm>
        </p:grpSpPr>
        <p:sp>
          <p:nvSpPr>
            <p:cNvPr id="6" name="object 6"/>
            <p:cNvSpPr/>
            <p:nvPr/>
          </p:nvSpPr>
          <p:spPr>
            <a:xfrm>
              <a:off x="12453119" y="4582439"/>
              <a:ext cx="4810125" cy="1981200"/>
            </a:xfrm>
            <a:custGeom>
              <a:avLst/>
              <a:gdLst/>
              <a:ahLst/>
              <a:cxnLst/>
              <a:rect l="l" t="t" r="r" b="b"/>
              <a:pathLst>
                <a:path w="4810125" h="1981200">
                  <a:moveTo>
                    <a:pt x="4809929" y="1981200"/>
                  </a:moveTo>
                  <a:lnTo>
                    <a:pt x="0" y="1981200"/>
                  </a:lnTo>
                  <a:lnTo>
                    <a:pt x="0" y="0"/>
                  </a:lnTo>
                  <a:lnTo>
                    <a:pt x="4809929" y="0"/>
                  </a:lnTo>
                  <a:lnTo>
                    <a:pt x="4809929" y="1981200"/>
                  </a:lnTo>
                  <a:close/>
                </a:path>
              </a:pathLst>
            </a:custGeom>
            <a:solidFill>
              <a:srgbClr val="79537D"/>
            </a:solidFill>
          </p:spPr>
          <p:txBody>
            <a:bodyPr wrap="square" lIns="0" tIns="0" rIns="0" bIns="0" rtlCol="0"/>
            <a:lstStyle/>
            <a:p>
              <a:endParaRPr/>
            </a:p>
          </p:txBody>
        </p:sp>
        <p:pic>
          <p:nvPicPr>
            <p:cNvPr id="7" name="object 7"/>
            <p:cNvPicPr/>
            <p:nvPr/>
          </p:nvPicPr>
          <p:blipFill>
            <a:blip r:embed="rId3" cstate="print"/>
            <a:stretch>
              <a:fillRect/>
            </a:stretch>
          </p:blipFill>
          <p:spPr>
            <a:xfrm>
              <a:off x="12734643" y="4582439"/>
              <a:ext cx="1978908" cy="1978908"/>
            </a:xfrm>
            <a:prstGeom prst="rect">
              <a:avLst/>
            </a:prstGeom>
          </p:spPr>
        </p:pic>
      </p:grpSp>
      <p:grpSp>
        <p:nvGrpSpPr>
          <p:cNvPr id="8" name="object 8"/>
          <p:cNvGrpSpPr/>
          <p:nvPr/>
        </p:nvGrpSpPr>
        <p:grpSpPr>
          <a:xfrm>
            <a:off x="1028798" y="4544339"/>
            <a:ext cx="4810125" cy="1981200"/>
            <a:chOff x="1028798" y="4544339"/>
            <a:chExt cx="4810125" cy="1981200"/>
          </a:xfrm>
        </p:grpSpPr>
        <p:sp>
          <p:nvSpPr>
            <p:cNvPr id="9" name="object 9"/>
            <p:cNvSpPr/>
            <p:nvPr/>
          </p:nvSpPr>
          <p:spPr>
            <a:xfrm>
              <a:off x="1028798" y="4544339"/>
              <a:ext cx="4810125" cy="1981200"/>
            </a:xfrm>
            <a:custGeom>
              <a:avLst/>
              <a:gdLst/>
              <a:ahLst/>
              <a:cxnLst/>
              <a:rect l="l" t="t" r="r" b="b"/>
              <a:pathLst>
                <a:path w="4810125" h="1981200">
                  <a:moveTo>
                    <a:pt x="4809929" y="1981200"/>
                  </a:moveTo>
                  <a:lnTo>
                    <a:pt x="0" y="1981200"/>
                  </a:lnTo>
                  <a:lnTo>
                    <a:pt x="0" y="0"/>
                  </a:lnTo>
                  <a:lnTo>
                    <a:pt x="4809929" y="0"/>
                  </a:lnTo>
                  <a:lnTo>
                    <a:pt x="4809929" y="1981200"/>
                  </a:lnTo>
                  <a:close/>
                </a:path>
              </a:pathLst>
            </a:custGeom>
            <a:solidFill>
              <a:srgbClr val="EF7B53"/>
            </a:solidFill>
          </p:spPr>
          <p:txBody>
            <a:bodyPr wrap="square" lIns="0" tIns="0" rIns="0" bIns="0" rtlCol="0"/>
            <a:lstStyle/>
            <a:p>
              <a:endParaRPr/>
            </a:p>
          </p:txBody>
        </p:sp>
        <p:pic>
          <p:nvPicPr>
            <p:cNvPr id="10" name="object 10"/>
            <p:cNvPicPr/>
            <p:nvPr/>
          </p:nvPicPr>
          <p:blipFill>
            <a:blip r:embed="rId4" cstate="print"/>
            <a:stretch>
              <a:fillRect/>
            </a:stretch>
          </p:blipFill>
          <p:spPr>
            <a:xfrm>
              <a:off x="1247739" y="4544339"/>
              <a:ext cx="1978908" cy="1978908"/>
            </a:xfrm>
            <a:prstGeom prst="rect">
              <a:avLst/>
            </a:prstGeom>
          </p:spPr>
        </p:pic>
      </p:grpSp>
      <p:sp>
        <p:nvSpPr>
          <p:cNvPr id="11" name="object 11"/>
          <p:cNvSpPr txBox="1"/>
          <p:nvPr/>
        </p:nvSpPr>
        <p:spPr>
          <a:xfrm>
            <a:off x="1028798" y="4544339"/>
            <a:ext cx="4810125" cy="1981200"/>
          </a:xfrm>
          <a:prstGeom prst="rect">
            <a:avLst/>
          </a:prstGeom>
        </p:spPr>
        <p:txBody>
          <a:bodyPr vert="horz" wrap="square" lIns="0" tIns="0" rIns="0" bIns="0" rtlCol="0">
            <a:spAutoFit/>
          </a:bodyPr>
          <a:lstStyle/>
          <a:p>
            <a:pPr>
              <a:lnSpc>
                <a:spcPct val="100000"/>
              </a:lnSpc>
            </a:pPr>
            <a:endParaRPr sz="2400">
              <a:latin typeface="Times New Roman"/>
              <a:cs typeface="Times New Roman"/>
            </a:endParaRPr>
          </a:p>
          <a:p>
            <a:pPr>
              <a:lnSpc>
                <a:spcPct val="100000"/>
              </a:lnSpc>
              <a:spcBef>
                <a:spcPts val="40"/>
              </a:spcBef>
            </a:pPr>
            <a:endParaRPr sz="3200">
              <a:latin typeface="Times New Roman"/>
              <a:cs typeface="Times New Roman"/>
            </a:endParaRPr>
          </a:p>
          <a:p>
            <a:pPr marL="2610485">
              <a:lnSpc>
                <a:spcPct val="100000"/>
              </a:lnSpc>
            </a:pPr>
            <a:r>
              <a:rPr sz="2000" spc="-35" dirty="0">
                <a:solidFill>
                  <a:srgbClr val="FFFFFF"/>
                </a:solidFill>
                <a:latin typeface="Roboto"/>
                <a:cs typeface="Roboto"/>
              </a:rPr>
              <a:t>(</a:t>
            </a:r>
            <a:r>
              <a:rPr sz="2000" spc="-155" dirty="0">
                <a:solidFill>
                  <a:srgbClr val="FFFFFF"/>
                </a:solidFill>
                <a:latin typeface="Roboto"/>
                <a:cs typeface="Roboto"/>
              </a:rPr>
              <a:t>P</a:t>
            </a:r>
            <a:r>
              <a:rPr sz="2000" spc="-25" dirty="0">
                <a:solidFill>
                  <a:srgbClr val="FFFFFF"/>
                </a:solidFill>
                <a:latin typeface="Roboto"/>
                <a:cs typeface="Roboto"/>
              </a:rPr>
              <a:t>)</a:t>
            </a:r>
            <a:r>
              <a:rPr sz="2000" spc="-35" dirty="0">
                <a:solidFill>
                  <a:srgbClr val="FFFFFF"/>
                </a:solidFill>
                <a:latin typeface="Roboto"/>
                <a:cs typeface="Roboto"/>
              </a:rPr>
              <a:t> </a:t>
            </a:r>
            <a:r>
              <a:rPr sz="2000" spc="-400" dirty="0">
                <a:solidFill>
                  <a:srgbClr val="FFFFFF"/>
                </a:solidFill>
                <a:latin typeface="Roboto"/>
                <a:cs typeface="Roboto"/>
              </a:rPr>
              <a:t>-</a:t>
            </a:r>
            <a:r>
              <a:rPr sz="2000" spc="-35" dirty="0">
                <a:solidFill>
                  <a:srgbClr val="FFFFFF"/>
                </a:solidFill>
                <a:latin typeface="Roboto"/>
                <a:cs typeface="Roboto"/>
              </a:rPr>
              <a:t> </a:t>
            </a:r>
            <a:r>
              <a:rPr sz="2000" spc="-155" dirty="0">
                <a:solidFill>
                  <a:srgbClr val="FFFFFF"/>
                </a:solidFill>
                <a:latin typeface="Roboto"/>
                <a:cs typeface="Roboto"/>
              </a:rPr>
              <a:t>P</a:t>
            </a:r>
            <a:r>
              <a:rPr sz="2000" spc="-150" dirty="0">
                <a:solidFill>
                  <a:srgbClr val="FFFFFF"/>
                </a:solidFill>
                <a:latin typeface="Roboto"/>
                <a:cs typeface="Roboto"/>
              </a:rPr>
              <a:t>O</a:t>
            </a:r>
            <a:r>
              <a:rPr sz="2000" spc="-140" dirty="0">
                <a:solidFill>
                  <a:srgbClr val="FFFFFF"/>
                </a:solidFill>
                <a:latin typeface="Roboto"/>
                <a:cs typeface="Roboto"/>
              </a:rPr>
              <a:t>L</a:t>
            </a:r>
            <a:r>
              <a:rPr sz="2000" spc="-60" dirty="0">
                <a:solidFill>
                  <a:srgbClr val="FFFFFF"/>
                </a:solidFill>
                <a:latin typeface="Roboto"/>
                <a:cs typeface="Roboto"/>
              </a:rPr>
              <a:t>I</a:t>
            </a:r>
            <a:r>
              <a:rPr sz="2000" spc="-145" dirty="0">
                <a:solidFill>
                  <a:srgbClr val="FFFFFF"/>
                </a:solidFill>
                <a:latin typeface="Roboto"/>
                <a:cs typeface="Roboto"/>
              </a:rPr>
              <a:t>T</a:t>
            </a:r>
            <a:r>
              <a:rPr sz="2000" spc="-60" dirty="0">
                <a:solidFill>
                  <a:srgbClr val="FFFFFF"/>
                </a:solidFill>
                <a:latin typeface="Roboto"/>
                <a:cs typeface="Roboto"/>
              </a:rPr>
              <a:t>I</a:t>
            </a:r>
            <a:r>
              <a:rPr sz="2000" spc="-120" dirty="0">
                <a:solidFill>
                  <a:srgbClr val="FFFFFF"/>
                </a:solidFill>
                <a:latin typeface="Roboto"/>
                <a:cs typeface="Roboto"/>
              </a:rPr>
              <a:t>C</a:t>
            </a:r>
            <a:r>
              <a:rPr sz="2000" spc="-100" dirty="0">
                <a:solidFill>
                  <a:srgbClr val="FFFFFF"/>
                </a:solidFill>
                <a:latin typeface="Roboto"/>
                <a:cs typeface="Roboto"/>
              </a:rPr>
              <a:t>A</a:t>
            </a:r>
            <a:r>
              <a:rPr sz="2000" spc="-135" dirty="0">
                <a:solidFill>
                  <a:srgbClr val="FFFFFF"/>
                </a:solidFill>
                <a:latin typeface="Roboto"/>
                <a:cs typeface="Roboto"/>
              </a:rPr>
              <a:t>L</a:t>
            </a:r>
            <a:endParaRPr sz="2000">
              <a:latin typeface="Roboto"/>
              <a:cs typeface="Roboto"/>
            </a:endParaRPr>
          </a:p>
        </p:txBody>
      </p:sp>
      <p:sp>
        <p:nvSpPr>
          <p:cNvPr id="12" name="object 12"/>
          <p:cNvSpPr txBox="1"/>
          <p:nvPr/>
        </p:nvSpPr>
        <p:spPr>
          <a:xfrm>
            <a:off x="12453119" y="4582439"/>
            <a:ext cx="4810125" cy="1981200"/>
          </a:xfrm>
          <a:prstGeom prst="rect">
            <a:avLst/>
          </a:prstGeom>
        </p:spPr>
        <p:txBody>
          <a:bodyPr vert="horz" wrap="square" lIns="0" tIns="0" rIns="0" bIns="0" rtlCol="0">
            <a:spAutoFit/>
          </a:bodyPr>
          <a:lstStyle/>
          <a:p>
            <a:pPr>
              <a:lnSpc>
                <a:spcPct val="100000"/>
              </a:lnSpc>
            </a:pPr>
            <a:endParaRPr sz="2400">
              <a:latin typeface="Times New Roman"/>
              <a:cs typeface="Times New Roman"/>
            </a:endParaRPr>
          </a:p>
          <a:p>
            <a:pPr>
              <a:lnSpc>
                <a:spcPct val="100000"/>
              </a:lnSpc>
              <a:spcBef>
                <a:spcPts val="40"/>
              </a:spcBef>
            </a:pPr>
            <a:endParaRPr sz="3200">
              <a:latin typeface="Times New Roman"/>
              <a:cs typeface="Times New Roman"/>
            </a:endParaRPr>
          </a:p>
          <a:p>
            <a:pPr marL="2840355">
              <a:lnSpc>
                <a:spcPct val="100000"/>
              </a:lnSpc>
            </a:pPr>
            <a:r>
              <a:rPr sz="2000" spc="-35" dirty="0">
                <a:solidFill>
                  <a:srgbClr val="FFFFFF"/>
                </a:solidFill>
                <a:latin typeface="Roboto"/>
                <a:cs typeface="Roboto"/>
              </a:rPr>
              <a:t>(</a:t>
            </a:r>
            <a:r>
              <a:rPr sz="2000" spc="-175" dirty="0">
                <a:solidFill>
                  <a:srgbClr val="FFFFFF"/>
                </a:solidFill>
                <a:latin typeface="Roboto"/>
                <a:cs typeface="Roboto"/>
              </a:rPr>
              <a:t>S</a:t>
            </a:r>
            <a:r>
              <a:rPr sz="2000" spc="-25" dirty="0">
                <a:solidFill>
                  <a:srgbClr val="FFFFFF"/>
                </a:solidFill>
                <a:latin typeface="Roboto"/>
                <a:cs typeface="Roboto"/>
              </a:rPr>
              <a:t>)</a:t>
            </a:r>
            <a:r>
              <a:rPr sz="2000" spc="-35" dirty="0">
                <a:solidFill>
                  <a:srgbClr val="FFFFFF"/>
                </a:solidFill>
                <a:latin typeface="Roboto"/>
                <a:cs typeface="Roboto"/>
              </a:rPr>
              <a:t> </a:t>
            </a:r>
            <a:r>
              <a:rPr sz="2000" spc="-400" dirty="0">
                <a:solidFill>
                  <a:srgbClr val="FFFFFF"/>
                </a:solidFill>
                <a:latin typeface="Roboto"/>
                <a:cs typeface="Roboto"/>
              </a:rPr>
              <a:t>-</a:t>
            </a:r>
            <a:r>
              <a:rPr sz="2000" spc="-35" dirty="0">
                <a:solidFill>
                  <a:srgbClr val="FFFFFF"/>
                </a:solidFill>
                <a:latin typeface="Roboto"/>
                <a:cs typeface="Roboto"/>
              </a:rPr>
              <a:t> </a:t>
            </a:r>
            <a:r>
              <a:rPr sz="2000" spc="-175" dirty="0">
                <a:solidFill>
                  <a:srgbClr val="FFFFFF"/>
                </a:solidFill>
                <a:latin typeface="Roboto"/>
                <a:cs typeface="Roboto"/>
              </a:rPr>
              <a:t>S</a:t>
            </a:r>
            <a:r>
              <a:rPr sz="2000" spc="-150" dirty="0">
                <a:solidFill>
                  <a:srgbClr val="FFFFFF"/>
                </a:solidFill>
                <a:latin typeface="Roboto"/>
                <a:cs typeface="Roboto"/>
              </a:rPr>
              <a:t>O</a:t>
            </a:r>
            <a:r>
              <a:rPr sz="2000" spc="-120" dirty="0">
                <a:solidFill>
                  <a:srgbClr val="FFFFFF"/>
                </a:solidFill>
                <a:latin typeface="Roboto"/>
                <a:cs typeface="Roboto"/>
              </a:rPr>
              <a:t>C</a:t>
            </a:r>
            <a:r>
              <a:rPr sz="2000" spc="-60" dirty="0">
                <a:solidFill>
                  <a:srgbClr val="FFFFFF"/>
                </a:solidFill>
                <a:latin typeface="Roboto"/>
                <a:cs typeface="Roboto"/>
              </a:rPr>
              <a:t>I</a:t>
            </a:r>
            <a:r>
              <a:rPr sz="2000" spc="-100" dirty="0">
                <a:solidFill>
                  <a:srgbClr val="FFFFFF"/>
                </a:solidFill>
                <a:latin typeface="Roboto"/>
                <a:cs typeface="Roboto"/>
              </a:rPr>
              <a:t>A</a:t>
            </a:r>
            <a:r>
              <a:rPr sz="2000" spc="-135" dirty="0">
                <a:solidFill>
                  <a:srgbClr val="FFFFFF"/>
                </a:solidFill>
                <a:latin typeface="Roboto"/>
                <a:cs typeface="Roboto"/>
              </a:rPr>
              <a:t>L</a:t>
            </a:r>
            <a:endParaRPr sz="2000">
              <a:latin typeface="Roboto"/>
              <a:cs typeface="Roboto"/>
            </a:endParaRPr>
          </a:p>
        </p:txBody>
      </p:sp>
      <p:grpSp>
        <p:nvGrpSpPr>
          <p:cNvPr id="13" name="object 13"/>
          <p:cNvGrpSpPr/>
          <p:nvPr/>
        </p:nvGrpSpPr>
        <p:grpSpPr>
          <a:xfrm>
            <a:off x="6881769" y="4582439"/>
            <a:ext cx="4810125" cy="1981200"/>
            <a:chOff x="6881769" y="4582439"/>
            <a:chExt cx="4810125" cy="1981200"/>
          </a:xfrm>
        </p:grpSpPr>
        <p:sp>
          <p:nvSpPr>
            <p:cNvPr id="14" name="object 14"/>
            <p:cNvSpPr/>
            <p:nvPr/>
          </p:nvSpPr>
          <p:spPr>
            <a:xfrm>
              <a:off x="6881769" y="4582439"/>
              <a:ext cx="4810125" cy="1981200"/>
            </a:xfrm>
            <a:custGeom>
              <a:avLst/>
              <a:gdLst/>
              <a:ahLst/>
              <a:cxnLst/>
              <a:rect l="l" t="t" r="r" b="b"/>
              <a:pathLst>
                <a:path w="4810125" h="1981200">
                  <a:moveTo>
                    <a:pt x="4809929" y="1981200"/>
                  </a:moveTo>
                  <a:lnTo>
                    <a:pt x="0" y="1981200"/>
                  </a:lnTo>
                  <a:lnTo>
                    <a:pt x="0" y="0"/>
                  </a:lnTo>
                  <a:lnTo>
                    <a:pt x="4809929" y="0"/>
                  </a:lnTo>
                  <a:lnTo>
                    <a:pt x="4809929" y="1981200"/>
                  </a:lnTo>
                  <a:close/>
                </a:path>
              </a:pathLst>
            </a:custGeom>
            <a:solidFill>
              <a:srgbClr val="8B52FF"/>
            </a:solidFill>
          </p:spPr>
          <p:txBody>
            <a:bodyPr wrap="square" lIns="0" tIns="0" rIns="0" bIns="0" rtlCol="0"/>
            <a:lstStyle/>
            <a:p>
              <a:endParaRPr/>
            </a:p>
          </p:txBody>
        </p:sp>
        <p:pic>
          <p:nvPicPr>
            <p:cNvPr id="15" name="object 15"/>
            <p:cNvPicPr/>
            <p:nvPr/>
          </p:nvPicPr>
          <p:blipFill>
            <a:blip r:embed="rId5" cstate="print"/>
            <a:stretch>
              <a:fillRect/>
            </a:stretch>
          </p:blipFill>
          <p:spPr>
            <a:xfrm>
              <a:off x="7100710" y="4582439"/>
              <a:ext cx="1978908" cy="1978908"/>
            </a:xfrm>
            <a:prstGeom prst="rect">
              <a:avLst/>
            </a:prstGeom>
          </p:spPr>
        </p:pic>
      </p:grpSp>
      <p:sp>
        <p:nvSpPr>
          <p:cNvPr id="16" name="object 16"/>
          <p:cNvSpPr txBox="1"/>
          <p:nvPr/>
        </p:nvSpPr>
        <p:spPr>
          <a:xfrm>
            <a:off x="6881769" y="4582439"/>
            <a:ext cx="4810125" cy="1981200"/>
          </a:xfrm>
          <a:prstGeom prst="rect">
            <a:avLst/>
          </a:prstGeom>
        </p:spPr>
        <p:txBody>
          <a:bodyPr vert="horz" wrap="square" lIns="0" tIns="0" rIns="0" bIns="0" rtlCol="0">
            <a:spAutoFit/>
          </a:bodyPr>
          <a:lstStyle/>
          <a:p>
            <a:pPr>
              <a:lnSpc>
                <a:spcPct val="100000"/>
              </a:lnSpc>
            </a:pPr>
            <a:endParaRPr sz="2400">
              <a:latin typeface="Times New Roman"/>
              <a:cs typeface="Times New Roman"/>
            </a:endParaRPr>
          </a:p>
          <a:p>
            <a:pPr>
              <a:lnSpc>
                <a:spcPct val="100000"/>
              </a:lnSpc>
              <a:spcBef>
                <a:spcPts val="40"/>
              </a:spcBef>
            </a:pPr>
            <a:endParaRPr sz="3200">
              <a:latin typeface="Times New Roman"/>
              <a:cs typeface="Times New Roman"/>
            </a:endParaRPr>
          </a:p>
          <a:p>
            <a:pPr marL="2574290">
              <a:lnSpc>
                <a:spcPct val="100000"/>
              </a:lnSpc>
            </a:pPr>
            <a:r>
              <a:rPr sz="2000" b="1" spc="25" dirty="0">
                <a:solidFill>
                  <a:srgbClr val="FFFFFF"/>
                </a:solidFill>
                <a:latin typeface="Roboto Cn"/>
                <a:cs typeface="Roboto Cn"/>
              </a:rPr>
              <a:t>(E)</a:t>
            </a:r>
            <a:r>
              <a:rPr sz="2000" b="1" spc="5" dirty="0">
                <a:solidFill>
                  <a:srgbClr val="FFFFFF"/>
                </a:solidFill>
                <a:latin typeface="Roboto Cn"/>
                <a:cs typeface="Roboto Cn"/>
              </a:rPr>
              <a:t> </a:t>
            </a:r>
            <a:r>
              <a:rPr sz="2000" b="1" spc="-30" dirty="0">
                <a:solidFill>
                  <a:srgbClr val="FFFFFF"/>
                </a:solidFill>
                <a:latin typeface="Roboto Cn"/>
                <a:cs typeface="Roboto Cn"/>
              </a:rPr>
              <a:t>-</a:t>
            </a:r>
            <a:r>
              <a:rPr sz="2000" b="1" spc="10" dirty="0">
                <a:solidFill>
                  <a:srgbClr val="FFFFFF"/>
                </a:solidFill>
                <a:latin typeface="Roboto Cn"/>
                <a:cs typeface="Roboto Cn"/>
              </a:rPr>
              <a:t> </a:t>
            </a:r>
            <a:r>
              <a:rPr sz="2000" b="1" spc="30" dirty="0">
                <a:solidFill>
                  <a:srgbClr val="FFFFFF"/>
                </a:solidFill>
                <a:latin typeface="Roboto Cn"/>
                <a:cs typeface="Roboto Cn"/>
              </a:rPr>
              <a:t>ECONOMIC</a:t>
            </a:r>
            <a:endParaRPr sz="2000">
              <a:latin typeface="Roboto Cn"/>
              <a:cs typeface="Roboto Cn"/>
            </a:endParaRPr>
          </a:p>
        </p:txBody>
      </p:sp>
      <p:grpSp>
        <p:nvGrpSpPr>
          <p:cNvPr id="17" name="object 17"/>
          <p:cNvGrpSpPr/>
          <p:nvPr/>
        </p:nvGrpSpPr>
        <p:grpSpPr>
          <a:xfrm>
            <a:off x="12453119" y="6844169"/>
            <a:ext cx="4810125" cy="1981200"/>
            <a:chOff x="12453119" y="6844169"/>
            <a:chExt cx="4810125" cy="1981200"/>
          </a:xfrm>
        </p:grpSpPr>
        <p:sp>
          <p:nvSpPr>
            <p:cNvPr id="18" name="object 18"/>
            <p:cNvSpPr/>
            <p:nvPr/>
          </p:nvSpPr>
          <p:spPr>
            <a:xfrm>
              <a:off x="12453119" y="6844169"/>
              <a:ext cx="4810125" cy="1981200"/>
            </a:xfrm>
            <a:custGeom>
              <a:avLst/>
              <a:gdLst/>
              <a:ahLst/>
              <a:cxnLst/>
              <a:rect l="l" t="t" r="r" b="b"/>
              <a:pathLst>
                <a:path w="4810125" h="1981200">
                  <a:moveTo>
                    <a:pt x="4809929" y="1981200"/>
                  </a:moveTo>
                  <a:lnTo>
                    <a:pt x="0" y="1981200"/>
                  </a:lnTo>
                  <a:lnTo>
                    <a:pt x="0" y="0"/>
                  </a:lnTo>
                  <a:lnTo>
                    <a:pt x="4809929" y="0"/>
                  </a:lnTo>
                  <a:lnTo>
                    <a:pt x="4809929" y="1981200"/>
                  </a:lnTo>
                  <a:close/>
                </a:path>
              </a:pathLst>
            </a:custGeom>
            <a:solidFill>
              <a:srgbClr val="008037"/>
            </a:solidFill>
          </p:spPr>
          <p:txBody>
            <a:bodyPr wrap="square" lIns="0" tIns="0" rIns="0" bIns="0" rtlCol="0"/>
            <a:lstStyle/>
            <a:p>
              <a:endParaRPr/>
            </a:p>
          </p:txBody>
        </p:sp>
        <p:pic>
          <p:nvPicPr>
            <p:cNvPr id="19" name="object 19"/>
            <p:cNvPicPr/>
            <p:nvPr/>
          </p:nvPicPr>
          <p:blipFill>
            <a:blip r:embed="rId6" cstate="print"/>
            <a:stretch>
              <a:fillRect/>
            </a:stretch>
          </p:blipFill>
          <p:spPr>
            <a:xfrm>
              <a:off x="12734643" y="6844169"/>
              <a:ext cx="1978908" cy="1978908"/>
            </a:xfrm>
            <a:prstGeom prst="rect">
              <a:avLst/>
            </a:prstGeom>
          </p:spPr>
        </p:pic>
      </p:grpSp>
      <p:grpSp>
        <p:nvGrpSpPr>
          <p:cNvPr id="20" name="object 20"/>
          <p:cNvGrpSpPr/>
          <p:nvPr/>
        </p:nvGrpSpPr>
        <p:grpSpPr>
          <a:xfrm>
            <a:off x="1028798" y="6806069"/>
            <a:ext cx="4810125" cy="1981200"/>
            <a:chOff x="1028798" y="6806069"/>
            <a:chExt cx="4810125" cy="1981200"/>
          </a:xfrm>
        </p:grpSpPr>
        <p:sp>
          <p:nvSpPr>
            <p:cNvPr id="21" name="object 21"/>
            <p:cNvSpPr/>
            <p:nvPr/>
          </p:nvSpPr>
          <p:spPr>
            <a:xfrm>
              <a:off x="1028798" y="6806069"/>
              <a:ext cx="4810125" cy="1981200"/>
            </a:xfrm>
            <a:custGeom>
              <a:avLst/>
              <a:gdLst/>
              <a:ahLst/>
              <a:cxnLst/>
              <a:rect l="l" t="t" r="r" b="b"/>
              <a:pathLst>
                <a:path w="4810125" h="1981200">
                  <a:moveTo>
                    <a:pt x="4809929" y="1981200"/>
                  </a:moveTo>
                  <a:lnTo>
                    <a:pt x="0" y="1981200"/>
                  </a:lnTo>
                  <a:lnTo>
                    <a:pt x="0" y="0"/>
                  </a:lnTo>
                  <a:lnTo>
                    <a:pt x="4809929" y="0"/>
                  </a:lnTo>
                  <a:lnTo>
                    <a:pt x="4809929" y="1981200"/>
                  </a:lnTo>
                  <a:close/>
                </a:path>
              </a:pathLst>
            </a:custGeom>
            <a:solidFill>
              <a:srgbClr val="5270FF"/>
            </a:solidFill>
          </p:spPr>
          <p:txBody>
            <a:bodyPr wrap="square" lIns="0" tIns="0" rIns="0" bIns="0" rtlCol="0"/>
            <a:lstStyle/>
            <a:p>
              <a:endParaRPr/>
            </a:p>
          </p:txBody>
        </p:sp>
        <p:pic>
          <p:nvPicPr>
            <p:cNvPr id="22" name="object 22"/>
            <p:cNvPicPr/>
            <p:nvPr/>
          </p:nvPicPr>
          <p:blipFill>
            <a:blip r:embed="rId7" cstate="print"/>
            <a:stretch>
              <a:fillRect/>
            </a:stretch>
          </p:blipFill>
          <p:spPr>
            <a:xfrm>
              <a:off x="1247739" y="6806070"/>
              <a:ext cx="1978908" cy="1978908"/>
            </a:xfrm>
            <a:prstGeom prst="rect">
              <a:avLst/>
            </a:prstGeom>
          </p:spPr>
        </p:pic>
      </p:grpSp>
      <p:sp>
        <p:nvSpPr>
          <p:cNvPr id="23" name="object 23"/>
          <p:cNvSpPr txBox="1"/>
          <p:nvPr/>
        </p:nvSpPr>
        <p:spPr>
          <a:xfrm>
            <a:off x="1028798" y="6806069"/>
            <a:ext cx="4810125" cy="1981200"/>
          </a:xfrm>
          <a:prstGeom prst="rect">
            <a:avLst/>
          </a:prstGeom>
        </p:spPr>
        <p:txBody>
          <a:bodyPr vert="horz" wrap="square" lIns="0" tIns="0" rIns="0" bIns="0" rtlCol="0">
            <a:spAutoFit/>
          </a:bodyPr>
          <a:lstStyle/>
          <a:p>
            <a:pPr>
              <a:lnSpc>
                <a:spcPct val="100000"/>
              </a:lnSpc>
            </a:pPr>
            <a:endParaRPr sz="2400">
              <a:latin typeface="Times New Roman"/>
              <a:cs typeface="Times New Roman"/>
            </a:endParaRPr>
          </a:p>
          <a:p>
            <a:pPr>
              <a:lnSpc>
                <a:spcPct val="100000"/>
              </a:lnSpc>
              <a:spcBef>
                <a:spcPts val="15"/>
              </a:spcBef>
            </a:pPr>
            <a:endParaRPr sz="3250">
              <a:latin typeface="Times New Roman"/>
              <a:cs typeface="Times New Roman"/>
            </a:endParaRPr>
          </a:p>
          <a:p>
            <a:pPr marL="2433320">
              <a:lnSpc>
                <a:spcPct val="100000"/>
              </a:lnSpc>
            </a:pPr>
            <a:r>
              <a:rPr sz="2000" b="1" spc="55" dirty="0">
                <a:solidFill>
                  <a:srgbClr val="FFFFFF"/>
                </a:solidFill>
                <a:latin typeface="Roboto Cn"/>
                <a:cs typeface="Roboto Cn"/>
              </a:rPr>
              <a:t>(T)</a:t>
            </a:r>
            <a:r>
              <a:rPr sz="2000" b="1" spc="5" dirty="0">
                <a:solidFill>
                  <a:srgbClr val="FFFFFF"/>
                </a:solidFill>
                <a:latin typeface="Roboto Cn"/>
                <a:cs typeface="Roboto Cn"/>
              </a:rPr>
              <a:t> </a:t>
            </a:r>
            <a:r>
              <a:rPr sz="2000" b="1" spc="-30" dirty="0">
                <a:solidFill>
                  <a:srgbClr val="FFFFFF"/>
                </a:solidFill>
                <a:latin typeface="Roboto Cn"/>
                <a:cs typeface="Roboto Cn"/>
              </a:rPr>
              <a:t>-</a:t>
            </a:r>
            <a:r>
              <a:rPr sz="2000" b="1" spc="5" dirty="0">
                <a:solidFill>
                  <a:srgbClr val="FFFFFF"/>
                </a:solidFill>
                <a:latin typeface="Roboto Cn"/>
                <a:cs typeface="Roboto Cn"/>
              </a:rPr>
              <a:t> </a:t>
            </a:r>
            <a:r>
              <a:rPr sz="2000" b="1" spc="30" dirty="0">
                <a:solidFill>
                  <a:srgbClr val="FFFFFF"/>
                </a:solidFill>
                <a:latin typeface="Roboto Cn"/>
                <a:cs typeface="Roboto Cn"/>
              </a:rPr>
              <a:t>TECHNOLOGIC</a:t>
            </a:r>
            <a:endParaRPr sz="2000">
              <a:latin typeface="Roboto Cn"/>
              <a:cs typeface="Roboto Cn"/>
            </a:endParaRPr>
          </a:p>
        </p:txBody>
      </p:sp>
      <p:sp>
        <p:nvSpPr>
          <p:cNvPr id="24" name="object 24"/>
          <p:cNvSpPr txBox="1"/>
          <p:nvPr/>
        </p:nvSpPr>
        <p:spPr>
          <a:xfrm>
            <a:off x="12453119" y="6844169"/>
            <a:ext cx="4810125" cy="1981200"/>
          </a:xfrm>
          <a:prstGeom prst="rect">
            <a:avLst/>
          </a:prstGeom>
        </p:spPr>
        <p:txBody>
          <a:bodyPr vert="horz" wrap="square" lIns="0" tIns="0" rIns="0" bIns="0" rtlCol="0">
            <a:spAutoFit/>
          </a:bodyPr>
          <a:lstStyle/>
          <a:p>
            <a:pPr>
              <a:lnSpc>
                <a:spcPct val="100000"/>
              </a:lnSpc>
            </a:pPr>
            <a:endParaRPr sz="2400">
              <a:latin typeface="Times New Roman"/>
              <a:cs typeface="Times New Roman"/>
            </a:endParaRPr>
          </a:p>
          <a:p>
            <a:pPr>
              <a:lnSpc>
                <a:spcPct val="100000"/>
              </a:lnSpc>
              <a:spcBef>
                <a:spcPts val="40"/>
              </a:spcBef>
            </a:pPr>
            <a:endParaRPr sz="3200">
              <a:latin typeface="Times New Roman"/>
              <a:cs typeface="Times New Roman"/>
            </a:endParaRPr>
          </a:p>
          <a:p>
            <a:pPr marL="2493010">
              <a:lnSpc>
                <a:spcPct val="100000"/>
              </a:lnSpc>
            </a:pPr>
            <a:r>
              <a:rPr sz="2000" b="1" spc="25" dirty="0">
                <a:solidFill>
                  <a:srgbClr val="FFFFFF"/>
                </a:solidFill>
                <a:latin typeface="Roboto Cn"/>
                <a:cs typeface="Roboto Cn"/>
              </a:rPr>
              <a:t>(E)</a:t>
            </a:r>
            <a:r>
              <a:rPr sz="2000" b="1" spc="15" dirty="0">
                <a:solidFill>
                  <a:srgbClr val="FFFFFF"/>
                </a:solidFill>
                <a:latin typeface="Roboto Cn"/>
                <a:cs typeface="Roboto Cn"/>
              </a:rPr>
              <a:t> </a:t>
            </a:r>
            <a:r>
              <a:rPr sz="2000" b="1" spc="-30" dirty="0">
                <a:solidFill>
                  <a:srgbClr val="FFFFFF"/>
                </a:solidFill>
                <a:latin typeface="Roboto Cn"/>
                <a:cs typeface="Roboto Cn"/>
              </a:rPr>
              <a:t>-</a:t>
            </a:r>
            <a:r>
              <a:rPr sz="2000" b="1" spc="15" dirty="0">
                <a:solidFill>
                  <a:srgbClr val="FFFFFF"/>
                </a:solidFill>
                <a:latin typeface="Roboto Cn"/>
                <a:cs typeface="Roboto Cn"/>
              </a:rPr>
              <a:t> </a:t>
            </a:r>
            <a:r>
              <a:rPr sz="2000" b="1" spc="30" dirty="0">
                <a:solidFill>
                  <a:srgbClr val="FFFFFF"/>
                </a:solidFill>
                <a:latin typeface="Roboto Cn"/>
                <a:cs typeface="Roboto Cn"/>
              </a:rPr>
              <a:t>ENVIRONMENT</a:t>
            </a:r>
            <a:endParaRPr sz="2000">
              <a:latin typeface="Roboto Cn"/>
              <a:cs typeface="Roboto Cn"/>
            </a:endParaRPr>
          </a:p>
        </p:txBody>
      </p:sp>
      <p:grpSp>
        <p:nvGrpSpPr>
          <p:cNvPr id="25" name="object 25"/>
          <p:cNvGrpSpPr/>
          <p:nvPr/>
        </p:nvGrpSpPr>
        <p:grpSpPr>
          <a:xfrm>
            <a:off x="6881769" y="6844169"/>
            <a:ext cx="4810125" cy="1981200"/>
            <a:chOff x="6881769" y="6844169"/>
            <a:chExt cx="4810125" cy="1981200"/>
          </a:xfrm>
        </p:grpSpPr>
        <p:sp>
          <p:nvSpPr>
            <p:cNvPr id="26" name="object 26"/>
            <p:cNvSpPr/>
            <p:nvPr/>
          </p:nvSpPr>
          <p:spPr>
            <a:xfrm>
              <a:off x="6881769" y="6844169"/>
              <a:ext cx="4810125" cy="1981200"/>
            </a:xfrm>
            <a:custGeom>
              <a:avLst/>
              <a:gdLst/>
              <a:ahLst/>
              <a:cxnLst/>
              <a:rect l="l" t="t" r="r" b="b"/>
              <a:pathLst>
                <a:path w="4810125" h="1981200">
                  <a:moveTo>
                    <a:pt x="4809929" y="1981200"/>
                  </a:moveTo>
                  <a:lnTo>
                    <a:pt x="0" y="1981200"/>
                  </a:lnTo>
                  <a:lnTo>
                    <a:pt x="0" y="0"/>
                  </a:lnTo>
                  <a:lnTo>
                    <a:pt x="4809929" y="0"/>
                  </a:lnTo>
                  <a:lnTo>
                    <a:pt x="4809929" y="1981200"/>
                  </a:lnTo>
                  <a:close/>
                </a:path>
              </a:pathLst>
            </a:custGeom>
            <a:solidFill>
              <a:srgbClr val="004AAC"/>
            </a:solidFill>
          </p:spPr>
          <p:txBody>
            <a:bodyPr wrap="square" lIns="0" tIns="0" rIns="0" bIns="0" rtlCol="0"/>
            <a:lstStyle/>
            <a:p>
              <a:endParaRPr/>
            </a:p>
          </p:txBody>
        </p:sp>
        <p:pic>
          <p:nvPicPr>
            <p:cNvPr id="27" name="object 27"/>
            <p:cNvPicPr/>
            <p:nvPr/>
          </p:nvPicPr>
          <p:blipFill>
            <a:blip r:embed="rId8" cstate="print"/>
            <a:stretch>
              <a:fillRect/>
            </a:stretch>
          </p:blipFill>
          <p:spPr>
            <a:xfrm>
              <a:off x="7100710" y="6844170"/>
              <a:ext cx="1978908" cy="1978908"/>
            </a:xfrm>
            <a:prstGeom prst="rect">
              <a:avLst/>
            </a:prstGeom>
          </p:spPr>
        </p:pic>
      </p:grpSp>
      <p:sp>
        <p:nvSpPr>
          <p:cNvPr id="28" name="object 28"/>
          <p:cNvSpPr txBox="1"/>
          <p:nvPr/>
        </p:nvSpPr>
        <p:spPr>
          <a:xfrm>
            <a:off x="6881769" y="6844169"/>
            <a:ext cx="4810125" cy="1981200"/>
          </a:xfrm>
          <a:prstGeom prst="rect">
            <a:avLst/>
          </a:prstGeom>
        </p:spPr>
        <p:txBody>
          <a:bodyPr vert="horz" wrap="square" lIns="0" tIns="0" rIns="0" bIns="0" rtlCol="0">
            <a:spAutoFit/>
          </a:bodyPr>
          <a:lstStyle/>
          <a:p>
            <a:pPr>
              <a:lnSpc>
                <a:spcPct val="100000"/>
              </a:lnSpc>
            </a:pPr>
            <a:endParaRPr sz="2400">
              <a:latin typeface="Times New Roman"/>
              <a:cs typeface="Times New Roman"/>
            </a:endParaRPr>
          </a:p>
          <a:p>
            <a:pPr>
              <a:lnSpc>
                <a:spcPct val="100000"/>
              </a:lnSpc>
              <a:spcBef>
                <a:spcPts val="40"/>
              </a:spcBef>
            </a:pPr>
            <a:endParaRPr sz="3200">
              <a:latin typeface="Times New Roman"/>
              <a:cs typeface="Times New Roman"/>
            </a:endParaRPr>
          </a:p>
          <a:p>
            <a:pPr marL="2814955">
              <a:lnSpc>
                <a:spcPct val="100000"/>
              </a:lnSpc>
            </a:pPr>
            <a:r>
              <a:rPr sz="2000" b="1" spc="20" dirty="0">
                <a:solidFill>
                  <a:srgbClr val="FFFFFF"/>
                </a:solidFill>
                <a:latin typeface="Roboto Cn"/>
                <a:cs typeface="Roboto Cn"/>
              </a:rPr>
              <a:t>(L)</a:t>
            </a:r>
            <a:r>
              <a:rPr sz="2000" b="1" dirty="0">
                <a:solidFill>
                  <a:srgbClr val="FFFFFF"/>
                </a:solidFill>
                <a:latin typeface="Roboto Cn"/>
                <a:cs typeface="Roboto Cn"/>
              </a:rPr>
              <a:t> </a:t>
            </a:r>
            <a:r>
              <a:rPr sz="2000" b="1" spc="-30" dirty="0">
                <a:solidFill>
                  <a:srgbClr val="FFFFFF"/>
                </a:solidFill>
                <a:latin typeface="Roboto Cn"/>
                <a:cs typeface="Roboto Cn"/>
              </a:rPr>
              <a:t>-</a:t>
            </a:r>
            <a:r>
              <a:rPr sz="2000" b="1" spc="5" dirty="0">
                <a:solidFill>
                  <a:srgbClr val="FFFFFF"/>
                </a:solidFill>
                <a:latin typeface="Roboto Cn"/>
                <a:cs typeface="Roboto Cn"/>
              </a:rPr>
              <a:t> </a:t>
            </a:r>
            <a:r>
              <a:rPr sz="2000" b="1" spc="25" dirty="0">
                <a:solidFill>
                  <a:srgbClr val="FFFFFF"/>
                </a:solidFill>
                <a:latin typeface="Roboto Cn"/>
                <a:cs typeface="Roboto Cn"/>
              </a:rPr>
              <a:t>LEGAL</a:t>
            </a:r>
            <a:endParaRPr sz="2000">
              <a:latin typeface="Roboto Cn"/>
              <a:cs typeface="Roboto Cn"/>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2" name="object 2"/>
          <p:cNvPicPr/>
          <p:nvPr/>
        </p:nvPicPr>
        <p:blipFill>
          <a:blip r:embed="rId3" cstate="print"/>
          <a:stretch>
            <a:fillRect/>
          </a:stretch>
        </p:blipFill>
        <p:spPr>
          <a:xfrm>
            <a:off x="13547236" y="2278236"/>
            <a:ext cx="3867149" cy="2581274"/>
          </a:xfrm>
          <a:prstGeom prst="rect">
            <a:avLst/>
          </a:prstGeom>
        </p:spPr>
      </p:pic>
      <p:pic>
        <p:nvPicPr>
          <p:cNvPr id="3" name="object 3"/>
          <p:cNvPicPr/>
          <p:nvPr/>
        </p:nvPicPr>
        <p:blipFill>
          <a:blip r:embed="rId4" cstate="print"/>
          <a:stretch>
            <a:fillRect/>
          </a:stretch>
        </p:blipFill>
        <p:spPr>
          <a:xfrm>
            <a:off x="704479" y="6448677"/>
            <a:ext cx="3800474" cy="2533649"/>
          </a:xfrm>
          <a:prstGeom prst="rect">
            <a:avLst/>
          </a:prstGeom>
        </p:spPr>
      </p:pic>
      <p:sp>
        <p:nvSpPr>
          <p:cNvPr id="4" name="object 4"/>
          <p:cNvSpPr txBox="1">
            <a:spLocks noGrp="1"/>
          </p:cNvSpPr>
          <p:nvPr>
            <p:ph type="title"/>
          </p:nvPr>
        </p:nvSpPr>
        <p:spPr>
          <a:xfrm>
            <a:off x="2895600" y="665806"/>
            <a:ext cx="9820275" cy="1120820"/>
          </a:xfrm>
          <a:prstGeom prst="rect">
            <a:avLst/>
          </a:prstGeom>
        </p:spPr>
        <p:txBody>
          <a:bodyPr vert="horz" wrap="square" lIns="0" tIns="12700" rIns="0" bIns="0" rtlCol="0">
            <a:spAutoFit/>
          </a:bodyPr>
          <a:lstStyle/>
          <a:p>
            <a:pPr marL="12700">
              <a:lnSpc>
                <a:spcPct val="100000"/>
              </a:lnSpc>
              <a:spcBef>
                <a:spcPts val="100"/>
              </a:spcBef>
            </a:pPr>
            <a:r>
              <a:rPr sz="7200" spc="75" dirty="0"/>
              <a:t>PESTLE</a:t>
            </a:r>
            <a:r>
              <a:rPr sz="7200" spc="-10" dirty="0"/>
              <a:t> </a:t>
            </a:r>
            <a:r>
              <a:rPr sz="7200" spc="55" dirty="0"/>
              <a:t>ANALYSIS</a:t>
            </a:r>
            <a:endParaRPr sz="7200" dirty="0"/>
          </a:p>
        </p:txBody>
      </p:sp>
      <p:pic>
        <p:nvPicPr>
          <p:cNvPr id="5" name="object 5"/>
          <p:cNvPicPr/>
          <p:nvPr/>
        </p:nvPicPr>
        <p:blipFill>
          <a:blip r:embed="rId5" cstate="print"/>
          <a:stretch>
            <a:fillRect/>
          </a:stretch>
        </p:blipFill>
        <p:spPr>
          <a:xfrm>
            <a:off x="1247774" y="2674852"/>
            <a:ext cx="85725" cy="85724"/>
          </a:xfrm>
          <a:prstGeom prst="rect">
            <a:avLst/>
          </a:prstGeom>
        </p:spPr>
      </p:pic>
      <p:pic>
        <p:nvPicPr>
          <p:cNvPr id="6" name="object 6"/>
          <p:cNvPicPr/>
          <p:nvPr/>
        </p:nvPicPr>
        <p:blipFill>
          <a:blip r:embed="rId5" cstate="print"/>
          <a:stretch>
            <a:fillRect/>
          </a:stretch>
        </p:blipFill>
        <p:spPr>
          <a:xfrm>
            <a:off x="1247774" y="3274927"/>
            <a:ext cx="85725" cy="85724"/>
          </a:xfrm>
          <a:prstGeom prst="rect">
            <a:avLst/>
          </a:prstGeom>
        </p:spPr>
      </p:pic>
      <p:pic>
        <p:nvPicPr>
          <p:cNvPr id="7" name="object 7"/>
          <p:cNvPicPr/>
          <p:nvPr/>
        </p:nvPicPr>
        <p:blipFill>
          <a:blip r:embed="rId5" cstate="print"/>
          <a:stretch>
            <a:fillRect/>
          </a:stretch>
        </p:blipFill>
        <p:spPr>
          <a:xfrm>
            <a:off x="1247774" y="3875002"/>
            <a:ext cx="85725" cy="85724"/>
          </a:xfrm>
          <a:prstGeom prst="rect">
            <a:avLst/>
          </a:prstGeom>
        </p:spPr>
      </p:pic>
      <p:pic>
        <p:nvPicPr>
          <p:cNvPr id="8" name="object 8"/>
          <p:cNvPicPr/>
          <p:nvPr/>
        </p:nvPicPr>
        <p:blipFill>
          <a:blip r:embed="rId5" cstate="print"/>
          <a:stretch>
            <a:fillRect/>
          </a:stretch>
        </p:blipFill>
        <p:spPr>
          <a:xfrm>
            <a:off x="5784190" y="4818069"/>
            <a:ext cx="85725" cy="85724"/>
          </a:xfrm>
          <a:prstGeom prst="rect">
            <a:avLst/>
          </a:prstGeom>
        </p:spPr>
      </p:pic>
      <p:pic>
        <p:nvPicPr>
          <p:cNvPr id="9" name="object 9"/>
          <p:cNvPicPr/>
          <p:nvPr/>
        </p:nvPicPr>
        <p:blipFill>
          <a:blip r:embed="rId5" cstate="print"/>
          <a:stretch>
            <a:fillRect/>
          </a:stretch>
        </p:blipFill>
        <p:spPr>
          <a:xfrm>
            <a:off x="5784190" y="5418144"/>
            <a:ext cx="85725" cy="85724"/>
          </a:xfrm>
          <a:prstGeom prst="rect">
            <a:avLst/>
          </a:prstGeom>
        </p:spPr>
      </p:pic>
      <p:pic>
        <p:nvPicPr>
          <p:cNvPr id="10" name="object 10"/>
          <p:cNvPicPr/>
          <p:nvPr/>
        </p:nvPicPr>
        <p:blipFill>
          <a:blip r:embed="rId5" cstate="print"/>
          <a:stretch>
            <a:fillRect/>
          </a:stretch>
        </p:blipFill>
        <p:spPr>
          <a:xfrm>
            <a:off x="5784190" y="6018219"/>
            <a:ext cx="85725" cy="85724"/>
          </a:xfrm>
          <a:prstGeom prst="rect">
            <a:avLst/>
          </a:prstGeom>
        </p:spPr>
      </p:pic>
      <p:pic>
        <p:nvPicPr>
          <p:cNvPr id="11" name="object 11"/>
          <p:cNvPicPr/>
          <p:nvPr/>
        </p:nvPicPr>
        <p:blipFill>
          <a:blip r:embed="rId5" cstate="print"/>
          <a:stretch>
            <a:fillRect/>
          </a:stretch>
        </p:blipFill>
        <p:spPr>
          <a:xfrm>
            <a:off x="5164857" y="7080005"/>
            <a:ext cx="85725" cy="85724"/>
          </a:xfrm>
          <a:prstGeom prst="rect">
            <a:avLst/>
          </a:prstGeom>
        </p:spPr>
      </p:pic>
      <p:pic>
        <p:nvPicPr>
          <p:cNvPr id="12" name="object 12"/>
          <p:cNvPicPr/>
          <p:nvPr/>
        </p:nvPicPr>
        <p:blipFill>
          <a:blip r:embed="rId5" cstate="print"/>
          <a:stretch>
            <a:fillRect/>
          </a:stretch>
        </p:blipFill>
        <p:spPr>
          <a:xfrm>
            <a:off x="5164857" y="7680080"/>
            <a:ext cx="85725" cy="85724"/>
          </a:xfrm>
          <a:prstGeom prst="rect">
            <a:avLst/>
          </a:prstGeom>
        </p:spPr>
      </p:pic>
      <p:pic>
        <p:nvPicPr>
          <p:cNvPr id="13" name="object 13"/>
          <p:cNvPicPr/>
          <p:nvPr/>
        </p:nvPicPr>
        <p:blipFill>
          <a:blip r:embed="rId5" cstate="print"/>
          <a:stretch>
            <a:fillRect/>
          </a:stretch>
        </p:blipFill>
        <p:spPr>
          <a:xfrm>
            <a:off x="5164857" y="8280155"/>
            <a:ext cx="85725" cy="85724"/>
          </a:xfrm>
          <a:prstGeom prst="rect">
            <a:avLst/>
          </a:prstGeom>
        </p:spPr>
      </p:pic>
      <p:sp>
        <p:nvSpPr>
          <p:cNvPr id="14" name="object 14"/>
          <p:cNvSpPr txBox="1"/>
          <p:nvPr/>
        </p:nvSpPr>
        <p:spPr>
          <a:xfrm>
            <a:off x="1463972" y="1756964"/>
            <a:ext cx="15753715" cy="7778027"/>
          </a:xfrm>
          <a:prstGeom prst="rect">
            <a:avLst/>
          </a:prstGeom>
        </p:spPr>
        <p:txBody>
          <a:bodyPr vert="horz" wrap="square" lIns="0" tIns="12700" rIns="0" bIns="0" rtlCol="0">
            <a:spAutoFit/>
          </a:bodyPr>
          <a:lstStyle/>
          <a:p>
            <a:pPr marR="385445" algn="ctr">
              <a:lnSpc>
                <a:spcPct val="100000"/>
              </a:lnSpc>
              <a:spcBef>
                <a:spcPts val="100"/>
              </a:spcBef>
            </a:pPr>
            <a:endParaRPr sz="3200" dirty="0">
              <a:latin typeface="Roboto"/>
              <a:cs typeface="Roboto"/>
            </a:endParaRPr>
          </a:p>
          <a:p>
            <a:pPr marL="12700" marR="6593840" algn="just">
              <a:lnSpc>
                <a:spcPts val="4720"/>
              </a:lnSpc>
              <a:spcBef>
                <a:spcPts val="484"/>
              </a:spcBef>
            </a:pPr>
            <a:r>
              <a:rPr sz="2050" spc="-145" dirty="0">
                <a:solidFill>
                  <a:srgbClr val="79537D"/>
                </a:solidFill>
                <a:latin typeface="Roboto"/>
                <a:cs typeface="Roboto"/>
              </a:rPr>
              <a:t>The </a:t>
            </a:r>
            <a:r>
              <a:rPr sz="2050" spc="-105" dirty="0">
                <a:solidFill>
                  <a:srgbClr val="79537D"/>
                </a:solidFill>
                <a:latin typeface="Roboto"/>
                <a:cs typeface="Roboto"/>
              </a:rPr>
              <a:t>social </a:t>
            </a:r>
            <a:r>
              <a:rPr sz="2050" spc="-120" dirty="0">
                <a:solidFill>
                  <a:srgbClr val="79537D"/>
                </a:solidFill>
                <a:latin typeface="Roboto"/>
                <a:cs typeface="Roboto"/>
              </a:rPr>
              <a:t>distancing </a:t>
            </a:r>
            <a:r>
              <a:rPr sz="2050" spc="-150" dirty="0">
                <a:solidFill>
                  <a:srgbClr val="79537D"/>
                </a:solidFill>
                <a:latin typeface="Roboto"/>
                <a:cs typeface="Roboto"/>
              </a:rPr>
              <a:t>and </a:t>
            </a:r>
            <a:r>
              <a:rPr sz="2050" spc="-135" dirty="0">
                <a:solidFill>
                  <a:srgbClr val="79537D"/>
                </a:solidFill>
                <a:latin typeface="Roboto"/>
                <a:cs typeface="Roboto"/>
              </a:rPr>
              <a:t>lockdown </a:t>
            </a:r>
            <a:r>
              <a:rPr sz="2050" spc="-105" dirty="0">
                <a:solidFill>
                  <a:srgbClr val="79537D"/>
                </a:solidFill>
                <a:latin typeface="Roboto"/>
                <a:cs typeface="Roboto"/>
              </a:rPr>
              <a:t>restrictions </a:t>
            </a:r>
            <a:r>
              <a:rPr sz="2050" spc="-140" dirty="0">
                <a:solidFill>
                  <a:srgbClr val="79537D"/>
                </a:solidFill>
                <a:latin typeface="Roboto"/>
                <a:cs typeface="Roboto"/>
              </a:rPr>
              <a:t>have </a:t>
            </a:r>
            <a:r>
              <a:rPr sz="2050" spc="-95" dirty="0">
                <a:solidFill>
                  <a:srgbClr val="79537D"/>
                </a:solidFill>
                <a:latin typeface="Roboto"/>
                <a:cs typeface="Roboto"/>
              </a:rPr>
              <a:t>affected </a:t>
            </a:r>
            <a:r>
              <a:rPr sz="2050" spc="-120" dirty="0">
                <a:solidFill>
                  <a:srgbClr val="79537D"/>
                </a:solidFill>
                <a:latin typeface="Roboto"/>
                <a:cs typeface="Roboto"/>
              </a:rPr>
              <a:t>the </a:t>
            </a:r>
            <a:r>
              <a:rPr sz="2050" spc="-90" dirty="0">
                <a:solidFill>
                  <a:srgbClr val="79537D"/>
                </a:solidFill>
                <a:latin typeface="Roboto"/>
                <a:cs typeface="Roboto"/>
              </a:rPr>
              <a:t>different </a:t>
            </a:r>
            <a:r>
              <a:rPr sz="2050" spc="-120" dirty="0" err="1">
                <a:solidFill>
                  <a:srgbClr val="79537D"/>
                </a:solidFill>
                <a:latin typeface="Roboto"/>
                <a:cs typeface="Roboto"/>
              </a:rPr>
              <a:t>bu</a:t>
            </a:r>
            <a:r>
              <a:rPr lang="en-GB" sz="2050" spc="-120" dirty="0">
                <a:solidFill>
                  <a:srgbClr val="79537D"/>
                </a:solidFill>
                <a:latin typeface="Roboto"/>
                <a:cs typeface="Roboto"/>
              </a:rPr>
              <a:t>s</a:t>
            </a:r>
            <a:r>
              <a:rPr sz="2050" spc="-120" dirty="0">
                <a:solidFill>
                  <a:srgbClr val="79537D"/>
                </a:solidFill>
                <a:latin typeface="Roboto"/>
                <a:cs typeface="Roboto"/>
              </a:rPr>
              <a:t>sin</a:t>
            </a:r>
            <a:r>
              <a:rPr lang="en-GB" sz="2050" spc="-120" dirty="0">
                <a:solidFill>
                  <a:srgbClr val="79537D"/>
                </a:solidFill>
                <a:latin typeface="Roboto"/>
                <a:cs typeface="Roboto"/>
              </a:rPr>
              <a:t>e</a:t>
            </a:r>
            <a:r>
              <a:rPr sz="2050" spc="-120" dirty="0" err="1">
                <a:solidFill>
                  <a:srgbClr val="79537D"/>
                </a:solidFill>
                <a:latin typeface="Roboto"/>
                <a:cs typeface="Roboto"/>
              </a:rPr>
              <a:t>ses</a:t>
            </a:r>
            <a:r>
              <a:rPr sz="2050" spc="-120" dirty="0">
                <a:solidFill>
                  <a:srgbClr val="79537D"/>
                </a:solidFill>
                <a:latin typeface="Roboto"/>
                <a:cs typeface="Roboto"/>
              </a:rPr>
              <a:t>. </a:t>
            </a:r>
            <a:r>
              <a:rPr sz="2050" spc="-114" dirty="0">
                <a:solidFill>
                  <a:srgbClr val="79537D"/>
                </a:solidFill>
                <a:latin typeface="Roboto"/>
                <a:cs typeface="Roboto"/>
              </a:rPr>
              <a:t> </a:t>
            </a:r>
            <a:endParaRPr lang="en-GB" sz="2050" spc="-114" dirty="0">
              <a:solidFill>
                <a:srgbClr val="79537D"/>
              </a:solidFill>
              <a:latin typeface="Roboto"/>
              <a:cs typeface="Roboto"/>
            </a:endParaRPr>
          </a:p>
          <a:p>
            <a:pPr marL="12700" marR="6593840" algn="just">
              <a:lnSpc>
                <a:spcPts val="4720"/>
              </a:lnSpc>
              <a:spcBef>
                <a:spcPts val="484"/>
              </a:spcBef>
            </a:pPr>
            <a:r>
              <a:rPr sz="2050" spc="-145" dirty="0">
                <a:solidFill>
                  <a:srgbClr val="79537D"/>
                </a:solidFill>
                <a:latin typeface="Roboto"/>
                <a:cs typeface="Roboto"/>
              </a:rPr>
              <a:t>The </a:t>
            </a:r>
            <a:r>
              <a:rPr sz="2050" spc="-85" dirty="0">
                <a:solidFill>
                  <a:srgbClr val="79537D"/>
                </a:solidFill>
                <a:latin typeface="Roboto"/>
                <a:cs typeface="Roboto"/>
              </a:rPr>
              <a:t>retail </a:t>
            </a:r>
            <a:r>
              <a:rPr sz="2050" spc="-135" dirty="0">
                <a:solidFill>
                  <a:srgbClr val="79537D"/>
                </a:solidFill>
                <a:latin typeface="Roboto"/>
                <a:cs typeface="Roboto"/>
              </a:rPr>
              <a:t>companies </a:t>
            </a:r>
            <a:r>
              <a:rPr sz="2050" spc="-130" dirty="0">
                <a:solidFill>
                  <a:srgbClr val="79537D"/>
                </a:solidFill>
                <a:latin typeface="Roboto"/>
                <a:cs typeface="Roboto"/>
              </a:rPr>
              <a:t>badly </a:t>
            </a:r>
            <a:r>
              <a:rPr sz="2050" spc="-100" dirty="0">
                <a:solidFill>
                  <a:srgbClr val="79537D"/>
                </a:solidFill>
                <a:latin typeface="Roboto"/>
                <a:cs typeface="Roboto"/>
              </a:rPr>
              <a:t>suffered </a:t>
            </a:r>
            <a:r>
              <a:rPr sz="2050" spc="-140" dirty="0">
                <a:solidFill>
                  <a:srgbClr val="79537D"/>
                </a:solidFill>
                <a:latin typeface="Roboto"/>
                <a:cs typeface="Roboto"/>
              </a:rPr>
              <a:t>due </a:t>
            </a:r>
            <a:r>
              <a:rPr sz="2050" spc="-105" dirty="0">
                <a:solidFill>
                  <a:srgbClr val="79537D"/>
                </a:solidFill>
                <a:latin typeface="Roboto"/>
                <a:cs typeface="Roboto"/>
              </a:rPr>
              <a:t>to </a:t>
            </a:r>
            <a:r>
              <a:rPr sz="2050" spc="-120" dirty="0">
                <a:solidFill>
                  <a:srgbClr val="79537D"/>
                </a:solidFill>
                <a:latin typeface="Roboto"/>
                <a:cs typeface="Roboto"/>
              </a:rPr>
              <a:t>the </a:t>
            </a:r>
            <a:r>
              <a:rPr sz="2050" spc="-114" dirty="0">
                <a:solidFill>
                  <a:srgbClr val="79537D"/>
                </a:solidFill>
                <a:latin typeface="Roboto"/>
                <a:cs typeface="Roboto"/>
              </a:rPr>
              <a:t>closed </a:t>
            </a:r>
            <a:r>
              <a:rPr sz="2050" spc="-130" dirty="0">
                <a:solidFill>
                  <a:srgbClr val="79537D"/>
                </a:solidFill>
                <a:latin typeface="Roboto"/>
                <a:cs typeface="Roboto"/>
              </a:rPr>
              <a:t>markets </a:t>
            </a:r>
            <a:r>
              <a:rPr sz="2050" spc="-150" dirty="0">
                <a:solidFill>
                  <a:srgbClr val="79537D"/>
                </a:solidFill>
                <a:latin typeface="Roboto"/>
                <a:cs typeface="Roboto"/>
              </a:rPr>
              <a:t>and </a:t>
            </a:r>
            <a:r>
              <a:rPr sz="2050" spc="-130" dirty="0">
                <a:solidFill>
                  <a:srgbClr val="79537D"/>
                </a:solidFill>
                <a:latin typeface="Roboto"/>
                <a:cs typeface="Roboto"/>
              </a:rPr>
              <a:t>constant </a:t>
            </a:r>
            <a:r>
              <a:rPr sz="2050" spc="-120" dirty="0">
                <a:solidFill>
                  <a:srgbClr val="79537D"/>
                </a:solidFill>
                <a:latin typeface="Roboto"/>
                <a:cs typeface="Roboto"/>
              </a:rPr>
              <a:t>lockdowns. </a:t>
            </a:r>
            <a:r>
              <a:rPr sz="2050" spc="-114" dirty="0">
                <a:solidFill>
                  <a:srgbClr val="79537D"/>
                </a:solidFill>
                <a:latin typeface="Roboto"/>
                <a:cs typeface="Roboto"/>
              </a:rPr>
              <a:t> </a:t>
            </a:r>
            <a:r>
              <a:rPr sz="2050" spc="-145" dirty="0">
                <a:solidFill>
                  <a:srgbClr val="79537D"/>
                </a:solidFill>
                <a:latin typeface="Roboto"/>
                <a:cs typeface="Roboto"/>
              </a:rPr>
              <a:t>The</a:t>
            </a:r>
            <a:r>
              <a:rPr sz="2050" spc="-35" dirty="0">
                <a:solidFill>
                  <a:srgbClr val="79537D"/>
                </a:solidFill>
                <a:latin typeface="Roboto"/>
                <a:cs typeface="Roboto"/>
              </a:rPr>
              <a:t> </a:t>
            </a:r>
            <a:r>
              <a:rPr sz="2050" spc="-135" dirty="0">
                <a:solidFill>
                  <a:srgbClr val="79537D"/>
                </a:solidFill>
                <a:latin typeface="Roboto"/>
                <a:cs typeface="Roboto"/>
              </a:rPr>
              <a:t>high</a:t>
            </a:r>
            <a:r>
              <a:rPr sz="2050" spc="-35" dirty="0">
                <a:solidFill>
                  <a:srgbClr val="79537D"/>
                </a:solidFill>
                <a:latin typeface="Roboto"/>
                <a:cs typeface="Roboto"/>
              </a:rPr>
              <a:t> </a:t>
            </a:r>
            <a:r>
              <a:rPr sz="2050" spc="-114" dirty="0">
                <a:solidFill>
                  <a:srgbClr val="79537D"/>
                </a:solidFill>
                <a:latin typeface="Roboto"/>
                <a:cs typeface="Roboto"/>
              </a:rPr>
              <a:t>cost</a:t>
            </a:r>
            <a:r>
              <a:rPr sz="2050" spc="-35" dirty="0">
                <a:solidFill>
                  <a:srgbClr val="79537D"/>
                </a:solidFill>
                <a:latin typeface="Roboto"/>
                <a:cs typeface="Roboto"/>
              </a:rPr>
              <a:t> </a:t>
            </a:r>
            <a:r>
              <a:rPr sz="2050" spc="-75" dirty="0">
                <a:solidFill>
                  <a:srgbClr val="79537D"/>
                </a:solidFill>
                <a:latin typeface="Roboto"/>
                <a:cs typeface="Roboto"/>
              </a:rPr>
              <a:t>of</a:t>
            </a:r>
            <a:r>
              <a:rPr sz="2050" spc="-35" dirty="0">
                <a:solidFill>
                  <a:srgbClr val="79537D"/>
                </a:solidFill>
                <a:latin typeface="Roboto"/>
                <a:cs typeface="Roboto"/>
              </a:rPr>
              <a:t> </a:t>
            </a:r>
            <a:r>
              <a:rPr sz="2050" spc="-114" dirty="0">
                <a:solidFill>
                  <a:srgbClr val="79537D"/>
                </a:solidFill>
                <a:latin typeface="Roboto"/>
                <a:cs typeface="Roboto"/>
              </a:rPr>
              <a:t>materials</a:t>
            </a:r>
            <a:r>
              <a:rPr sz="2050" spc="-35" dirty="0">
                <a:solidFill>
                  <a:srgbClr val="79537D"/>
                </a:solidFill>
                <a:latin typeface="Roboto"/>
                <a:cs typeface="Roboto"/>
              </a:rPr>
              <a:t> </a:t>
            </a:r>
            <a:r>
              <a:rPr sz="2050" spc="-120" dirty="0">
                <a:solidFill>
                  <a:srgbClr val="79537D"/>
                </a:solidFill>
                <a:latin typeface="Roboto"/>
                <a:cs typeface="Roboto"/>
              </a:rPr>
              <a:t>increased</a:t>
            </a:r>
            <a:r>
              <a:rPr sz="2050" spc="-30" dirty="0">
                <a:solidFill>
                  <a:srgbClr val="79537D"/>
                </a:solidFill>
                <a:latin typeface="Roboto"/>
                <a:cs typeface="Roboto"/>
              </a:rPr>
              <a:t> </a:t>
            </a:r>
            <a:r>
              <a:rPr sz="2050" spc="-120" dirty="0">
                <a:solidFill>
                  <a:srgbClr val="79537D"/>
                </a:solidFill>
                <a:latin typeface="Roboto"/>
                <a:cs typeface="Roboto"/>
              </a:rPr>
              <a:t>the</a:t>
            </a:r>
            <a:r>
              <a:rPr sz="2050" spc="-35" dirty="0">
                <a:solidFill>
                  <a:srgbClr val="79537D"/>
                </a:solidFill>
                <a:latin typeface="Roboto"/>
                <a:cs typeface="Roboto"/>
              </a:rPr>
              <a:t> </a:t>
            </a:r>
            <a:r>
              <a:rPr sz="2050" spc="-114" dirty="0">
                <a:solidFill>
                  <a:srgbClr val="79537D"/>
                </a:solidFill>
                <a:latin typeface="Roboto"/>
                <a:cs typeface="Roboto"/>
              </a:rPr>
              <a:t>cost</a:t>
            </a:r>
            <a:r>
              <a:rPr sz="2050" spc="-35" dirty="0">
                <a:solidFill>
                  <a:srgbClr val="79537D"/>
                </a:solidFill>
                <a:latin typeface="Roboto"/>
                <a:cs typeface="Roboto"/>
              </a:rPr>
              <a:t> </a:t>
            </a:r>
            <a:r>
              <a:rPr sz="2050" spc="-75" dirty="0">
                <a:solidFill>
                  <a:srgbClr val="79537D"/>
                </a:solidFill>
                <a:latin typeface="Roboto"/>
                <a:cs typeface="Roboto"/>
              </a:rPr>
              <a:t>of</a:t>
            </a:r>
            <a:r>
              <a:rPr sz="2050" spc="-35" dirty="0">
                <a:solidFill>
                  <a:srgbClr val="79537D"/>
                </a:solidFill>
                <a:latin typeface="Roboto"/>
                <a:cs typeface="Roboto"/>
              </a:rPr>
              <a:t> </a:t>
            </a:r>
            <a:r>
              <a:rPr sz="2050" spc="-125" dirty="0">
                <a:solidFill>
                  <a:srgbClr val="79537D"/>
                </a:solidFill>
                <a:latin typeface="Roboto"/>
                <a:cs typeface="Roboto"/>
              </a:rPr>
              <a:t>production</a:t>
            </a:r>
            <a:endParaRPr sz="2050" dirty="0">
              <a:latin typeface="Roboto"/>
              <a:cs typeface="Roboto"/>
            </a:endParaRPr>
          </a:p>
          <a:p>
            <a:pPr>
              <a:lnSpc>
                <a:spcPct val="100000"/>
              </a:lnSpc>
            </a:pPr>
            <a:endParaRPr sz="2400" dirty="0">
              <a:latin typeface="Roboto"/>
              <a:cs typeface="Roboto"/>
            </a:endParaRPr>
          </a:p>
          <a:p>
            <a:pPr marL="4548505">
              <a:lnSpc>
                <a:spcPct val="100000"/>
              </a:lnSpc>
              <a:spcBef>
                <a:spcPts val="1560"/>
              </a:spcBef>
            </a:pPr>
            <a:r>
              <a:rPr sz="2050" spc="-145" dirty="0">
                <a:solidFill>
                  <a:srgbClr val="79537D"/>
                </a:solidFill>
                <a:latin typeface="Roboto"/>
                <a:cs typeface="Roboto"/>
              </a:rPr>
              <a:t>The</a:t>
            </a:r>
            <a:r>
              <a:rPr sz="2050" spc="-30" dirty="0">
                <a:solidFill>
                  <a:srgbClr val="79537D"/>
                </a:solidFill>
                <a:latin typeface="Roboto"/>
                <a:cs typeface="Roboto"/>
              </a:rPr>
              <a:t> </a:t>
            </a:r>
            <a:r>
              <a:rPr sz="2050" spc="-110" dirty="0">
                <a:solidFill>
                  <a:srgbClr val="79537D"/>
                </a:solidFill>
                <a:latin typeface="Roboto"/>
                <a:cs typeface="Roboto"/>
              </a:rPr>
              <a:t>daily</a:t>
            </a:r>
            <a:r>
              <a:rPr sz="2050" spc="-25" dirty="0">
                <a:solidFill>
                  <a:srgbClr val="79537D"/>
                </a:solidFill>
                <a:latin typeface="Roboto"/>
                <a:cs typeface="Roboto"/>
              </a:rPr>
              <a:t> </a:t>
            </a:r>
            <a:r>
              <a:rPr sz="2050" spc="-140" dirty="0">
                <a:solidFill>
                  <a:srgbClr val="79537D"/>
                </a:solidFill>
                <a:latin typeface="Roboto"/>
                <a:cs typeface="Roboto"/>
              </a:rPr>
              <a:t>used</a:t>
            </a:r>
            <a:r>
              <a:rPr sz="2050" spc="-25" dirty="0">
                <a:solidFill>
                  <a:srgbClr val="79537D"/>
                </a:solidFill>
                <a:latin typeface="Roboto"/>
                <a:cs typeface="Roboto"/>
              </a:rPr>
              <a:t> </a:t>
            </a:r>
            <a:r>
              <a:rPr sz="2050" spc="-130" dirty="0">
                <a:solidFill>
                  <a:srgbClr val="79537D"/>
                </a:solidFill>
                <a:latin typeface="Roboto"/>
                <a:cs typeface="Roboto"/>
              </a:rPr>
              <a:t>products</a:t>
            </a:r>
            <a:r>
              <a:rPr sz="2050" spc="-25" dirty="0">
                <a:solidFill>
                  <a:srgbClr val="79537D"/>
                </a:solidFill>
                <a:latin typeface="Roboto"/>
                <a:cs typeface="Roboto"/>
              </a:rPr>
              <a:t> </a:t>
            </a:r>
            <a:r>
              <a:rPr sz="2050" spc="-150" dirty="0">
                <a:solidFill>
                  <a:srgbClr val="79537D"/>
                </a:solidFill>
                <a:latin typeface="Roboto"/>
                <a:cs typeface="Roboto"/>
              </a:rPr>
              <a:t>and</a:t>
            </a:r>
            <a:r>
              <a:rPr sz="2050" spc="-25" dirty="0">
                <a:solidFill>
                  <a:srgbClr val="79537D"/>
                </a:solidFill>
                <a:latin typeface="Roboto"/>
                <a:cs typeface="Roboto"/>
              </a:rPr>
              <a:t> </a:t>
            </a:r>
            <a:r>
              <a:rPr sz="2050" spc="-125" dirty="0">
                <a:solidFill>
                  <a:srgbClr val="79537D"/>
                </a:solidFill>
                <a:latin typeface="Roboto"/>
                <a:cs typeface="Roboto"/>
              </a:rPr>
              <a:t>medicines</a:t>
            </a:r>
            <a:r>
              <a:rPr sz="2050" spc="-30" dirty="0">
                <a:solidFill>
                  <a:srgbClr val="79537D"/>
                </a:solidFill>
                <a:latin typeface="Roboto"/>
                <a:cs typeface="Roboto"/>
              </a:rPr>
              <a:t> </a:t>
            </a:r>
            <a:r>
              <a:rPr sz="2050" spc="-130" dirty="0">
                <a:solidFill>
                  <a:srgbClr val="79537D"/>
                </a:solidFill>
                <a:latin typeface="Roboto"/>
                <a:cs typeface="Roboto"/>
              </a:rPr>
              <a:t>were</a:t>
            </a:r>
            <a:r>
              <a:rPr sz="2050" spc="-25" dirty="0">
                <a:solidFill>
                  <a:srgbClr val="79537D"/>
                </a:solidFill>
                <a:latin typeface="Roboto"/>
                <a:cs typeface="Roboto"/>
              </a:rPr>
              <a:t> </a:t>
            </a:r>
            <a:r>
              <a:rPr sz="2050" spc="-125" dirty="0">
                <a:solidFill>
                  <a:srgbClr val="79537D"/>
                </a:solidFill>
                <a:latin typeface="Roboto"/>
                <a:cs typeface="Roboto"/>
              </a:rPr>
              <a:t>highly</a:t>
            </a:r>
            <a:r>
              <a:rPr sz="2050" spc="-25" dirty="0">
                <a:solidFill>
                  <a:srgbClr val="79537D"/>
                </a:solidFill>
                <a:latin typeface="Roboto"/>
                <a:cs typeface="Roboto"/>
              </a:rPr>
              <a:t> </a:t>
            </a:r>
            <a:r>
              <a:rPr sz="2050" spc="-135" dirty="0">
                <a:solidFill>
                  <a:srgbClr val="79537D"/>
                </a:solidFill>
                <a:latin typeface="Roboto"/>
                <a:cs typeface="Roboto"/>
              </a:rPr>
              <a:t>demanded.</a:t>
            </a:r>
            <a:endParaRPr sz="2050" dirty="0">
              <a:latin typeface="Roboto"/>
              <a:cs typeface="Roboto"/>
            </a:endParaRPr>
          </a:p>
          <a:p>
            <a:pPr marL="4548505" marR="1892935">
              <a:lnSpc>
                <a:spcPct val="192100"/>
              </a:lnSpc>
            </a:pPr>
            <a:r>
              <a:rPr sz="2050" spc="-95" dirty="0">
                <a:solidFill>
                  <a:srgbClr val="79537D"/>
                </a:solidFill>
                <a:latin typeface="Roboto"/>
                <a:cs typeface="Roboto"/>
              </a:rPr>
              <a:t>Different</a:t>
            </a:r>
            <a:r>
              <a:rPr sz="2050" spc="-35" dirty="0">
                <a:solidFill>
                  <a:srgbClr val="79537D"/>
                </a:solidFill>
                <a:latin typeface="Roboto"/>
                <a:cs typeface="Roboto"/>
              </a:rPr>
              <a:t> </a:t>
            </a:r>
            <a:r>
              <a:rPr sz="2050" spc="-135" dirty="0">
                <a:solidFill>
                  <a:srgbClr val="79537D"/>
                </a:solidFill>
                <a:latin typeface="Roboto"/>
                <a:cs typeface="Roboto"/>
              </a:rPr>
              <a:t>lockdown</a:t>
            </a:r>
            <a:r>
              <a:rPr sz="2050" spc="-30" dirty="0">
                <a:solidFill>
                  <a:srgbClr val="79537D"/>
                </a:solidFill>
                <a:latin typeface="Roboto"/>
                <a:cs typeface="Roboto"/>
              </a:rPr>
              <a:t> </a:t>
            </a:r>
            <a:r>
              <a:rPr sz="2050" spc="-130" dirty="0">
                <a:solidFill>
                  <a:srgbClr val="79537D"/>
                </a:solidFill>
                <a:latin typeface="Roboto"/>
                <a:cs typeface="Roboto"/>
              </a:rPr>
              <a:t>laws</a:t>
            </a:r>
            <a:r>
              <a:rPr sz="2050" spc="-30" dirty="0">
                <a:solidFill>
                  <a:srgbClr val="79537D"/>
                </a:solidFill>
                <a:latin typeface="Roboto"/>
                <a:cs typeface="Roboto"/>
              </a:rPr>
              <a:t> </a:t>
            </a:r>
            <a:r>
              <a:rPr sz="2050" spc="-130" dirty="0">
                <a:solidFill>
                  <a:srgbClr val="79537D"/>
                </a:solidFill>
                <a:latin typeface="Roboto"/>
                <a:cs typeface="Roboto"/>
              </a:rPr>
              <a:t>were</a:t>
            </a:r>
            <a:r>
              <a:rPr sz="2050" spc="-30" dirty="0">
                <a:solidFill>
                  <a:srgbClr val="79537D"/>
                </a:solidFill>
                <a:latin typeface="Roboto"/>
                <a:cs typeface="Roboto"/>
              </a:rPr>
              <a:t> </a:t>
            </a:r>
            <a:r>
              <a:rPr sz="2050" spc="-135" dirty="0">
                <a:solidFill>
                  <a:srgbClr val="79537D"/>
                </a:solidFill>
                <a:latin typeface="Roboto"/>
                <a:cs typeface="Roboto"/>
              </a:rPr>
              <a:t>imposed</a:t>
            </a:r>
            <a:r>
              <a:rPr sz="2050" spc="-35" dirty="0">
                <a:solidFill>
                  <a:srgbClr val="79537D"/>
                </a:solidFill>
                <a:latin typeface="Roboto"/>
                <a:cs typeface="Roboto"/>
              </a:rPr>
              <a:t> </a:t>
            </a:r>
            <a:r>
              <a:rPr sz="2050" spc="-145" dirty="0">
                <a:solidFill>
                  <a:srgbClr val="79537D"/>
                </a:solidFill>
                <a:latin typeface="Roboto"/>
                <a:cs typeface="Roboto"/>
              </a:rPr>
              <a:t>on</a:t>
            </a:r>
            <a:r>
              <a:rPr sz="2050" spc="-30" dirty="0">
                <a:solidFill>
                  <a:srgbClr val="79537D"/>
                </a:solidFill>
                <a:latin typeface="Roboto"/>
                <a:cs typeface="Roboto"/>
              </a:rPr>
              <a:t> </a:t>
            </a:r>
            <a:r>
              <a:rPr sz="2050" spc="-90" dirty="0">
                <a:solidFill>
                  <a:srgbClr val="79537D"/>
                </a:solidFill>
                <a:latin typeface="Roboto"/>
                <a:cs typeface="Roboto"/>
              </a:rPr>
              <a:t>different</a:t>
            </a:r>
            <a:r>
              <a:rPr sz="2050" spc="-30" dirty="0">
                <a:solidFill>
                  <a:srgbClr val="79537D"/>
                </a:solidFill>
                <a:latin typeface="Roboto"/>
                <a:cs typeface="Roboto"/>
              </a:rPr>
              <a:t> </a:t>
            </a:r>
            <a:r>
              <a:rPr sz="2050" spc="-120" dirty="0">
                <a:solidFill>
                  <a:srgbClr val="79537D"/>
                </a:solidFill>
                <a:latin typeface="Roboto"/>
                <a:cs typeface="Roboto"/>
              </a:rPr>
              <a:t>parts</a:t>
            </a:r>
            <a:r>
              <a:rPr sz="2050" spc="-30" dirty="0">
                <a:solidFill>
                  <a:srgbClr val="79537D"/>
                </a:solidFill>
                <a:latin typeface="Roboto"/>
                <a:cs typeface="Roboto"/>
              </a:rPr>
              <a:t> </a:t>
            </a:r>
            <a:r>
              <a:rPr sz="2050" spc="-75" dirty="0">
                <a:solidFill>
                  <a:srgbClr val="79537D"/>
                </a:solidFill>
                <a:latin typeface="Roboto"/>
                <a:cs typeface="Roboto"/>
              </a:rPr>
              <a:t>of</a:t>
            </a:r>
            <a:r>
              <a:rPr sz="2050" spc="-30" dirty="0">
                <a:solidFill>
                  <a:srgbClr val="79537D"/>
                </a:solidFill>
                <a:latin typeface="Roboto"/>
                <a:cs typeface="Roboto"/>
              </a:rPr>
              <a:t> </a:t>
            </a:r>
            <a:r>
              <a:rPr sz="2050" spc="-120" dirty="0">
                <a:solidFill>
                  <a:srgbClr val="79537D"/>
                </a:solidFill>
                <a:latin typeface="Roboto"/>
                <a:cs typeface="Roboto"/>
              </a:rPr>
              <a:t>the</a:t>
            </a:r>
            <a:r>
              <a:rPr sz="2050" spc="-35" dirty="0">
                <a:solidFill>
                  <a:srgbClr val="79537D"/>
                </a:solidFill>
                <a:latin typeface="Roboto"/>
                <a:cs typeface="Roboto"/>
              </a:rPr>
              <a:t> </a:t>
            </a:r>
            <a:r>
              <a:rPr sz="2050" spc="-200" dirty="0">
                <a:solidFill>
                  <a:srgbClr val="79537D"/>
                </a:solidFill>
                <a:latin typeface="Roboto"/>
                <a:cs typeface="Roboto"/>
              </a:rPr>
              <a:t>UK</a:t>
            </a:r>
            <a:r>
              <a:rPr sz="2050" spc="-35" dirty="0">
                <a:solidFill>
                  <a:srgbClr val="79537D"/>
                </a:solidFill>
                <a:latin typeface="Roboto"/>
                <a:cs typeface="Roboto"/>
              </a:rPr>
              <a:t> </a:t>
            </a:r>
            <a:r>
              <a:rPr sz="2050" spc="-145" dirty="0">
                <a:solidFill>
                  <a:srgbClr val="79537D"/>
                </a:solidFill>
                <a:latin typeface="Roboto"/>
                <a:cs typeface="Roboto"/>
              </a:rPr>
              <a:t>(UK</a:t>
            </a:r>
            <a:r>
              <a:rPr sz="2050" spc="-35" dirty="0">
                <a:solidFill>
                  <a:srgbClr val="79537D"/>
                </a:solidFill>
                <a:latin typeface="Roboto"/>
                <a:cs typeface="Roboto"/>
              </a:rPr>
              <a:t> </a:t>
            </a:r>
            <a:r>
              <a:rPr sz="2050" spc="-110" dirty="0">
                <a:solidFill>
                  <a:srgbClr val="79537D"/>
                </a:solidFill>
                <a:latin typeface="Roboto"/>
                <a:cs typeface="Roboto"/>
              </a:rPr>
              <a:t>Parliament,</a:t>
            </a:r>
            <a:r>
              <a:rPr sz="2050" spc="-30" dirty="0">
                <a:solidFill>
                  <a:srgbClr val="79537D"/>
                </a:solidFill>
                <a:latin typeface="Roboto"/>
                <a:cs typeface="Roboto"/>
              </a:rPr>
              <a:t> </a:t>
            </a:r>
            <a:r>
              <a:rPr sz="2050" spc="-100" dirty="0">
                <a:solidFill>
                  <a:srgbClr val="79537D"/>
                </a:solidFill>
                <a:latin typeface="Roboto"/>
                <a:cs typeface="Roboto"/>
              </a:rPr>
              <a:t>2022). </a:t>
            </a:r>
            <a:r>
              <a:rPr sz="2050" spc="-495" dirty="0">
                <a:solidFill>
                  <a:srgbClr val="79537D"/>
                </a:solidFill>
                <a:latin typeface="Roboto"/>
                <a:cs typeface="Roboto"/>
              </a:rPr>
              <a:t> </a:t>
            </a:r>
            <a:r>
              <a:rPr sz="2050" spc="-145" dirty="0">
                <a:solidFill>
                  <a:srgbClr val="79537D"/>
                </a:solidFill>
                <a:latin typeface="Roboto"/>
                <a:cs typeface="Roboto"/>
              </a:rPr>
              <a:t>The</a:t>
            </a:r>
            <a:r>
              <a:rPr sz="2050" spc="-35" dirty="0">
                <a:solidFill>
                  <a:srgbClr val="79537D"/>
                </a:solidFill>
                <a:latin typeface="Roboto"/>
                <a:cs typeface="Roboto"/>
              </a:rPr>
              <a:t> </a:t>
            </a:r>
            <a:r>
              <a:rPr sz="2050" spc="-200" dirty="0">
                <a:solidFill>
                  <a:srgbClr val="79537D"/>
                </a:solidFill>
                <a:latin typeface="Roboto"/>
                <a:cs typeface="Roboto"/>
              </a:rPr>
              <a:t>UK</a:t>
            </a:r>
            <a:r>
              <a:rPr sz="2050" spc="-40" dirty="0">
                <a:solidFill>
                  <a:srgbClr val="79537D"/>
                </a:solidFill>
                <a:latin typeface="Roboto"/>
                <a:cs typeface="Roboto"/>
              </a:rPr>
              <a:t> </a:t>
            </a:r>
            <a:r>
              <a:rPr sz="2050" spc="-140" dirty="0">
                <a:solidFill>
                  <a:srgbClr val="79537D"/>
                </a:solidFill>
                <a:latin typeface="Roboto"/>
                <a:cs typeface="Roboto"/>
              </a:rPr>
              <a:t>government</a:t>
            </a:r>
            <a:r>
              <a:rPr sz="2050" spc="-35" dirty="0">
                <a:solidFill>
                  <a:srgbClr val="79537D"/>
                </a:solidFill>
                <a:latin typeface="Roboto"/>
                <a:cs typeface="Roboto"/>
              </a:rPr>
              <a:t> </a:t>
            </a:r>
            <a:r>
              <a:rPr sz="2050" spc="-145" dirty="0">
                <a:solidFill>
                  <a:srgbClr val="79537D"/>
                </a:solidFill>
                <a:latin typeface="Roboto"/>
                <a:cs typeface="Roboto"/>
              </a:rPr>
              <a:t>announced</a:t>
            </a:r>
            <a:r>
              <a:rPr sz="2050" spc="-35" dirty="0">
                <a:solidFill>
                  <a:srgbClr val="79537D"/>
                </a:solidFill>
                <a:latin typeface="Roboto"/>
                <a:cs typeface="Roboto"/>
              </a:rPr>
              <a:t> </a:t>
            </a:r>
            <a:r>
              <a:rPr sz="2050" spc="-120" dirty="0">
                <a:solidFill>
                  <a:srgbClr val="79537D"/>
                </a:solidFill>
                <a:latin typeface="Roboto"/>
                <a:cs typeface="Roboto"/>
              </a:rPr>
              <a:t>the</a:t>
            </a:r>
            <a:r>
              <a:rPr sz="2050" spc="-30" dirty="0">
                <a:solidFill>
                  <a:srgbClr val="79537D"/>
                </a:solidFill>
                <a:latin typeface="Roboto"/>
                <a:cs typeface="Roboto"/>
              </a:rPr>
              <a:t> </a:t>
            </a:r>
            <a:r>
              <a:rPr sz="2050" spc="-105" dirty="0">
                <a:solidFill>
                  <a:srgbClr val="79537D"/>
                </a:solidFill>
                <a:latin typeface="Roboto"/>
                <a:cs typeface="Roboto"/>
              </a:rPr>
              <a:t>large</a:t>
            </a:r>
            <a:r>
              <a:rPr sz="2050" spc="-35" dirty="0">
                <a:solidFill>
                  <a:srgbClr val="79537D"/>
                </a:solidFill>
                <a:latin typeface="Roboto"/>
                <a:cs typeface="Roboto"/>
              </a:rPr>
              <a:t> </a:t>
            </a:r>
            <a:r>
              <a:rPr sz="2050" spc="-150" dirty="0">
                <a:solidFill>
                  <a:srgbClr val="79537D"/>
                </a:solidFill>
                <a:latin typeface="Roboto"/>
                <a:cs typeface="Roboto"/>
              </a:rPr>
              <a:t>and</a:t>
            </a:r>
            <a:r>
              <a:rPr sz="2050" spc="-35" dirty="0">
                <a:solidFill>
                  <a:srgbClr val="79537D"/>
                </a:solidFill>
                <a:latin typeface="Roboto"/>
                <a:cs typeface="Roboto"/>
              </a:rPr>
              <a:t> </a:t>
            </a:r>
            <a:r>
              <a:rPr sz="2050" spc="-120" dirty="0">
                <a:solidFill>
                  <a:srgbClr val="79537D"/>
                </a:solidFill>
                <a:latin typeface="Roboto"/>
                <a:cs typeface="Roboto"/>
              </a:rPr>
              <a:t>small</a:t>
            </a:r>
            <a:r>
              <a:rPr sz="2050" spc="-35" dirty="0">
                <a:solidFill>
                  <a:srgbClr val="79537D"/>
                </a:solidFill>
                <a:latin typeface="Roboto"/>
                <a:cs typeface="Roboto"/>
              </a:rPr>
              <a:t> </a:t>
            </a:r>
            <a:r>
              <a:rPr sz="2050" spc="-125" dirty="0">
                <a:solidFill>
                  <a:srgbClr val="79537D"/>
                </a:solidFill>
                <a:latin typeface="Roboto"/>
                <a:cs typeface="Roboto"/>
              </a:rPr>
              <a:t>gathering</a:t>
            </a:r>
            <a:r>
              <a:rPr sz="2050" spc="-30" dirty="0">
                <a:solidFill>
                  <a:srgbClr val="79537D"/>
                </a:solidFill>
                <a:latin typeface="Roboto"/>
                <a:cs typeface="Roboto"/>
              </a:rPr>
              <a:t> </a:t>
            </a:r>
            <a:r>
              <a:rPr sz="2050" spc="-110" dirty="0">
                <a:solidFill>
                  <a:srgbClr val="79537D"/>
                </a:solidFill>
                <a:latin typeface="Roboto"/>
                <a:cs typeface="Roboto"/>
              </a:rPr>
              <a:t>rules</a:t>
            </a:r>
            <a:r>
              <a:rPr sz="2050" spc="-35" dirty="0">
                <a:solidFill>
                  <a:srgbClr val="79537D"/>
                </a:solidFill>
                <a:latin typeface="Roboto"/>
                <a:cs typeface="Roboto"/>
              </a:rPr>
              <a:t> </a:t>
            </a:r>
            <a:r>
              <a:rPr sz="2050" spc="-105" dirty="0">
                <a:solidFill>
                  <a:srgbClr val="79537D"/>
                </a:solidFill>
                <a:latin typeface="Roboto"/>
                <a:cs typeface="Roboto"/>
              </a:rPr>
              <a:t>in</a:t>
            </a:r>
            <a:r>
              <a:rPr sz="2050" spc="-35" dirty="0">
                <a:solidFill>
                  <a:srgbClr val="79537D"/>
                </a:solidFill>
                <a:latin typeface="Roboto"/>
                <a:cs typeface="Roboto"/>
              </a:rPr>
              <a:t> </a:t>
            </a:r>
            <a:r>
              <a:rPr sz="2050" spc="-110" dirty="0">
                <a:solidFill>
                  <a:srgbClr val="79537D"/>
                </a:solidFill>
                <a:latin typeface="Roboto"/>
                <a:cs typeface="Roboto"/>
              </a:rPr>
              <a:t>2020.</a:t>
            </a:r>
            <a:endParaRPr sz="2050" dirty="0">
              <a:latin typeface="Roboto"/>
              <a:cs typeface="Roboto"/>
            </a:endParaRPr>
          </a:p>
          <a:p>
            <a:pPr>
              <a:lnSpc>
                <a:spcPct val="100000"/>
              </a:lnSpc>
            </a:pPr>
            <a:endParaRPr sz="2400" dirty="0">
              <a:latin typeface="Roboto"/>
              <a:cs typeface="Roboto"/>
            </a:endParaRPr>
          </a:p>
          <a:p>
            <a:pPr>
              <a:lnSpc>
                <a:spcPct val="100000"/>
              </a:lnSpc>
              <a:spcBef>
                <a:spcPts val="20"/>
              </a:spcBef>
            </a:pPr>
            <a:endParaRPr sz="2500" dirty="0">
              <a:latin typeface="Roboto"/>
              <a:cs typeface="Roboto"/>
            </a:endParaRPr>
          </a:p>
          <a:p>
            <a:pPr marL="3929379">
              <a:lnSpc>
                <a:spcPct val="100000"/>
              </a:lnSpc>
            </a:pPr>
            <a:r>
              <a:rPr sz="2050" spc="-95" dirty="0">
                <a:solidFill>
                  <a:srgbClr val="79537D"/>
                </a:solidFill>
                <a:latin typeface="Roboto"/>
                <a:cs typeface="Roboto"/>
              </a:rPr>
              <a:t>Different</a:t>
            </a:r>
            <a:r>
              <a:rPr sz="2050" spc="-35" dirty="0">
                <a:solidFill>
                  <a:srgbClr val="79537D"/>
                </a:solidFill>
                <a:latin typeface="Roboto"/>
                <a:cs typeface="Roboto"/>
              </a:rPr>
              <a:t> </a:t>
            </a:r>
            <a:r>
              <a:rPr sz="2050" spc="-135" dirty="0">
                <a:solidFill>
                  <a:srgbClr val="79537D"/>
                </a:solidFill>
                <a:latin typeface="Roboto"/>
                <a:cs typeface="Roboto"/>
              </a:rPr>
              <a:t>lockdown</a:t>
            </a:r>
            <a:r>
              <a:rPr sz="2050" spc="-30" dirty="0">
                <a:solidFill>
                  <a:srgbClr val="79537D"/>
                </a:solidFill>
                <a:latin typeface="Roboto"/>
                <a:cs typeface="Roboto"/>
              </a:rPr>
              <a:t> </a:t>
            </a:r>
            <a:r>
              <a:rPr sz="2050" spc="-130" dirty="0">
                <a:solidFill>
                  <a:srgbClr val="79537D"/>
                </a:solidFill>
                <a:latin typeface="Roboto"/>
                <a:cs typeface="Roboto"/>
              </a:rPr>
              <a:t>laws</a:t>
            </a:r>
            <a:r>
              <a:rPr sz="2050" spc="-35" dirty="0">
                <a:solidFill>
                  <a:srgbClr val="79537D"/>
                </a:solidFill>
                <a:latin typeface="Roboto"/>
                <a:cs typeface="Roboto"/>
              </a:rPr>
              <a:t> </a:t>
            </a:r>
            <a:r>
              <a:rPr sz="2050" spc="-130" dirty="0">
                <a:solidFill>
                  <a:srgbClr val="79537D"/>
                </a:solidFill>
                <a:latin typeface="Roboto"/>
                <a:cs typeface="Roboto"/>
              </a:rPr>
              <a:t>were</a:t>
            </a:r>
            <a:r>
              <a:rPr sz="2050" spc="-30" dirty="0">
                <a:solidFill>
                  <a:srgbClr val="79537D"/>
                </a:solidFill>
                <a:latin typeface="Roboto"/>
                <a:cs typeface="Roboto"/>
              </a:rPr>
              <a:t> </a:t>
            </a:r>
            <a:r>
              <a:rPr sz="2050" spc="-135" dirty="0">
                <a:solidFill>
                  <a:srgbClr val="79537D"/>
                </a:solidFill>
                <a:latin typeface="Roboto"/>
                <a:cs typeface="Roboto"/>
              </a:rPr>
              <a:t>imposed</a:t>
            </a:r>
            <a:r>
              <a:rPr sz="2050" spc="-35" dirty="0">
                <a:solidFill>
                  <a:srgbClr val="79537D"/>
                </a:solidFill>
                <a:latin typeface="Roboto"/>
                <a:cs typeface="Roboto"/>
              </a:rPr>
              <a:t> </a:t>
            </a:r>
            <a:r>
              <a:rPr sz="2050" spc="-145" dirty="0">
                <a:solidFill>
                  <a:srgbClr val="79537D"/>
                </a:solidFill>
                <a:latin typeface="Roboto"/>
                <a:cs typeface="Roboto"/>
              </a:rPr>
              <a:t>on</a:t>
            </a:r>
            <a:r>
              <a:rPr sz="2050" spc="-30" dirty="0">
                <a:solidFill>
                  <a:srgbClr val="79537D"/>
                </a:solidFill>
                <a:latin typeface="Roboto"/>
                <a:cs typeface="Roboto"/>
              </a:rPr>
              <a:t> </a:t>
            </a:r>
            <a:r>
              <a:rPr sz="2050" spc="-90" dirty="0">
                <a:solidFill>
                  <a:srgbClr val="79537D"/>
                </a:solidFill>
                <a:latin typeface="Roboto"/>
                <a:cs typeface="Roboto"/>
              </a:rPr>
              <a:t>different</a:t>
            </a:r>
            <a:r>
              <a:rPr sz="2050" spc="-35" dirty="0">
                <a:solidFill>
                  <a:srgbClr val="79537D"/>
                </a:solidFill>
                <a:latin typeface="Roboto"/>
                <a:cs typeface="Roboto"/>
              </a:rPr>
              <a:t> </a:t>
            </a:r>
            <a:r>
              <a:rPr sz="2050" spc="-120" dirty="0">
                <a:solidFill>
                  <a:srgbClr val="79537D"/>
                </a:solidFill>
                <a:latin typeface="Roboto"/>
                <a:cs typeface="Roboto"/>
              </a:rPr>
              <a:t>parts</a:t>
            </a:r>
            <a:r>
              <a:rPr sz="2050" spc="-30" dirty="0">
                <a:solidFill>
                  <a:srgbClr val="79537D"/>
                </a:solidFill>
                <a:latin typeface="Roboto"/>
                <a:cs typeface="Roboto"/>
              </a:rPr>
              <a:t> </a:t>
            </a:r>
            <a:r>
              <a:rPr sz="2050" spc="-75" dirty="0">
                <a:solidFill>
                  <a:srgbClr val="79537D"/>
                </a:solidFill>
                <a:latin typeface="Roboto"/>
                <a:cs typeface="Roboto"/>
              </a:rPr>
              <a:t>of</a:t>
            </a:r>
            <a:r>
              <a:rPr sz="2050" spc="-30" dirty="0">
                <a:solidFill>
                  <a:srgbClr val="79537D"/>
                </a:solidFill>
                <a:latin typeface="Roboto"/>
                <a:cs typeface="Roboto"/>
              </a:rPr>
              <a:t> </a:t>
            </a:r>
            <a:r>
              <a:rPr sz="2050" spc="-120" dirty="0">
                <a:solidFill>
                  <a:srgbClr val="79537D"/>
                </a:solidFill>
                <a:latin typeface="Roboto"/>
                <a:cs typeface="Roboto"/>
              </a:rPr>
              <a:t>the</a:t>
            </a:r>
            <a:r>
              <a:rPr sz="2050" spc="-35" dirty="0">
                <a:solidFill>
                  <a:srgbClr val="79537D"/>
                </a:solidFill>
                <a:latin typeface="Roboto"/>
                <a:cs typeface="Roboto"/>
              </a:rPr>
              <a:t> </a:t>
            </a:r>
            <a:r>
              <a:rPr sz="2050" spc="-140" dirty="0">
                <a:solidFill>
                  <a:srgbClr val="79537D"/>
                </a:solidFill>
                <a:latin typeface="Roboto"/>
                <a:cs typeface="Roboto"/>
              </a:rPr>
              <a:t>UK.</a:t>
            </a:r>
            <a:endParaRPr sz="2050" dirty="0">
              <a:latin typeface="Roboto"/>
              <a:cs typeface="Roboto"/>
            </a:endParaRPr>
          </a:p>
          <a:p>
            <a:pPr marL="3929379" marR="3786504">
              <a:lnSpc>
                <a:spcPct val="192100"/>
              </a:lnSpc>
            </a:pPr>
            <a:r>
              <a:rPr sz="2050" spc="-145" dirty="0">
                <a:solidFill>
                  <a:srgbClr val="79537D"/>
                </a:solidFill>
                <a:latin typeface="Roboto"/>
                <a:cs typeface="Roboto"/>
              </a:rPr>
              <a:t>The</a:t>
            </a:r>
            <a:r>
              <a:rPr sz="2050" spc="-35" dirty="0">
                <a:solidFill>
                  <a:srgbClr val="79537D"/>
                </a:solidFill>
                <a:latin typeface="Roboto"/>
                <a:cs typeface="Roboto"/>
              </a:rPr>
              <a:t> </a:t>
            </a:r>
            <a:r>
              <a:rPr sz="2050" spc="-135" dirty="0">
                <a:solidFill>
                  <a:srgbClr val="79537D"/>
                </a:solidFill>
                <a:latin typeface="Roboto"/>
                <a:cs typeface="Roboto"/>
              </a:rPr>
              <a:t>carbon</a:t>
            </a:r>
            <a:r>
              <a:rPr sz="2050" spc="-30" dirty="0">
                <a:solidFill>
                  <a:srgbClr val="79537D"/>
                </a:solidFill>
                <a:latin typeface="Roboto"/>
                <a:cs typeface="Roboto"/>
              </a:rPr>
              <a:t> </a:t>
            </a:r>
            <a:r>
              <a:rPr sz="2050" spc="-125" dirty="0">
                <a:solidFill>
                  <a:srgbClr val="79537D"/>
                </a:solidFill>
                <a:latin typeface="Roboto"/>
                <a:cs typeface="Roboto"/>
              </a:rPr>
              <a:t>emission</a:t>
            </a:r>
            <a:r>
              <a:rPr sz="2050" spc="-30" dirty="0">
                <a:solidFill>
                  <a:srgbClr val="79537D"/>
                </a:solidFill>
                <a:latin typeface="Roboto"/>
                <a:cs typeface="Roboto"/>
              </a:rPr>
              <a:t> </a:t>
            </a:r>
            <a:r>
              <a:rPr sz="2050" spc="-130" dirty="0">
                <a:solidFill>
                  <a:srgbClr val="79537D"/>
                </a:solidFill>
                <a:latin typeface="Roboto"/>
                <a:cs typeface="Roboto"/>
              </a:rPr>
              <a:t>during</a:t>
            </a:r>
            <a:r>
              <a:rPr sz="2050" spc="-30" dirty="0">
                <a:solidFill>
                  <a:srgbClr val="79537D"/>
                </a:solidFill>
                <a:latin typeface="Roboto"/>
                <a:cs typeface="Roboto"/>
              </a:rPr>
              <a:t> </a:t>
            </a:r>
            <a:r>
              <a:rPr sz="2050" spc="-125" dirty="0">
                <a:solidFill>
                  <a:srgbClr val="79537D"/>
                </a:solidFill>
                <a:latin typeface="Roboto"/>
                <a:cs typeface="Roboto"/>
              </a:rPr>
              <a:t>Covid19</a:t>
            </a:r>
            <a:r>
              <a:rPr sz="2050" spc="-30" dirty="0">
                <a:solidFill>
                  <a:srgbClr val="79537D"/>
                </a:solidFill>
                <a:latin typeface="Roboto"/>
                <a:cs typeface="Roboto"/>
              </a:rPr>
              <a:t> </a:t>
            </a:r>
            <a:r>
              <a:rPr sz="2050" spc="-160" dirty="0">
                <a:solidFill>
                  <a:srgbClr val="79537D"/>
                </a:solidFill>
                <a:latin typeface="Roboto"/>
                <a:cs typeface="Roboto"/>
              </a:rPr>
              <a:t>was</a:t>
            </a:r>
            <a:r>
              <a:rPr sz="2050" spc="-30" dirty="0">
                <a:solidFill>
                  <a:srgbClr val="79537D"/>
                </a:solidFill>
                <a:latin typeface="Roboto"/>
                <a:cs typeface="Roboto"/>
              </a:rPr>
              <a:t> </a:t>
            </a:r>
            <a:r>
              <a:rPr sz="2050" spc="-105" dirty="0">
                <a:solidFill>
                  <a:srgbClr val="79537D"/>
                </a:solidFill>
                <a:latin typeface="Roboto"/>
                <a:cs typeface="Roboto"/>
              </a:rPr>
              <a:t>less</a:t>
            </a:r>
            <a:r>
              <a:rPr sz="2050" spc="-35" dirty="0">
                <a:solidFill>
                  <a:srgbClr val="79537D"/>
                </a:solidFill>
                <a:latin typeface="Roboto"/>
                <a:cs typeface="Roboto"/>
              </a:rPr>
              <a:t> </a:t>
            </a:r>
            <a:r>
              <a:rPr sz="2050" spc="-140" dirty="0">
                <a:solidFill>
                  <a:srgbClr val="79537D"/>
                </a:solidFill>
                <a:latin typeface="Roboto"/>
                <a:cs typeface="Roboto"/>
              </a:rPr>
              <a:t>due</a:t>
            </a:r>
            <a:r>
              <a:rPr sz="2050" spc="-30" dirty="0">
                <a:solidFill>
                  <a:srgbClr val="79537D"/>
                </a:solidFill>
                <a:latin typeface="Roboto"/>
                <a:cs typeface="Roboto"/>
              </a:rPr>
              <a:t> </a:t>
            </a:r>
            <a:r>
              <a:rPr sz="2050" spc="-105" dirty="0">
                <a:solidFill>
                  <a:srgbClr val="79537D"/>
                </a:solidFill>
                <a:latin typeface="Roboto"/>
                <a:cs typeface="Roboto"/>
              </a:rPr>
              <a:t>to</a:t>
            </a:r>
            <a:r>
              <a:rPr sz="2050" spc="-30" dirty="0">
                <a:solidFill>
                  <a:srgbClr val="79537D"/>
                </a:solidFill>
                <a:latin typeface="Roboto"/>
                <a:cs typeface="Roboto"/>
              </a:rPr>
              <a:t> </a:t>
            </a:r>
            <a:r>
              <a:rPr sz="2050" spc="-130" dirty="0">
                <a:solidFill>
                  <a:srgbClr val="79537D"/>
                </a:solidFill>
                <a:latin typeface="Roboto"/>
                <a:cs typeface="Roboto"/>
              </a:rPr>
              <a:t>constant</a:t>
            </a:r>
            <a:r>
              <a:rPr sz="2050" spc="-30" dirty="0">
                <a:solidFill>
                  <a:srgbClr val="79537D"/>
                </a:solidFill>
                <a:latin typeface="Roboto"/>
                <a:cs typeface="Roboto"/>
              </a:rPr>
              <a:t> </a:t>
            </a:r>
            <a:r>
              <a:rPr sz="2050" spc="-120" dirty="0">
                <a:solidFill>
                  <a:srgbClr val="79537D"/>
                </a:solidFill>
                <a:latin typeface="Roboto"/>
                <a:cs typeface="Roboto"/>
              </a:rPr>
              <a:t>lockdowns. </a:t>
            </a:r>
            <a:r>
              <a:rPr sz="2050" spc="-114" dirty="0">
                <a:solidFill>
                  <a:srgbClr val="79537D"/>
                </a:solidFill>
                <a:latin typeface="Roboto"/>
                <a:cs typeface="Roboto"/>
              </a:rPr>
              <a:t> </a:t>
            </a:r>
            <a:r>
              <a:rPr sz="2050" spc="-145" dirty="0">
                <a:solidFill>
                  <a:srgbClr val="79537D"/>
                </a:solidFill>
                <a:latin typeface="Roboto"/>
                <a:cs typeface="Roboto"/>
              </a:rPr>
              <a:t>Garment</a:t>
            </a:r>
            <a:r>
              <a:rPr sz="2050" spc="-30" dirty="0">
                <a:solidFill>
                  <a:srgbClr val="79537D"/>
                </a:solidFill>
                <a:latin typeface="Roboto"/>
                <a:cs typeface="Roboto"/>
              </a:rPr>
              <a:t> </a:t>
            </a:r>
            <a:r>
              <a:rPr sz="2050" spc="-95" dirty="0">
                <a:solidFill>
                  <a:srgbClr val="79537D"/>
                </a:solidFill>
                <a:latin typeface="Roboto"/>
                <a:cs typeface="Roboto"/>
              </a:rPr>
              <a:t>retailers</a:t>
            </a:r>
            <a:r>
              <a:rPr sz="2050" spc="-25" dirty="0">
                <a:solidFill>
                  <a:srgbClr val="79537D"/>
                </a:solidFill>
                <a:latin typeface="Roboto"/>
                <a:cs typeface="Roboto"/>
              </a:rPr>
              <a:t> </a:t>
            </a:r>
            <a:r>
              <a:rPr sz="2050" spc="-150" dirty="0">
                <a:solidFill>
                  <a:srgbClr val="79537D"/>
                </a:solidFill>
                <a:latin typeface="Roboto"/>
                <a:cs typeface="Roboto"/>
              </a:rPr>
              <a:t>and</a:t>
            </a:r>
            <a:r>
              <a:rPr sz="2050" spc="-25" dirty="0">
                <a:solidFill>
                  <a:srgbClr val="79537D"/>
                </a:solidFill>
                <a:latin typeface="Roboto"/>
                <a:cs typeface="Roboto"/>
              </a:rPr>
              <a:t> </a:t>
            </a:r>
            <a:r>
              <a:rPr sz="2050" spc="-120" dirty="0">
                <a:solidFill>
                  <a:srgbClr val="79537D"/>
                </a:solidFill>
                <a:latin typeface="Roboto"/>
                <a:cs typeface="Roboto"/>
              </a:rPr>
              <a:t>wholesalers</a:t>
            </a:r>
            <a:r>
              <a:rPr sz="2050" spc="-25" dirty="0">
                <a:solidFill>
                  <a:srgbClr val="79537D"/>
                </a:solidFill>
                <a:latin typeface="Roboto"/>
                <a:cs typeface="Roboto"/>
              </a:rPr>
              <a:t> </a:t>
            </a:r>
            <a:r>
              <a:rPr sz="2050" spc="-130" dirty="0">
                <a:solidFill>
                  <a:srgbClr val="79537D"/>
                </a:solidFill>
                <a:latin typeface="Roboto"/>
                <a:cs typeface="Roboto"/>
              </a:rPr>
              <a:t>were</a:t>
            </a:r>
            <a:r>
              <a:rPr sz="2050" spc="-25" dirty="0">
                <a:solidFill>
                  <a:srgbClr val="79537D"/>
                </a:solidFill>
                <a:latin typeface="Roboto"/>
                <a:cs typeface="Roboto"/>
              </a:rPr>
              <a:t> </a:t>
            </a:r>
            <a:r>
              <a:rPr sz="2050" spc="-135" dirty="0">
                <a:solidFill>
                  <a:srgbClr val="79537D"/>
                </a:solidFill>
                <a:latin typeface="Roboto"/>
                <a:cs typeface="Roboto"/>
              </a:rPr>
              <a:t>hugely</a:t>
            </a:r>
            <a:r>
              <a:rPr sz="2050" spc="-25" dirty="0">
                <a:solidFill>
                  <a:srgbClr val="79537D"/>
                </a:solidFill>
                <a:latin typeface="Roboto"/>
                <a:cs typeface="Roboto"/>
              </a:rPr>
              <a:t> </a:t>
            </a:r>
            <a:r>
              <a:rPr sz="2050" spc="-95" dirty="0">
                <a:solidFill>
                  <a:srgbClr val="79537D"/>
                </a:solidFill>
                <a:latin typeface="Roboto"/>
                <a:cs typeface="Roboto"/>
              </a:rPr>
              <a:t>affected</a:t>
            </a:r>
            <a:r>
              <a:rPr sz="2050" spc="-25" dirty="0">
                <a:solidFill>
                  <a:srgbClr val="79537D"/>
                </a:solidFill>
                <a:latin typeface="Roboto"/>
                <a:cs typeface="Roboto"/>
              </a:rPr>
              <a:t> </a:t>
            </a:r>
            <a:r>
              <a:rPr sz="2050" spc="-130" dirty="0">
                <a:solidFill>
                  <a:srgbClr val="79537D"/>
                </a:solidFill>
                <a:latin typeface="Roboto"/>
                <a:cs typeface="Roboto"/>
              </a:rPr>
              <a:t>during</a:t>
            </a:r>
            <a:r>
              <a:rPr sz="2050" spc="-25" dirty="0">
                <a:solidFill>
                  <a:srgbClr val="79537D"/>
                </a:solidFill>
                <a:latin typeface="Roboto"/>
                <a:cs typeface="Roboto"/>
              </a:rPr>
              <a:t> </a:t>
            </a:r>
            <a:r>
              <a:rPr sz="2050" spc="-120" dirty="0">
                <a:solidFill>
                  <a:srgbClr val="79537D"/>
                </a:solidFill>
                <a:latin typeface="Roboto"/>
                <a:cs typeface="Roboto"/>
              </a:rPr>
              <a:t>the</a:t>
            </a:r>
            <a:r>
              <a:rPr sz="2050" spc="-25" dirty="0">
                <a:solidFill>
                  <a:srgbClr val="79537D"/>
                </a:solidFill>
                <a:latin typeface="Roboto"/>
                <a:cs typeface="Roboto"/>
              </a:rPr>
              <a:t> </a:t>
            </a:r>
            <a:r>
              <a:rPr sz="2050" spc="-125" dirty="0">
                <a:solidFill>
                  <a:srgbClr val="79537D"/>
                </a:solidFill>
                <a:latin typeface="Roboto"/>
                <a:cs typeface="Roboto"/>
              </a:rPr>
              <a:t>pandemic.</a:t>
            </a:r>
            <a:endParaRPr sz="2050" dirty="0">
              <a:latin typeface="Roboto"/>
              <a:cs typeface="Roboto"/>
            </a:endParaRPr>
          </a:p>
          <a:p>
            <a:pPr>
              <a:lnSpc>
                <a:spcPct val="100000"/>
              </a:lnSpc>
              <a:spcBef>
                <a:spcPts val="20"/>
              </a:spcBef>
            </a:pPr>
            <a:endParaRPr sz="3000" dirty="0">
              <a:latin typeface="Roboto"/>
              <a:cs typeface="Roboto"/>
            </a:endParaRPr>
          </a:p>
          <a:p>
            <a:pPr marR="5080" algn="r">
              <a:lnSpc>
                <a:spcPct val="100000"/>
              </a:lnSpc>
              <a:tabLst>
                <a:tab pos="843915" algn="l"/>
              </a:tabLst>
            </a:pPr>
            <a:endParaRPr sz="4800" baseline="-5208" dirty="0">
              <a:latin typeface="Roboto Cn"/>
              <a:cs typeface="Roboto Cn"/>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2" name="object 2"/>
          <p:cNvPicPr/>
          <p:nvPr/>
        </p:nvPicPr>
        <p:blipFill>
          <a:blip r:embed="rId3" cstate="print"/>
          <a:stretch>
            <a:fillRect/>
          </a:stretch>
        </p:blipFill>
        <p:spPr>
          <a:xfrm>
            <a:off x="8659158" y="2879581"/>
            <a:ext cx="8963024" cy="5038724"/>
          </a:xfrm>
          <a:prstGeom prst="rect">
            <a:avLst/>
          </a:prstGeom>
        </p:spPr>
      </p:pic>
      <p:sp>
        <p:nvSpPr>
          <p:cNvPr id="3" name="object 3"/>
          <p:cNvSpPr txBox="1">
            <a:spLocks noGrp="1"/>
          </p:cNvSpPr>
          <p:nvPr>
            <p:ph type="title"/>
          </p:nvPr>
        </p:nvSpPr>
        <p:spPr>
          <a:prstGeom prst="rect">
            <a:avLst/>
          </a:prstGeom>
        </p:spPr>
        <p:txBody>
          <a:bodyPr vert="horz" wrap="square" lIns="0" tIns="850386" rIns="0" bIns="0" rtlCol="0">
            <a:spAutoFit/>
          </a:bodyPr>
          <a:lstStyle/>
          <a:p>
            <a:pPr algn="ctr">
              <a:lnSpc>
                <a:spcPct val="100000"/>
              </a:lnSpc>
              <a:spcBef>
                <a:spcPts val="100"/>
              </a:spcBef>
            </a:pPr>
            <a:r>
              <a:rPr sz="7200" dirty="0"/>
              <a:t>FISHBONE</a:t>
            </a:r>
            <a:endParaRPr sz="7200"/>
          </a:p>
          <a:p>
            <a:pPr algn="ctr">
              <a:lnSpc>
                <a:spcPct val="100000"/>
              </a:lnSpc>
              <a:spcBef>
                <a:spcPts val="170"/>
              </a:spcBef>
            </a:pPr>
            <a:r>
              <a:rPr sz="3200" b="0" dirty="0">
                <a:solidFill>
                  <a:srgbClr val="81CFC2"/>
                </a:solidFill>
                <a:latin typeface="Roboto"/>
                <a:cs typeface="Roboto"/>
              </a:rPr>
              <a:t>DEFINITION</a:t>
            </a:r>
            <a:endParaRPr sz="3200">
              <a:latin typeface="Roboto"/>
              <a:cs typeface="Roboto"/>
            </a:endParaRPr>
          </a:p>
        </p:txBody>
      </p:sp>
      <p:sp>
        <p:nvSpPr>
          <p:cNvPr id="5" name="object 5"/>
          <p:cNvSpPr txBox="1"/>
          <p:nvPr/>
        </p:nvSpPr>
        <p:spPr>
          <a:xfrm>
            <a:off x="1543581" y="2681303"/>
            <a:ext cx="6807200" cy="4796569"/>
          </a:xfrm>
          <a:prstGeom prst="rect">
            <a:avLst/>
          </a:prstGeom>
        </p:spPr>
        <p:txBody>
          <a:bodyPr vert="horz" wrap="square" lIns="0" tIns="13970" rIns="0" bIns="0" rtlCol="0">
            <a:spAutoFit/>
          </a:bodyPr>
          <a:lstStyle/>
          <a:p>
            <a:pPr marL="355600" indent="-342900">
              <a:lnSpc>
                <a:spcPct val="150000"/>
              </a:lnSpc>
              <a:spcBef>
                <a:spcPts val="110"/>
              </a:spcBef>
              <a:buFont typeface="Arial" panose="020B0604020202020204" pitchFamily="34" charset="0"/>
              <a:buChar char="•"/>
            </a:pPr>
            <a:r>
              <a:rPr sz="2000" dirty="0">
                <a:latin typeface="Roboto"/>
                <a:cs typeface="Roboto"/>
              </a:rPr>
              <a:t>Cause and effect that helps in brainstorming to identify ideas but</a:t>
            </a:r>
            <a:r>
              <a:rPr lang="en-GB" sz="2000" dirty="0">
                <a:latin typeface="Roboto"/>
                <a:cs typeface="Roboto"/>
              </a:rPr>
              <a:t> </a:t>
            </a:r>
            <a:r>
              <a:rPr sz="2000" dirty="0">
                <a:latin typeface="Roboto"/>
                <a:cs typeface="Roboto"/>
              </a:rPr>
              <a:t>also the possible causes of some problems in a company.</a:t>
            </a:r>
            <a:endParaRPr lang="en-GB" sz="2000" dirty="0">
              <a:latin typeface="Roboto"/>
              <a:cs typeface="Roboto"/>
            </a:endParaRPr>
          </a:p>
          <a:p>
            <a:pPr marL="355600" indent="-342900">
              <a:lnSpc>
                <a:spcPct val="150000"/>
              </a:lnSpc>
              <a:spcBef>
                <a:spcPts val="110"/>
              </a:spcBef>
              <a:buFont typeface="Arial" panose="020B0604020202020204" pitchFamily="34" charset="0"/>
              <a:buChar char="•"/>
            </a:pPr>
            <a:endParaRPr sz="2000" dirty="0">
              <a:latin typeface="Roboto"/>
              <a:cs typeface="Roboto"/>
            </a:endParaRPr>
          </a:p>
          <a:p>
            <a:pPr marL="355600" marR="5080" indent="-342900">
              <a:lnSpc>
                <a:spcPct val="150000"/>
              </a:lnSpc>
              <a:spcBef>
                <a:spcPts val="390"/>
              </a:spcBef>
              <a:buFont typeface="Arial" panose="020B0604020202020204" pitchFamily="34" charset="0"/>
              <a:buChar char="•"/>
            </a:pPr>
            <a:r>
              <a:rPr sz="2000" dirty="0">
                <a:latin typeface="Roboto"/>
                <a:cs typeface="Roboto"/>
              </a:rPr>
              <a:t>The effect is displayed on the head of the fish and the problems are  listed on the bones of the fish.</a:t>
            </a:r>
            <a:endParaRPr lang="en-GB" sz="2000" dirty="0">
              <a:latin typeface="Roboto"/>
              <a:cs typeface="Roboto"/>
            </a:endParaRPr>
          </a:p>
          <a:p>
            <a:pPr marL="355600" marR="5080" indent="-342900">
              <a:lnSpc>
                <a:spcPct val="150000"/>
              </a:lnSpc>
              <a:spcBef>
                <a:spcPts val="390"/>
              </a:spcBef>
              <a:buFont typeface="Arial" panose="020B0604020202020204" pitchFamily="34" charset="0"/>
              <a:buChar char="•"/>
            </a:pPr>
            <a:endParaRPr lang="en-GB" sz="2000" dirty="0">
              <a:latin typeface="Roboto"/>
              <a:cs typeface="Roboto"/>
            </a:endParaRPr>
          </a:p>
          <a:p>
            <a:pPr marL="355600" marR="5080" indent="-342900">
              <a:lnSpc>
                <a:spcPct val="150000"/>
              </a:lnSpc>
              <a:spcBef>
                <a:spcPts val="390"/>
              </a:spcBef>
              <a:buFont typeface="Arial" panose="020B0604020202020204" pitchFamily="34" charset="0"/>
              <a:buChar char="•"/>
            </a:pPr>
            <a:r>
              <a:rPr lang="en-GB" sz="2000" dirty="0">
                <a:latin typeface="Roboto"/>
                <a:cs typeface="Roboto"/>
              </a:rPr>
              <a:t>This diagram helps in identifying possible causes for an essential problem in the company (Kane and Kane, 2014)</a:t>
            </a:r>
          </a:p>
          <a:p>
            <a:pPr marL="355600" marR="5080" indent="-342900">
              <a:lnSpc>
                <a:spcPct val="150000"/>
              </a:lnSpc>
              <a:spcBef>
                <a:spcPts val="390"/>
              </a:spcBef>
              <a:buFont typeface="Arial" panose="020B0604020202020204" pitchFamily="34" charset="0"/>
              <a:buChar char="•"/>
            </a:pPr>
            <a:endParaRPr lang="en-GB" sz="2000" dirty="0">
              <a:latin typeface="Roboto"/>
              <a:cs typeface="Roboto"/>
            </a:endParaRPr>
          </a:p>
        </p:txBody>
      </p:sp>
      <p:sp>
        <p:nvSpPr>
          <p:cNvPr id="10" name="object 10"/>
          <p:cNvSpPr txBox="1"/>
          <p:nvPr/>
        </p:nvSpPr>
        <p:spPr>
          <a:xfrm>
            <a:off x="12096681" y="7399296"/>
            <a:ext cx="2084070" cy="509114"/>
          </a:xfrm>
          <a:prstGeom prst="rect">
            <a:avLst/>
          </a:prstGeom>
        </p:spPr>
        <p:txBody>
          <a:bodyPr vert="horz" wrap="square" lIns="0" tIns="16510" rIns="0" bIns="0" rtlCol="0">
            <a:spAutoFit/>
          </a:bodyPr>
          <a:lstStyle/>
          <a:p>
            <a:pPr marL="12700">
              <a:lnSpc>
                <a:spcPct val="100000"/>
              </a:lnSpc>
              <a:spcBef>
                <a:spcPts val="130"/>
              </a:spcBef>
            </a:pPr>
            <a:r>
              <a:rPr sz="1600" dirty="0">
                <a:solidFill>
                  <a:srgbClr val="79537D"/>
                </a:solidFill>
                <a:latin typeface="Roboto"/>
                <a:cs typeface="Roboto"/>
              </a:rPr>
              <a:t>Source: (McNeese, 2019)</a:t>
            </a:r>
            <a:endParaRPr sz="1600">
              <a:latin typeface="Roboto"/>
              <a:cs typeface="Roboto"/>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object 2"/>
          <p:cNvSpPr/>
          <p:nvPr/>
        </p:nvSpPr>
        <p:spPr>
          <a:xfrm>
            <a:off x="4773919" y="3404272"/>
            <a:ext cx="1574800" cy="2433955"/>
          </a:xfrm>
          <a:custGeom>
            <a:avLst/>
            <a:gdLst/>
            <a:ahLst/>
            <a:cxnLst/>
            <a:rect l="l" t="t" r="r" b="b"/>
            <a:pathLst>
              <a:path w="1574800" h="2433954">
                <a:moveTo>
                  <a:pt x="1518653" y="2433798"/>
                </a:moveTo>
                <a:lnTo>
                  <a:pt x="956153" y="1594608"/>
                </a:lnTo>
                <a:lnTo>
                  <a:pt x="520363" y="870371"/>
                </a:lnTo>
                <a:lnTo>
                  <a:pt x="274241" y="511445"/>
                </a:lnTo>
                <a:lnTo>
                  <a:pt x="0" y="30066"/>
                </a:lnTo>
                <a:lnTo>
                  <a:pt x="60299" y="0"/>
                </a:lnTo>
                <a:lnTo>
                  <a:pt x="226041" y="303569"/>
                </a:lnTo>
                <a:lnTo>
                  <a:pt x="367685" y="531188"/>
                </a:lnTo>
                <a:lnTo>
                  <a:pt x="604167" y="876449"/>
                </a:lnTo>
                <a:lnTo>
                  <a:pt x="1068079" y="1646011"/>
                </a:lnTo>
                <a:lnTo>
                  <a:pt x="1574353" y="2395845"/>
                </a:lnTo>
                <a:lnTo>
                  <a:pt x="1518655" y="2433798"/>
                </a:lnTo>
                <a:close/>
              </a:path>
            </a:pathLst>
          </a:custGeom>
          <a:solidFill>
            <a:srgbClr val="000000"/>
          </a:solidFill>
        </p:spPr>
        <p:txBody>
          <a:bodyPr wrap="square" lIns="0" tIns="0" rIns="0" bIns="0" rtlCol="0"/>
          <a:lstStyle/>
          <a:p>
            <a:endParaRPr/>
          </a:p>
        </p:txBody>
      </p:sp>
      <p:sp>
        <p:nvSpPr>
          <p:cNvPr id="3" name="object 3"/>
          <p:cNvSpPr/>
          <p:nvPr/>
        </p:nvSpPr>
        <p:spPr>
          <a:xfrm>
            <a:off x="9585779" y="3404270"/>
            <a:ext cx="1597025" cy="2458720"/>
          </a:xfrm>
          <a:custGeom>
            <a:avLst/>
            <a:gdLst/>
            <a:ahLst/>
            <a:cxnLst/>
            <a:rect l="l" t="t" r="r" b="b"/>
            <a:pathLst>
              <a:path w="1597025" h="2458720">
                <a:moveTo>
                  <a:pt x="1541246" y="2458444"/>
                </a:moveTo>
                <a:lnTo>
                  <a:pt x="976072" y="1627226"/>
                </a:lnTo>
                <a:lnTo>
                  <a:pt x="520363" y="870371"/>
                </a:lnTo>
                <a:lnTo>
                  <a:pt x="274233" y="511445"/>
                </a:lnTo>
                <a:lnTo>
                  <a:pt x="0" y="30066"/>
                </a:lnTo>
                <a:lnTo>
                  <a:pt x="60134" y="0"/>
                </a:lnTo>
                <a:lnTo>
                  <a:pt x="226006" y="303569"/>
                </a:lnTo>
                <a:lnTo>
                  <a:pt x="367681" y="531188"/>
                </a:lnTo>
                <a:lnTo>
                  <a:pt x="604168" y="876445"/>
                </a:lnTo>
                <a:lnTo>
                  <a:pt x="1067122" y="1644484"/>
                </a:lnTo>
                <a:lnTo>
                  <a:pt x="1596616" y="2420161"/>
                </a:lnTo>
                <a:lnTo>
                  <a:pt x="1541246" y="2458442"/>
                </a:lnTo>
                <a:close/>
              </a:path>
            </a:pathLst>
          </a:custGeom>
          <a:solidFill>
            <a:srgbClr val="000000"/>
          </a:solidFill>
        </p:spPr>
        <p:txBody>
          <a:bodyPr wrap="square" lIns="0" tIns="0" rIns="0" bIns="0" rtlCol="0"/>
          <a:lstStyle/>
          <a:p>
            <a:endParaRPr/>
          </a:p>
        </p:txBody>
      </p:sp>
      <p:sp>
        <p:nvSpPr>
          <p:cNvPr id="4" name="object 4"/>
          <p:cNvSpPr/>
          <p:nvPr/>
        </p:nvSpPr>
        <p:spPr>
          <a:xfrm>
            <a:off x="7120742" y="6337119"/>
            <a:ext cx="1680845" cy="2406015"/>
          </a:xfrm>
          <a:custGeom>
            <a:avLst/>
            <a:gdLst/>
            <a:ahLst/>
            <a:cxnLst/>
            <a:rect l="l" t="t" r="r" b="b"/>
            <a:pathLst>
              <a:path w="1680845" h="2406015">
                <a:moveTo>
                  <a:pt x="56847" y="2405868"/>
                </a:moveTo>
                <a:lnTo>
                  <a:pt x="0" y="2369888"/>
                </a:lnTo>
                <a:lnTo>
                  <a:pt x="105857" y="2202911"/>
                </a:lnTo>
                <a:lnTo>
                  <a:pt x="426959" y="1700062"/>
                </a:lnTo>
                <a:lnTo>
                  <a:pt x="484231" y="1611803"/>
                </a:lnTo>
                <a:lnTo>
                  <a:pt x="507046" y="1577095"/>
                </a:lnTo>
                <a:lnTo>
                  <a:pt x="543054" y="1524085"/>
                </a:lnTo>
                <a:lnTo>
                  <a:pt x="565277" y="1492908"/>
                </a:lnTo>
                <a:lnTo>
                  <a:pt x="591449" y="1456853"/>
                </a:lnTo>
                <a:lnTo>
                  <a:pt x="843135" y="1115313"/>
                </a:lnTo>
                <a:lnTo>
                  <a:pt x="907219" y="1026930"/>
                </a:lnTo>
                <a:lnTo>
                  <a:pt x="939086" y="982470"/>
                </a:lnTo>
                <a:lnTo>
                  <a:pt x="970565" y="938126"/>
                </a:lnTo>
                <a:lnTo>
                  <a:pt x="1001456" y="894123"/>
                </a:lnTo>
                <a:lnTo>
                  <a:pt x="1031556" y="850681"/>
                </a:lnTo>
                <a:lnTo>
                  <a:pt x="1060662" y="808025"/>
                </a:lnTo>
                <a:lnTo>
                  <a:pt x="1088573" y="766376"/>
                </a:lnTo>
                <a:lnTo>
                  <a:pt x="1115085" y="725956"/>
                </a:lnTo>
                <a:lnTo>
                  <a:pt x="1139998" y="686989"/>
                </a:lnTo>
                <a:lnTo>
                  <a:pt x="1163108" y="649697"/>
                </a:lnTo>
                <a:lnTo>
                  <a:pt x="1184213" y="614302"/>
                </a:lnTo>
                <a:lnTo>
                  <a:pt x="1218878" y="556739"/>
                </a:lnTo>
                <a:lnTo>
                  <a:pt x="1255779" y="498760"/>
                </a:lnTo>
                <a:lnTo>
                  <a:pt x="1294236" y="441010"/>
                </a:lnTo>
                <a:lnTo>
                  <a:pt x="1333569" y="384132"/>
                </a:lnTo>
                <a:lnTo>
                  <a:pt x="1373098" y="328769"/>
                </a:lnTo>
                <a:lnTo>
                  <a:pt x="1412142" y="275564"/>
                </a:lnTo>
                <a:lnTo>
                  <a:pt x="1450022" y="225161"/>
                </a:lnTo>
                <a:lnTo>
                  <a:pt x="1486059" y="178203"/>
                </a:lnTo>
                <a:lnTo>
                  <a:pt x="1519571" y="135334"/>
                </a:lnTo>
                <a:lnTo>
                  <a:pt x="1549879" y="97196"/>
                </a:lnTo>
                <a:lnTo>
                  <a:pt x="1576302" y="64434"/>
                </a:lnTo>
                <a:lnTo>
                  <a:pt x="1614778" y="17607"/>
                </a:lnTo>
                <a:lnTo>
                  <a:pt x="1629556" y="0"/>
                </a:lnTo>
                <a:lnTo>
                  <a:pt x="1680819" y="43538"/>
                </a:lnTo>
                <a:lnTo>
                  <a:pt x="1676796" y="48309"/>
                </a:lnTo>
                <a:lnTo>
                  <a:pt x="1666260" y="60917"/>
                </a:lnTo>
                <a:lnTo>
                  <a:pt x="1628336" y="107094"/>
                </a:lnTo>
                <a:lnTo>
                  <a:pt x="1602292" y="139389"/>
                </a:lnTo>
                <a:lnTo>
                  <a:pt x="1572423" y="176974"/>
                </a:lnTo>
                <a:lnTo>
                  <a:pt x="1539401" y="219210"/>
                </a:lnTo>
                <a:lnTo>
                  <a:pt x="1503898" y="265462"/>
                </a:lnTo>
                <a:lnTo>
                  <a:pt x="1466587" y="315092"/>
                </a:lnTo>
                <a:lnTo>
                  <a:pt x="1428139" y="367463"/>
                </a:lnTo>
                <a:lnTo>
                  <a:pt x="1389227" y="421938"/>
                </a:lnTo>
                <a:lnTo>
                  <a:pt x="1350523" y="477881"/>
                </a:lnTo>
                <a:lnTo>
                  <a:pt x="1312698" y="534655"/>
                </a:lnTo>
                <a:lnTo>
                  <a:pt x="1276425" y="591623"/>
                </a:lnTo>
                <a:lnTo>
                  <a:pt x="1242376" y="648147"/>
                </a:lnTo>
                <a:lnTo>
                  <a:pt x="1220944" y="684106"/>
                </a:lnTo>
                <a:lnTo>
                  <a:pt x="1197521" y="721931"/>
                </a:lnTo>
                <a:lnTo>
                  <a:pt x="1172308" y="761400"/>
                </a:lnTo>
                <a:lnTo>
                  <a:pt x="1145507" y="802294"/>
                </a:lnTo>
                <a:lnTo>
                  <a:pt x="1117320" y="844391"/>
                </a:lnTo>
                <a:lnTo>
                  <a:pt x="1087950" y="887469"/>
                </a:lnTo>
                <a:lnTo>
                  <a:pt x="1057597" y="931307"/>
                </a:lnTo>
                <a:lnTo>
                  <a:pt x="1026463" y="975684"/>
                </a:lnTo>
                <a:lnTo>
                  <a:pt x="994752" y="1020379"/>
                </a:lnTo>
                <a:lnTo>
                  <a:pt x="962663" y="1065171"/>
                </a:lnTo>
                <a:lnTo>
                  <a:pt x="898164" y="1154159"/>
                </a:lnTo>
                <a:lnTo>
                  <a:pt x="664837" y="1470570"/>
                </a:lnTo>
                <a:lnTo>
                  <a:pt x="631090" y="1516728"/>
                </a:lnTo>
                <a:lnTo>
                  <a:pt x="602742" y="1556160"/>
                </a:lnTo>
                <a:lnTo>
                  <a:pt x="580810" y="1587675"/>
                </a:lnTo>
                <a:lnTo>
                  <a:pt x="540131" y="1649190"/>
                </a:lnTo>
                <a:lnTo>
                  <a:pt x="483047" y="1737209"/>
                </a:lnTo>
                <a:lnTo>
                  <a:pt x="162567" y="2239129"/>
                </a:lnTo>
                <a:lnTo>
                  <a:pt x="56847" y="2405868"/>
                </a:lnTo>
                <a:close/>
              </a:path>
            </a:pathLst>
          </a:custGeom>
          <a:solidFill>
            <a:srgbClr val="000000"/>
          </a:solidFill>
        </p:spPr>
        <p:txBody>
          <a:bodyPr wrap="square" lIns="0" tIns="0" rIns="0" bIns="0" rtlCol="0"/>
          <a:lstStyle/>
          <a:p>
            <a:endParaRPr/>
          </a:p>
        </p:txBody>
      </p:sp>
      <p:sp>
        <p:nvSpPr>
          <p:cNvPr id="5" name="object 5"/>
          <p:cNvSpPr/>
          <p:nvPr/>
        </p:nvSpPr>
        <p:spPr>
          <a:xfrm>
            <a:off x="12100767" y="6337036"/>
            <a:ext cx="1681480" cy="2406015"/>
          </a:xfrm>
          <a:custGeom>
            <a:avLst/>
            <a:gdLst/>
            <a:ahLst/>
            <a:cxnLst/>
            <a:rect l="l" t="t" r="r" b="b"/>
            <a:pathLst>
              <a:path w="1681480" h="2406015">
                <a:moveTo>
                  <a:pt x="56844" y="2405949"/>
                </a:moveTo>
                <a:lnTo>
                  <a:pt x="0" y="2369970"/>
                </a:lnTo>
                <a:lnTo>
                  <a:pt x="105874" y="2202994"/>
                </a:lnTo>
                <a:lnTo>
                  <a:pt x="426991" y="1700145"/>
                </a:lnTo>
                <a:lnTo>
                  <a:pt x="484252" y="1611885"/>
                </a:lnTo>
                <a:lnTo>
                  <a:pt x="507057" y="1577177"/>
                </a:lnTo>
                <a:lnTo>
                  <a:pt x="543034" y="1524222"/>
                </a:lnTo>
                <a:lnTo>
                  <a:pt x="565204" y="1493130"/>
                </a:lnTo>
                <a:lnTo>
                  <a:pt x="591294" y="1457192"/>
                </a:lnTo>
                <a:lnTo>
                  <a:pt x="842803" y="1115982"/>
                </a:lnTo>
                <a:lnTo>
                  <a:pt x="906958" y="1027499"/>
                </a:lnTo>
                <a:lnTo>
                  <a:pt x="938861" y="982987"/>
                </a:lnTo>
                <a:lnTo>
                  <a:pt x="970377" y="938593"/>
                </a:lnTo>
                <a:lnTo>
                  <a:pt x="1001304" y="894539"/>
                </a:lnTo>
                <a:lnTo>
                  <a:pt x="1031439" y="851047"/>
                </a:lnTo>
                <a:lnTo>
                  <a:pt x="1060580" y="808341"/>
                </a:lnTo>
                <a:lnTo>
                  <a:pt x="1088525" y="766643"/>
                </a:lnTo>
                <a:lnTo>
                  <a:pt x="1115072" y="726176"/>
                </a:lnTo>
                <a:lnTo>
                  <a:pt x="1140016" y="687162"/>
                </a:lnTo>
                <a:lnTo>
                  <a:pt x="1163157" y="649824"/>
                </a:lnTo>
                <a:lnTo>
                  <a:pt x="1184292" y="614385"/>
                </a:lnTo>
                <a:lnTo>
                  <a:pt x="1218943" y="556821"/>
                </a:lnTo>
                <a:lnTo>
                  <a:pt x="1255834" y="498842"/>
                </a:lnTo>
                <a:lnTo>
                  <a:pt x="1294284" y="441092"/>
                </a:lnTo>
                <a:lnTo>
                  <a:pt x="1333613" y="384212"/>
                </a:lnTo>
                <a:lnTo>
                  <a:pt x="1373141" y="328848"/>
                </a:lnTo>
                <a:lnTo>
                  <a:pt x="1412186" y="275641"/>
                </a:lnTo>
                <a:lnTo>
                  <a:pt x="1450069" y="225235"/>
                </a:lnTo>
                <a:lnTo>
                  <a:pt x="1486110" y="178273"/>
                </a:lnTo>
                <a:lnTo>
                  <a:pt x="1519626" y="135399"/>
                </a:lnTo>
                <a:lnTo>
                  <a:pt x="1549940" y="97254"/>
                </a:lnTo>
                <a:lnTo>
                  <a:pt x="1576369" y="64484"/>
                </a:lnTo>
                <a:lnTo>
                  <a:pt x="1614853" y="17636"/>
                </a:lnTo>
                <a:lnTo>
                  <a:pt x="1629636" y="0"/>
                </a:lnTo>
                <a:lnTo>
                  <a:pt x="1680898" y="43620"/>
                </a:lnTo>
                <a:lnTo>
                  <a:pt x="1666335" y="61024"/>
                </a:lnTo>
                <a:lnTo>
                  <a:pt x="1649953" y="80838"/>
                </a:lnTo>
                <a:lnTo>
                  <a:pt x="1602352" y="139508"/>
                </a:lnTo>
                <a:lnTo>
                  <a:pt x="1572478" y="177092"/>
                </a:lnTo>
                <a:lnTo>
                  <a:pt x="1539451" y="219325"/>
                </a:lnTo>
                <a:lnTo>
                  <a:pt x="1503944" y="265573"/>
                </a:lnTo>
                <a:lnTo>
                  <a:pt x="1466630" y="315198"/>
                </a:lnTo>
                <a:lnTo>
                  <a:pt x="1428182" y="367563"/>
                </a:lnTo>
                <a:lnTo>
                  <a:pt x="1389271" y="422034"/>
                </a:lnTo>
                <a:lnTo>
                  <a:pt x="1350570" y="477972"/>
                </a:lnTo>
                <a:lnTo>
                  <a:pt x="1312752" y="534741"/>
                </a:lnTo>
                <a:lnTo>
                  <a:pt x="1276490" y="591706"/>
                </a:lnTo>
                <a:lnTo>
                  <a:pt x="1242455" y="648230"/>
                </a:lnTo>
                <a:lnTo>
                  <a:pt x="1220994" y="684231"/>
                </a:lnTo>
                <a:lnTo>
                  <a:pt x="1197539" y="722100"/>
                </a:lnTo>
                <a:lnTo>
                  <a:pt x="1172293" y="761613"/>
                </a:lnTo>
                <a:lnTo>
                  <a:pt x="1145458" y="802550"/>
                </a:lnTo>
                <a:lnTo>
                  <a:pt x="1117236" y="844690"/>
                </a:lnTo>
                <a:lnTo>
                  <a:pt x="1087828" y="887812"/>
                </a:lnTo>
                <a:lnTo>
                  <a:pt x="1057437" y="931693"/>
                </a:lnTo>
                <a:lnTo>
                  <a:pt x="1026265" y="976114"/>
                </a:lnTo>
                <a:lnTo>
                  <a:pt x="994514" y="1020852"/>
                </a:lnTo>
                <a:lnTo>
                  <a:pt x="962385" y="1065688"/>
                </a:lnTo>
                <a:lnTo>
                  <a:pt x="897802" y="1154763"/>
                </a:lnTo>
                <a:lnTo>
                  <a:pt x="664580" y="1471012"/>
                </a:lnTo>
                <a:lnTo>
                  <a:pt x="630944" y="1517011"/>
                </a:lnTo>
                <a:lnTo>
                  <a:pt x="602680" y="1556319"/>
                </a:lnTo>
                <a:lnTo>
                  <a:pt x="580807" y="1587755"/>
                </a:lnTo>
                <a:lnTo>
                  <a:pt x="540150" y="1649271"/>
                </a:lnTo>
                <a:lnTo>
                  <a:pt x="483077" y="1737289"/>
                </a:lnTo>
                <a:lnTo>
                  <a:pt x="162581" y="2239210"/>
                </a:lnTo>
                <a:lnTo>
                  <a:pt x="56844" y="2405949"/>
                </a:lnTo>
                <a:close/>
              </a:path>
            </a:pathLst>
          </a:custGeom>
          <a:solidFill>
            <a:srgbClr val="000000"/>
          </a:solidFill>
        </p:spPr>
        <p:txBody>
          <a:bodyPr wrap="square" lIns="0" tIns="0" rIns="0" bIns="0" rtlCol="0"/>
          <a:lstStyle/>
          <a:p>
            <a:endParaRPr/>
          </a:p>
        </p:txBody>
      </p:sp>
      <p:grpSp>
        <p:nvGrpSpPr>
          <p:cNvPr id="6" name="object 6"/>
          <p:cNvGrpSpPr/>
          <p:nvPr/>
        </p:nvGrpSpPr>
        <p:grpSpPr>
          <a:xfrm>
            <a:off x="6210773" y="5961797"/>
            <a:ext cx="283845" cy="282575"/>
            <a:chOff x="6210773" y="5961797"/>
            <a:chExt cx="283845" cy="282575"/>
          </a:xfrm>
        </p:grpSpPr>
        <p:pic>
          <p:nvPicPr>
            <p:cNvPr id="7" name="object 7"/>
            <p:cNvPicPr/>
            <p:nvPr/>
          </p:nvPicPr>
          <p:blipFill>
            <a:blip r:embed="rId3" cstate="print"/>
            <a:stretch>
              <a:fillRect/>
            </a:stretch>
          </p:blipFill>
          <p:spPr>
            <a:xfrm>
              <a:off x="6225566" y="6163917"/>
              <a:ext cx="241799" cy="79947"/>
            </a:xfrm>
            <a:prstGeom prst="rect">
              <a:avLst/>
            </a:prstGeom>
          </p:spPr>
        </p:pic>
        <p:sp>
          <p:nvSpPr>
            <p:cNvPr id="8" name="object 8"/>
            <p:cNvSpPr/>
            <p:nvPr/>
          </p:nvSpPr>
          <p:spPr>
            <a:xfrm>
              <a:off x="6210773" y="6067167"/>
              <a:ext cx="283845" cy="57785"/>
            </a:xfrm>
            <a:custGeom>
              <a:avLst/>
              <a:gdLst/>
              <a:ahLst/>
              <a:cxnLst/>
              <a:rect l="l" t="t" r="r" b="b"/>
              <a:pathLst>
                <a:path w="283845" h="57785">
                  <a:moveTo>
                    <a:pt x="282344" y="57683"/>
                  </a:moveTo>
                  <a:lnTo>
                    <a:pt x="107" y="36028"/>
                  </a:lnTo>
                  <a:lnTo>
                    <a:pt x="0" y="26825"/>
                  </a:lnTo>
                  <a:lnTo>
                    <a:pt x="654" y="17584"/>
                  </a:lnTo>
                  <a:lnTo>
                    <a:pt x="2082" y="8557"/>
                  </a:lnTo>
                  <a:lnTo>
                    <a:pt x="4298" y="0"/>
                  </a:lnTo>
                  <a:lnTo>
                    <a:pt x="282766" y="27251"/>
                  </a:lnTo>
                  <a:lnTo>
                    <a:pt x="283569" y="42419"/>
                  </a:lnTo>
                  <a:lnTo>
                    <a:pt x="282344" y="57683"/>
                  </a:lnTo>
                  <a:close/>
                </a:path>
              </a:pathLst>
            </a:custGeom>
            <a:solidFill>
              <a:srgbClr val="000000"/>
            </a:solidFill>
          </p:spPr>
          <p:txBody>
            <a:bodyPr wrap="square" lIns="0" tIns="0" rIns="0" bIns="0" rtlCol="0"/>
            <a:lstStyle/>
            <a:p>
              <a:endParaRPr/>
            </a:p>
          </p:txBody>
        </p:sp>
        <p:pic>
          <p:nvPicPr>
            <p:cNvPr id="9" name="object 9"/>
            <p:cNvPicPr/>
            <p:nvPr/>
          </p:nvPicPr>
          <p:blipFill>
            <a:blip r:embed="rId4" cstate="print"/>
            <a:stretch>
              <a:fillRect/>
            </a:stretch>
          </p:blipFill>
          <p:spPr>
            <a:xfrm>
              <a:off x="6243803" y="5961797"/>
              <a:ext cx="226624" cy="65600"/>
            </a:xfrm>
            <a:prstGeom prst="rect">
              <a:avLst/>
            </a:prstGeom>
          </p:spPr>
        </p:pic>
      </p:grpSp>
      <p:grpSp>
        <p:nvGrpSpPr>
          <p:cNvPr id="10" name="object 10"/>
          <p:cNvGrpSpPr/>
          <p:nvPr/>
        </p:nvGrpSpPr>
        <p:grpSpPr>
          <a:xfrm>
            <a:off x="4612433" y="3034437"/>
            <a:ext cx="283845" cy="282575"/>
            <a:chOff x="4612433" y="3034437"/>
            <a:chExt cx="283845" cy="282575"/>
          </a:xfrm>
        </p:grpSpPr>
        <p:pic>
          <p:nvPicPr>
            <p:cNvPr id="11" name="object 11"/>
            <p:cNvPicPr/>
            <p:nvPr/>
          </p:nvPicPr>
          <p:blipFill>
            <a:blip r:embed="rId5" cstate="print"/>
            <a:stretch>
              <a:fillRect/>
            </a:stretch>
          </p:blipFill>
          <p:spPr>
            <a:xfrm>
              <a:off x="4627226" y="3236557"/>
              <a:ext cx="241799" cy="79947"/>
            </a:xfrm>
            <a:prstGeom prst="rect">
              <a:avLst/>
            </a:prstGeom>
          </p:spPr>
        </p:pic>
        <p:sp>
          <p:nvSpPr>
            <p:cNvPr id="12" name="object 12"/>
            <p:cNvSpPr/>
            <p:nvPr/>
          </p:nvSpPr>
          <p:spPr>
            <a:xfrm>
              <a:off x="4612433" y="3139807"/>
              <a:ext cx="283845" cy="57785"/>
            </a:xfrm>
            <a:custGeom>
              <a:avLst/>
              <a:gdLst/>
              <a:ahLst/>
              <a:cxnLst/>
              <a:rect l="l" t="t" r="r" b="b"/>
              <a:pathLst>
                <a:path w="283845" h="57785">
                  <a:moveTo>
                    <a:pt x="282344" y="57684"/>
                  </a:moveTo>
                  <a:lnTo>
                    <a:pt x="107" y="36028"/>
                  </a:lnTo>
                  <a:lnTo>
                    <a:pt x="0" y="26825"/>
                  </a:lnTo>
                  <a:lnTo>
                    <a:pt x="654" y="17584"/>
                  </a:lnTo>
                  <a:lnTo>
                    <a:pt x="2082" y="8557"/>
                  </a:lnTo>
                  <a:lnTo>
                    <a:pt x="4298" y="0"/>
                  </a:lnTo>
                  <a:lnTo>
                    <a:pt x="282766" y="27251"/>
                  </a:lnTo>
                  <a:lnTo>
                    <a:pt x="283569" y="42419"/>
                  </a:lnTo>
                  <a:lnTo>
                    <a:pt x="282344" y="57684"/>
                  </a:lnTo>
                  <a:close/>
                </a:path>
              </a:pathLst>
            </a:custGeom>
            <a:solidFill>
              <a:srgbClr val="000000"/>
            </a:solidFill>
          </p:spPr>
          <p:txBody>
            <a:bodyPr wrap="square" lIns="0" tIns="0" rIns="0" bIns="0" rtlCol="0"/>
            <a:lstStyle/>
            <a:p>
              <a:endParaRPr/>
            </a:p>
          </p:txBody>
        </p:sp>
        <p:pic>
          <p:nvPicPr>
            <p:cNvPr id="13" name="object 13"/>
            <p:cNvPicPr/>
            <p:nvPr/>
          </p:nvPicPr>
          <p:blipFill>
            <a:blip r:embed="rId6" cstate="print"/>
            <a:stretch>
              <a:fillRect/>
            </a:stretch>
          </p:blipFill>
          <p:spPr>
            <a:xfrm>
              <a:off x="4645463" y="3034437"/>
              <a:ext cx="226624" cy="65600"/>
            </a:xfrm>
            <a:prstGeom prst="rect">
              <a:avLst/>
            </a:prstGeom>
          </p:spPr>
        </p:pic>
      </p:grpSp>
      <p:grpSp>
        <p:nvGrpSpPr>
          <p:cNvPr id="14" name="object 14"/>
          <p:cNvGrpSpPr/>
          <p:nvPr/>
        </p:nvGrpSpPr>
        <p:grpSpPr>
          <a:xfrm>
            <a:off x="9407453" y="3034437"/>
            <a:ext cx="283845" cy="282575"/>
            <a:chOff x="9407453" y="3034437"/>
            <a:chExt cx="283845" cy="282575"/>
          </a:xfrm>
        </p:grpSpPr>
        <p:pic>
          <p:nvPicPr>
            <p:cNvPr id="15" name="object 15"/>
            <p:cNvPicPr/>
            <p:nvPr/>
          </p:nvPicPr>
          <p:blipFill>
            <a:blip r:embed="rId7" cstate="print"/>
            <a:stretch>
              <a:fillRect/>
            </a:stretch>
          </p:blipFill>
          <p:spPr>
            <a:xfrm>
              <a:off x="9422248" y="3236557"/>
              <a:ext cx="241798" cy="79947"/>
            </a:xfrm>
            <a:prstGeom prst="rect">
              <a:avLst/>
            </a:prstGeom>
          </p:spPr>
        </p:pic>
        <p:sp>
          <p:nvSpPr>
            <p:cNvPr id="16" name="object 16"/>
            <p:cNvSpPr/>
            <p:nvPr/>
          </p:nvSpPr>
          <p:spPr>
            <a:xfrm>
              <a:off x="9407453" y="3139807"/>
              <a:ext cx="283845" cy="57785"/>
            </a:xfrm>
            <a:custGeom>
              <a:avLst/>
              <a:gdLst/>
              <a:ahLst/>
              <a:cxnLst/>
              <a:rect l="l" t="t" r="r" b="b"/>
              <a:pathLst>
                <a:path w="283845" h="57785">
                  <a:moveTo>
                    <a:pt x="282344" y="57684"/>
                  </a:moveTo>
                  <a:lnTo>
                    <a:pt x="107" y="36028"/>
                  </a:lnTo>
                  <a:lnTo>
                    <a:pt x="0" y="26825"/>
                  </a:lnTo>
                  <a:lnTo>
                    <a:pt x="654" y="17584"/>
                  </a:lnTo>
                  <a:lnTo>
                    <a:pt x="2082" y="8557"/>
                  </a:lnTo>
                  <a:lnTo>
                    <a:pt x="4298" y="0"/>
                  </a:lnTo>
                  <a:lnTo>
                    <a:pt x="282766" y="27251"/>
                  </a:lnTo>
                  <a:lnTo>
                    <a:pt x="283569" y="42419"/>
                  </a:lnTo>
                  <a:lnTo>
                    <a:pt x="282344" y="57684"/>
                  </a:lnTo>
                  <a:close/>
                </a:path>
              </a:pathLst>
            </a:custGeom>
            <a:solidFill>
              <a:srgbClr val="000000"/>
            </a:solidFill>
          </p:spPr>
          <p:txBody>
            <a:bodyPr wrap="square" lIns="0" tIns="0" rIns="0" bIns="0" rtlCol="0"/>
            <a:lstStyle/>
            <a:p>
              <a:endParaRPr/>
            </a:p>
          </p:txBody>
        </p:sp>
        <p:pic>
          <p:nvPicPr>
            <p:cNvPr id="17" name="object 17"/>
            <p:cNvPicPr/>
            <p:nvPr/>
          </p:nvPicPr>
          <p:blipFill>
            <a:blip r:embed="rId6" cstate="print"/>
            <a:stretch>
              <a:fillRect/>
            </a:stretch>
          </p:blipFill>
          <p:spPr>
            <a:xfrm>
              <a:off x="9440484" y="3034437"/>
              <a:ext cx="226624" cy="65600"/>
            </a:xfrm>
            <a:prstGeom prst="rect">
              <a:avLst/>
            </a:prstGeom>
          </p:spPr>
        </p:pic>
      </p:grpSp>
      <p:grpSp>
        <p:nvGrpSpPr>
          <p:cNvPr id="18" name="object 18"/>
          <p:cNvGrpSpPr/>
          <p:nvPr/>
        </p:nvGrpSpPr>
        <p:grpSpPr>
          <a:xfrm>
            <a:off x="6917408" y="8838685"/>
            <a:ext cx="283845" cy="282575"/>
            <a:chOff x="6917408" y="8838685"/>
            <a:chExt cx="283845" cy="282575"/>
          </a:xfrm>
        </p:grpSpPr>
        <p:pic>
          <p:nvPicPr>
            <p:cNvPr id="19" name="object 19"/>
            <p:cNvPicPr/>
            <p:nvPr/>
          </p:nvPicPr>
          <p:blipFill>
            <a:blip r:embed="rId5" cstate="print"/>
            <a:stretch>
              <a:fillRect/>
            </a:stretch>
          </p:blipFill>
          <p:spPr>
            <a:xfrm>
              <a:off x="6932201" y="9040804"/>
              <a:ext cx="241798" cy="79947"/>
            </a:xfrm>
            <a:prstGeom prst="rect">
              <a:avLst/>
            </a:prstGeom>
          </p:spPr>
        </p:pic>
        <p:sp>
          <p:nvSpPr>
            <p:cNvPr id="20" name="object 20"/>
            <p:cNvSpPr/>
            <p:nvPr/>
          </p:nvSpPr>
          <p:spPr>
            <a:xfrm>
              <a:off x="6917408" y="8944055"/>
              <a:ext cx="283845" cy="57785"/>
            </a:xfrm>
            <a:custGeom>
              <a:avLst/>
              <a:gdLst/>
              <a:ahLst/>
              <a:cxnLst/>
              <a:rect l="l" t="t" r="r" b="b"/>
              <a:pathLst>
                <a:path w="283845" h="57784">
                  <a:moveTo>
                    <a:pt x="282344" y="57683"/>
                  </a:moveTo>
                  <a:lnTo>
                    <a:pt x="107" y="36028"/>
                  </a:lnTo>
                  <a:lnTo>
                    <a:pt x="0" y="26825"/>
                  </a:lnTo>
                  <a:lnTo>
                    <a:pt x="654" y="17584"/>
                  </a:lnTo>
                  <a:lnTo>
                    <a:pt x="2082" y="8557"/>
                  </a:lnTo>
                  <a:lnTo>
                    <a:pt x="4298" y="0"/>
                  </a:lnTo>
                  <a:lnTo>
                    <a:pt x="282766" y="27251"/>
                  </a:lnTo>
                  <a:lnTo>
                    <a:pt x="283569" y="42419"/>
                  </a:lnTo>
                  <a:lnTo>
                    <a:pt x="282344" y="57683"/>
                  </a:lnTo>
                  <a:close/>
                </a:path>
              </a:pathLst>
            </a:custGeom>
            <a:solidFill>
              <a:srgbClr val="000000"/>
            </a:solidFill>
          </p:spPr>
          <p:txBody>
            <a:bodyPr wrap="square" lIns="0" tIns="0" rIns="0" bIns="0" rtlCol="0"/>
            <a:lstStyle/>
            <a:p>
              <a:endParaRPr/>
            </a:p>
          </p:txBody>
        </p:sp>
        <p:pic>
          <p:nvPicPr>
            <p:cNvPr id="21" name="object 21"/>
            <p:cNvPicPr/>
            <p:nvPr/>
          </p:nvPicPr>
          <p:blipFill>
            <a:blip r:embed="rId6" cstate="print"/>
            <a:stretch>
              <a:fillRect/>
            </a:stretch>
          </p:blipFill>
          <p:spPr>
            <a:xfrm>
              <a:off x="6950437" y="8838685"/>
              <a:ext cx="226624" cy="65600"/>
            </a:xfrm>
            <a:prstGeom prst="rect">
              <a:avLst/>
            </a:prstGeom>
          </p:spPr>
        </p:pic>
      </p:grpSp>
      <p:grpSp>
        <p:nvGrpSpPr>
          <p:cNvPr id="22" name="object 22"/>
          <p:cNvGrpSpPr/>
          <p:nvPr/>
        </p:nvGrpSpPr>
        <p:grpSpPr>
          <a:xfrm>
            <a:off x="11931149" y="8838685"/>
            <a:ext cx="283845" cy="282575"/>
            <a:chOff x="11931149" y="8838685"/>
            <a:chExt cx="283845" cy="282575"/>
          </a:xfrm>
        </p:grpSpPr>
        <p:pic>
          <p:nvPicPr>
            <p:cNvPr id="23" name="object 23"/>
            <p:cNvPicPr/>
            <p:nvPr/>
          </p:nvPicPr>
          <p:blipFill>
            <a:blip r:embed="rId7" cstate="print"/>
            <a:stretch>
              <a:fillRect/>
            </a:stretch>
          </p:blipFill>
          <p:spPr>
            <a:xfrm>
              <a:off x="11945943" y="9040804"/>
              <a:ext cx="241798" cy="79947"/>
            </a:xfrm>
            <a:prstGeom prst="rect">
              <a:avLst/>
            </a:prstGeom>
          </p:spPr>
        </p:pic>
        <p:sp>
          <p:nvSpPr>
            <p:cNvPr id="24" name="object 24"/>
            <p:cNvSpPr/>
            <p:nvPr/>
          </p:nvSpPr>
          <p:spPr>
            <a:xfrm>
              <a:off x="11931149" y="8944055"/>
              <a:ext cx="283845" cy="57785"/>
            </a:xfrm>
            <a:custGeom>
              <a:avLst/>
              <a:gdLst/>
              <a:ahLst/>
              <a:cxnLst/>
              <a:rect l="l" t="t" r="r" b="b"/>
              <a:pathLst>
                <a:path w="283845" h="57784">
                  <a:moveTo>
                    <a:pt x="282344" y="57683"/>
                  </a:moveTo>
                  <a:lnTo>
                    <a:pt x="107" y="36028"/>
                  </a:lnTo>
                  <a:lnTo>
                    <a:pt x="0" y="26825"/>
                  </a:lnTo>
                  <a:lnTo>
                    <a:pt x="654" y="17584"/>
                  </a:lnTo>
                  <a:lnTo>
                    <a:pt x="2082" y="8557"/>
                  </a:lnTo>
                  <a:lnTo>
                    <a:pt x="4298" y="0"/>
                  </a:lnTo>
                  <a:lnTo>
                    <a:pt x="282766" y="27251"/>
                  </a:lnTo>
                  <a:lnTo>
                    <a:pt x="283569" y="42419"/>
                  </a:lnTo>
                  <a:lnTo>
                    <a:pt x="282344" y="57683"/>
                  </a:lnTo>
                  <a:close/>
                </a:path>
              </a:pathLst>
            </a:custGeom>
            <a:solidFill>
              <a:srgbClr val="000000"/>
            </a:solidFill>
          </p:spPr>
          <p:txBody>
            <a:bodyPr wrap="square" lIns="0" tIns="0" rIns="0" bIns="0" rtlCol="0"/>
            <a:lstStyle/>
            <a:p>
              <a:endParaRPr/>
            </a:p>
          </p:txBody>
        </p:sp>
        <p:pic>
          <p:nvPicPr>
            <p:cNvPr id="25" name="object 25"/>
            <p:cNvPicPr/>
            <p:nvPr/>
          </p:nvPicPr>
          <p:blipFill>
            <a:blip r:embed="rId6" cstate="print"/>
            <a:stretch>
              <a:fillRect/>
            </a:stretch>
          </p:blipFill>
          <p:spPr>
            <a:xfrm>
              <a:off x="11964179" y="8838685"/>
              <a:ext cx="226624" cy="65600"/>
            </a:xfrm>
            <a:prstGeom prst="rect">
              <a:avLst/>
            </a:prstGeom>
          </p:spPr>
        </p:pic>
      </p:grpSp>
      <p:sp>
        <p:nvSpPr>
          <p:cNvPr id="26" name="object 26"/>
          <p:cNvSpPr/>
          <p:nvPr/>
        </p:nvSpPr>
        <p:spPr>
          <a:xfrm>
            <a:off x="6056309" y="5797327"/>
            <a:ext cx="607695" cy="598805"/>
          </a:xfrm>
          <a:custGeom>
            <a:avLst/>
            <a:gdLst/>
            <a:ahLst/>
            <a:cxnLst/>
            <a:rect l="l" t="t" r="r" b="b"/>
            <a:pathLst>
              <a:path w="607695" h="598804">
                <a:moveTo>
                  <a:pt x="328848" y="598281"/>
                </a:moveTo>
                <a:lnTo>
                  <a:pt x="281878" y="594762"/>
                </a:lnTo>
                <a:lnTo>
                  <a:pt x="236218" y="584362"/>
                </a:lnTo>
                <a:lnTo>
                  <a:pt x="192486" y="567318"/>
                </a:lnTo>
                <a:lnTo>
                  <a:pt x="151301" y="543866"/>
                </a:lnTo>
                <a:lnTo>
                  <a:pt x="113282" y="514244"/>
                </a:lnTo>
                <a:lnTo>
                  <a:pt x="77561" y="477312"/>
                </a:lnTo>
                <a:lnTo>
                  <a:pt x="47355" y="436275"/>
                </a:lnTo>
                <a:lnTo>
                  <a:pt x="23865" y="393005"/>
                </a:lnTo>
                <a:lnTo>
                  <a:pt x="8293" y="349373"/>
                </a:lnTo>
                <a:lnTo>
                  <a:pt x="0" y="296998"/>
                </a:lnTo>
                <a:lnTo>
                  <a:pt x="2388" y="245333"/>
                </a:lnTo>
                <a:lnTo>
                  <a:pt x="15328" y="195084"/>
                </a:lnTo>
                <a:lnTo>
                  <a:pt x="38689" y="146961"/>
                </a:lnTo>
                <a:lnTo>
                  <a:pt x="63989" y="110064"/>
                </a:lnTo>
                <a:lnTo>
                  <a:pt x="73849" y="98412"/>
                </a:lnTo>
                <a:lnTo>
                  <a:pt x="84382" y="87512"/>
                </a:lnTo>
                <a:lnTo>
                  <a:pt x="95927" y="76818"/>
                </a:lnTo>
                <a:lnTo>
                  <a:pt x="108427" y="66449"/>
                </a:lnTo>
                <a:lnTo>
                  <a:pt x="121743" y="56518"/>
                </a:lnTo>
                <a:lnTo>
                  <a:pt x="126015" y="53150"/>
                </a:lnTo>
                <a:lnTo>
                  <a:pt x="132935" y="48534"/>
                </a:lnTo>
                <a:lnTo>
                  <a:pt x="140156" y="44195"/>
                </a:lnTo>
                <a:lnTo>
                  <a:pt x="147700" y="40165"/>
                </a:lnTo>
                <a:lnTo>
                  <a:pt x="155590" y="36474"/>
                </a:lnTo>
                <a:lnTo>
                  <a:pt x="188743" y="20493"/>
                </a:lnTo>
                <a:lnTo>
                  <a:pt x="224330" y="8810"/>
                </a:lnTo>
                <a:lnTo>
                  <a:pt x="260811" y="1841"/>
                </a:lnTo>
                <a:lnTo>
                  <a:pt x="296644" y="0"/>
                </a:lnTo>
                <a:lnTo>
                  <a:pt x="354173" y="9452"/>
                </a:lnTo>
                <a:lnTo>
                  <a:pt x="405310" y="31257"/>
                </a:lnTo>
                <a:lnTo>
                  <a:pt x="450686" y="61133"/>
                </a:lnTo>
                <a:lnTo>
                  <a:pt x="457936" y="67198"/>
                </a:lnTo>
                <a:lnTo>
                  <a:pt x="294673" y="67198"/>
                </a:lnTo>
                <a:lnTo>
                  <a:pt x="267578" y="68638"/>
                </a:lnTo>
                <a:lnTo>
                  <a:pt x="239889" y="74160"/>
                </a:lnTo>
                <a:lnTo>
                  <a:pt x="212338" y="83533"/>
                </a:lnTo>
                <a:lnTo>
                  <a:pt x="185658" y="96525"/>
                </a:lnTo>
                <a:lnTo>
                  <a:pt x="178101" y="100058"/>
                </a:lnTo>
                <a:lnTo>
                  <a:pt x="172843" y="102851"/>
                </a:lnTo>
                <a:lnTo>
                  <a:pt x="168242" y="105809"/>
                </a:lnTo>
                <a:lnTo>
                  <a:pt x="163887" y="109177"/>
                </a:lnTo>
                <a:lnTo>
                  <a:pt x="152670" y="117290"/>
                </a:lnTo>
                <a:lnTo>
                  <a:pt x="123959" y="143432"/>
                </a:lnTo>
                <a:lnTo>
                  <a:pt x="98167" y="179327"/>
                </a:lnTo>
                <a:lnTo>
                  <a:pt x="92744" y="186639"/>
                </a:lnTo>
                <a:lnTo>
                  <a:pt x="77284" y="219796"/>
                </a:lnTo>
                <a:lnTo>
                  <a:pt x="68633" y="255787"/>
                </a:lnTo>
                <a:lnTo>
                  <a:pt x="67190" y="293658"/>
                </a:lnTo>
                <a:lnTo>
                  <a:pt x="73357" y="332452"/>
                </a:lnTo>
                <a:lnTo>
                  <a:pt x="104924" y="401333"/>
                </a:lnTo>
                <a:lnTo>
                  <a:pt x="129480" y="434480"/>
                </a:lnTo>
                <a:lnTo>
                  <a:pt x="158302" y="464299"/>
                </a:lnTo>
                <a:lnTo>
                  <a:pt x="197765" y="493401"/>
                </a:lnTo>
                <a:lnTo>
                  <a:pt x="241049" y="514132"/>
                </a:lnTo>
                <a:lnTo>
                  <a:pt x="286951" y="526622"/>
                </a:lnTo>
                <a:lnTo>
                  <a:pt x="334270" y="531003"/>
                </a:lnTo>
                <a:lnTo>
                  <a:pt x="509531" y="531003"/>
                </a:lnTo>
                <a:lnTo>
                  <a:pt x="499323" y="539445"/>
                </a:lnTo>
                <a:lnTo>
                  <a:pt x="488142" y="547598"/>
                </a:lnTo>
                <a:lnTo>
                  <a:pt x="488059" y="549076"/>
                </a:lnTo>
                <a:lnTo>
                  <a:pt x="478612" y="554580"/>
                </a:lnTo>
                <a:lnTo>
                  <a:pt x="446722" y="572393"/>
                </a:lnTo>
                <a:lnTo>
                  <a:pt x="412213" y="585693"/>
                </a:lnTo>
                <a:lnTo>
                  <a:pt x="375333" y="594342"/>
                </a:lnTo>
                <a:lnTo>
                  <a:pt x="336326" y="598200"/>
                </a:lnTo>
                <a:lnTo>
                  <a:pt x="328848" y="598281"/>
                </a:lnTo>
                <a:close/>
              </a:path>
              <a:path w="607695" h="598804">
                <a:moveTo>
                  <a:pt x="509531" y="531003"/>
                </a:moveTo>
                <a:lnTo>
                  <a:pt x="334270" y="531003"/>
                </a:lnTo>
                <a:lnTo>
                  <a:pt x="363868" y="528053"/>
                </a:lnTo>
                <a:lnTo>
                  <a:pt x="391941" y="521453"/>
                </a:lnTo>
                <a:lnTo>
                  <a:pt x="418350" y="511249"/>
                </a:lnTo>
                <a:lnTo>
                  <a:pt x="442957" y="497486"/>
                </a:lnTo>
                <a:lnTo>
                  <a:pt x="450352" y="491900"/>
                </a:lnTo>
                <a:lnTo>
                  <a:pt x="458317" y="486106"/>
                </a:lnTo>
                <a:lnTo>
                  <a:pt x="486170" y="459206"/>
                </a:lnTo>
                <a:lnTo>
                  <a:pt x="491675" y="451732"/>
                </a:lnTo>
                <a:lnTo>
                  <a:pt x="496685" y="444995"/>
                </a:lnTo>
                <a:lnTo>
                  <a:pt x="517191" y="412084"/>
                </a:lnTo>
                <a:lnTo>
                  <a:pt x="533691" y="372787"/>
                </a:lnTo>
                <a:lnTo>
                  <a:pt x="539252" y="305539"/>
                </a:lnTo>
                <a:lnTo>
                  <a:pt x="529729" y="263889"/>
                </a:lnTo>
                <a:lnTo>
                  <a:pt x="510801" y="222808"/>
                </a:lnTo>
                <a:lnTo>
                  <a:pt x="482765" y="182893"/>
                </a:lnTo>
                <a:lnTo>
                  <a:pt x="445915" y="144746"/>
                </a:lnTo>
                <a:lnTo>
                  <a:pt x="404146" y="110519"/>
                </a:lnTo>
                <a:lnTo>
                  <a:pt x="365982" y="86688"/>
                </a:lnTo>
                <a:lnTo>
                  <a:pt x="329974" y="72499"/>
                </a:lnTo>
                <a:lnTo>
                  <a:pt x="294673" y="67198"/>
                </a:lnTo>
                <a:lnTo>
                  <a:pt x="457936" y="67198"/>
                </a:lnTo>
                <a:lnTo>
                  <a:pt x="490933" y="94799"/>
                </a:lnTo>
                <a:lnTo>
                  <a:pt x="529906" y="134478"/>
                </a:lnTo>
                <a:lnTo>
                  <a:pt x="561167" y="176174"/>
                </a:lnTo>
                <a:lnTo>
                  <a:pt x="584627" y="219571"/>
                </a:lnTo>
                <a:lnTo>
                  <a:pt x="600037" y="264139"/>
                </a:lnTo>
                <a:lnTo>
                  <a:pt x="607186" y="309401"/>
                </a:lnTo>
                <a:lnTo>
                  <a:pt x="605864" y="354880"/>
                </a:lnTo>
                <a:lnTo>
                  <a:pt x="592094" y="409925"/>
                </a:lnTo>
                <a:lnTo>
                  <a:pt x="568721" y="457841"/>
                </a:lnTo>
                <a:lnTo>
                  <a:pt x="546029" y="491377"/>
                </a:lnTo>
                <a:lnTo>
                  <a:pt x="521008" y="520428"/>
                </a:lnTo>
                <a:lnTo>
                  <a:pt x="510373" y="530307"/>
                </a:lnTo>
                <a:lnTo>
                  <a:pt x="509531" y="531003"/>
                </a:lnTo>
                <a:close/>
              </a:path>
              <a:path w="607695" h="598804">
                <a:moveTo>
                  <a:pt x="123962" y="143432"/>
                </a:moveTo>
                <a:close/>
              </a:path>
            </a:pathLst>
          </a:custGeom>
          <a:solidFill>
            <a:srgbClr val="000000"/>
          </a:solidFill>
        </p:spPr>
        <p:txBody>
          <a:bodyPr wrap="square" lIns="0" tIns="0" rIns="0" bIns="0" rtlCol="0"/>
          <a:lstStyle/>
          <a:p>
            <a:endParaRPr/>
          </a:p>
        </p:txBody>
      </p:sp>
      <p:grpSp>
        <p:nvGrpSpPr>
          <p:cNvPr id="27" name="object 27"/>
          <p:cNvGrpSpPr/>
          <p:nvPr/>
        </p:nvGrpSpPr>
        <p:grpSpPr>
          <a:xfrm>
            <a:off x="8479108" y="5797327"/>
            <a:ext cx="607695" cy="598805"/>
            <a:chOff x="8479108" y="5797327"/>
            <a:chExt cx="607695" cy="598805"/>
          </a:xfrm>
        </p:grpSpPr>
        <p:pic>
          <p:nvPicPr>
            <p:cNvPr id="28" name="object 28"/>
            <p:cNvPicPr/>
            <p:nvPr/>
          </p:nvPicPr>
          <p:blipFill>
            <a:blip r:embed="rId3" cstate="print"/>
            <a:stretch>
              <a:fillRect/>
            </a:stretch>
          </p:blipFill>
          <p:spPr>
            <a:xfrm>
              <a:off x="8648314" y="6163917"/>
              <a:ext cx="241798" cy="79947"/>
            </a:xfrm>
            <a:prstGeom prst="rect">
              <a:avLst/>
            </a:prstGeom>
          </p:spPr>
        </p:pic>
        <p:sp>
          <p:nvSpPr>
            <p:cNvPr id="29" name="object 29"/>
            <p:cNvSpPr/>
            <p:nvPr/>
          </p:nvSpPr>
          <p:spPr>
            <a:xfrm>
              <a:off x="8633520" y="6067167"/>
              <a:ext cx="283845" cy="57785"/>
            </a:xfrm>
            <a:custGeom>
              <a:avLst/>
              <a:gdLst/>
              <a:ahLst/>
              <a:cxnLst/>
              <a:rect l="l" t="t" r="r" b="b"/>
              <a:pathLst>
                <a:path w="283845" h="57785">
                  <a:moveTo>
                    <a:pt x="282344" y="57683"/>
                  </a:moveTo>
                  <a:lnTo>
                    <a:pt x="107" y="36028"/>
                  </a:lnTo>
                  <a:lnTo>
                    <a:pt x="0" y="26825"/>
                  </a:lnTo>
                  <a:lnTo>
                    <a:pt x="654" y="17584"/>
                  </a:lnTo>
                  <a:lnTo>
                    <a:pt x="2082" y="8557"/>
                  </a:lnTo>
                  <a:lnTo>
                    <a:pt x="4298" y="0"/>
                  </a:lnTo>
                  <a:lnTo>
                    <a:pt x="282766" y="27251"/>
                  </a:lnTo>
                  <a:lnTo>
                    <a:pt x="283569" y="42419"/>
                  </a:lnTo>
                  <a:lnTo>
                    <a:pt x="282344" y="57683"/>
                  </a:lnTo>
                  <a:close/>
                </a:path>
              </a:pathLst>
            </a:custGeom>
            <a:solidFill>
              <a:srgbClr val="000000"/>
            </a:solidFill>
          </p:spPr>
          <p:txBody>
            <a:bodyPr wrap="square" lIns="0" tIns="0" rIns="0" bIns="0" rtlCol="0"/>
            <a:lstStyle/>
            <a:p>
              <a:endParaRPr/>
            </a:p>
          </p:txBody>
        </p:sp>
        <p:pic>
          <p:nvPicPr>
            <p:cNvPr id="30" name="object 30"/>
            <p:cNvPicPr/>
            <p:nvPr/>
          </p:nvPicPr>
          <p:blipFill>
            <a:blip r:embed="rId8" cstate="print"/>
            <a:stretch>
              <a:fillRect/>
            </a:stretch>
          </p:blipFill>
          <p:spPr>
            <a:xfrm>
              <a:off x="8666550" y="5961797"/>
              <a:ext cx="226624" cy="65600"/>
            </a:xfrm>
            <a:prstGeom prst="rect">
              <a:avLst/>
            </a:prstGeom>
          </p:spPr>
        </p:pic>
        <p:sp>
          <p:nvSpPr>
            <p:cNvPr id="31" name="object 31"/>
            <p:cNvSpPr/>
            <p:nvPr/>
          </p:nvSpPr>
          <p:spPr>
            <a:xfrm>
              <a:off x="8479108" y="5797327"/>
              <a:ext cx="607695" cy="598805"/>
            </a:xfrm>
            <a:custGeom>
              <a:avLst/>
              <a:gdLst/>
              <a:ahLst/>
              <a:cxnLst/>
              <a:rect l="l" t="t" r="r" b="b"/>
              <a:pathLst>
                <a:path w="607695" h="598804">
                  <a:moveTo>
                    <a:pt x="328778" y="598281"/>
                  </a:moveTo>
                  <a:lnTo>
                    <a:pt x="281849" y="594762"/>
                  </a:lnTo>
                  <a:lnTo>
                    <a:pt x="236212" y="584362"/>
                  </a:lnTo>
                  <a:lnTo>
                    <a:pt x="192493" y="567318"/>
                  </a:lnTo>
                  <a:lnTo>
                    <a:pt x="151312" y="543867"/>
                  </a:lnTo>
                  <a:lnTo>
                    <a:pt x="113294" y="514244"/>
                  </a:lnTo>
                  <a:lnTo>
                    <a:pt x="77585" y="477358"/>
                  </a:lnTo>
                  <a:lnTo>
                    <a:pt x="47399" y="436337"/>
                  </a:lnTo>
                  <a:lnTo>
                    <a:pt x="23913" y="393051"/>
                  </a:lnTo>
                  <a:lnTo>
                    <a:pt x="8306" y="349373"/>
                  </a:lnTo>
                  <a:lnTo>
                    <a:pt x="0" y="296953"/>
                  </a:lnTo>
                  <a:lnTo>
                    <a:pt x="2360" y="245272"/>
                  </a:lnTo>
                  <a:lnTo>
                    <a:pt x="15272" y="195038"/>
                  </a:lnTo>
                  <a:lnTo>
                    <a:pt x="38620" y="146962"/>
                  </a:lnTo>
                  <a:lnTo>
                    <a:pt x="63920" y="110065"/>
                  </a:lnTo>
                  <a:lnTo>
                    <a:pt x="73946" y="98330"/>
                  </a:lnTo>
                  <a:lnTo>
                    <a:pt x="85313" y="86588"/>
                  </a:lnTo>
                  <a:lnTo>
                    <a:pt x="125702" y="53643"/>
                  </a:lnTo>
                  <a:lnTo>
                    <a:pt x="188607" y="20493"/>
                  </a:lnTo>
                  <a:lnTo>
                    <a:pt x="260834" y="1841"/>
                  </a:lnTo>
                  <a:lnTo>
                    <a:pt x="296577" y="0"/>
                  </a:lnTo>
                  <a:lnTo>
                    <a:pt x="354073" y="9451"/>
                  </a:lnTo>
                  <a:lnTo>
                    <a:pt x="405222" y="31247"/>
                  </a:lnTo>
                  <a:lnTo>
                    <a:pt x="450642" y="61099"/>
                  </a:lnTo>
                  <a:lnTo>
                    <a:pt x="457951" y="67195"/>
                  </a:lnTo>
                  <a:lnTo>
                    <a:pt x="294603" y="67195"/>
                  </a:lnTo>
                  <a:lnTo>
                    <a:pt x="267299" y="68635"/>
                  </a:lnTo>
                  <a:lnTo>
                    <a:pt x="239633" y="74157"/>
                  </a:lnTo>
                  <a:lnTo>
                    <a:pt x="212198" y="83530"/>
                  </a:lnTo>
                  <a:lnTo>
                    <a:pt x="185587" y="96522"/>
                  </a:lnTo>
                  <a:lnTo>
                    <a:pt x="176304" y="100877"/>
                  </a:lnTo>
                  <a:lnTo>
                    <a:pt x="142335" y="125614"/>
                  </a:lnTo>
                  <a:lnTo>
                    <a:pt x="109670" y="161070"/>
                  </a:lnTo>
                  <a:lnTo>
                    <a:pt x="98097" y="179328"/>
                  </a:lnTo>
                  <a:lnTo>
                    <a:pt x="91196" y="188281"/>
                  </a:lnTo>
                  <a:lnTo>
                    <a:pt x="76638" y="220442"/>
                  </a:lnTo>
                  <a:lnTo>
                    <a:pt x="68450" y="255930"/>
                  </a:lnTo>
                  <a:lnTo>
                    <a:pt x="67178" y="293636"/>
                  </a:lnTo>
                  <a:lnTo>
                    <a:pt x="73368" y="332451"/>
                  </a:lnTo>
                  <a:lnTo>
                    <a:pt x="104936" y="401383"/>
                  </a:lnTo>
                  <a:lnTo>
                    <a:pt x="129491" y="434490"/>
                  </a:lnTo>
                  <a:lnTo>
                    <a:pt x="158312" y="464215"/>
                  </a:lnTo>
                  <a:lnTo>
                    <a:pt x="197925" y="493411"/>
                  </a:lnTo>
                  <a:lnTo>
                    <a:pt x="241452" y="514244"/>
                  </a:lnTo>
                  <a:lnTo>
                    <a:pt x="287377" y="526758"/>
                  </a:lnTo>
                  <a:lnTo>
                    <a:pt x="334199" y="531001"/>
                  </a:lnTo>
                  <a:lnTo>
                    <a:pt x="509487" y="531001"/>
                  </a:lnTo>
                  <a:lnTo>
                    <a:pt x="501334" y="537874"/>
                  </a:lnTo>
                  <a:lnTo>
                    <a:pt x="490867" y="545708"/>
                  </a:lnTo>
                  <a:lnTo>
                    <a:pt x="485774" y="550473"/>
                  </a:lnTo>
                  <a:lnTo>
                    <a:pt x="481009" y="553183"/>
                  </a:lnTo>
                  <a:lnTo>
                    <a:pt x="446458" y="572533"/>
                  </a:lnTo>
                  <a:lnTo>
                    <a:pt x="412155" y="585735"/>
                  </a:lnTo>
                  <a:lnTo>
                    <a:pt x="375312" y="594347"/>
                  </a:lnTo>
                  <a:lnTo>
                    <a:pt x="336257" y="598200"/>
                  </a:lnTo>
                  <a:lnTo>
                    <a:pt x="328778" y="598281"/>
                  </a:lnTo>
                  <a:close/>
                </a:path>
                <a:path w="607695" h="598804">
                  <a:moveTo>
                    <a:pt x="509487" y="531001"/>
                  </a:moveTo>
                  <a:lnTo>
                    <a:pt x="334199" y="531001"/>
                  </a:lnTo>
                  <a:lnTo>
                    <a:pt x="363842" y="528052"/>
                  </a:lnTo>
                  <a:lnTo>
                    <a:pt x="391931" y="521452"/>
                  </a:lnTo>
                  <a:lnTo>
                    <a:pt x="418325" y="511247"/>
                  </a:lnTo>
                  <a:lnTo>
                    <a:pt x="442886" y="497484"/>
                  </a:lnTo>
                  <a:lnTo>
                    <a:pt x="450361" y="491817"/>
                  </a:lnTo>
                  <a:lnTo>
                    <a:pt x="458232" y="486128"/>
                  </a:lnTo>
                  <a:lnTo>
                    <a:pt x="486097" y="459204"/>
                  </a:lnTo>
                  <a:lnTo>
                    <a:pt x="491602" y="451729"/>
                  </a:lnTo>
                  <a:lnTo>
                    <a:pt x="496612" y="444992"/>
                  </a:lnTo>
                  <a:lnTo>
                    <a:pt x="517118" y="412081"/>
                  </a:lnTo>
                  <a:lnTo>
                    <a:pt x="533617" y="372787"/>
                  </a:lnTo>
                  <a:lnTo>
                    <a:pt x="539180" y="305568"/>
                  </a:lnTo>
                  <a:lnTo>
                    <a:pt x="529662" y="263922"/>
                  </a:lnTo>
                  <a:lnTo>
                    <a:pt x="510746" y="222829"/>
                  </a:lnTo>
                  <a:lnTo>
                    <a:pt x="482734" y="182898"/>
                  </a:lnTo>
                  <a:lnTo>
                    <a:pt x="445925" y="144743"/>
                  </a:lnTo>
                  <a:lnTo>
                    <a:pt x="404109" y="110516"/>
                  </a:lnTo>
                  <a:lnTo>
                    <a:pt x="365920" y="86685"/>
                  </a:lnTo>
                  <a:lnTo>
                    <a:pt x="329903" y="72496"/>
                  </a:lnTo>
                  <a:lnTo>
                    <a:pt x="294603" y="67195"/>
                  </a:lnTo>
                  <a:lnTo>
                    <a:pt x="457951" y="67195"/>
                  </a:lnTo>
                  <a:lnTo>
                    <a:pt x="490947" y="94716"/>
                  </a:lnTo>
                  <a:lnTo>
                    <a:pt x="529873" y="134405"/>
                  </a:lnTo>
                  <a:lnTo>
                    <a:pt x="561159" y="176186"/>
                  </a:lnTo>
                  <a:lnTo>
                    <a:pt x="584600" y="219592"/>
                  </a:lnTo>
                  <a:lnTo>
                    <a:pt x="599990" y="264155"/>
                  </a:lnTo>
                  <a:lnTo>
                    <a:pt x="607124" y="309407"/>
                  </a:lnTo>
                  <a:lnTo>
                    <a:pt x="605796" y="354880"/>
                  </a:lnTo>
                  <a:lnTo>
                    <a:pt x="592026" y="409925"/>
                  </a:lnTo>
                  <a:lnTo>
                    <a:pt x="568654" y="457841"/>
                  </a:lnTo>
                  <a:lnTo>
                    <a:pt x="545961" y="491377"/>
                  </a:lnTo>
                  <a:lnTo>
                    <a:pt x="511578" y="529238"/>
                  </a:lnTo>
                  <a:lnTo>
                    <a:pt x="509487" y="531001"/>
                  </a:lnTo>
                  <a:close/>
                </a:path>
                <a:path w="607695" h="598804">
                  <a:moveTo>
                    <a:pt x="123893" y="143429"/>
                  </a:moveTo>
                  <a:close/>
                </a:path>
              </a:pathLst>
            </a:custGeom>
            <a:solidFill>
              <a:srgbClr val="000000"/>
            </a:solidFill>
          </p:spPr>
          <p:txBody>
            <a:bodyPr wrap="square" lIns="0" tIns="0" rIns="0" bIns="0" rtlCol="0"/>
            <a:lstStyle/>
            <a:p>
              <a:endParaRPr/>
            </a:p>
          </p:txBody>
        </p:sp>
      </p:grpSp>
      <p:sp>
        <p:nvSpPr>
          <p:cNvPr id="32" name="object 32"/>
          <p:cNvSpPr/>
          <p:nvPr/>
        </p:nvSpPr>
        <p:spPr>
          <a:xfrm>
            <a:off x="4440097" y="2892736"/>
            <a:ext cx="615315" cy="564515"/>
          </a:xfrm>
          <a:custGeom>
            <a:avLst/>
            <a:gdLst/>
            <a:ahLst/>
            <a:cxnLst/>
            <a:rect l="l" t="t" r="r" b="b"/>
            <a:pathLst>
              <a:path w="615314" h="564514">
                <a:moveTo>
                  <a:pt x="309750" y="564191"/>
                </a:moveTo>
                <a:lnTo>
                  <a:pt x="302520" y="564191"/>
                </a:lnTo>
                <a:lnTo>
                  <a:pt x="256617" y="561413"/>
                </a:lnTo>
                <a:lnTo>
                  <a:pt x="211999" y="553307"/>
                </a:lnTo>
                <a:lnTo>
                  <a:pt x="170232" y="540209"/>
                </a:lnTo>
                <a:lnTo>
                  <a:pt x="132877" y="522459"/>
                </a:lnTo>
                <a:lnTo>
                  <a:pt x="89788" y="491504"/>
                </a:lnTo>
                <a:lnTo>
                  <a:pt x="54700" y="453486"/>
                </a:lnTo>
                <a:lnTo>
                  <a:pt x="28039" y="408984"/>
                </a:lnTo>
                <a:lnTo>
                  <a:pt x="10226" y="358574"/>
                </a:lnTo>
                <a:lnTo>
                  <a:pt x="9158" y="353482"/>
                </a:lnTo>
                <a:lnTo>
                  <a:pt x="5959" y="340463"/>
                </a:lnTo>
                <a:lnTo>
                  <a:pt x="367" y="299511"/>
                </a:lnTo>
                <a:lnTo>
                  <a:pt x="0" y="283214"/>
                </a:lnTo>
                <a:lnTo>
                  <a:pt x="490" y="268243"/>
                </a:lnTo>
                <a:lnTo>
                  <a:pt x="1938" y="251743"/>
                </a:lnTo>
                <a:lnTo>
                  <a:pt x="4339" y="234695"/>
                </a:lnTo>
                <a:lnTo>
                  <a:pt x="4803" y="230670"/>
                </a:lnTo>
                <a:lnTo>
                  <a:pt x="6374" y="222278"/>
                </a:lnTo>
                <a:lnTo>
                  <a:pt x="8377" y="213985"/>
                </a:lnTo>
                <a:lnTo>
                  <a:pt x="10810" y="205799"/>
                </a:lnTo>
                <a:lnTo>
                  <a:pt x="13675" y="197729"/>
                </a:lnTo>
                <a:lnTo>
                  <a:pt x="25561" y="162837"/>
                </a:lnTo>
                <a:lnTo>
                  <a:pt x="62889" y="98381"/>
                </a:lnTo>
                <a:lnTo>
                  <a:pt x="133888" y="37440"/>
                </a:lnTo>
                <a:lnTo>
                  <a:pt x="185330" y="16357"/>
                </a:lnTo>
                <a:lnTo>
                  <a:pt x="238498" y="5025"/>
                </a:lnTo>
                <a:lnTo>
                  <a:pt x="290772" y="0"/>
                </a:lnTo>
                <a:lnTo>
                  <a:pt x="346650" y="432"/>
                </a:lnTo>
                <a:lnTo>
                  <a:pt x="398433" y="7572"/>
                </a:lnTo>
                <a:lnTo>
                  <a:pt x="445720" y="21306"/>
                </a:lnTo>
                <a:lnTo>
                  <a:pt x="488112" y="41524"/>
                </a:lnTo>
                <a:lnTo>
                  <a:pt x="522899" y="66456"/>
                </a:lnTo>
                <a:lnTo>
                  <a:pt x="310243" y="66456"/>
                </a:lnTo>
                <a:lnTo>
                  <a:pt x="302520" y="66701"/>
                </a:lnTo>
                <a:lnTo>
                  <a:pt x="240992" y="72888"/>
                </a:lnTo>
                <a:lnTo>
                  <a:pt x="197212" y="83295"/>
                </a:lnTo>
                <a:lnTo>
                  <a:pt x="161826" y="98939"/>
                </a:lnTo>
                <a:lnTo>
                  <a:pt x="115470" y="140362"/>
                </a:lnTo>
                <a:lnTo>
                  <a:pt x="87136" y="190315"/>
                </a:lnTo>
                <a:lnTo>
                  <a:pt x="77590" y="218512"/>
                </a:lnTo>
                <a:lnTo>
                  <a:pt x="74057" y="228123"/>
                </a:lnTo>
                <a:lnTo>
                  <a:pt x="67773" y="270101"/>
                </a:lnTo>
                <a:lnTo>
                  <a:pt x="67254" y="283214"/>
                </a:lnTo>
                <a:lnTo>
                  <a:pt x="67567" y="295567"/>
                </a:lnTo>
                <a:lnTo>
                  <a:pt x="68515" y="306688"/>
                </a:lnTo>
                <a:lnTo>
                  <a:pt x="70094" y="317808"/>
                </a:lnTo>
                <a:lnTo>
                  <a:pt x="72258" y="328652"/>
                </a:lnTo>
                <a:lnTo>
                  <a:pt x="74962" y="338941"/>
                </a:lnTo>
                <a:lnTo>
                  <a:pt x="76440" y="348552"/>
                </a:lnTo>
                <a:lnTo>
                  <a:pt x="108695" y="413747"/>
                </a:lnTo>
                <a:lnTo>
                  <a:pt x="166642" y="464217"/>
                </a:lnTo>
                <a:lnTo>
                  <a:pt x="237857" y="490104"/>
                </a:lnTo>
                <a:lnTo>
                  <a:pt x="278667" y="495904"/>
                </a:lnTo>
                <a:lnTo>
                  <a:pt x="320101" y="496337"/>
                </a:lnTo>
                <a:lnTo>
                  <a:pt x="504668" y="496337"/>
                </a:lnTo>
                <a:lnTo>
                  <a:pt x="504441" y="496543"/>
                </a:lnTo>
                <a:lnTo>
                  <a:pt x="464144" y="523184"/>
                </a:lnTo>
                <a:lnTo>
                  <a:pt x="420205" y="543430"/>
                </a:lnTo>
                <a:lnTo>
                  <a:pt x="373284" y="556979"/>
                </a:lnTo>
                <a:lnTo>
                  <a:pt x="324044" y="563533"/>
                </a:lnTo>
                <a:lnTo>
                  <a:pt x="316897" y="563944"/>
                </a:lnTo>
                <a:lnTo>
                  <a:pt x="309750" y="564191"/>
                </a:lnTo>
                <a:close/>
              </a:path>
              <a:path w="615314" h="564514">
                <a:moveTo>
                  <a:pt x="504668" y="496337"/>
                </a:moveTo>
                <a:lnTo>
                  <a:pt x="320101" y="496337"/>
                </a:lnTo>
                <a:lnTo>
                  <a:pt x="368649" y="489024"/>
                </a:lnTo>
                <a:lnTo>
                  <a:pt x="414031" y="473202"/>
                </a:lnTo>
                <a:lnTo>
                  <a:pt x="455208" y="449354"/>
                </a:lnTo>
                <a:lnTo>
                  <a:pt x="491140" y="417968"/>
                </a:lnTo>
                <a:lnTo>
                  <a:pt x="524894" y="370189"/>
                </a:lnTo>
                <a:lnTo>
                  <a:pt x="543552" y="317172"/>
                </a:lnTo>
                <a:lnTo>
                  <a:pt x="543387" y="313311"/>
                </a:lnTo>
                <a:lnTo>
                  <a:pt x="544866" y="307889"/>
                </a:lnTo>
                <a:lnTo>
                  <a:pt x="546311" y="298230"/>
                </a:lnTo>
                <a:lnTo>
                  <a:pt x="547187" y="288040"/>
                </a:lnTo>
                <a:lnTo>
                  <a:pt x="547477" y="277587"/>
                </a:lnTo>
                <a:lnTo>
                  <a:pt x="547166" y="267143"/>
                </a:lnTo>
                <a:lnTo>
                  <a:pt x="541608" y="229413"/>
                </a:lnTo>
                <a:lnTo>
                  <a:pt x="530737" y="191649"/>
                </a:lnTo>
                <a:lnTo>
                  <a:pt x="511618" y="153296"/>
                </a:lnTo>
                <a:lnTo>
                  <a:pt x="469820" y="110053"/>
                </a:lnTo>
                <a:lnTo>
                  <a:pt x="426702" y="86048"/>
                </a:lnTo>
                <a:lnTo>
                  <a:pt x="375713" y="71408"/>
                </a:lnTo>
                <a:lnTo>
                  <a:pt x="317801" y="66456"/>
                </a:lnTo>
                <a:lnTo>
                  <a:pt x="522899" y="66456"/>
                </a:lnTo>
                <a:lnTo>
                  <a:pt x="556614" y="100960"/>
                </a:lnTo>
                <a:lnTo>
                  <a:pt x="586004" y="149212"/>
                </a:lnTo>
                <a:lnTo>
                  <a:pt x="603728" y="199835"/>
                </a:lnTo>
                <a:lnTo>
                  <a:pt x="611618" y="239380"/>
                </a:lnTo>
                <a:lnTo>
                  <a:pt x="614802" y="277700"/>
                </a:lnTo>
                <a:lnTo>
                  <a:pt x="614389" y="292219"/>
                </a:lnTo>
                <a:lnTo>
                  <a:pt x="613144" y="306462"/>
                </a:lnTo>
                <a:lnTo>
                  <a:pt x="611083" y="320212"/>
                </a:lnTo>
                <a:lnTo>
                  <a:pt x="611986" y="321033"/>
                </a:lnTo>
                <a:lnTo>
                  <a:pt x="610425" y="327606"/>
                </a:lnTo>
                <a:lnTo>
                  <a:pt x="608946" y="332945"/>
                </a:lnTo>
                <a:lnTo>
                  <a:pt x="599511" y="367416"/>
                </a:lnTo>
                <a:lnTo>
                  <a:pt x="584855" y="400963"/>
                </a:lnTo>
                <a:lnTo>
                  <a:pt x="565115" y="433217"/>
                </a:lnTo>
                <a:lnTo>
                  <a:pt x="540431" y="463806"/>
                </a:lnTo>
                <a:lnTo>
                  <a:pt x="504668" y="496337"/>
                </a:lnTo>
                <a:close/>
              </a:path>
            </a:pathLst>
          </a:custGeom>
          <a:solidFill>
            <a:srgbClr val="000000"/>
          </a:solidFill>
        </p:spPr>
        <p:txBody>
          <a:bodyPr wrap="square" lIns="0" tIns="0" rIns="0" bIns="0" rtlCol="0"/>
          <a:lstStyle/>
          <a:p>
            <a:endParaRPr/>
          </a:p>
        </p:txBody>
      </p:sp>
      <p:sp>
        <p:nvSpPr>
          <p:cNvPr id="33" name="object 33"/>
          <p:cNvSpPr/>
          <p:nvPr/>
        </p:nvSpPr>
        <p:spPr>
          <a:xfrm>
            <a:off x="9235118" y="2892736"/>
            <a:ext cx="615315" cy="564515"/>
          </a:xfrm>
          <a:custGeom>
            <a:avLst/>
            <a:gdLst/>
            <a:ahLst/>
            <a:cxnLst/>
            <a:rect l="l" t="t" r="r" b="b"/>
            <a:pathLst>
              <a:path w="615315" h="564514">
                <a:moveTo>
                  <a:pt x="309750" y="564191"/>
                </a:moveTo>
                <a:lnTo>
                  <a:pt x="302521" y="564191"/>
                </a:lnTo>
                <a:lnTo>
                  <a:pt x="256617" y="561413"/>
                </a:lnTo>
                <a:lnTo>
                  <a:pt x="211999" y="553307"/>
                </a:lnTo>
                <a:lnTo>
                  <a:pt x="170232" y="540209"/>
                </a:lnTo>
                <a:lnTo>
                  <a:pt x="132878" y="522459"/>
                </a:lnTo>
                <a:lnTo>
                  <a:pt x="89788" y="491504"/>
                </a:lnTo>
                <a:lnTo>
                  <a:pt x="54701" y="453486"/>
                </a:lnTo>
                <a:lnTo>
                  <a:pt x="28039" y="408984"/>
                </a:lnTo>
                <a:lnTo>
                  <a:pt x="10226" y="358574"/>
                </a:lnTo>
                <a:lnTo>
                  <a:pt x="9158" y="353482"/>
                </a:lnTo>
                <a:lnTo>
                  <a:pt x="5959" y="340463"/>
                </a:lnTo>
                <a:lnTo>
                  <a:pt x="367" y="299511"/>
                </a:lnTo>
                <a:lnTo>
                  <a:pt x="0" y="283214"/>
                </a:lnTo>
                <a:lnTo>
                  <a:pt x="490" y="268243"/>
                </a:lnTo>
                <a:lnTo>
                  <a:pt x="1938" y="251743"/>
                </a:lnTo>
                <a:lnTo>
                  <a:pt x="4339" y="234695"/>
                </a:lnTo>
                <a:lnTo>
                  <a:pt x="4804" y="230670"/>
                </a:lnTo>
                <a:lnTo>
                  <a:pt x="6374" y="222278"/>
                </a:lnTo>
                <a:lnTo>
                  <a:pt x="8377" y="213985"/>
                </a:lnTo>
                <a:lnTo>
                  <a:pt x="10810" y="205799"/>
                </a:lnTo>
                <a:lnTo>
                  <a:pt x="13675" y="197729"/>
                </a:lnTo>
                <a:lnTo>
                  <a:pt x="25561" y="162837"/>
                </a:lnTo>
                <a:lnTo>
                  <a:pt x="62889" y="98381"/>
                </a:lnTo>
                <a:lnTo>
                  <a:pt x="133888" y="37440"/>
                </a:lnTo>
                <a:lnTo>
                  <a:pt x="185331" y="16357"/>
                </a:lnTo>
                <a:lnTo>
                  <a:pt x="238498" y="5025"/>
                </a:lnTo>
                <a:lnTo>
                  <a:pt x="290772" y="0"/>
                </a:lnTo>
                <a:lnTo>
                  <a:pt x="346422" y="432"/>
                </a:lnTo>
                <a:lnTo>
                  <a:pt x="398141" y="7572"/>
                </a:lnTo>
                <a:lnTo>
                  <a:pt x="445474" y="21306"/>
                </a:lnTo>
                <a:lnTo>
                  <a:pt x="487966" y="41524"/>
                </a:lnTo>
                <a:lnTo>
                  <a:pt x="522847" y="66456"/>
                </a:lnTo>
                <a:lnTo>
                  <a:pt x="310243" y="66456"/>
                </a:lnTo>
                <a:lnTo>
                  <a:pt x="302521" y="66701"/>
                </a:lnTo>
                <a:lnTo>
                  <a:pt x="240992" y="72888"/>
                </a:lnTo>
                <a:lnTo>
                  <a:pt x="197212" y="83295"/>
                </a:lnTo>
                <a:lnTo>
                  <a:pt x="161827" y="98939"/>
                </a:lnTo>
                <a:lnTo>
                  <a:pt x="115470" y="140362"/>
                </a:lnTo>
                <a:lnTo>
                  <a:pt x="87136" y="190315"/>
                </a:lnTo>
                <a:lnTo>
                  <a:pt x="77590" y="218512"/>
                </a:lnTo>
                <a:lnTo>
                  <a:pt x="74057" y="228123"/>
                </a:lnTo>
                <a:lnTo>
                  <a:pt x="67773" y="270101"/>
                </a:lnTo>
                <a:lnTo>
                  <a:pt x="67255" y="283214"/>
                </a:lnTo>
                <a:lnTo>
                  <a:pt x="67568" y="295567"/>
                </a:lnTo>
                <a:lnTo>
                  <a:pt x="68515" y="306688"/>
                </a:lnTo>
                <a:lnTo>
                  <a:pt x="70094" y="317808"/>
                </a:lnTo>
                <a:lnTo>
                  <a:pt x="72259" y="328652"/>
                </a:lnTo>
                <a:lnTo>
                  <a:pt x="74962" y="338941"/>
                </a:lnTo>
                <a:lnTo>
                  <a:pt x="76441" y="348552"/>
                </a:lnTo>
                <a:lnTo>
                  <a:pt x="108696" y="413747"/>
                </a:lnTo>
                <a:lnTo>
                  <a:pt x="166643" y="464217"/>
                </a:lnTo>
                <a:lnTo>
                  <a:pt x="237919" y="490104"/>
                </a:lnTo>
                <a:lnTo>
                  <a:pt x="278760" y="495904"/>
                </a:lnTo>
                <a:lnTo>
                  <a:pt x="320102" y="496337"/>
                </a:lnTo>
                <a:lnTo>
                  <a:pt x="504668" y="496337"/>
                </a:lnTo>
                <a:lnTo>
                  <a:pt x="504440" y="496543"/>
                </a:lnTo>
                <a:lnTo>
                  <a:pt x="464144" y="523184"/>
                </a:lnTo>
                <a:lnTo>
                  <a:pt x="420205" y="543430"/>
                </a:lnTo>
                <a:lnTo>
                  <a:pt x="373284" y="556979"/>
                </a:lnTo>
                <a:lnTo>
                  <a:pt x="324044" y="563533"/>
                </a:lnTo>
                <a:lnTo>
                  <a:pt x="316897" y="563944"/>
                </a:lnTo>
                <a:lnTo>
                  <a:pt x="309750" y="564191"/>
                </a:lnTo>
                <a:close/>
              </a:path>
              <a:path w="615315" h="564514">
                <a:moveTo>
                  <a:pt x="504668" y="496337"/>
                </a:moveTo>
                <a:lnTo>
                  <a:pt x="320102" y="496337"/>
                </a:lnTo>
                <a:lnTo>
                  <a:pt x="368649" y="489024"/>
                </a:lnTo>
                <a:lnTo>
                  <a:pt x="414032" y="473202"/>
                </a:lnTo>
                <a:lnTo>
                  <a:pt x="455209" y="449354"/>
                </a:lnTo>
                <a:lnTo>
                  <a:pt x="491141" y="417968"/>
                </a:lnTo>
                <a:lnTo>
                  <a:pt x="524895" y="370189"/>
                </a:lnTo>
                <a:lnTo>
                  <a:pt x="543553" y="317172"/>
                </a:lnTo>
                <a:lnTo>
                  <a:pt x="543388" y="313311"/>
                </a:lnTo>
                <a:lnTo>
                  <a:pt x="544867" y="307889"/>
                </a:lnTo>
                <a:lnTo>
                  <a:pt x="546312" y="298230"/>
                </a:lnTo>
                <a:lnTo>
                  <a:pt x="547188" y="288040"/>
                </a:lnTo>
                <a:lnTo>
                  <a:pt x="547478" y="277587"/>
                </a:lnTo>
                <a:lnTo>
                  <a:pt x="547167" y="267143"/>
                </a:lnTo>
                <a:lnTo>
                  <a:pt x="541609" y="229413"/>
                </a:lnTo>
                <a:lnTo>
                  <a:pt x="530738" y="191649"/>
                </a:lnTo>
                <a:lnTo>
                  <a:pt x="511619" y="153296"/>
                </a:lnTo>
                <a:lnTo>
                  <a:pt x="469822" y="110053"/>
                </a:lnTo>
                <a:lnTo>
                  <a:pt x="426704" y="86048"/>
                </a:lnTo>
                <a:lnTo>
                  <a:pt x="375715" y="71408"/>
                </a:lnTo>
                <a:lnTo>
                  <a:pt x="317803" y="66456"/>
                </a:lnTo>
                <a:lnTo>
                  <a:pt x="522847" y="66456"/>
                </a:lnTo>
                <a:lnTo>
                  <a:pt x="556615" y="100960"/>
                </a:lnTo>
                <a:lnTo>
                  <a:pt x="586005" y="149212"/>
                </a:lnTo>
                <a:lnTo>
                  <a:pt x="603729" y="199835"/>
                </a:lnTo>
                <a:lnTo>
                  <a:pt x="611618" y="239380"/>
                </a:lnTo>
                <a:lnTo>
                  <a:pt x="614803" y="277700"/>
                </a:lnTo>
                <a:lnTo>
                  <a:pt x="614389" y="292219"/>
                </a:lnTo>
                <a:lnTo>
                  <a:pt x="613144" y="306462"/>
                </a:lnTo>
                <a:lnTo>
                  <a:pt x="611082" y="320212"/>
                </a:lnTo>
                <a:lnTo>
                  <a:pt x="611986" y="321033"/>
                </a:lnTo>
                <a:lnTo>
                  <a:pt x="610425" y="327606"/>
                </a:lnTo>
                <a:lnTo>
                  <a:pt x="608946" y="332945"/>
                </a:lnTo>
                <a:lnTo>
                  <a:pt x="599511" y="367416"/>
                </a:lnTo>
                <a:lnTo>
                  <a:pt x="584855" y="400963"/>
                </a:lnTo>
                <a:lnTo>
                  <a:pt x="565116" y="433217"/>
                </a:lnTo>
                <a:lnTo>
                  <a:pt x="540431" y="463806"/>
                </a:lnTo>
                <a:lnTo>
                  <a:pt x="504668" y="496337"/>
                </a:lnTo>
                <a:close/>
              </a:path>
            </a:pathLst>
          </a:custGeom>
          <a:solidFill>
            <a:srgbClr val="000000"/>
          </a:solidFill>
        </p:spPr>
        <p:txBody>
          <a:bodyPr wrap="square" lIns="0" tIns="0" rIns="0" bIns="0" rtlCol="0"/>
          <a:lstStyle/>
          <a:p>
            <a:endParaRPr/>
          </a:p>
        </p:txBody>
      </p:sp>
      <p:sp>
        <p:nvSpPr>
          <p:cNvPr id="34" name="object 34"/>
          <p:cNvSpPr/>
          <p:nvPr/>
        </p:nvSpPr>
        <p:spPr>
          <a:xfrm>
            <a:off x="11758810" y="8688606"/>
            <a:ext cx="615315" cy="564515"/>
          </a:xfrm>
          <a:custGeom>
            <a:avLst/>
            <a:gdLst/>
            <a:ahLst/>
            <a:cxnLst/>
            <a:rect l="l" t="t" r="r" b="b"/>
            <a:pathLst>
              <a:path w="615315" h="564515">
                <a:moveTo>
                  <a:pt x="309507" y="564112"/>
                </a:moveTo>
                <a:lnTo>
                  <a:pt x="256459" y="561331"/>
                </a:lnTo>
                <a:lnTo>
                  <a:pt x="211962" y="553224"/>
                </a:lnTo>
                <a:lnTo>
                  <a:pt x="170253" y="540126"/>
                </a:lnTo>
                <a:lnTo>
                  <a:pt x="132880" y="522377"/>
                </a:lnTo>
                <a:lnTo>
                  <a:pt x="89791" y="491469"/>
                </a:lnTo>
                <a:lnTo>
                  <a:pt x="54703" y="453475"/>
                </a:lnTo>
                <a:lnTo>
                  <a:pt x="28041" y="408982"/>
                </a:lnTo>
                <a:lnTo>
                  <a:pt x="10229" y="358574"/>
                </a:lnTo>
                <a:lnTo>
                  <a:pt x="9160" y="353482"/>
                </a:lnTo>
                <a:lnTo>
                  <a:pt x="5962" y="340417"/>
                </a:lnTo>
                <a:lnTo>
                  <a:pt x="369" y="299510"/>
                </a:lnTo>
                <a:lnTo>
                  <a:pt x="0" y="283247"/>
                </a:lnTo>
                <a:lnTo>
                  <a:pt x="493" y="268171"/>
                </a:lnTo>
                <a:lnTo>
                  <a:pt x="1941" y="251662"/>
                </a:lnTo>
                <a:lnTo>
                  <a:pt x="4333" y="234695"/>
                </a:lnTo>
                <a:lnTo>
                  <a:pt x="4806" y="230670"/>
                </a:lnTo>
                <a:lnTo>
                  <a:pt x="6342" y="222323"/>
                </a:lnTo>
                <a:lnTo>
                  <a:pt x="8349" y="214045"/>
                </a:lnTo>
                <a:lnTo>
                  <a:pt x="10802" y="205845"/>
                </a:lnTo>
                <a:lnTo>
                  <a:pt x="13678" y="197729"/>
                </a:lnTo>
                <a:lnTo>
                  <a:pt x="25564" y="162837"/>
                </a:lnTo>
                <a:lnTo>
                  <a:pt x="62892" y="98381"/>
                </a:lnTo>
                <a:lnTo>
                  <a:pt x="133891" y="37440"/>
                </a:lnTo>
                <a:lnTo>
                  <a:pt x="185333" y="16357"/>
                </a:lnTo>
                <a:lnTo>
                  <a:pt x="238500" y="5025"/>
                </a:lnTo>
                <a:lnTo>
                  <a:pt x="290774" y="0"/>
                </a:lnTo>
                <a:lnTo>
                  <a:pt x="346784" y="353"/>
                </a:lnTo>
                <a:lnTo>
                  <a:pt x="398639" y="7481"/>
                </a:lnTo>
                <a:lnTo>
                  <a:pt x="445948" y="21245"/>
                </a:lnTo>
                <a:lnTo>
                  <a:pt x="488321" y="41506"/>
                </a:lnTo>
                <a:lnTo>
                  <a:pt x="523046" y="66455"/>
                </a:lnTo>
                <a:lnTo>
                  <a:pt x="310246" y="66455"/>
                </a:lnTo>
                <a:lnTo>
                  <a:pt x="302606" y="66701"/>
                </a:lnTo>
                <a:lnTo>
                  <a:pt x="240995" y="72888"/>
                </a:lnTo>
                <a:lnTo>
                  <a:pt x="197215" y="83295"/>
                </a:lnTo>
                <a:lnTo>
                  <a:pt x="161829" y="98939"/>
                </a:lnTo>
                <a:lnTo>
                  <a:pt x="115473" y="140362"/>
                </a:lnTo>
                <a:lnTo>
                  <a:pt x="87139" y="190316"/>
                </a:lnTo>
                <a:lnTo>
                  <a:pt x="77593" y="218512"/>
                </a:lnTo>
                <a:lnTo>
                  <a:pt x="73979" y="228288"/>
                </a:lnTo>
                <a:lnTo>
                  <a:pt x="67776" y="270069"/>
                </a:lnTo>
                <a:lnTo>
                  <a:pt x="67257" y="283247"/>
                </a:lnTo>
                <a:lnTo>
                  <a:pt x="67571" y="295402"/>
                </a:lnTo>
                <a:lnTo>
                  <a:pt x="68519" y="306641"/>
                </a:lnTo>
                <a:lnTo>
                  <a:pt x="70107" y="317767"/>
                </a:lnTo>
                <a:lnTo>
                  <a:pt x="72295" y="328615"/>
                </a:lnTo>
                <a:lnTo>
                  <a:pt x="75046" y="338940"/>
                </a:lnTo>
                <a:lnTo>
                  <a:pt x="76442" y="348552"/>
                </a:lnTo>
                <a:lnTo>
                  <a:pt x="108687" y="413726"/>
                </a:lnTo>
                <a:lnTo>
                  <a:pt x="166562" y="464051"/>
                </a:lnTo>
                <a:lnTo>
                  <a:pt x="237931" y="489979"/>
                </a:lnTo>
                <a:lnTo>
                  <a:pt x="278738" y="495738"/>
                </a:lnTo>
                <a:lnTo>
                  <a:pt x="320021" y="496254"/>
                </a:lnTo>
                <a:lnTo>
                  <a:pt x="504716" y="496254"/>
                </a:lnTo>
                <a:lnTo>
                  <a:pt x="504485" y="496464"/>
                </a:lnTo>
                <a:lnTo>
                  <a:pt x="464208" y="523105"/>
                </a:lnTo>
                <a:lnTo>
                  <a:pt x="420269" y="543350"/>
                </a:lnTo>
                <a:lnTo>
                  <a:pt x="373328" y="556900"/>
                </a:lnTo>
                <a:lnTo>
                  <a:pt x="324049" y="563454"/>
                </a:lnTo>
                <a:lnTo>
                  <a:pt x="316820" y="563865"/>
                </a:lnTo>
                <a:lnTo>
                  <a:pt x="309507" y="564112"/>
                </a:lnTo>
                <a:close/>
              </a:path>
              <a:path w="615315" h="564515">
                <a:moveTo>
                  <a:pt x="504716" y="496254"/>
                </a:moveTo>
                <a:lnTo>
                  <a:pt x="320021" y="496254"/>
                </a:lnTo>
                <a:lnTo>
                  <a:pt x="368663" y="488906"/>
                </a:lnTo>
                <a:lnTo>
                  <a:pt x="414085" y="473087"/>
                </a:lnTo>
                <a:lnTo>
                  <a:pt x="455256" y="449259"/>
                </a:lnTo>
                <a:lnTo>
                  <a:pt x="491143" y="417885"/>
                </a:lnTo>
                <a:lnTo>
                  <a:pt x="524897" y="370177"/>
                </a:lnTo>
                <a:lnTo>
                  <a:pt x="543555" y="317172"/>
                </a:lnTo>
                <a:lnTo>
                  <a:pt x="543390" y="313311"/>
                </a:lnTo>
                <a:lnTo>
                  <a:pt x="544868" y="307888"/>
                </a:lnTo>
                <a:lnTo>
                  <a:pt x="546314" y="298195"/>
                </a:lnTo>
                <a:lnTo>
                  <a:pt x="547189" y="288008"/>
                </a:lnTo>
                <a:lnTo>
                  <a:pt x="547479" y="277575"/>
                </a:lnTo>
                <a:lnTo>
                  <a:pt x="547169" y="267142"/>
                </a:lnTo>
                <a:lnTo>
                  <a:pt x="541610" y="229412"/>
                </a:lnTo>
                <a:lnTo>
                  <a:pt x="530740" y="191648"/>
                </a:lnTo>
                <a:lnTo>
                  <a:pt x="511655" y="153342"/>
                </a:lnTo>
                <a:lnTo>
                  <a:pt x="469858" y="110052"/>
                </a:lnTo>
                <a:lnTo>
                  <a:pt x="426736" y="86047"/>
                </a:lnTo>
                <a:lnTo>
                  <a:pt x="375728" y="71407"/>
                </a:lnTo>
                <a:lnTo>
                  <a:pt x="317804" y="66455"/>
                </a:lnTo>
                <a:lnTo>
                  <a:pt x="523046" y="66455"/>
                </a:lnTo>
                <a:lnTo>
                  <a:pt x="556700" y="100960"/>
                </a:lnTo>
                <a:lnTo>
                  <a:pt x="586055" y="149294"/>
                </a:lnTo>
                <a:lnTo>
                  <a:pt x="603731" y="199846"/>
                </a:lnTo>
                <a:lnTo>
                  <a:pt x="611620" y="239382"/>
                </a:lnTo>
                <a:lnTo>
                  <a:pt x="614806" y="277645"/>
                </a:lnTo>
                <a:lnTo>
                  <a:pt x="614392" y="292129"/>
                </a:lnTo>
                <a:lnTo>
                  <a:pt x="613147" y="306383"/>
                </a:lnTo>
                <a:lnTo>
                  <a:pt x="611085" y="320214"/>
                </a:lnTo>
                <a:lnTo>
                  <a:pt x="611989" y="321858"/>
                </a:lnTo>
                <a:lnTo>
                  <a:pt x="610017" y="328923"/>
                </a:lnTo>
                <a:lnTo>
                  <a:pt x="609031" y="332701"/>
                </a:lnTo>
                <a:lnTo>
                  <a:pt x="599549" y="367313"/>
                </a:lnTo>
                <a:lnTo>
                  <a:pt x="584869" y="400924"/>
                </a:lnTo>
                <a:lnTo>
                  <a:pt x="565120" y="433180"/>
                </a:lnTo>
                <a:lnTo>
                  <a:pt x="540435" y="463727"/>
                </a:lnTo>
                <a:lnTo>
                  <a:pt x="504716" y="496254"/>
                </a:lnTo>
                <a:close/>
              </a:path>
            </a:pathLst>
          </a:custGeom>
          <a:solidFill>
            <a:srgbClr val="000000"/>
          </a:solidFill>
        </p:spPr>
        <p:txBody>
          <a:bodyPr wrap="square" lIns="0" tIns="0" rIns="0" bIns="0" rtlCol="0"/>
          <a:lstStyle/>
          <a:p>
            <a:endParaRPr/>
          </a:p>
        </p:txBody>
      </p:sp>
      <p:sp>
        <p:nvSpPr>
          <p:cNvPr id="35" name="object 35"/>
          <p:cNvSpPr/>
          <p:nvPr/>
        </p:nvSpPr>
        <p:spPr>
          <a:xfrm>
            <a:off x="6745080" y="8688605"/>
            <a:ext cx="615315" cy="564515"/>
          </a:xfrm>
          <a:custGeom>
            <a:avLst/>
            <a:gdLst/>
            <a:ahLst/>
            <a:cxnLst/>
            <a:rect l="l" t="t" r="r" b="b"/>
            <a:pathLst>
              <a:path w="615315" h="564515">
                <a:moveTo>
                  <a:pt x="309533" y="564111"/>
                </a:moveTo>
                <a:lnTo>
                  <a:pt x="256435" y="561333"/>
                </a:lnTo>
                <a:lnTo>
                  <a:pt x="211923" y="553226"/>
                </a:lnTo>
                <a:lnTo>
                  <a:pt x="170230" y="540128"/>
                </a:lnTo>
                <a:lnTo>
                  <a:pt x="132903" y="522378"/>
                </a:lnTo>
                <a:lnTo>
                  <a:pt x="89814" y="491517"/>
                </a:lnTo>
                <a:lnTo>
                  <a:pt x="54726" y="453539"/>
                </a:lnTo>
                <a:lnTo>
                  <a:pt x="28064" y="409030"/>
                </a:lnTo>
                <a:lnTo>
                  <a:pt x="10252" y="358576"/>
                </a:lnTo>
                <a:lnTo>
                  <a:pt x="1692" y="314655"/>
                </a:lnTo>
                <a:lnTo>
                  <a:pt x="0" y="283210"/>
                </a:lnTo>
                <a:lnTo>
                  <a:pt x="620" y="266509"/>
                </a:lnTo>
                <a:lnTo>
                  <a:pt x="6283" y="222943"/>
                </a:lnTo>
                <a:lnTo>
                  <a:pt x="13457" y="198059"/>
                </a:lnTo>
                <a:lnTo>
                  <a:pt x="25427" y="163069"/>
                </a:lnTo>
                <a:lnTo>
                  <a:pt x="62798" y="98480"/>
                </a:lnTo>
                <a:lnTo>
                  <a:pt x="133881" y="37440"/>
                </a:lnTo>
                <a:lnTo>
                  <a:pt x="185339" y="16357"/>
                </a:lnTo>
                <a:lnTo>
                  <a:pt x="238490" y="5025"/>
                </a:lnTo>
                <a:lnTo>
                  <a:pt x="290718" y="0"/>
                </a:lnTo>
                <a:lnTo>
                  <a:pt x="346523" y="353"/>
                </a:lnTo>
                <a:lnTo>
                  <a:pt x="398309" y="7481"/>
                </a:lnTo>
                <a:lnTo>
                  <a:pt x="445646" y="21245"/>
                </a:lnTo>
                <a:lnTo>
                  <a:pt x="488101" y="41506"/>
                </a:lnTo>
                <a:lnTo>
                  <a:pt x="522918" y="66457"/>
                </a:lnTo>
                <a:lnTo>
                  <a:pt x="310187" y="66457"/>
                </a:lnTo>
                <a:lnTo>
                  <a:pt x="302465" y="66703"/>
                </a:lnTo>
                <a:lnTo>
                  <a:pt x="240937" y="72891"/>
                </a:lnTo>
                <a:lnTo>
                  <a:pt x="197156" y="83307"/>
                </a:lnTo>
                <a:lnTo>
                  <a:pt x="161771" y="98976"/>
                </a:lnTo>
                <a:lnTo>
                  <a:pt x="115403" y="140444"/>
                </a:lnTo>
                <a:lnTo>
                  <a:pt x="87046" y="190365"/>
                </a:lnTo>
                <a:lnTo>
                  <a:pt x="77535" y="218514"/>
                </a:lnTo>
                <a:lnTo>
                  <a:pt x="73921" y="228536"/>
                </a:lnTo>
                <a:lnTo>
                  <a:pt x="72194" y="234862"/>
                </a:lnTo>
                <a:lnTo>
                  <a:pt x="69119" y="255989"/>
                </a:lnTo>
                <a:lnTo>
                  <a:pt x="67779" y="270062"/>
                </a:lnTo>
                <a:lnTo>
                  <a:pt x="67271" y="283210"/>
                </a:lnTo>
                <a:lnTo>
                  <a:pt x="67595" y="295404"/>
                </a:lnTo>
                <a:lnTo>
                  <a:pt x="68542" y="306747"/>
                </a:lnTo>
                <a:lnTo>
                  <a:pt x="70121" y="317922"/>
                </a:lnTo>
                <a:lnTo>
                  <a:pt x="72285" y="328744"/>
                </a:lnTo>
                <a:lnTo>
                  <a:pt x="74989" y="338942"/>
                </a:lnTo>
                <a:lnTo>
                  <a:pt x="76385" y="347650"/>
                </a:lnTo>
                <a:lnTo>
                  <a:pt x="108701" y="413615"/>
                </a:lnTo>
                <a:lnTo>
                  <a:pt x="166587" y="464054"/>
                </a:lnTo>
                <a:lnTo>
                  <a:pt x="237926" y="490013"/>
                </a:lnTo>
                <a:lnTo>
                  <a:pt x="278751" y="495799"/>
                </a:lnTo>
                <a:lnTo>
                  <a:pt x="320046" y="496256"/>
                </a:lnTo>
                <a:lnTo>
                  <a:pt x="504738" y="496256"/>
                </a:lnTo>
                <a:lnTo>
                  <a:pt x="504510" y="496463"/>
                </a:lnTo>
                <a:lnTo>
                  <a:pt x="464234" y="523104"/>
                </a:lnTo>
                <a:lnTo>
                  <a:pt x="420294" y="543350"/>
                </a:lnTo>
                <a:lnTo>
                  <a:pt x="373353" y="556899"/>
                </a:lnTo>
                <a:lnTo>
                  <a:pt x="324074" y="563453"/>
                </a:lnTo>
                <a:lnTo>
                  <a:pt x="316845" y="563864"/>
                </a:lnTo>
                <a:lnTo>
                  <a:pt x="309533" y="564111"/>
                </a:lnTo>
                <a:close/>
              </a:path>
              <a:path w="615315" h="564515">
                <a:moveTo>
                  <a:pt x="504738" y="496256"/>
                </a:moveTo>
                <a:lnTo>
                  <a:pt x="320046" y="496256"/>
                </a:lnTo>
                <a:lnTo>
                  <a:pt x="368688" y="488909"/>
                </a:lnTo>
                <a:lnTo>
                  <a:pt x="414110" y="473090"/>
                </a:lnTo>
                <a:lnTo>
                  <a:pt x="455281" y="449262"/>
                </a:lnTo>
                <a:lnTo>
                  <a:pt x="491168" y="417887"/>
                </a:lnTo>
                <a:lnTo>
                  <a:pt x="524829" y="370230"/>
                </a:lnTo>
                <a:lnTo>
                  <a:pt x="543580" y="317091"/>
                </a:lnTo>
                <a:lnTo>
                  <a:pt x="543334" y="312820"/>
                </a:lnTo>
                <a:lnTo>
                  <a:pt x="544896" y="307727"/>
                </a:lnTo>
                <a:lnTo>
                  <a:pt x="546341" y="298265"/>
                </a:lnTo>
                <a:lnTo>
                  <a:pt x="547216" y="288155"/>
                </a:lnTo>
                <a:lnTo>
                  <a:pt x="547506" y="277645"/>
                </a:lnTo>
                <a:lnTo>
                  <a:pt x="547170" y="266509"/>
                </a:lnTo>
                <a:lnTo>
                  <a:pt x="546785" y="259587"/>
                </a:lnTo>
                <a:lnTo>
                  <a:pt x="545306" y="250470"/>
                </a:lnTo>
                <a:lnTo>
                  <a:pt x="543993" y="242172"/>
                </a:lnTo>
                <a:lnTo>
                  <a:pt x="535017" y="204178"/>
                </a:lnTo>
                <a:lnTo>
                  <a:pt x="518691" y="164975"/>
                </a:lnTo>
                <a:lnTo>
                  <a:pt x="469838" y="110056"/>
                </a:lnTo>
                <a:lnTo>
                  <a:pt x="426692" y="86051"/>
                </a:lnTo>
                <a:lnTo>
                  <a:pt x="375675" y="71410"/>
                </a:lnTo>
                <a:lnTo>
                  <a:pt x="317745" y="66457"/>
                </a:lnTo>
                <a:lnTo>
                  <a:pt x="522918" y="66457"/>
                </a:lnTo>
                <a:lnTo>
                  <a:pt x="556643" y="100960"/>
                </a:lnTo>
                <a:lnTo>
                  <a:pt x="586079" y="149294"/>
                </a:lnTo>
                <a:lnTo>
                  <a:pt x="603757" y="199846"/>
                </a:lnTo>
                <a:lnTo>
                  <a:pt x="611647" y="239590"/>
                </a:lnTo>
                <a:lnTo>
                  <a:pt x="614816" y="277050"/>
                </a:lnTo>
                <a:lnTo>
                  <a:pt x="614480" y="290763"/>
                </a:lnTo>
                <a:lnTo>
                  <a:pt x="613404" y="304107"/>
                </a:lnTo>
                <a:lnTo>
                  <a:pt x="611604" y="316927"/>
                </a:lnTo>
                <a:lnTo>
                  <a:pt x="611439" y="323253"/>
                </a:lnTo>
                <a:lnTo>
                  <a:pt x="599634" y="366781"/>
                </a:lnTo>
                <a:lnTo>
                  <a:pt x="565094" y="433249"/>
                </a:lnTo>
                <a:lnTo>
                  <a:pt x="540461" y="463726"/>
                </a:lnTo>
                <a:lnTo>
                  <a:pt x="504738" y="496256"/>
                </a:lnTo>
                <a:close/>
              </a:path>
            </a:pathLst>
          </a:custGeom>
          <a:solidFill>
            <a:srgbClr val="000000"/>
          </a:solidFill>
        </p:spPr>
        <p:txBody>
          <a:bodyPr wrap="square" lIns="0" tIns="0" rIns="0" bIns="0" rtlCol="0"/>
          <a:lstStyle/>
          <a:p>
            <a:endParaRPr/>
          </a:p>
        </p:txBody>
      </p:sp>
      <p:grpSp>
        <p:nvGrpSpPr>
          <p:cNvPr id="36" name="object 36"/>
          <p:cNvGrpSpPr/>
          <p:nvPr/>
        </p:nvGrpSpPr>
        <p:grpSpPr>
          <a:xfrm>
            <a:off x="9050235" y="5797327"/>
            <a:ext cx="2475865" cy="598805"/>
            <a:chOff x="9050235" y="5797327"/>
            <a:chExt cx="2475865" cy="598805"/>
          </a:xfrm>
        </p:grpSpPr>
        <p:pic>
          <p:nvPicPr>
            <p:cNvPr id="37" name="object 37"/>
            <p:cNvPicPr/>
            <p:nvPr/>
          </p:nvPicPr>
          <p:blipFill>
            <a:blip r:embed="rId3" cstate="print"/>
            <a:stretch>
              <a:fillRect/>
            </a:stretch>
          </p:blipFill>
          <p:spPr>
            <a:xfrm>
              <a:off x="11087887" y="6163917"/>
              <a:ext cx="241798" cy="79947"/>
            </a:xfrm>
            <a:prstGeom prst="rect">
              <a:avLst/>
            </a:prstGeom>
          </p:spPr>
        </p:pic>
        <p:sp>
          <p:nvSpPr>
            <p:cNvPr id="38" name="object 38"/>
            <p:cNvSpPr/>
            <p:nvPr/>
          </p:nvSpPr>
          <p:spPr>
            <a:xfrm>
              <a:off x="11073093" y="6067167"/>
              <a:ext cx="283845" cy="57785"/>
            </a:xfrm>
            <a:custGeom>
              <a:avLst/>
              <a:gdLst/>
              <a:ahLst/>
              <a:cxnLst/>
              <a:rect l="l" t="t" r="r" b="b"/>
              <a:pathLst>
                <a:path w="283845" h="57785">
                  <a:moveTo>
                    <a:pt x="282344" y="57683"/>
                  </a:moveTo>
                  <a:lnTo>
                    <a:pt x="107" y="36028"/>
                  </a:lnTo>
                  <a:lnTo>
                    <a:pt x="0" y="26825"/>
                  </a:lnTo>
                  <a:lnTo>
                    <a:pt x="654" y="17584"/>
                  </a:lnTo>
                  <a:lnTo>
                    <a:pt x="2082" y="8557"/>
                  </a:lnTo>
                  <a:lnTo>
                    <a:pt x="4298" y="0"/>
                  </a:lnTo>
                  <a:lnTo>
                    <a:pt x="282766" y="27251"/>
                  </a:lnTo>
                  <a:lnTo>
                    <a:pt x="283569" y="42419"/>
                  </a:lnTo>
                  <a:lnTo>
                    <a:pt x="282344" y="57683"/>
                  </a:lnTo>
                  <a:close/>
                </a:path>
              </a:pathLst>
            </a:custGeom>
            <a:solidFill>
              <a:srgbClr val="000000"/>
            </a:solidFill>
          </p:spPr>
          <p:txBody>
            <a:bodyPr wrap="square" lIns="0" tIns="0" rIns="0" bIns="0" rtlCol="0"/>
            <a:lstStyle/>
            <a:p>
              <a:endParaRPr/>
            </a:p>
          </p:txBody>
        </p:sp>
        <p:pic>
          <p:nvPicPr>
            <p:cNvPr id="39" name="object 39"/>
            <p:cNvPicPr/>
            <p:nvPr/>
          </p:nvPicPr>
          <p:blipFill>
            <a:blip r:embed="rId4" cstate="print"/>
            <a:stretch>
              <a:fillRect/>
            </a:stretch>
          </p:blipFill>
          <p:spPr>
            <a:xfrm>
              <a:off x="11106123" y="5961797"/>
              <a:ext cx="226624" cy="65600"/>
            </a:xfrm>
            <a:prstGeom prst="rect">
              <a:avLst/>
            </a:prstGeom>
          </p:spPr>
        </p:pic>
        <p:sp>
          <p:nvSpPr>
            <p:cNvPr id="40" name="object 40"/>
            <p:cNvSpPr/>
            <p:nvPr/>
          </p:nvSpPr>
          <p:spPr>
            <a:xfrm>
              <a:off x="9050223" y="5797333"/>
              <a:ext cx="2475865" cy="598805"/>
            </a:xfrm>
            <a:custGeom>
              <a:avLst/>
              <a:gdLst/>
              <a:ahLst/>
              <a:cxnLst/>
              <a:rect l="l" t="t" r="r" b="b"/>
              <a:pathLst>
                <a:path w="2475865" h="598804">
                  <a:moveTo>
                    <a:pt x="2475573" y="309410"/>
                  </a:moveTo>
                  <a:lnTo>
                    <a:pt x="2468435" y="264160"/>
                  </a:lnTo>
                  <a:lnTo>
                    <a:pt x="2453055" y="219595"/>
                  </a:lnTo>
                  <a:lnTo>
                    <a:pt x="2429611" y="176187"/>
                  </a:lnTo>
                  <a:lnTo>
                    <a:pt x="2407628" y="146837"/>
                  </a:lnTo>
                  <a:lnTo>
                    <a:pt x="2407628" y="305562"/>
                  </a:lnTo>
                  <a:lnTo>
                    <a:pt x="2407450" y="347154"/>
                  </a:lnTo>
                  <a:lnTo>
                    <a:pt x="2397353" y="386499"/>
                  </a:lnTo>
                  <a:lnTo>
                    <a:pt x="2379205" y="423481"/>
                  </a:lnTo>
                  <a:lnTo>
                    <a:pt x="2360053" y="451726"/>
                  </a:lnTo>
                  <a:lnTo>
                    <a:pt x="2354554" y="459206"/>
                  </a:lnTo>
                  <a:lnTo>
                    <a:pt x="2326678" y="486130"/>
                  </a:lnTo>
                  <a:lnTo>
                    <a:pt x="2318816" y="491820"/>
                  </a:lnTo>
                  <a:lnTo>
                    <a:pt x="2311336" y="497484"/>
                  </a:lnTo>
                  <a:lnTo>
                    <a:pt x="2286774" y="511251"/>
                  </a:lnTo>
                  <a:lnTo>
                    <a:pt x="2260384" y="521449"/>
                  </a:lnTo>
                  <a:lnTo>
                    <a:pt x="2232291" y="528053"/>
                  </a:lnTo>
                  <a:lnTo>
                    <a:pt x="2202650" y="530999"/>
                  </a:lnTo>
                  <a:lnTo>
                    <a:pt x="2155723" y="526757"/>
                  </a:lnTo>
                  <a:lnTo>
                    <a:pt x="2109813" y="514248"/>
                  </a:lnTo>
                  <a:lnTo>
                    <a:pt x="2066340" y="493407"/>
                  </a:lnTo>
                  <a:lnTo>
                    <a:pt x="2026767" y="464210"/>
                  </a:lnTo>
                  <a:lnTo>
                    <a:pt x="1997938" y="434492"/>
                  </a:lnTo>
                  <a:lnTo>
                    <a:pt x="1973389" y="401383"/>
                  </a:lnTo>
                  <a:lnTo>
                    <a:pt x="1954288" y="366750"/>
                  </a:lnTo>
                  <a:lnTo>
                    <a:pt x="1935632" y="293636"/>
                  </a:lnTo>
                  <a:lnTo>
                    <a:pt x="1936902" y="255930"/>
                  </a:lnTo>
                  <a:lnTo>
                    <a:pt x="1945093" y="220446"/>
                  </a:lnTo>
                  <a:lnTo>
                    <a:pt x="1959648" y="188277"/>
                  </a:lnTo>
                  <a:lnTo>
                    <a:pt x="1966544" y="179324"/>
                  </a:lnTo>
                  <a:lnTo>
                    <a:pt x="1971929" y="170230"/>
                  </a:lnTo>
                  <a:lnTo>
                    <a:pt x="2000973" y="134543"/>
                  </a:lnTo>
                  <a:lnTo>
                    <a:pt x="2033422" y="108102"/>
                  </a:lnTo>
                  <a:lnTo>
                    <a:pt x="2054034" y="96520"/>
                  </a:lnTo>
                  <a:lnTo>
                    <a:pt x="2080793" y="83527"/>
                  </a:lnTo>
                  <a:lnTo>
                    <a:pt x="2108517" y="74155"/>
                  </a:lnTo>
                  <a:lnTo>
                    <a:pt x="2136254" y="68630"/>
                  </a:lnTo>
                  <a:lnTo>
                    <a:pt x="2163051" y="67195"/>
                  </a:lnTo>
                  <a:lnTo>
                    <a:pt x="2198357" y="72491"/>
                  </a:lnTo>
                  <a:lnTo>
                    <a:pt x="2234374" y="86690"/>
                  </a:lnTo>
                  <a:lnTo>
                    <a:pt x="2272563" y="110515"/>
                  </a:lnTo>
                  <a:lnTo>
                    <a:pt x="2314371" y="144741"/>
                  </a:lnTo>
                  <a:lnTo>
                    <a:pt x="2351189" y="182892"/>
                  </a:lnTo>
                  <a:lnTo>
                    <a:pt x="2379192" y="222834"/>
                  </a:lnTo>
                  <a:lnTo>
                    <a:pt x="2398115" y="263918"/>
                  </a:lnTo>
                  <a:lnTo>
                    <a:pt x="2407628" y="305562"/>
                  </a:lnTo>
                  <a:lnTo>
                    <a:pt x="2407628" y="146837"/>
                  </a:lnTo>
                  <a:lnTo>
                    <a:pt x="2398318" y="134404"/>
                  </a:lnTo>
                  <a:lnTo>
                    <a:pt x="2359393" y="94716"/>
                  </a:lnTo>
                  <a:lnTo>
                    <a:pt x="2326398" y="67195"/>
                  </a:lnTo>
                  <a:lnTo>
                    <a:pt x="2319096" y="61099"/>
                  </a:lnTo>
                  <a:lnTo>
                    <a:pt x="2273668" y="31242"/>
                  </a:lnTo>
                  <a:lnTo>
                    <a:pt x="2222525" y="9448"/>
                  </a:lnTo>
                  <a:lnTo>
                    <a:pt x="2165032" y="0"/>
                  </a:lnTo>
                  <a:lnTo>
                    <a:pt x="2129218" y="1841"/>
                  </a:lnTo>
                  <a:lnTo>
                    <a:pt x="2057031" y="20497"/>
                  </a:lnTo>
                  <a:lnTo>
                    <a:pt x="2016074" y="40157"/>
                  </a:lnTo>
                  <a:lnTo>
                    <a:pt x="1979828" y="64084"/>
                  </a:lnTo>
                  <a:lnTo>
                    <a:pt x="1942401" y="98336"/>
                  </a:lnTo>
                  <a:lnTo>
                    <a:pt x="1942236" y="98412"/>
                  </a:lnTo>
                  <a:lnTo>
                    <a:pt x="1914766" y="134404"/>
                  </a:lnTo>
                  <a:lnTo>
                    <a:pt x="1883727" y="195033"/>
                  </a:lnTo>
                  <a:lnTo>
                    <a:pt x="1870811" y="245275"/>
                  </a:lnTo>
                  <a:lnTo>
                    <a:pt x="1868703" y="291274"/>
                  </a:lnTo>
                  <a:lnTo>
                    <a:pt x="1852891" y="292569"/>
                  </a:lnTo>
                  <a:lnTo>
                    <a:pt x="1809813" y="295554"/>
                  </a:lnTo>
                  <a:lnTo>
                    <a:pt x="1712988" y="300786"/>
                  </a:lnTo>
                  <a:lnTo>
                    <a:pt x="1484439" y="308673"/>
                  </a:lnTo>
                  <a:lnTo>
                    <a:pt x="970419" y="314769"/>
                  </a:lnTo>
                  <a:lnTo>
                    <a:pt x="825" y="312737"/>
                  </a:lnTo>
                  <a:lnTo>
                    <a:pt x="0" y="380098"/>
                  </a:lnTo>
                  <a:lnTo>
                    <a:pt x="697712" y="384200"/>
                  </a:lnTo>
                  <a:lnTo>
                    <a:pt x="1343190" y="379183"/>
                  </a:lnTo>
                  <a:lnTo>
                    <a:pt x="1660499" y="370459"/>
                  </a:lnTo>
                  <a:lnTo>
                    <a:pt x="1793798" y="363969"/>
                  </a:lnTo>
                  <a:lnTo>
                    <a:pt x="1869973" y="358749"/>
                  </a:lnTo>
                  <a:lnTo>
                    <a:pt x="1879790" y="357911"/>
                  </a:lnTo>
                  <a:lnTo>
                    <a:pt x="1892363" y="393052"/>
                  </a:lnTo>
                  <a:lnTo>
                    <a:pt x="1915845" y="436333"/>
                  </a:lnTo>
                  <a:lnTo>
                    <a:pt x="1946033" y="477354"/>
                  </a:lnTo>
                  <a:lnTo>
                    <a:pt x="1981746" y="514248"/>
                  </a:lnTo>
                  <a:lnTo>
                    <a:pt x="2019769" y="543864"/>
                  </a:lnTo>
                  <a:lnTo>
                    <a:pt x="2060943" y="567321"/>
                  </a:lnTo>
                  <a:lnTo>
                    <a:pt x="2104669" y="584365"/>
                  </a:lnTo>
                  <a:lnTo>
                    <a:pt x="2150300" y="594766"/>
                  </a:lnTo>
                  <a:lnTo>
                    <a:pt x="2197227" y="598284"/>
                  </a:lnTo>
                  <a:lnTo>
                    <a:pt x="2204707" y="598195"/>
                  </a:lnTo>
                  <a:lnTo>
                    <a:pt x="2243759" y="594347"/>
                  </a:lnTo>
                  <a:lnTo>
                    <a:pt x="2314905" y="572528"/>
                  </a:lnTo>
                  <a:lnTo>
                    <a:pt x="2349462" y="553186"/>
                  </a:lnTo>
                  <a:lnTo>
                    <a:pt x="2359317" y="545706"/>
                  </a:lnTo>
                  <a:lnTo>
                    <a:pt x="2369782" y="537870"/>
                  </a:lnTo>
                  <a:lnTo>
                    <a:pt x="2377935" y="530999"/>
                  </a:lnTo>
                  <a:lnTo>
                    <a:pt x="2380030" y="529234"/>
                  </a:lnTo>
                  <a:lnTo>
                    <a:pt x="2389924" y="519925"/>
                  </a:lnTo>
                  <a:lnTo>
                    <a:pt x="2419286" y="484759"/>
                  </a:lnTo>
                  <a:lnTo>
                    <a:pt x="2445080" y="443598"/>
                  </a:lnTo>
                  <a:lnTo>
                    <a:pt x="2466835" y="391172"/>
                  </a:lnTo>
                  <a:lnTo>
                    <a:pt x="2474252" y="354876"/>
                  </a:lnTo>
                  <a:lnTo>
                    <a:pt x="2475573" y="309410"/>
                  </a:lnTo>
                  <a:close/>
                </a:path>
              </a:pathLst>
            </a:custGeom>
            <a:solidFill>
              <a:srgbClr val="000000"/>
            </a:solidFill>
          </p:spPr>
          <p:txBody>
            <a:bodyPr wrap="square" lIns="0" tIns="0" rIns="0" bIns="0" rtlCol="0"/>
            <a:lstStyle/>
            <a:p>
              <a:endParaRPr/>
            </a:p>
          </p:txBody>
        </p:sp>
      </p:grpSp>
      <p:grpSp>
        <p:nvGrpSpPr>
          <p:cNvPr id="41" name="object 41"/>
          <p:cNvGrpSpPr/>
          <p:nvPr/>
        </p:nvGrpSpPr>
        <p:grpSpPr>
          <a:xfrm>
            <a:off x="11489807" y="5797327"/>
            <a:ext cx="2576830" cy="598805"/>
            <a:chOff x="11489807" y="5797327"/>
            <a:chExt cx="2576830" cy="598805"/>
          </a:xfrm>
        </p:grpSpPr>
        <p:pic>
          <p:nvPicPr>
            <p:cNvPr id="42" name="object 42"/>
            <p:cNvPicPr/>
            <p:nvPr/>
          </p:nvPicPr>
          <p:blipFill>
            <a:blip r:embed="rId9" cstate="print"/>
            <a:stretch>
              <a:fillRect/>
            </a:stretch>
          </p:blipFill>
          <p:spPr>
            <a:xfrm>
              <a:off x="13628403" y="6163916"/>
              <a:ext cx="241800" cy="79947"/>
            </a:xfrm>
            <a:prstGeom prst="rect">
              <a:avLst/>
            </a:prstGeom>
          </p:spPr>
        </p:pic>
        <p:sp>
          <p:nvSpPr>
            <p:cNvPr id="43" name="object 43"/>
            <p:cNvSpPr/>
            <p:nvPr/>
          </p:nvSpPr>
          <p:spPr>
            <a:xfrm>
              <a:off x="13613613" y="6067167"/>
              <a:ext cx="283845" cy="57785"/>
            </a:xfrm>
            <a:custGeom>
              <a:avLst/>
              <a:gdLst/>
              <a:ahLst/>
              <a:cxnLst/>
              <a:rect l="l" t="t" r="r" b="b"/>
              <a:pathLst>
                <a:path w="283844" h="57785">
                  <a:moveTo>
                    <a:pt x="282343" y="57683"/>
                  </a:moveTo>
                  <a:lnTo>
                    <a:pt x="107" y="36028"/>
                  </a:lnTo>
                  <a:lnTo>
                    <a:pt x="0" y="26825"/>
                  </a:lnTo>
                  <a:lnTo>
                    <a:pt x="654" y="17584"/>
                  </a:lnTo>
                  <a:lnTo>
                    <a:pt x="2082" y="8557"/>
                  </a:lnTo>
                  <a:lnTo>
                    <a:pt x="4298" y="0"/>
                  </a:lnTo>
                  <a:lnTo>
                    <a:pt x="282766" y="27251"/>
                  </a:lnTo>
                  <a:lnTo>
                    <a:pt x="283568" y="42419"/>
                  </a:lnTo>
                  <a:lnTo>
                    <a:pt x="282343" y="57683"/>
                  </a:lnTo>
                  <a:close/>
                </a:path>
              </a:pathLst>
            </a:custGeom>
            <a:solidFill>
              <a:srgbClr val="000000"/>
            </a:solidFill>
          </p:spPr>
          <p:txBody>
            <a:bodyPr wrap="square" lIns="0" tIns="0" rIns="0" bIns="0" rtlCol="0"/>
            <a:lstStyle/>
            <a:p>
              <a:endParaRPr/>
            </a:p>
          </p:txBody>
        </p:sp>
        <p:pic>
          <p:nvPicPr>
            <p:cNvPr id="44" name="object 44"/>
            <p:cNvPicPr/>
            <p:nvPr/>
          </p:nvPicPr>
          <p:blipFill>
            <a:blip r:embed="rId4" cstate="print"/>
            <a:stretch>
              <a:fillRect/>
            </a:stretch>
          </p:blipFill>
          <p:spPr>
            <a:xfrm>
              <a:off x="13646643" y="5961797"/>
              <a:ext cx="226624" cy="65600"/>
            </a:xfrm>
            <a:prstGeom prst="rect">
              <a:avLst/>
            </a:prstGeom>
          </p:spPr>
        </p:pic>
        <p:sp>
          <p:nvSpPr>
            <p:cNvPr id="45" name="object 45"/>
            <p:cNvSpPr/>
            <p:nvPr/>
          </p:nvSpPr>
          <p:spPr>
            <a:xfrm>
              <a:off x="11489805" y="5797333"/>
              <a:ext cx="2576830" cy="598805"/>
            </a:xfrm>
            <a:custGeom>
              <a:avLst/>
              <a:gdLst/>
              <a:ahLst/>
              <a:cxnLst/>
              <a:rect l="l" t="t" r="r" b="b"/>
              <a:pathLst>
                <a:path w="2576830" h="598804">
                  <a:moveTo>
                    <a:pt x="2576525" y="309397"/>
                  </a:moveTo>
                  <a:lnTo>
                    <a:pt x="2569375" y="264134"/>
                  </a:lnTo>
                  <a:lnTo>
                    <a:pt x="2553957" y="219570"/>
                  </a:lnTo>
                  <a:lnTo>
                    <a:pt x="2530500" y="176174"/>
                  </a:lnTo>
                  <a:lnTo>
                    <a:pt x="2508593" y="146951"/>
                  </a:lnTo>
                  <a:lnTo>
                    <a:pt x="2508593" y="305536"/>
                  </a:lnTo>
                  <a:lnTo>
                    <a:pt x="2508415" y="347154"/>
                  </a:lnTo>
                  <a:lnTo>
                    <a:pt x="2498318" y="386499"/>
                  </a:lnTo>
                  <a:lnTo>
                    <a:pt x="2480170" y="423481"/>
                  </a:lnTo>
                  <a:lnTo>
                    <a:pt x="2461018" y="451726"/>
                  </a:lnTo>
                  <a:lnTo>
                    <a:pt x="2455507" y="459206"/>
                  </a:lnTo>
                  <a:lnTo>
                    <a:pt x="2427655" y="486105"/>
                  </a:lnTo>
                  <a:lnTo>
                    <a:pt x="2419693" y="491896"/>
                  </a:lnTo>
                  <a:lnTo>
                    <a:pt x="2412301" y="497484"/>
                  </a:lnTo>
                  <a:lnTo>
                    <a:pt x="2387689" y="511251"/>
                  </a:lnTo>
                  <a:lnTo>
                    <a:pt x="2361273" y="521449"/>
                  </a:lnTo>
                  <a:lnTo>
                    <a:pt x="2333206" y="528053"/>
                  </a:lnTo>
                  <a:lnTo>
                    <a:pt x="2303602" y="530999"/>
                  </a:lnTo>
                  <a:lnTo>
                    <a:pt x="2255824" y="526618"/>
                  </a:lnTo>
                  <a:lnTo>
                    <a:pt x="2209952" y="514134"/>
                  </a:lnTo>
                  <a:lnTo>
                    <a:pt x="2166924" y="493395"/>
                  </a:lnTo>
                  <a:lnTo>
                    <a:pt x="2127643" y="464299"/>
                  </a:lnTo>
                  <a:lnTo>
                    <a:pt x="2098814" y="434479"/>
                  </a:lnTo>
                  <a:lnTo>
                    <a:pt x="2074265" y="401332"/>
                  </a:lnTo>
                  <a:lnTo>
                    <a:pt x="2055164" y="366712"/>
                  </a:lnTo>
                  <a:lnTo>
                    <a:pt x="2036533" y="293662"/>
                  </a:lnTo>
                  <a:lnTo>
                    <a:pt x="2037969" y="255790"/>
                  </a:lnTo>
                  <a:lnTo>
                    <a:pt x="2046617" y="219798"/>
                  </a:lnTo>
                  <a:lnTo>
                    <a:pt x="2062086" y="186639"/>
                  </a:lnTo>
                  <a:lnTo>
                    <a:pt x="2067509" y="179324"/>
                  </a:lnTo>
                  <a:lnTo>
                    <a:pt x="2072881" y="170230"/>
                  </a:lnTo>
                  <a:lnTo>
                    <a:pt x="2101786" y="134620"/>
                  </a:lnTo>
                  <a:lnTo>
                    <a:pt x="2133219" y="109181"/>
                  </a:lnTo>
                  <a:lnTo>
                    <a:pt x="2137575" y="105803"/>
                  </a:lnTo>
                  <a:lnTo>
                    <a:pt x="2142185" y="102857"/>
                  </a:lnTo>
                  <a:lnTo>
                    <a:pt x="2147443" y="100063"/>
                  </a:lnTo>
                  <a:lnTo>
                    <a:pt x="2154999" y="96520"/>
                  </a:lnTo>
                  <a:lnTo>
                    <a:pt x="2181720" y="83527"/>
                  </a:lnTo>
                  <a:lnTo>
                    <a:pt x="2209406" y="74155"/>
                  </a:lnTo>
                  <a:lnTo>
                    <a:pt x="2237143" y="68643"/>
                  </a:lnTo>
                  <a:lnTo>
                    <a:pt x="2264016" y="67195"/>
                  </a:lnTo>
                  <a:lnTo>
                    <a:pt x="2299309" y="72504"/>
                  </a:lnTo>
                  <a:lnTo>
                    <a:pt x="2335314" y="86690"/>
                  </a:lnTo>
                  <a:lnTo>
                    <a:pt x="2373490" y="110515"/>
                  </a:lnTo>
                  <a:lnTo>
                    <a:pt x="2415248" y="144741"/>
                  </a:lnTo>
                  <a:lnTo>
                    <a:pt x="2452103" y="182892"/>
                  </a:lnTo>
                  <a:lnTo>
                    <a:pt x="2480145" y="222808"/>
                  </a:lnTo>
                  <a:lnTo>
                    <a:pt x="2499068" y="263893"/>
                  </a:lnTo>
                  <a:lnTo>
                    <a:pt x="2508593" y="305536"/>
                  </a:lnTo>
                  <a:lnTo>
                    <a:pt x="2508593" y="146951"/>
                  </a:lnTo>
                  <a:lnTo>
                    <a:pt x="2460269" y="94792"/>
                  </a:lnTo>
                  <a:lnTo>
                    <a:pt x="2427274" y="67195"/>
                  </a:lnTo>
                  <a:lnTo>
                    <a:pt x="2374646" y="31254"/>
                  </a:lnTo>
                  <a:lnTo>
                    <a:pt x="2323503" y="9448"/>
                  </a:lnTo>
                  <a:lnTo>
                    <a:pt x="2265984" y="0"/>
                  </a:lnTo>
                  <a:lnTo>
                    <a:pt x="2230348" y="1841"/>
                  </a:lnTo>
                  <a:lnTo>
                    <a:pt x="2193848" y="8813"/>
                  </a:lnTo>
                  <a:lnTo>
                    <a:pt x="2158149" y="20497"/>
                  </a:lnTo>
                  <a:lnTo>
                    <a:pt x="2124926" y="36474"/>
                  </a:lnTo>
                  <a:lnTo>
                    <a:pt x="2117039" y="40170"/>
                  </a:lnTo>
                  <a:lnTo>
                    <a:pt x="2109495" y="44196"/>
                  </a:lnTo>
                  <a:lnTo>
                    <a:pt x="2102269" y="48539"/>
                  </a:lnTo>
                  <a:lnTo>
                    <a:pt x="2095347" y="53149"/>
                  </a:lnTo>
                  <a:lnTo>
                    <a:pt x="2091080" y="56515"/>
                  </a:lnTo>
                  <a:lnTo>
                    <a:pt x="2077758" y="66446"/>
                  </a:lnTo>
                  <a:lnTo>
                    <a:pt x="2065261" y="76822"/>
                  </a:lnTo>
                  <a:lnTo>
                    <a:pt x="2053717" y="87515"/>
                  </a:lnTo>
                  <a:lnTo>
                    <a:pt x="2043264" y="98412"/>
                  </a:lnTo>
                  <a:lnTo>
                    <a:pt x="2015705" y="134429"/>
                  </a:lnTo>
                  <a:lnTo>
                    <a:pt x="1984667" y="195084"/>
                  </a:lnTo>
                  <a:lnTo>
                    <a:pt x="1971725" y="245338"/>
                  </a:lnTo>
                  <a:lnTo>
                    <a:pt x="1969604" y="291058"/>
                  </a:lnTo>
                  <a:lnTo>
                    <a:pt x="1954428" y="292265"/>
                  </a:lnTo>
                  <a:lnTo>
                    <a:pt x="1865731" y="297751"/>
                  </a:lnTo>
                  <a:lnTo>
                    <a:pt x="1708873" y="304419"/>
                  </a:lnTo>
                  <a:lnTo>
                    <a:pt x="1267180" y="313778"/>
                  </a:lnTo>
                  <a:lnTo>
                    <a:pt x="1072883" y="314820"/>
                  </a:lnTo>
                  <a:lnTo>
                    <a:pt x="812" y="312737"/>
                  </a:lnTo>
                  <a:lnTo>
                    <a:pt x="0" y="380098"/>
                  </a:lnTo>
                  <a:lnTo>
                    <a:pt x="734352" y="384200"/>
                  </a:lnTo>
                  <a:lnTo>
                    <a:pt x="1472666" y="378079"/>
                  </a:lnTo>
                  <a:lnTo>
                    <a:pt x="1773859" y="369404"/>
                  </a:lnTo>
                  <a:lnTo>
                    <a:pt x="1900389" y="363220"/>
                  </a:lnTo>
                  <a:lnTo>
                    <a:pt x="1973110" y="358305"/>
                  </a:lnTo>
                  <a:lnTo>
                    <a:pt x="1980590" y="357695"/>
                  </a:lnTo>
                  <a:lnTo>
                    <a:pt x="1993201" y="393001"/>
                  </a:lnTo>
                  <a:lnTo>
                    <a:pt x="2016696" y="436270"/>
                  </a:lnTo>
                  <a:lnTo>
                    <a:pt x="2046897" y="477316"/>
                  </a:lnTo>
                  <a:lnTo>
                    <a:pt x="2082622" y="514248"/>
                  </a:lnTo>
                  <a:lnTo>
                    <a:pt x="2120633" y="543864"/>
                  </a:lnTo>
                  <a:lnTo>
                    <a:pt x="2161819" y="567321"/>
                  </a:lnTo>
                  <a:lnTo>
                    <a:pt x="2205558" y="584365"/>
                  </a:lnTo>
                  <a:lnTo>
                    <a:pt x="2251214" y="594766"/>
                  </a:lnTo>
                  <a:lnTo>
                    <a:pt x="2298179" y="598284"/>
                  </a:lnTo>
                  <a:lnTo>
                    <a:pt x="2305659" y="598195"/>
                  </a:lnTo>
                  <a:lnTo>
                    <a:pt x="2344674" y="594347"/>
                  </a:lnTo>
                  <a:lnTo>
                    <a:pt x="2416060" y="572389"/>
                  </a:lnTo>
                  <a:lnTo>
                    <a:pt x="2457399" y="549071"/>
                  </a:lnTo>
                  <a:lnTo>
                    <a:pt x="2457475" y="547598"/>
                  </a:lnTo>
                  <a:lnTo>
                    <a:pt x="2468664" y="539445"/>
                  </a:lnTo>
                  <a:lnTo>
                    <a:pt x="2478862" y="530999"/>
                  </a:lnTo>
                  <a:lnTo>
                    <a:pt x="2479713" y="530301"/>
                  </a:lnTo>
                  <a:lnTo>
                    <a:pt x="2490343" y="520433"/>
                  </a:lnTo>
                  <a:lnTo>
                    <a:pt x="2515362" y="491375"/>
                  </a:lnTo>
                  <a:lnTo>
                    <a:pt x="2538057" y="457847"/>
                  </a:lnTo>
                  <a:lnTo>
                    <a:pt x="2561425" y="409930"/>
                  </a:lnTo>
                  <a:lnTo>
                    <a:pt x="2572385" y="372783"/>
                  </a:lnTo>
                  <a:lnTo>
                    <a:pt x="2575204" y="354876"/>
                  </a:lnTo>
                  <a:lnTo>
                    <a:pt x="2576525" y="309397"/>
                  </a:lnTo>
                  <a:close/>
                </a:path>
              </a:pathLst>
            </a:custGeom>
            <a:solidFill>
              <a:srgbClr val="000000"/>
            </a:solidFill>
          </p:spPr>
          <p:txBody>
            <a:bodyPr wrap="square" lIns="0" tIns="0" rIns="0" bIns="0" rtlCol="0"/>
            <a:lstStyle/>
            <a:p>
              <a:endParaRPr/>
            </a:p>
          </p:txBody>
        </p:sp>
      </p:grpSp>
      <p:sp>
        <p:nvSpPr>
          <p:cNvPr id="46" name="object 46"/>
          <p:cNvSpPr/>
          <p:nvPr/>
        </p:nvSpPr>
        <p:spPr>
          <a:xfrm>
            <a:off x="6638184" y="6096755"/>
            <a:ext cx="1878964" cy="81915"/>
          </a:xfrm>
          <a:custGeom>
            <a:avLst/>
            <a:gdLst/>
            <a:ahLst/>
            <a:cxnLst/>
            <a:rect l="l" t="t" r="r" b="b"/>
            <a:pathLst>
              <a:path w="1878965" h="81914">
                <a:moveTo>
                  <a:pt x="499727" y="81325"/>
                </a:moveTo>
                <a:lnTo>
                  <a:pt x="0" y="68673"/>
                </a:lnTo>
                <a:lnTo>
                  <a:pt x="3778" y="1477"/>
                </a:lnTo>
                <a:lnTo>
                  <a:pt x="1806504" y="1861"/>
                </a:lnTo>
                <a:lnTo>
                  <a:pt x="1876916" y="0"/>
                </a:lnTo>
                <a:lnTo>
                  <a:pt x="1878887" y="67196"/>
                </a:lnTo>
                <a:lnTo>
                  <a:pt x="499727" y="81324"/>
                </a:lnTo>
                <a:close/>
              </a:path>
            </a:pathLst>
          </a:custGeom>
          <a:solidFill>
            <a:srgbClr val="000000"/>
          </a:solidFill>
        </p:spPr>
        <p:txBody>
          <a:bodyPr wrap="square" lIns="0" tIns="0" rIns="0" bIns="0" rtlCol="0"/>
          <a:lstStyle/>
          <a:p>
            <a:endParaRPr/>
          </a:p>
        </p:txBody>
      </p:sp>
      <p:sp>
        <p:nvSpPr>
          <p:cNvPr id="47" name="object 47"/>
          <p:cNvSpPr/>
          <p:nvPr/>
        </p:nvSpPr>
        <p:spPr>
          <a:xfrm>
            <a:off x="2870879" y="6088293"/>
            <a:ext cx="3232785" cy="87630"/>
          </a:xfrm>
          <a:custGeom>
            <a:avLst/>
            <a:gdLst/>
            <a:ahLst/>
            <a:cxnLst/>
            <a:rect l="l" t="t" r="r" b="b"/>
            <a:pathLst>
              <a:path w="3232785" h="87629">
                <a:moveTo>
                  <a:pt x="3230326" y="20102"/>
                </a:moveTo>
                <a:lnTo>
                  <a:pt x="735088" y="20102"/>
                </a:lnTo>
                <a:lnTo>
                  <a:pt x="2841052" y="12536"/>
                </a:lnTo>
                <a:lnTo>
                  <a:pt x="3229540" y="0"/>
                </a:lnTo>
                <a:lnTo>
                  <a:pt x="3230326" y="20102"/>
                </a:lnTo>
                <a:close/>
              </a:path>
              <a:path w="3232785" h="87629">
                <a:moveTo>
                  <a:pt x="751274" y="87405"/>
                </a:moveTo>
                <a:lnTo>
                  <a:pt x="0" y="84119"/>
                </a:lnTo>
                <a:lnTo>
                  <a:pt x="985" y="16758"/>
                </a:lnTo>
                <a:lnTo>
                  <a:pt x="3230326" y="20102"/>
                </a:lnTo>
                <a:lnTo>
                  <a:pt x="3232168" y="67196"/>
                </a:lnTo>
                <a:lnTo>
                  <a:pt x="2842526" y="79856"/>
                </a:lnTo>
                <a:lnTo>
                  <a:pt x="751274" y="87405"/>
                </a:lnTo>
                <a:close/>
              </a:path>
            </a:pathLst>
          </a:custGeom>
          <a:solidFill>
            <a:srgbClr val="000000"/>
          </a:solidFill>
        </p:spPr>
        <p:txBody>
          <a:bodyPr wrap="square" lIns="0" tIns="0" rIns="0" bIns="0" rtlCol="0"/>
          <a:lstStyle/>
          <a:p>
            <a:endParaRPr/>
          </a:p>
        </p:txBody>
      </p:sp>
      <p:sp>
        <p:nvSpPr>
          <p:cNvPr id="48" name="object 48"/>
          <p:cNvSpPr/>
          <p:nvPr/>
        </p:nvSpPr>
        <p:spPr>
          <a:xfrm>
            <a:off x="13998295" y="4607750"/>
            <a:ext cx="2538730" cy="3035300"/>
          </a:xfrm>
          <a:custGeom>
            <a:avLst/>
            <a:gdLst/>
            <a:ahLst/>
            <a:cxnLst/>
            <a:rect l="l" t="t" r="r" b="b"/>
            <a:pathLst>
              <a:path w="2538730" h="3035300">
                <a:moveTo>
                  <a:pt x="2538476" y="1460500"/>
                </a:moveTo>
                <a:lnTo>
                  <a:pt x="2537815" y="1447800"/>
                </a:lnTo>
                <a:lnTo>
                  <a:pt x="2535186" y="1447800"/>
                </a:lnTo>
                <a:lnTo>
                  <a:pt x="2530183" y="1435100"/>
                </a:lnTo>
                <a:lnTo>
                  <a:pt x="2522410" y="1422400"/>
                </a:lnTo>
                <a:lnTo>
                  <a:pt x="2511450" y="1397000"/>
                </a:lnTo>
                <a:lnTo>
                  <a:pt x="2496896" y="1384300"/>
                </a:lnTo>
                <a:lnTo>
                  <a:pt x="2478354" y="1358900"/>
                </a:lnTo>
                <a:lnTo>
                  <a:pt x="2467394" y="1346784"/>
                </a:lnTo>
                <a:lnTo>
                  <a:pt x="2467394" y="1460500"/>
                </a:lnTo>
                <a:lnTo>
                  <a:pt x="2448280" y="1473200"/>
                </a:lnTo>
                <a:lnTo>
                  <a:pt x="2416708" y="1511300"/>
                </a:lnTo>
                <a:lnTo>
                  <a:pt x="2373465" y="1549400"/>
                </a:lnTo>
                <a:lnTo>
                  <a:pt x="2319337" y="1600200"/>
                </a:lnTo>
                <a:lnTo>
                  <a:pt x="2315972" y="1612900"/>
                </a:lnTo>
                <a:lnTo>
                  <a:pt x="2307552" y="1612900"/>
                </a:lnTo>
                <a:lnTo>
                  <a:pt x="2275903" y="1638300"/>
                </a:lnTo>
                <a:lnTo>
                  <a:pt x="2241626" y="1676400"/>
                </a:lnTo>
                <a:lnTo>
                  <a:pt x="2204923" y="1701800"/>
                </a:lnTo>
                <a:lnTo>
                  <a:pt x="2165972" y="1739900"/>
                </a:lnTo>
                <a:lnTo>
                  <a:pt x="2124976" y="1778000"/>
                </a:lnTo>
                <a:lnTo>
                  <a:pt x="2082101" y="1816100"/>
                </a:lnTo>
                <a:lnTo>
                  <a:pt x="2074240" y="1828800"/>
                </a:lnTo>
                <a:lnTo>
                  <a:pt x="2065909" y="1828800"/>
                </a:lnTo>
                <a:lnTo>
                  <a:pt x="2048459" y="1841500"/>
                </a:lnTo>
                <a:lnTo>
                  <a:pt x="2012530" y="1879600"/>
                </a:lnTo>
                <a:lnTo>
                  <a:pt x="1975472" y="1917700"/>
                </a:lnTo>
                <a:lnTo>
                  <a:pt x="1937372" y="1943100"/>
                </a:lnTo>
                <a:lnTo>
                  <a:pt x="1898294" y="1981200"/>
                </a:lnTo>
                <a:lnTo>
                  <a:pt x="1858340" y="2019300"/>
                </a:lnTo>
                <a:lnTo>
                  <a:pt x="1845691" y="2019300"/>
                </a:lnTo>
                <a:lnTo>
                  <a:pt x="1832889" y="2032000"/>
                </a:lnTo>
                <a:lnTo>
                  <a:pt x="1819770" y="2044700"/>
                </a:lnTo>
                <a:lnTo>
                  <a:pt x="1806181" y="2057400"/>
                </a:lnTo>
                <a:lnTo>
                  <a:pt x="1736623" y="2120900"/>
                </a:lnTo>
                <a:lnTo>
                  <a:pt x="1701038" y="2146300"/>
                </a:lnTo>
                <a:lnTo>
                  <a:pt x="1664804" y="2184400"/>
                </a:lnTo>
                <a:lnTo>
                  <a:pt x="1627847" y="2209800"/>
                </a:lnTo>
                <a:lnTo>
                  <a:pt x="1626158" y="2209800"/>
                </a:lnTo>
                <a:lnTo>
                  <a:pt x="1607210" y="2235200"/>
                </a:lnTo>
                <a:lnTo>
                  <a:pt x="1588096" y="2247900"/>
                </a:lnTo>
                <a:lnTo>
                  <a:pt x="1568665" y="2273300"/>
                </a:lnTo>
                <a:lnTo>
                  <a:pt x="1548765" y="2286000"/>
                </a:lnTo>
                <a:lnTo>
                  <a:pt x="1512404" y="2311400"/>
                </a:lnTo>
                <a:lnTo>
                  <a:pt x="1475981" y="2349500"/>
                </a:lnTo>
                <a:lnTo>
                  <a:pt x="1439379" y="2374900"/>
                </a:lnTo>
                <a:lnTo>
                  <a:pt x="1402537" y="2413000"/>
                </a:lnTo>
                <a:lnTo>
                  <a:pt x="1365377" y="2438400"/>
                </a:lnTo>
                <a:lnTo>
                  <a:pt x="1363700" y="2451100"/>
                </a:lnTo>
                <a:lnTo>
                  <a:pt x="1341247" y="2463800"/>
                </a:lnTo>
                <a:lnTo>
                  <a:pt x="1319110" y="2489200"/>
                </a:lnTo>
                <a:lnTo>
                  <a:pt x="1296974" y="2501900"/>
                </a:lnTo>
                <a:lnTo>
                  <a:pt x="1274521" y="2527300"/>
                </a:lnTo>
                <a:lnTo>
                  <a:pt x="1235214" y="2552700"/>
                </a:lnTo>
                <a:lnTo>
                  <a:pt x="1157046" y="2628900"/>
                </a:lnTo>
                <a:lnTo>
                  <a:pt x="1118285" y="2654300"/>
                </a:lnTo>
                <a:lnTo>
                  <a:pt x="1079779" y="2692400"/>
                </a:lnTo>
                <a:lnTo>
                  <a:pt x="1041577" y="2717800"/>
                </a:lnTo>
                <a:lnTo>
                  <a:pt x="1003719" y="2755900"/>
                </a:lnTo>
                <a:lnTo>
                  <a:pt x="966241" y="2794000"/>
                </a:lnTo>
                <a:lnTo>
                  <a:pt x="892606" y="2844800"/>
                </a:lnTo>
                <a:lnTo>
                  <a:pt x="900849" y="2819400"/>
                </a:lnTo>
                <a:lnTo>
                  <a:pt x="910018" y="2781300"/>
                </a:lnTo>
                <a:lnTo>
                  <a:pt x="920013" y="2730500"/>
                </a:lnTo>
                <a:lnTo>
                  <a:pt x="930732" y="2692400"/>
                </a:lnTo>
                <a:lnTo>
                  <a:pt x="942098" y="2641600"/>
                </a:lnTo>
                <a:lnTo>
                  <a:pt x="953998" y="2590800"/>
                </a:lnTo>
                <a:lnTo>
                  <a:pt x="966343" y="2540000"/>
                </a:lnTo>
                <a:lnTo>
                  <a:pt x="979043" y="2489200"/>
                </a:lnTo>
                <a:lnTo>
                  <a:pt x="991997" y="2425700"/>
                </a:lnTo>
                <a:lnTo>
                  <a:pt x="1005116" y="2362200"/>
                </a:lnTo>
                <a:lnTo>
                  <a:pt x="1018298" y="2311400"/>
                </a:lnTo>
                <a:lnTo>
                  <a:pt x="1031443" y="2247900"/>
                </a:lnTo>
                <a:lnTo>
                  <a:pt x="1044473" y="2184400"/>
                </a:lnTo>
                <a:lnTo>
                  <a:pt x="1057275" y="2133600"/>
                </a:lnTo>
                <a:lnTo>
                  <a:pt x="1069771" y="2070100"/>
                </a:lnTo>
                <a:lnTo>
                  <a:pt x="1081849" y="2006600"/>
                </a:lnTo>
                <a:lnTo>
                  <a:pt x="1093419" y="1955800"/>
                </a:lnTo>
                <a:lnTo>
                  <a:pt x="1104392" y="1892300"/>
                </a:lnTo>
                <a:lnTo>
                  <a:pt x="1114666" y="1841500"/>
                </a:lnTo>
                <a:lnTo>
                  <a:pt x="1124153" y="1790700"/>
                </a:lnTo>
                <a:lnTo>
                  <a:pt x="1132751" y="1739900"/>
                </a:lnTo>
                <a:lnTo>
                  <a:pt x="1140371" y="1689100"/>
                </a:lnTo>
                <a:lnTo>
                  <a:pt x="1146898" y="1638300"/>
                </a:lnTo>
                <a:lnTo>
                  <a:pt x="1152271" y="1600200"/>
                </a:lnTo>
                <a:lnTo>
                  <a:pt x="1156373" y="1562100"/>
                </a:lnTo>
                <a:lnTo>
                  <a:pt x="1159103" y="1524000"/>
                </a:lnTo>
                <a:lnTo>
                  <a:pt x="1160386" y="1498600"/>
                </a:lnTo>
                <a:lnTo>
                  <a:pt x="1160119" y="1473200"/>
                </a:lnTo>
                <a:lnTo>
                  <a:pt x="1158125" y="1435100"/>
                </a:lnTo>
                <a:lnTo>
                  <a:pt x="1154442" y="1409700"/>
                </a:lnTo>
                <a:lnTo>
                  <a:pt x="1149210" y="1371600"/>
                </a:lnTo>
                <a:lnTo>
                  <a:pt x="1142530" y="1333500"/>
                </a:lnTo>
                <a:lnTo>
                  <a:pt x="1134503" y="1295400"/>
                </a:lnTo>
                <a:lnTo>
                  <a:pt x="1125245" y="1244600"/>
                </a:lnTo>
                <a:lnTo>
                  <a:pt x="1114856" y="1193800"/>
                </a:lnTo>
                <a:lnTo>
                  <a:pt x="1103477" y="1143000"/>
                </a:lnTo>
                <a:lnTo>
                  <a:pt x="1091196" y="1092200"/>
                </a:lnTo>
                <a:lnTo>
                  <a:pt x="1078128" y="1041400"/>
                </a:lnTo>
                <a:lnTo>
                  <a:pt x="1064399" y="977900"/>
                </a:lnTo>
                <a:lnTo>
                  <a:pt x="1050099" y="927100"/>
                </a:lnTo>
                <a:lnTo>
                  <a:pt x="1035342" y="863600"/>
                </a:lnTo>
                <a:lnTo>
                  <a:pt x="1020254" y="812800"/>
                </a:lnTo>
                <a:lnTo>
                  <a:pt x="1004938" y="749300"/>
                </a:lnTo>
                <a:lnTo>
                  <a:pt x="989495" y="685800"/>
                </a:lnTo>
                <a:lnTo>
                  <a:pt x="974051" y="635000"/>
                </a:lnTo>
                <a:lnTo>
                  <a:pt x="958723" y="571500"/>
                </a:lnTo>
                <a:lnTo>
                  <a:pt x="943597" y="520700"/>
                </a:lnTo>
                <a:lnTo>
                  <a:pt x="928814" y="469900"/>
                </a:lnTo>
                <a:lnTo>
                  <a:pt x="914463" y="419100"/>
                </a:lnTo>
                <a:lnTo>
                  <a:pt x="900658" y="368300"/>
                </a:lnTo>
                <a:lnTo>
                  <a:pt x="887526" y="317500"/>
                </a:lnTo>
                <a:lnTo>
                  <a:pt x="875157" y="266700"/>
                </a:lnTo>
                <a:lnTo>
                  <a:pt x="863676" y="228600"/>
                </a:lnTo>
                <a:lnTo>
                  <a:pt x="853186" y="190500"/>
                </a:lnTo>
                <a:lnTo>
                  <a:pt x="843813" y="165100"/>
                </a:lnTo>
                <a:lnTo>
                  <a:pt x="1013879" y="279400"/>
                </a:lnTo>
                <a:lnTo>
                  <a:pt x="1070457" y="330200"/>
                </a:lnTo>
                <a:lnTo>
                  <a:pt x="1238935" y="444500"/>
                </a:lnTo>
                <a:lnTo>
                  <a:pt x="1294447" y="495300"/>
                </a:lnTo>
                <a:lnTo>
                  <a:pt x="1404061" y="571500"/>
                </a:lnTo>
                <a:lnTo>
                  <a:pt x="1511363" y="647700"/>
                </a:lnTo>
                <a:lnTo>
                  <a:pt x="1563979" y="698500"/>
                </a:lnTo>
                <a:lnTo>
                  <a:pt x="1615808" y="736600"/>
                </a:lnTo>
                <a:lnTo>
                  <a:pt x="1666773" y="774700"/>
                </a:lnTo>
                <a:lnTo>
                  <a:pt x="1716824" y="812800"/>
                </a:lnTo>
                <a:lnTo>
                  <a:pt x="1765884" y="850900"/>
                </a:lnTo>
                <a:lnTo>
                  <a:pt x="1813877" y="889000"/>
                </a:lnTo>
                <a:lnTo>
                  <a:pt x="1860753" y="927100"/>
                </a:lnTo>
                <a:lnTo>
                  <a:pt x="1906422" y="952500"/>
                </a:lnTo>
                <a:lnTo>
                  <a:pt x="1950834" y="990600"/>
                </a:lnTo>
                <a:lnTo>
                  <a:pt x="1993912" y="1028700"/>
                </a:lnTo>
                <a:lnTo>
                  <a:pt x="2035581" y="1054100"/>
                </a:lnTo>
                <a:lnTo>
                  <a:pt x="2075776" y="1092200"/>
                </a:lnTo>
                <a:lnTo>
                  <a:pt x="2114435" y="1130300"/>
                </a:lnTo>
                <a:lnTo>
                  <a:pt x="2151481" y="1155700"/>
                </a:lnTo>
                <a:lnTo>
                  <a:pt x="2186851" y="1181100"/>
                </a:lnTo>
                <a:lnTo>
                  <a:pt x="2220480" y="1206500"/>
                </a:lnTo>
                <a:lnTo>
                  <a:pt x="2252294" y="1244600"/>
                </a:lnTo>
                <a:lnTo>
                  <a:pt x="2282215" y="1270000"/>
                </a:lnTo>
                <a:lnTo>
                  <a:pt x="2310180" y="1295400"/>
                </a:lnTo>
                <a:lnTo>
                  <a:pt x="2336139" y="1308100"/>
                </a:lnTo>
                <a:lnTo>
                  <a:pt x="2359990" y="1333500"/>
                </a:lnTo>
                <a:lnTo>
                  <a:pt x="2381694" y="1358900"/>
                </a:lnTo>
                <a:lnTo>
                  <a:pt x="2401176" y="1371600"/>
                </a:lnTo>
                <a:lnTo>
                  <a:pt x="2418346" y="1397000"/>
                </a:lnTo>
                <a:lnTo>
                  <a:pt x="2455418" y="1435100"/>
                </a:lnTo>
                <a:lnTo>
                  <a:pt x="2467394" y="1460500"/>
                </a:lnTo>
                <a:lnTo>
                  <a:pt x="2467394" y="1346784"/>
                </a:lnTo>
                <a:lnTo>
                  <a:pt x="2455392" y="1333500"/>
                </a:lnTo>
                <a:lnTo>
                  <a:pt x="2427630" y="1308100"/>
                </a:lnTo>
                <a:lnTo>
                  <a:pt x="2394648" y="1282700"/>
                </a:lnTo>
                <a:lnTo>
                  <a:pt x="2356053" y="1244600"/>
                </a:lnTo>
                <a:lnTo>
                  <a:pt x="2311412" y="1206500"/>
                </a:lnTo>
                <a:lnTo>
                  <a:pt x="2260346" y="1155700"/>
                </a:lnTo>
                <a:lnTo>
                  <a:pt x="2202421" y="1104900"/>
                </a:lnTo>
                <a:lnTo>
                  <a:pt x="2137257" y="1054100"/>
                </a:lnTo>
                <a:lnTo>
                  <a:pt x="2064423" y="1003300"/>
                </a:lnTo>
                <a:lnTo>
                  <a:pt x="1983536" y="927100"/>
                </a:lnTo>
                <a:lnTo>
                  <a:pt x="1894179" y="863600"/>
                </a:lnTo>
                <a:lnTo>
                  <a:pt x="1795932" y="787400"/>
                </a:lnTo>
                <a:lnTo>
                  <a:pt x="1688414" y="698500"/>
                </a:lnTo>
                <a:lnTo>
                  <a:pt x="1629397" y="660400"/>
                </a:lnTo>
                <a:lnTo>
                  <a:pt x="1570456" y="609600"/>
                </a:lnTo>
                <a:lnTo>
                  <a:pt x="1511846" y="571500"/>
                </a:lnTo>
                <a:lnTo>
                  <a:pt x="1453819" y="520700"/>
                </a:lnTo>
                <a:lnTo>
                  <a:pt x="1396644" y="482600"/>
                </a:lnTo>
                <a:lnTo>
                  <a:pt x="1340573" y="444500"/>
                </a:lnTo>
                <a:lnTo>
                  <a:pt x="1285862" y="406400"/>
                </a:lnTo>
                <a:lnTo>
                  <a:pt x="1232789" y="368300"/>
                </a:lnTo>
                <a:lnTo>
                  <a:pt x="1181595" y="330200"/>
                </a:lnTo>
                <a:lnTo>
                  <a:pt x="1132535" y="292100"/>
                </a:lnTo>
                <a:lnTo>
                  <a:pt x="1085875" y="254000"/>
                </a:lnTo>
                <a:lnTo>
                  <a:pt x="1041882" y="228600"/>
                </a:lnTo>
                <a:lnTo>
                  <a:pt x="1000810" y="190500"/>
                </a:lnTo>
                <a:lnTo>
                  <a:pt x="962901" y="165100"/>
                </a:lnTo>
                <a:lnTo>
                  <a:pt x="928433" y="139700"/>
                </a:lnTo>
                <a:lnTo>
                  <a:pt x="816698" y="63500"/>
                </a:lnTo>
                <a:lnTo>
                  <a:pt x="808291" y="50800"/>
                </a:lnTo>
                <a:lnTo>
                  <a:pt x="805116" y="50800"/>
                </a:lnTo>
                <a:lnTo>
                  <a:pt x="726033" y="0"/>
                </a:lnTo>
                <a:lnTo>
                  <a:pt x="752957" y="88900"/>
                </a:lnTo>
                <a:lnTo>
                  <a:pt x="754519" y="88900"/>
                </a:lnTo>
                <a:lnTo>
                  <a:pt x="758367" y="101600"/>
                </a:lnTo>
                <a:lnTo>
                  <a:pt x="764324" y="127000"/>
                </a:lnTo>
                <a:lnTo>
                  <a:pt x="772223" y="152400"/>
                </a:lnTo>
                <a:lnTo>
                  <a:pt x="781888" y="190500"/>
                </a:lnTo>
                <a:lnTo>
                  <a:pt x="793153" y="228600"/>
                </a:lnTo>
                <a:lnTo>
                  <a:pt x="805827" y="266700"/>
                </a:lnTo>
                <a:lnTo>
                  <a:pt x="819746" y="317500"/>
                </a:lnTo>
                <a:lnTo>
                  <a:pt x="834745" y="381000"/>
                </a:lnTo>
                <a:lnTo>
                  <a:pt x="850633" y="431800"/>
                </a:lnTo>
                <a:lnTo>
                  <a:pt x="867257" y="495300"/>
                </a:lnTo>
                <a:lnTo>
                  <a:pt x="884428" y="558800"/>
                </a:lnTo>
                <a:lnTo>
                  <a:pt x="901979" y="622300"/>
                </a:lnTo>
                <a:lnTo>
                  <a:pt x="937526" y="749300"/>
                </a:lnTo>
                <a:lnTo>
                  <a:pt x="955167" y="825500"/>
                </a:lnTo>
                <a:lnTo>
                  <a:pt x="972502" y="889000"/>
                </a:lnTo>
                <a:lnTo>
                  <a:pt x="989355" y="952500"/>
                </a:lnTo>
                <a:lnTo>
                  <a:pt x="1005535" y="1028700"/>
                </a:lnTo>
                <a:lnTo>
                  <a:pt x="1020876" y="1092200"/>
                </a:lnTo>
                <a:lnTo>
                  <a:pt x="1035227" y="1143000"/>
                </a:lnTo>
                <a:lnTo>
                  <a:pt x="1048385" y="1206500"/>
                </a:lnTo>
                <a:lnTo>
                  <a:pt x="1060183" y="1257300"/>
                </a:lnTo>
                <a:lnTo>
                  <a:pt x="1070457" y="1308100"/>
                </a:lnTo>
                <a:lnTo>
                  <a:pt x="1079042" y="1358900"/>
                </a:lnTo>
                <a:lnTo>
                  <a:pt x="1085735" y="1397000"/>
                </a:lnTo>
                <a:lnTo>
                  <a:pt x="1090396" y="1435100"/>
                </a:lnTo>
                <a:lnTo>
                  <a:pt x="1090676" y="1439684"/>
                </a:lnTo>
                <a:lnTo>
                  <a:pt x="1040511" y="1437055"/>
                </a:lnTo>
                <a:lnTo>
                  <a:pt x="713295" y="1426121"/>
                </a:lnTo>
                <a:lnTo>
                  <a:pt x="375945" y="1425168"/>
                </a:lnTo>
                <a:lnTo>
                  <a:pt x="0" y="1438567"/>
                </a:lnTo>
                <a:lnTo>
                  <a:pt x="5016" y="1505610"/>
                </a:lnTo>
                <a:lnTo>
                  <a:pt x="321868" y="1493291"/>
                </a:lnTo>
                <a:lnTo>
                  <a:pt x="789419" y="1495082"/>
                </a:lnTo>
                <a:lnTo>
                  <a:pt x="1092568" y="1507553"/>
                </a:lnTo>
                <a:lnTo>
                  <a:pt x="1091209" y="1536700"/>
                </a:lnTo>
                <a:lnTo>
                  <a:pt x="1087615" y="1574800"/>
                </a:lnTo>
                <a:lnTo>
                  <a:pt x="1082370" y="1612900"/>
                </a:lnTo>
                <a:lnTo>
                  <a:pt x="1075575" y="1663700"/>
                </a:lnTo>
                <a:lnTo>
                  <a:pt x="1067396" y="1714500"/>
                </a:lnTo>
                <a:lnTo>
                  <a:pt x="1057935" y="1778000"/>
                </a:lnTo>
                <a:lnTo>
                  <a:pt x="1047356" y="1828800"/>
                </a:lnTo>
                <a:lnTo>
                  <a:pt x="1035773" y="1892300"/>
                </a:lnTo>
                <a:lnTo>
                  <a:pt x="1023340" y="1955800"/>
                </a:lnTo>
                <a:lnTo>
                  <a:pt x="1010170" y="2019300"/>
                </a:lnTo>
                <a:lnTo>
                  <a:pt x="996416" y="2095500"/>
                </a:lnTo>
                <a:lnTo>
                  <a:pt x="982205" y="2159000"/>
                </a:lnTo>
                <a:lnTo>
                  <a:pt x="967676" y="2222500"/>
                </a:lnTo>
                <a:lnTo>
                  <a:pt x="952957" y="2286000"/>
                </a:lnTo>
                <a:lnTo>
                  <a:pt x="938199" y="2362200"/>
                </a:lnTo>
                <a:lnTo>
                  <a:pt x="923518" y="2425700"/>
                </a:lnTo>
                <a:lnTo>
                  <a:pt x="909053" y="2489200"/>
                </a:lnTo>
                <a:lnTo>
                  <a:pt x="894943" y="2552700"/>
                </a:lnTo>
                <a:lnTo>
                  <a:pt x="881329" y="2603500"/>
                </a:lnTo>
                <a:lnTo>
                  <a:pt x="868324" y="2667000"/>
                </a:lnTo>
                <a:lnTo>
                  <a:pt x="856094" y="2717800"/>
                </a:lnTo>
                <a:lnTo>
                  <a:pt x="844753" y="2755900"/>
                </a:lnTo>
                <a:lnTo>
                  <a:pt x="834440" y="2806700"/>
                </a:lnTo>
                <a:lnTo>
                  <a:pt x="825296" y="2844800"/>
                </a:lnTo>
                <a:lnTo>
                  <a:pt x="817448" y="2870200"/>
                </a:lnTo>
                <a:lnTo>
                  <a:pt x="811034" y="2895600"/>
                </a:lnTo>
                <a:lnTo>
                  <a:pt x="806183" y="2921000"/>
                </a:lnTo>
                <a:lnTo>
                  <a:pt x="803046" y="2933700"/>
                </a:lnTo>
                <a:lnTo>
                  <a:pt x="801751" y="2933700"/>
                </a:lnTo>
                <a:lnTo>
                  <a:pt x="776516" y="3035300"/>
                </a:lnTo>
                <a:lnTo>
                  <a:pt x="855586" y="2971800"/>
                </a:lnTo>
                <a:lnTo>
                  <a:pt x="869505" y="2959100"/>
                </a:lnTo>
                <a:lnTo>
                  <a:pt x="887577" y="2946400"/>
                </a:lnTo>
                <a:lnTo>
                  <a:pt x="909561" y="2921000"/>
                </a:lnTo>
                <a:lnTo>
                  <a:pt x="935266" y="2908300"/>
                </a:lnTo>
                <a:lnTo>
                  <a:pt x="964450" y="2882900"/>
                </a:lnTo>
                <a:lnTo>
                  <a:pt x="996911" y="2844800"/>
                </a:lnTo>
                <a:lnTo>
                  <a:pt x="1032421" y="2819400"/>
                </a:lnTo>
                <a:lnTo>
                  <a:pt x="1070775" y="2781300"/>
                </a:lnTo>
                <a:lnTo>
                  <a:pt x="1111745" y="2755900"/>
                </a:lnTo>
                <a:lnTo>
                  <a:pt x="1155103" y="2717800"/>
                </a:lnTo>
                <a:lnTo>
                  <a:pt x="1200658" y="2679700"/>
                </a:lnTo>
                <a:lnTo>
                  <a:pt x="1248156" y="2628900"/>
                </a:lnTo>
                <a:lnTo>
                  <a:pt x="1297419" y="2590800"/>
                </a:lnTo>
                <a:lnTo>
                  <a:pt x="1348193" y="2552700"/>
                </a:lnTo>
                <a:lnTo>
                  <a:pt x="1400289" y="2501900"/>
                </a:lnTo>
                <a:lnTo>
                  <a:pt x="1453464" y="2451100"/>
                </a:lnTo>
                <a:lnTo>
                  <a:pt x="1507515" y="2413000"/>
                </a:lnTo>
                <a:lnTo>
                  <a:pt x="1562227" y="2362200"/>
                </a:lnTo>
                <a:lnTo>
                  <a:pt x="1572577" y="2349500"/>
                </a:lnTo>
                <a:lnTo>
                  <a:pt x="1593926" y="2336800"/>
                </a:lnTo>
                <a:lnTo>
                  <a:pt x="1604289" y="2324100"/>
                </a:lnTo>
                <a:lnTo>
                  <a:pt x="1732280" y="2209800"/>
                </a:lnTo>
                <a:lnTo>
                  <a:pt x="1774215" y="2171700"/>
                </a:lnTo>
                <a:lnTo>
                  <a:pt x="1839823" y="2120900"/>
                </a:lnTo>
                <a:lnTo>
                  <a:pt x="1877796" y="2082800"/>
                </a:lnTo>
                <a:lnTo>
                  <a:pt x="1915045" y="2057400"/>
                </a:lnTo>
                <a:lnTo>
                  <a:pt x="1951634" y="2019300"/>
                </a:lnTo>
                <a:lnTo>
                  <a:pt x="2023211" y="1955800"/>
                </a:lnTo>
                <a:lnTo>
                  <a:pt x="2034552" y="1943100"/>
                </a:lnTo>
                <a:lnTo>
                  <a:pt x="2045716" y="1943100"/>
                </a:lnTo>
                <a:lnTo>
                  <a:pt x="2056574" y="1930400"/>
                </a:lnTo>
                <a:lnTo>
                  <a:pt x="2066963" y="1917700"/>
                </a:lnTo>
                <a:lnTo>
                  <a:pt x="2106777" y="1879600"/>
                </a:lnTo>
                <a:lnTo>
                  <a:pt x="2145411" y="1854200"/>
                </a:lnTo>
                <a:lnTo>
                  <a:pt x="2182838" y="1816100"/>
                </a:lnTo>
                <a:lnTo>
                  <a:pt x="2219007" y="1790700"/>
                </a:lnTo>
                <a:lnTo>
                  <a:pt x="2253869" y="1752600"/>
                </a:lnTo>
                <a:lnTo>
                  <a:pt x="2287371" y="1727200"/>
                </a:lnTo>
                <a:lnTo>
                  <a:pt x="2292680" y="1714500"/>
                </a:lnTo>
                <a:lnTo>
                  <a:pt x="2303919" y="1701800"/>
                </a:lnTo>
                <a:lnTo>
                  <a:pt x="2309241" y="1701800"/>
                </a:lnTo>
                <a:lnTo>
                  <a:pt x="2367153" y="1651000"/>
                </a:lnTo>
                <a:lnTo>
                  <a:pt x="2417597" y="1600200"/>
                </a:lnTo>
                <a:lnTo>
                  <a:pt x="2459812" y="1562100"/>
                </a:lnTo>
                <a:lnTo>
                  <a:pt x="2493060" y="1524000"/>
                </a:lnTo>
                <a:lnTo>
                  <a:pt x="2516581" y="1498600"/>
                </a:lnTo>
                <a:lnTo>
                  <a:pt x="2529636" y="1485900"/>
                </a:lnTo>
                <a:lnTo>
                  <a:pt x="2532761" y="1485900"/>
                </a:lnTo>
                <a:lnTo>
                  <a:pt x="2535542" y="1473200"/>
                </a:lnTo>
                <a:lnTo>
                  <a:pt x="2537587" y="1473200"/>
                </a:lnTo>
                <a:lnTo>
                  <a:pt x="2538476" y="1460500"/>
                </a:lnTo>
                <a:close/>
              </a:path>
            </a:pathLst>
          </a:custGeom>
          <a:solidFill>
            <a:srgbClr val="000000"/>
          </a:solidFill>
        </p:spPr>
        <p:txBody>
          <a:bodyPr wrap="square" lIns="0" tIns="0" rIns="0" bIns="0" rtlCol="0"/>
          <a:lstStyle/>
          <a:p>
            <a:endParaRPr/>
          </a:p>
        </p:txBody>
      </p:sp>
      <p:sp>
        <p:nvSpPr>
          <p:cNvPr id="49" name="object 49"/>
          <p:cNvSpPr/>
          <p:nvPr/>
        </p:nvSpPr>
        <p:spPr>
          <a:xfrm>
            <a:off x="1691357" y="5137063"/>
            <a:ext cx="1215390" cy="2058670"/>
          </a:xfrm>
          <a:custGeom>
            <a:avLst/>
            <a:gdLst/>
            <a:ahLst/>
            <a:cxnLst/>
            <a:rect l="l" t="t" r="r" b="b"/>
            <a:pathLst>
              <a:path w="1215389" h="2058670">
                <a:moveTo>
                  <a:pt x="27543" y="2058194"/>
                </a:moveTo>
                <a:lnTo>
                  <a:pt x="52783" y="1955560"/>
                </a:lnTo>
                <a:lnTo>
                  <a:pt x="54612" y="1947950"/>
                </a:lnTo>
                <a:lnTo>
                  <a:pt x="66601" y="1898727"/>
                </a:lnTo>
                <a:lnTo>
                  <a:pt x="76059" y="1859576"/>
                </a:lnTo>
                <a:lnTo>
                  <a:pt x="87361" y="1812371"/>
                </a:lnTo>
                <a:lnTo>
                  <a:pt x="100154" y="1758344"/>
                </a:lnTo>
                <a:lnTo>
                  <a:pt x="114090" y="1698724"/>
                </a:lnTo>
                <a:lnTo>
                  <a:pt x="128818" y="1634742"/>
                </a:lnTo>
                <a:lnTo>
                  <a:pt x="143987" y="1567628"/>
                </a:lnTo>
                <a:lnTo>
                  <a:pt x="159247" y="1498613"/>
                </a:lnTo>
                <a:lnTo>
                  <a:pt x="174248" y="1428927"/>
                </a:lnTo>
                <a:lnTo>
                  <a:pt x="188640" y="1359800"/>
                </a:lnTo>
                <a:lnTo>
                  <a:pt x="202073" y="1292463"/>
                </a:lnTo>
                <a:lnTo>
                  <a:pt x="214196" y="1228146"/>
                </a:lnTo>
                <a:lnTo>
                  <a:pt x="224658" y="1168079"/>
                </a:lnTo>
                <a:lnTo>
                  <a:pt x="233110" y="1113493"/>
                </a:lnTo>
                <a:lnTo>
                  <a:pt x="239202" y="1065617"/>
                </a:lnTo>
                <a:lnTo>
                  <a:pt x="242582" y="1025683"/>
                </a:lnTo>
                <a:lnTo>
                  <a:pt x="242902" y="994921"/>
                </a:lnTo>
                <a:lnTo>
                  <a:pt x="239935" y="962648"/>
                </a:lnTo>
                <a:lnTo>
                  <a:pt x="233567" y="921121"/>
                </a:lnTo>
                <a:lnTo>
                  <a:pt x="224229" y="871676"/>
                </a:lnTo>
                <a:lnTo>
                  <a:pt x="212352" y="815653"/>
                </a:lnTo>
                <a:lnTo>
                  <a:pt x="198366" y="754389"/>
                </a:lnTo>
                <a:lnTo>
                  <a:pt x="182704" y="689222"/>
                </a:lnTo>
                <a:lnTo>
                  <a:pt x="165795" y="621489"/>
                </a:lnTo>
                <a:lnTo>
                  <a:pt x="148072" y="552530"/>
                </a:lnTo>
                <a:lnTo>
                  <a:pt x="129964" y="483682"/>
                </a:lnTo>
                <a:lnTo>
                  <a:pt x="111902" y="416282"/>
                </a:lnTo>
                <a:lnTo>
                  <a:pt x="94319" y="351669"/>
                </a:lnTo>
                <a:lnTo>
                  <a:pt x="77644" y="291181"/>
                </a:lnTo>
                <a:lnTo>
                  <a:pt x="62309" y="236155"/>
                </a:lnTo>
                <a:lnTo>
                  <a:pt x="48745" y="187930"/>
                </a:lnTo>
                <a:lnTo>
                  <a:pt x="37383" y="147844"/>
                </a:lnTo>
                <a:lnTo>
                  <a:pt x="0" y="16958"/>
                </a:lnTo>
                <a:lnTo>
                  <a:pt x="0" y="0"/>
                </a:lnTo>
                <a:lnTo>
                  <a:pt x="72970" y="52776"/>
                </a:lnTo>
                <a:lnTo>
                  <a:pt x="226844" y="163820"/>
                </a:lnTo>
                <a:lnTo>
                  <a:pt x="111663" y="163820"/>
                </a:lnTo>
                <a:lnTo>
                  <a:pt x="122799" y="203091"/>
                </a:lnTo>
                <a:lnTo>
                  <a:pt x="135257" y="247362"/>
                </a:lnTo>
                <a:lnTo>
                  <a:pt x="148785" y="295867"/>
                </a:lnTo>
                <a:lnTo>
                  <a:pt x="163133" y="347842"/>
                </a:lnTo>
                <a:lnTo>
                  <a:pt x="178050" y="402523"/>
                </a:lnTo>
                <a:lnTo>
                  <a:pt x="193285" y="459146"/>
                </a:lnTo>
                <a:lnTo>
                  <a:pt x="208588" y="516947"/>
                </a:lnTo>
                <a:lnTo>
                  <a:pt x="223708" y="575160"/>
                </a:lnTo>
                <a:lnTo>
                  <a:pt x="238394" y="633022"/>
                </a:lnTo>
                <a:lnTo>
                  <a:pt x="252396" y="689768"/>
                </a:lnTo>
                <a:lnTo>
                  <a:pt x="265463" y="744635"/>
                </a:lnTo>
                <a:lnTo>
                  <a:pt x="277344" y="796857"/>
                </a:lnTo>
                <a:lnTo>
                  <a:pt x="287789" y="845671"/>
                </a:lnTo>
                <a:lnTo>
                  <a:pt x="296547" y="890311"/>
                </a:lnTo>
                <a:lnTo>
                  <a:pt x="303367" y="930015"/>
                </a:lnTo>
                <a:lnTo>
                  <a:pt x="310132" y="990803"/>
                </a:lnTo>
                <a:lnTo>
                  <a:pt x="310164" y="1017951"/>
                </a:lnTo>
                <a:lnTo>
                  <a:pt x="307969" y="1050695"/>
                </a:lnTo>
                <a:lnTo>
                  <a:pt x="303807" y="1089093"/>
                </a:lnTo>
                <a:lnTo>
                  <a:pt x="297880" y="1132450"/>
                </a:lnTo>
                <a:lnTo>
                  <a:pt x="290387" y="1180071"/>
                </a:lnTo>
                <a:lnTo>
                  <a:pt x="281531" y="1231264"/>
                </a:lnTo>
                <a:lnTo>
                  <a:pt x="271511" y="1285333"/>
                </a:lnTo>
                <a:lnTo>
                  <a:pt x="260529" y="1341584"/>
                </a:lnTo>
                <a:lnTo>
                  <a:pt x="248785" y="1399324"/>
                </a:lnTo>
                <a:lnTo>
                  <a:pt x="236480" y="1457858"/>
                </a:lnTo>
                <a:lnTo>
                  <a:pt x="223815" y="1516492"/>
                </a:lnTo>
                <a:lnTo>
                  <a:pt x="210991" y="1574533"/>
                </a:lnTo>
                <a:lnTo>
                  <a:pt x="198208" y="1631286"/>
                </a:lnTo>
                <a:lnTo>
                  <a:pt x="185668" y="1686057"/>
                </a:lnTo>
                <a:lnTo>
                  <a:pt x="173571" y="1738152"/>
                </a:lnTo>
                <a:lnTo>
                  <a:pt x="162117" y="1786877"/>
                </a:lnTo>
                <a:lnTo>
                  <a:pt x="151509" y="1831537"/>
                </a:lnTo>
                <a:lnTo>
                  <a:pt x="141945" y="1871440"/>
                </a:lnTo>
                <a:lnTo>
                  <a:pt x="244721" y="1871440"/>
                </a:lnTo>
                <a:lnTo>
                  <a:pt x="135146" y="1964370"/>
                </a:lnTo>
                <a:lnTo>
                  <a:pt x="27543" y="2058194"/>
                </a:lnTo>
                <a:close/>
              </a:path>
              <a:path w="1215389" h="2058670">
                <a:moveTo>
                  <a:pt x="244721" y="1871440"/>
                </a:moveTo>
                <a:lnTo>
                  <a:pt x="141945" y="1871440"/>
                </a:lnTo>
                <a:lnTo>
                  <a:pt x="176622" y="1841105"/>
                </a:lnTo>
                <a:lnTo>
                  <a:pt x="249128" y="1779174"/>
                </a:lnTo>
                <a:lnTo>
                  <a:pt x="472131" y="1585995"/>
                </a:lnTo>
                <a:lnTo>
                  <a:pt x="508722" y="1553476"/>
                </a:lnTo>
                <a:lnTo>
                  <a:pt x="522318" y="1543064"/>
                </a:lnTo>
                <a:lnTo>
                  <a:pt x="535436" y="1532022"/>
                </a:lnTo>
                <a:lnTo>
                  <a:pt x="548237" y="1520350"/>
                </a:lnTo>
                <a:lnTo>
                  <a:pt x="560879" y="1508048"/>
                </a:lnTo>
                <a:lnTo>
                  <a:pt x="602206" y="1472742"/>
                </a:lnTo>
                <a:lnTo>
                  <a:pt x="722399" y="1368407"/>
                </a:lnTo>
                <a:lnTo>
                  <a:pt x="730942" y="1361100"/>
                </a:lnTo>
                <a:lnTo>
                  <a:pt x="739013" y="1354109"/>
                </a:lnTo>
                <a:lnTo>
                  <a:pt x="746768" y="1347117"/>
                </a:lnTo>
                <a:lnTo>
                  <a:pt x="754366" y="1339809"/>
                </a:lnTo>
                <a:lnTo>
                  <a:pt x="792107" y="1307575"/>
                </a:lnTo>
                <a:lnTo>
                  <a:pt x="828555" y="1275744"/>
                </a:lnTo>
                <a:lnTo>
                  <a:pt x="929338" y="1186717"/>
                </a:lnTo>
                <a:lnTo>
                  <a:pt x="939433" y="1176623"/>
                </a:lnTo>
                <a:lnTo>
                  <a:pt x="944486" y="1173254"/>
                </a:lnTo>
                <a:lnTo>
                  <a:pt x="1002453" y="1120710"/>
                </a:lnTo>
                <a:lnTo>
                  <a:pt x="1052510" y="1074706"/>
                </a:lnTo>
                <a:lnTo>
                  <a:pt x="1093602" y="1036131"/>
                </a:lnTo>
                <a:lnTo>
                  <a:pt x="1124682" y="1005875"/>
                </a:lnTo>
                <a:lnTo>
                  <a:pt x="1144697" y="984826"/>
                </a:lnTo>
                <a:lnTo>
                  <a:pt x="1136547" y="973250"/>
                </a:lnTo>
                <a:lnTo>
                  <a:pt x="1109088" y="942707"/>
                </a:lnTo>
                <a:lnTo>
                  <a:pt x="1067786" y="903063"/>
                </a:lnTo>
                <a:lnTo>
                  <a:pt x="1013888" y="855218"/>
                </a:lnTo>
                <a:lnTo>
                  <a:pt x="982604" y="828502"/>
                </a:lnTo>
                <a:lnTo>
                  <a:pt x="948638" y="800072"/>
                </a:lnTo>
                <a:lnTo>
                  <a:pt x="912146" y="770043"/>
                </a:lnTo>
                <a:lnTo>
                  <a:pt x="873283" y="738526"/>
                </a:lnTo>
                <a:lnTo>
                  <a:pt x="789066" y="671481"/>
                </a:lnTo>
                <a:lnTo>
                  <a:pt x="697233" y="599836"/>
                </a:lnTo>
                <a:lnTo>
                  <a:pt x="547927" y="485715"/>
                </a:lnTo>
                <a:lnTo>
                  <a:pt x="333820" y="325861"/>
                </a:lnTo>
                <a:lnTo>
                  <a:pt x="111663" y="163820"/>
                </a:lnTo>
                <a:lnTo>
                  <a:pt x="226844" y="163820"/>
                </a:lnTo>
                <a:lnTo>
                  <a:pt x="476891" y="347192"/>
                </a:lnTo>
                <a:lnTo>
                  <a:pt x="637553" y="467913"/>
                </a:lnTo>
                <a:lnTo>
                  <a:pt x="708450" y="522179"/>
                </a:lnTo>
                <a:lnTo>
                  <a:pt x="773398" y="572582"/>
                </a:lnTo>
                <a:lnTo>
                  <a:pt x="832650" y="619272"/>
                </a:lnTo>
                <a:lnTo>
                  <a:pt x="886461" y="662401"/>
                </a:lnTo>
                <a:lnTo>
                  <a:pt x="935086" y="702118"/>
                </a:lnTo>
                <a:lnTo>
                  <a:pt x="978778" y="738574"/>
                </a:lnTo>
                <a:lnTo>
                  <a:pt x="1017793" y="771920"/>
                </a:lnTo>
                <a:lnTo>
                  <a:pt x="1052386" y="802305"/>
                </a:lnTo>
                <a:lnTo>
                  <a:pt x="1082809" y="829881"/>
                </a:lnTo>
                <a:lnTo>
                  <a:pt x="1132168" y="877205"/>
                </a:lnTo>
                <a:lnTo>
                  <a:pt x="1167907" y="915096"/>
                </a:lnTo>
                <a:lnTo>
                  <a:pt x="1192061" y="944757"/>
                </a:lnTo>
                <a:lnTo>
                  <a:pt x="1213759" y="984204"/>
                </a:lnTo>
                <a:lnTo>
                  <a:pt x="1215374" y="996397"/>
                </a:lnTo>
                <a:lnTo>
                  <a:pt x="1214764" y="1001138"/>
                </a:lnTo>
                <a:lnTo>
                  <a:pt x="1180897" y="1044734"/>
                </a:lnTo>
                <a:lnTo>
                  <a:pt x="1121353" y="1102803"/>
                </a:lnTo>
                <a:lnTo>
                  <a:pt x="1081911" y="1139812"/>
                </a:lnTo>
                <a:lnTo>
                  <a:pt x="1036888" y="1181376"/>
                </a:lnTo>
                <a:lnTo>
                  <a:pt x="932707" y="1275878"/>
                </a:lnTo>
                <a:lnTo>
                  <a:pt x="919882" y="1286181"/>
                </a:lnTo>
                <a:lnTo>
                  <a:pt x="913074" y="1291729"/>
                </a:lnTo>
                <a:lnTo>
                  <a:pt x="905792" y="1297748"/>
                </a:lnTo>
                <a:lnTo>
                  <a:pt x="740904" y="1444117"/>
                </a:lnTo>
                <a:lnTo>
                  <a:pt x="729550" y="1453240"/>
                </a:lnTo>
                <a:lnTo>
                  <a:pt x="718194" y="1462835"/>
                </a:lnTo>
                <a:lnTo>
                  <a:pt x="706838" y="1472744"/>
                </a:lnTo>
                <a:lnTo>
                  <a:pt x="695484" y="1482808"/>
                </a:lnTo>
                <a:lnTo>
                  <a:pt x="542375" y="1615724"/>
                </a:lnTo>
                <a:lnTo>
                  <a:pt x="508308" y="1644953"/>
                </a:lnTo>
                <a:lnTo>
                  <a:pt x="492219" y="1659015"/>
                </a:lnTo>
                <a:lnTo>
                  <a:pt x="476757" y="1672920"/>
                </a:lnTo>
                <a:lnTo>
                  <a:pt x="337120" y="1792373"/>
                </a:lnTo>
                <a:lnTo>
                  <a:pt x="318505" y="1807514"/>
                </a:lnTo>
                <a:lnTo>
                  <a:pt x="300521" y="1822655"/>
                </a:lnTo>
                <a:lnTo>
                  <a:pt x="283170" y="1837796"/>
                </a:lnTo>
                <a:lnTo>
                  <a:pt x="266449" y="1852937"/>
                </a:lnTo>
                <a:lnTo>
                  <a:pt x="244721" y="1871440"/>
                </a:lnTo>
                <a:close/>
              </a:path>
            </a:pathLst>
          </a:custGeom>
          <a:solidFill>
            <a:srgbClr val="000000"/>
          </a:solidFill>
        </p:spPr>
        <p:txBody>
          <a:bodyPr wrap="square" lIns="0" tIns="0" rIns="0" bIns="0" rtlCol="0"/>
          <a:lstStyle/>
          <a:p>
            <a:endParaRPr/>
          </a:p>
        </p:txBody>
      </p:sp>
      <p:sp>
        <p:nvSpPr>
          <p:cNvPr id="50" name="object 50"/>
          <p:cNvSpPr/>
          <p:nvPr/>
        </p:nvSpPr>
        <p:spPr>
          <a:xfrm>
            <a:off x="15045233" y="6088252"/>
            <a:ext cx="882650" cy="1265555"/>
          </a:xfrm>
          <a:custGeom>
            <a:avLst/>
            <a:gdLst/>
            <a:ahLst/>
            <a:cxnLst/>
            <a:rect l="l" t="t" r="r" b="b"/>
            <a:pathLst>
              <a:path w="882650" h="1265554">
                <a:moveTo>
                  <a:pt x="302272" y="15976"/>
                </a:moveTo>
                <a:lnTo>
                  <a:pt x="256044" y="265620"/>
                </a:lnTo>
                <a:lnTo>
                  <a:pt x="164896" y="661225"/>
                </a:lnTo>
                <a:lnTo>
                  <a:pt x="0" y="1246657"/>
                </a:lnTo>
                <a:lnTo>
                  <a:pt x="64693" y="1265199"/>
                </a:lnTo>
                <a:lnTo>
                  <a:pt x="135280" y="967676"/>
                </a:lnTo>
                <a:lnTo>
                  <a:pt x="245224" y="418719"/>
                </a:lnTo>
                <a:lnTo>
                  <a:pt x="302272" y="15976"/>
                </a:lnTo>
                <a:close/>
              </a:path>
              <a:path w="882650" h="1265554">
                <a:moveTo>
                  <a:pt x="496989" y="17780"/>
                </a:moveTo>
                <a:lnTo>
                  <a:pt x="459651" y="218135"/>
                </a:lnTo>
                <a:lnTo>
                  <a:pt x="403364" y="466458"/>
                </a:lnTo>
                <a:lnTo>
                  <a:pt x="322554" y="760628"/>
                </a:lnTo>
                <a:lnTo>
                  <a:pt x="228320" y="1049731"/>
                </a:lnTo>
                <a:lnTo>
                  <a:pt x="292150" y="1071054"/>
                </a:lnTo>
                <a:lnTo>
                  <a:pt x="357187" y="822807"/>
                </a:lnTo>
                <a:lnTo>
                  <a:pt x="422160" y="522732"/>
                </a:lnTo>
                <a:lnTo>
                  <a:pt x="464959" y="270954"/>
                </a:lnTo>
                <a:lnTo>
                  <a:pt x="496989" y="17780"/>
                </a:lnTo>
                <a:close/>
              </a:path>
              <a:path w="882650" h="1265554">
                <a:moveTo>
                  <a:pt x="690257" y="38"/>
                </a:moveTo>
                <a:lnTo>
                  <a:pt x="681012" y="51384"/>
                </a:lnTo>
                <a:lnTo>
                  <a:pt x="671537" y="102743"/>
                </a:lnTo>
                <a:lnTo>
                  <a:pt x="661822" y="154025"/>
                </a:lnTo>
                <a:lnTo>
                  <a:pt x="651827" y="205244"/>
                </a:lnTo>
                <a:lnTo>
                  <a:pt x="641553" y="256387"/>
                </a:lnTo>
                <a:lnTo>
                  <a:pt x="630936" y="307441"/>
                </a:lnTo>
                <a:lnTo>
                  <a:pt x="619988" y="358394"/>
                </a:lnTo>
                <a:lnTo>
                  <a:pt x="608672" y="409232"/>
                </a:lnTo>
                <a:lnTo>
                  <a:pt x="596950" y="459955"/>
                </a:lnTo>
                <a:lnTo>
                  <a:pt x="584822" y="510565"/>
                </a:lnTo>
                <a:lnTo>
                  <a:pt x="572236" y="561022"/>
                </a:lnTo>
                <a:lnTo>
                  <a:pt x="559193" y="611327"/>
                </a:lnTo>
                <a:lnTo>
                  <a:pt x="545655" y="661492"/>
                </a:lnTo>
                <a:lnTo>
                  <a:pt x="531596" y="711479"/>
                </a:lnTo>
                <a:lnTo>
                  <a:pt x="516991" y="761288"/>
                </a:lnTo>
                <a:lnTo>
                  <a:pt x="501827" y="810907"/>
                </a:lnTo>
                <a:lnTo>
                  <a:pt x="496785" y="828281"/>
                </a:lnTo>
                <a:lnTo>
                  <a:pt x="491731" y="845185"/>
                </a:lnTo>
                <a:lnTo>
                  <a:pt x="486689" y="861771"/>
                </a:lnTo>
                <a:lnTo>
                  <a:pt x="481634" y="878192"/>
                </a:lnTo>
                <a:lnTo>
                  <a:pt x="515289" y="888288"/>
                </a:lnTo>
                <a:lnTo>
                  <a:pt x="525653" y="879462"/>
                </a:lnTo>
                <a:lnTo>
                  <a:pt x="546989" y="861796"/>
                </a:lnTo>
                <a:lnTo>
                  <a:pt x="557352" y="852970"/>
                </a:lnTo>
                <a:lnTo>
                  <a:pt x="563613" y="825207"/>
                </a:lnTo>
                <a:lnTo>
                  <a:pt x="569544" y="797445"/>
                </a:lnTo>
                <a:lnTo>
                  <a:pt x="574852" y="769683"/>
                </a:lnTo>
                <a:lnTo>
                  <a:pt x="579221" y="741921"/>
                </a:lnTo>
                <a:lnTo>
                  <a:pt x="580910" y="741921"/>
                </a:lnTo>
                <a:lnTo>
                  <a:pt x="591070" y="692772"/>
                </a:lnTo>
                <a:lnTo>
                  <a:pt x="600722" y="643585"/>
                </a:lnTo>
                <a:lnTo>
                  <a:pt x="609892" y="594347"/>
                </a:lnTo>
                <a:lnTo>
                  <a:pt x="618578" y="545071"/>
                </a:lnTo>
                <a:lnTo>
                  <a:pt x="626833" y="495731"/>
                </a:lnTo>
                <a:lnTo>
                  <a:pt x="634669" y="446366"/>
                </a:lnTo>
                <a:lnTo>
                  <a:pt x="642099" y="396951"/>
                </a:lnTo>
                <a:lnTo>
                  <a:pt x="649173" y="347484"/>
                </a:lnTo>
                <a:lnTo>
                  <a:pt x="655891" y="297980"/>
                </a:lnTo>
                <a:lnTo>
                  <a:pt x="662292" y="248424"/>
                </a:lnTo>
                <a:lnTo>
                  <a:pt x="668388" y="198831"/>
                </a:lnTo>
                <a:lnTo>
                  <a:pt x="674204" y="149186"/>
                </a:lnTo>
                <a:lnTo>
                  <a:pt x="679780" y="99504"/>
                </a:lnTo>
                <a:lnTo>
                  <a:pt x="685126" y="49771"/>
                </a:lnTo>
                <a:lnTo>
                  <a:pt x="690257" y="38"/>
                </a:lnTo>
                <a:close/>
              </a:path>
              <a:path w="882650" h="1265554">
                <a:moveTo>
                  <a:pt x="882065" y="0"/>
                </a:moveTo>
                <a:lnTo>
                  <a:pt x="873506" y="49199"/>
                </a:lnTo>
                <a:lnTo>
                  <a:pt x="826338" y="294627"/>
                </a:lnTo>
                <a:lnTo>
                  <a:pt x="771271" y="537413"/>
                </a:lnTo>
                <a:lnTo>
                  <a:pt x="727278" y="703237"/>
                </a:lnTo>
                <a:lnTo>
                  <a:pt x="792886" y="646036"/>
                </a:lnTo>
                <a:lnTo>
                  <a:pt x="827874" y="441858"/>
                </a:lnTo>
                <a:lnTo>
                  <a:pt x="855522" y="245478"/>
                </a:lnTo>
                <a:lnTo>
                  <a:pt x="882065" y="0"/>
                </a:lnTo>
                <a:close/>
              </a:path>
            </a:pathLst>
          </a:custGeom>
          <a:solidFill>
            <a:srgbClr val="000000"/>
          </a:solidFill>
        </p:spPr>
        <p:txBody>
          <a:bodyPr wrap="square" lIns="0" tIns="0" rIns="0" bIns="0" rtlCol="0"/>
          <a:lstStyle/>
          <a:p>
            <a:endParaRPr/>
          </a:p>
        </p:txBody>
      </p:sp>
      <p:sp>
        <p:nvSpPr>
          <p:cNvPr id="51" name="object 51"/>
          <p:cNvSpPr/>
          <p:nvPr/>
        </p:nvSpPr>
        <p:spPr>
          <a:xfrm>
            <a:off x="16021521" y="6088241"/>
            <a:ext cx="99695" cy="485140"/>
          </a:xfrm>
          <a:custGeom>
            <a:avLst/>
            <a:gdLst/>
            <a:ahLst/>
            <a:cxnLst/>
            <a:rect l="l" t="t" r="r" b="b"/>
            <a:pathLst>
              <a:path w="99694" h="485140">
                <a:moveTo>
                  <a:pt x="0" y="484530"/>
                </a:moveTo>
                <a:lnTo>
                  <a:pt x="13880" y="428799"/>
                </a:lnTo>
                <a:lnTo>
                  <a:pt x="25239" y="371813"/>
                </a:lnTo>
                <a:lnTo>
                  <a:pt x="48596" y="266167"/>
                </a:lnTo>
                <a:lnTo>
                  <a:pt x="80029" y="106673"/>
                </a:lnTo>
                <a:lnTo>
                  <a:pt x="99271" y="0"/>
                </a:lnTo>
                <a:lnTo>
                  <a:pt x="84437" y="147087"/>
                </a:lnTo>
                <a:lnTo>
                  <a:pt x="65890" y="294175"/>
                </a:lnTo>
                <a:lnTo>
                  <a:pt x="58883" y="343204"/>
                </a:lnTo>
                <a:lnTo>
                  <a:pt x="52578" y="394520"/>
                </a:lnTo>
                <a:lnTo>
                  <a:pt x="43745" y="445838"/>
                </a:lnTo>
                <a:lnTo>
                  <a:pt x="0" y="484530"/>
                </a:lnTo>
                <a:close/>
              </a:path>
            </a:pathLst>
          </a:custGeom>
          <a:solidFill>
            <a:srgbClr val="000000"/>
          </a:solidFill>
        </p:spPr>
        <p:txBody>
          <a:bodyPr wrap="square" lIns="0" tIns="0" rIns="0" bIns="0" rtlCol="0"/>
          <a:lstStyle/>
          <a:p>
            <a:endParaRPr/>
          </a:p>
        </p:txBody>
      </p:sp>
      <p:sp>
        <p:nvSpPr>
          <p:cNvPr id="52" name="object 52"/>
          <p:cNvSpPr/>
          <p:nvPr/>
        </p:nvSpPr>
        <p:spPr>
          <a:xfrm>
            <a:off x="16285672" y="6088241"/>
            <a:ext cx="45720" cy="249554"/>
          </a:xfrm>
          <a:custGeom>
            <a:avLst/>
            <a:gdLst/>
            <a:ahLst/>
            <a:cxnLst/>
            <a:rect l="l" t="t" r="r" b="b"/>
            <a:pathLst>
              <a:path w="45719" h="249554">
                <a:moveTo>
                  <a:pt x="0" y="248992"/>
                </a:moveTo>
                <a:lnTo>
                  <a:pt x="5046" y="222208"/>
                </a:lnTo>
                <a:lnTo>
                  <a:pt x="10094" y="194949"/>
                </a:lnTo>
                <a:lnTo>
                  <a:pt x="15143" y="167374"/>
                </a:lnTo>
                <a:lnTo>
                  <a:pt x="20190" y="139643"/>
                </a:lnTo>
                <a:lnTo>
                  <a:pt x="26498" y="105283"/>
                </a:lnTo>
                <a:lnTo>
                  <a:pt x="32807" y="70450"/>
                </a:lnTo>
                <a:lnTo>
                  <a:pt x="39117" y="35303"/>
                </a:lnTo>
                <a:lnTo>
                  <a:pt x="45428" y="0"/>
                </a:lnTo>
                <a:lnTo>
                  <a:pt x="42613" y="31807"/>
                </a:lnTo>
                <a:lnTo>
                  <a:pt x="39324" y="63931"/>
                </a:lnTo>
                <a:lnTo>
                  <a:pt x="35722" y="96055"/>
                </a:lnTo>
                <a:lnTo>
                  <a:pt x="31965" y="127863"/>
                </a:lnTo>
                <a:lnTo>
                  <a:pt x="21871" y="228803"/>
                </a:lnTo>
                <a:lnTo>
                  <a:pt x="16557" y="233853"/>
                </a:lnTo>
                <a:lnTo>
                  <a:pt x="5307" y="243947"/>
                </a:lnTo>
                <a:lnTo>
                  <a:pt x="0" y="248992"/>
                </a:lnTo>
                <a:close/>
              </a:path>
            </a:pathLst>
          </a:custGeom>
          <a:solidFill>
            <a:srgbClr val="000000"/>
          </a:solidFill>
        </p:spPr>
        <p:txBody>
          <a:bodyPr wrap="square" lIns="0" tIns="0" rIns="0" bIns="0" rtlCol="0"/>
          <a:lstStyle/>
          <a:p>
            <a:endParaRPr/>
          </a:p>
        </p:txBody>
      </p:sp>
      <p:sp>
        <p:nvSpPr>
          <p:cNvPr id="53" name="object 53"/>
          <p:cNvSpPr/>
          <p:nvPr/>
        </p:nvSpPr>
        <p:spPr>
          <a:xfrm>
            <a:off x="2386841" y="6155541"/>
            <a:ext cx="97790" cy="464820"/>
          </a:xfrm>
          <a:custGeom>
            <a:avLst/>
            <a:gdLst/>
            <a:ahLst/>
            <a:cxnLst/>
            <a:rect l="l" t="t" r="r" b="b"/>
            <a:pathLst>
              <a:path w="97789" h="464820">
                <a:moveTo>
                  <a:pt x="0" y="464331"/>
                </a:moveTo>
                <a:lnTo>
                  <a:pt x="38246" y="300087"/>
                </a:lnTo>
                <a:lnTo>
                  <a:pt x="69765" y="149912"/>
                </a:lnTo>
                <a:lnTo>
                  <a:pt x="97576" y="0"/>
                </a:lnTo>
                <a:lnTo>
                  <a:pt x="80751" y="161293"/>
                </a:lnTo>
                <a:lnTo>
                  <a:pt x="66888" y="268203"/>
                </a:lnTo>
                <a:lnTo>
                  <a:pt x="58882" y="321331"/>
                </a:lnTo>
                <a:lnTo>
                  <a:pt x="45419" y="425639"/>
                </a:lnTo>
                <a:lnTo>
                  <a:pt x="0" y="464331"/>
                </a:lnTo>
                <a:close/>
              </a:path>
            </a:pathLst>
          </a:custGeom>
          <a:solidFill>
            <a:srgbClr val="000000"/>
          </a:solidFill>
        </p:spPr>
        <p:txBody>
          <a:bodyPr wrap="square" lIns="0" tIns="0" rIns="0" bIns="0" rtlCol="0"/>
          <a:lstStyle/>
          <a:p>
            <a:endParaRPr/>
          </a:p>
        </p:txBody>
      </p:sp>
      <p:sp>
        <p:nvSpPr>
          <p:cNvPr id="54" name="object 54"/>
          <p:cNvSpPr/>
          <p:nvPr/>
        </p:nvSpPr>
        <p:spPr>
          <a:xfrm>
            <a:off x="2597149" y="6155541"/>
            <a:ext cx="55880" cy="279400"/>
          </a:xfrm>
          <a:custGeom>
            <a:avLst/>
            <a:gdLst/>
            <a:ahLst/>
            <a:cxnLst/>
            <a:rect l="l" t="t" r="r" b="b"/>
            <a:pathLst>
              <a:path w="55880" h="279400">
                <a:moveTo>
                  <a:pt x="0" y="279271"/>
                </a:moveTo>
                <a:lnTo>
                  <a:pt x="18212" y="195995"/>
                </a:lnTo>
                <a:lnTo>
                  <a:pt x="40161" y="84115"/>
                </a:lnTo>
                <a:lnTo>
                  <a:pt x="55514" y="0"/>
                </a:lnTo>
                <a:lnTo>
                  <a:pt x="47735" y="78020"/>
                </a:lnTo>
                <a:lnTo>
                  <a:pt x="38693" y="154776"/>
                </a:lnTo>
                <a:lnTo>
                  <a:pt x="33435" y="206715"/>
                </a:lnTo>
                <a:lnTo>
                  <a:pt x="26914" y="257400"/>
                </a:lnTo>
                <a:lnTo>
                  <a:pt x="0" y="279271"/>
                </a:lnTo>
                <a:close/>
              </a:path>
            </a:pathLst>
          </a:custGeom>
          <a:solidFill>
            <a:srgbClr val="000000"/>
          </a:solidFill>
        </p:spPr>
        <p:txBody>
          <a:bodyPr wrap="square" lIns="0" tIns="0" rIns="0" bIns="0" rtlCol="0"/>
          <a:lstStyle/>
          <a:p>
            <a:endParaRPr/>
          </a:p>
        </p:txBody>
      </p:sp>
      <p:sp>
        <p:nvSpPr>
          <p:cNvPr id="55" name="object 55"/>
          <p:cNvSpPr/>
          <p:nvPr/>
        </p:nvSpPr>
        <p:spPr>
          <a:xfrm>
            <a:off x="1947710" y="6155549"/>
            <a:ext cx="368935" cy="835025"/>
          </a:xfrm>
          <a:custGeom>
            <a:avLst/>
            <a:gdLst/>
            <a:ahLst/>
            <a:cxnLst/>
            <a:rect l="l" t="t" r="r" b="b"/>
            <a:pathLst>
              <a:path w="368935" h="835025">
                <a:moveTo>
                  <a:pt x="200202" y="0"/>
                </a:moveTo>
                <a:lnTo>
                  <a:pt x="142341" y="294208"/>
                </a:lnTo>
                <a:lnTo>
                  <a:pt x="84378" y="537057"/>
                </a:lnTo>
                <a:lnTo>
                  <a:pt x="23660" y="754672"/>
                </a:lnTo>
                <a:lnTo>
                  <a:pt x="0" y="831100"/>
                </a:lnTo>
                <a:lnTo>
                  <a:pt x="10096" y="834453"/>
                </a:lnTo>
                <a:lnTo>
                  <a:pt x="80759" y="773887"/>
                </a:lnTo>
                <a:lnTo>
                  <a:pt x="105994" y="662863"/>
                </a:lnTo>
                <a:lnTo>
                  <a:pt x="142646" y="459359"/>
                </a:lnTo>
                <a:lnTo>
                  <a:pt x="172237" y="255587"/>
                </a:lnTo>
                <a:lnTo>
                  <a:pt x="200202" y="0"/>
                </a:lnTo>
                <a:close/>
              </a:path>
              <a:path w="368935" h="835025">
                <a:moveTo>
                  <a:pt x="368452" y="0"/>
                </a:moveTo>
                <a:lnTo>
                  <a:pt x="341071" y="146900"/>
                </a:lnTo>
                <a:lnTo>
                  <a:pt x="299999" y="341617"/>
                </a:lnTo>
                <a:lnTo>
                  <a:pt x="245478" y="565010"/>
                </a:lnTo>
                <a:lnTo>
                  <a:pt x="220395" y="654443"/>
                </a:lnTo>
                <a:lnTo>
                  <a:pt x="286016" y="597242"/>
                </a:lnTo>
                <a:lnTo>
                  <a:pt x="291744" y="570484"/>
                </a:lnTo>
                <a:lnTo>
                  <a:pt x="320700" y="391655"/>
                </a:lnTo>
                <a:lnTo>
                  <a:pt x="347649" y="195821"/>
                </a:lnTo>
                <a:lnTo>
                  <a:pt x="368452" y="0"/>
                </a:lnTo>
                <a:close/>
              </a:path>
            </a:pathLst>
          </a:custGeom>
          <a:solidFill>
            <a:srgbClr val="000000"/>
          </a:solidFill>
        </p:spPr>
        <p:txBody>
          <a:bodyPr wrap="square" lIns="0" tIns="0" rIns="0" bIns="0" rtlCol="0"/>
          <a:lstStyle/>
          <a:p>
            <a:endParaRPr/>
          </a:p>
        </p:txBody>
      </p:sp>
      <p:sp>
        <p:nvSpPr>
          <p:cNvPr id="56" name="object 56"/>
          <p:cNvSpPr txBox="1">
            <a:spLocks noGrp="1"/>
          </p:cNvSpPr>
          <p:nvPr>
            <p:ph type="title"/>
          </p:nvPr>
        </p:nvSpPr>
        <p:spPr>
          <a:xfrm>
            <a:off x="3659719" y="-199655"/>
            <a:ext cx="10968561" cy="2017807"/>
          </a:xfrm>
          <a:prstGeom prst="rect">
            <a:avLst/>
          </a:prstGeom>
        </p:spPr>
        <p:txBody>
          <a:bodyPr vert="horz" wrap="square" lIns="0" tIns="387932" rIns="0" bIns="0" rtlCol="0">
            <a:spAutoFit/>
          </a:bodyPr>
          <a:lstStyle/>
          <a:p>
            <a:pPr algn="ctr">
              <a:lnSpc>
                <a:spcPct val="100000"/>
              </a:lnSpc>
              <a:spcBef>
                <a:spcPts val="100"/>
              </a:spcBef>
            </a:pPr>
            <a:r>
              <a:rPr sz="7200" dirty="0"/>
              <a:t>FISHBONE</a:t>
            </a:r>
            <a:endParaRPr sz="7200"/>
          </a:p>
          <a:p>
            <a:pPr algn="ctr">
              <a:lnSpc>
                <a:spcPct val="100000"/>
              </a:lnSpc>
              <a:spcBef>
                <a:spcPts val="170"/>
              </a:spcBef>
            </a:pPr>
            <a:r>
              <a:rPr sz="3200" b="0" dirty="0">
                <a:solidFill>
                  <a:srgbClr val="81CFC2"/>
                </a:solidFill>
                <a:latin typeface="Roboto"/>
                <a:cs typeface="Roboto"/>
              </a:rPr>
              <a:t>APPLIED</a:t>
            </a:r>
            <a:endParaRPr sz="3200">
              <a:latin typeface="Roboto"/>
              <a:cs typeface="Roboto"/>
            </a:endParaRPr>
          </a:p>
        </p:txBody>
      </p:sp>
      <p:sp>
        <p:nvSpPr>
          <p:cNvPr id="57" name="object 57"/>
          <p:cNvSpPr txBox="1"/>
          <p:nvPr/>
        </p:nvSpPr>
        <p:spPr>
          <a:xfrm>
            <a:off x="14007438" y="2768944"/>
            <a:ext cx="3717925" cy="1625600"/>
          </a:xfrm>
          <a:prstGeom prst="rect">
            <a:avLst/>
          </a:prstGeom>
        </p:spPr>
        <p:txBody>
          <a:bodyPr vert="horz" wrap="square" lIns="0" tIns="12065" rIns="0" bIns="0" rtlCol="0">
            <a:spAutoFit/>
          </a:bodyPr>
          <a:lstStyle/>
          <a:p>
            <a:pPr marL="12700" marR="5080">
              <a:lnSpc>
                <a:spcPct val="116700"/>
              </a:lnSpc>
              <a:spcBef>
                <a:spcPts val="95"/>
              </a:spcBef>
            </a:pPr>
            <a:r>
              <a:rPr sz="3000" b="1" dirty="0">
                <a:solidFill>
                  <a:srgbClr val="FF1616"/>
                </a:solidFill>
                <a:latin typeface="Roboto Cn"/>
                <a:cs typeface="Roboto Cn"/>
              </a:rPr>
              <a:t>UNABLE TO MEET A  RECENT DEMAND FOR  FUNDING</a:t>
            </a:r>
            <a:endParaRPr sz="3000" dirty="0">
              <a:latin typeface="Roboto Cn"/>
              <a:cs typeface="Roboto Cn"/>
            </a:endParaRPr>
          </a:p>
        </p:txBody>
      </p:sp>
      <p:sp>
        <p:nvSpPr>
          <p:cNvPr id="58" name="object 58"/>
          <p:cNvSpPr txBox="1"/>
          <p:nvPr/>
        </p:nvSpPr>
        <p:spPr>
          <a:xfrm>
            <a:off x="4144897" y="2247547"/>
            <a:ext cx="1756308" cy="484505"/>
          </a:xfrm>
          <a:prstGeom prst="rect">
            <a:avLst/>
          </a:prstGeom>
        </p:spPr>
        <p:txBody>
          <a:bodyPr vert="horz" wrap="square" lIns="0" tIns="13970" rIns="0" bIns="0" rtlCol="0">
            <a:spAutoFit/>
          </a:bodyPr>
          <a:lstStyle/>
          <a:p>
            <a:pPr marL="12700">
              <a:lnSpc>
                <a:spcPct val="100000"/>
              </a:lnSpc>
              <a:spcBef>
                <a:spcPts val="110"/>
              </a:spcBef>
            </a:pPr>
            <a:r>
              <a:rPr sz="3000" b="1" dirty="0">
                <a:solidFill>
                  <a:srgbClr val="EF7B53"/>
                </a:solidFill>
                <a:latin typeface="Roboto Cn"/>
                <a:cs typeface="Roboto Cn"/>
              </a:rPr>
              <a:t>PEOPLE</a:t>
            </a:r>
            <a:endParaRPr sz="3000" dirty="0">
              <a:latin typeface="Roboto Cn"/>
              <a:cs typeface="Roboto Cn"/>
            </a:endParaRPr>
          </a:p>
        </p:txBody>
      </p:sp>
      <p:sp>
        <p:nvSpPr>
          <p:cNvPr id="59" name="object 59"/>
          <p:cNvSpPr txBox="1"/>
          <p:nvPr/>
        </p:nvSpPr>
        <p:spPr>
          <a:xfrm>
            <a:off x="8720086" y="2247547"/>
            <a:ext cx="1947914" cy="484505"/>
          </a:xfrm>
          <a:prstGeom prst="rect">
            <a:avLst/>
          </a:prstGeom>
        </p:spPr>
        <p:txBody>
          <a:bodyPr vert="horz" wrap="square" lIns="0" tIns="13970" rIns="0" bIns="0" rtlCol="0">
            <a:spAutoFit/>
          </a:bodyPr>
          <a:lstStyle/>
          <a:p>
            <a:pPr marL="12700">
              <a:lnSpc>
                <a:spcPct val="100000"/>
              </a:lnSpc>
              <a:spcBef>
                <a:spcPts val="110"/>
              </a:spcBef>
            </a:pPr>
            <a:r>
              <a:rPr sz="3000" b="1" dirty="0">
                <a:solidFill>
                  <a:srgbClr val="8B52FF"/>
                </a:solidFill>
                <a:latin typeface="Roboto Cn"/>
                <a:cs typeface="Roboto Cn"/>
              </a:rPr>
              <a:t>METHODS</a:t>
            </a:r>
            <a:endParaRPr sz="3000" dirty="0">
              <a:latin typeface="Roboto Cn"/>
              <a:cs typeface="Roboto Cn"/>
            </a:endParaRPr>
          </a:p>
        </p:txBody>
      </p:sp>
      <p:sp>
        <p:nvSpPr>
          <p:cNvPr id="60" name="object 60"/>
          <p:cNvSpPr txBox="1"/>
          <p:nvPr/>
        </p:nvSpPr>
        <p:spPr>
          <a:xfrm>
            <a:off x="5659905" y="9368511"/>
            <a:ext cx="3257460" cy="484505"/>
          </a:xfrm>
          <a:prstGeom prst="rect">
            <a:avLst/>
          </a:prstGeom>
        </p:spPr>
        <p:txBody>
          <a:bodyPr vert="horz" wrap="square" lIns="0" tIns="13970" rIns="0" bIns="0" rtlCol="0">
            <a:spAutoFit/>
          </a:bodyPr>
          <a:lstStyle/>
          <a:p>
            <a:pPr marL="12700">
              <a:lnSpc>
                <a:spcPct val="100000"/>
              </a:lnSpc>
              <a:spcBef>
                <a:spcPts val="110"/>
              </a:spcBef>
            </a:pPr>
            <a:r>
              <a:rPr sz="3000" b="1" dirty="0">
                <a:solidFill>
                  <a:srgbClr val="008037"/>
                </a:solidFill>
                <a:latin typeface="Roboto Cn"/>
                <a:cs typeface="Roboto Cn"/>
              </a:rPr>
              <a:t>ENVIRONMENTAL</a:t>
            </a:r>
            <a:endParaRPr sz="3000" dirty="0">
              <a:latin typeface="Roboto Cn"/>
              <a:cs typeface="Roboto Cn"/>
            </a:endParaRPr>
          </a:p>
        </p:txBody>
      </p:sp>
      <p:sp>
        <p:nvSpPr>
          <p:cNvPr id="61" name="object 61"/>
          <p:cNvSpPr txBox="1"/>
          <p:nvPr/>
        </p:nvSpPr>
        <p:spPr>
          <a:xfrm>
            <a:off x="10995484" y="9368511"/>
            <a:ext cx="2651159" cy="484505"/>
          </a:xfrm>
          <a:prstGeom prst="rect">
            <a:avLst/>
          </a:prstGeom>
        </p:spPr>
        <p:txBody>
          <a:bodyPr vert="horz" wrap="square" lIns="0" tIns="13970" rIns="0" bIns="0" rtlCol="0">
            <a:spAutoFit/>
          </a:bodyPr>
          <a:lstStyle/>
          <a:p>
            <a:pPr marL="12700">
              <a:lnSpc>
                <a:spcPct val="100000"/>
              </a:lnSpc>
              <a:spcBef>
                <a:spcPts val="110"/>
              </a:spcBef>
            </a:pPr>
            <a:r>
              <a:rPr sz="3000" b="1" dirty="0">
                <a:solidFill>
                  <a:srgbClr val="004AAC"/>
                </a:solidFill>
                <a:latin typeface="Roboto Cn"/>
                <a:cs typeface="Roboto Cn"/>
              </a:rPr>
              <a:t>EQUIPMENT</a:t>
            </a:r>
            <a:endParaRPr sz="3000" dirty="0">
              <a:latin typeface="Roboto Cn"/>
              <a:cs typeface="Roboto Cn"/>
            </a:endParaRPr>
          </a:p>
        </p:txBody>
      </p:sp>
      <p:pic>
        <p:nvPicPr>
          <p:cNvPr id="62" name="object 62"/>
          <p:cNvPicPr/>
          <p:nvPr/>
        </p:nvPicPr>
        <p:blipFill>
          <a:blip r:embed="rId10" cstate="print"/>
          <a:stretch>
            <a:fillRect/>
          </a:stretch>
        </p:blipFill>
        <p:spPr>
          <a:xfrm>
            <a:off x="3046790" y="7221715"/>
            <a:ext cx="85725" cy="85724"/>
          </a:xfrm>
          <a:prstGeom prst="rect">
            <a:avLst/>
          </a:prstGeom>
        </p:spPr>
      </p:pic>
      <p:sp>
        <p:nvSpPr>
          <p:cNvPr id="63" name="object 63"/>
          <p:cNvSpPr txBox="1"/>
          <p:nvPr/>
        </p:nvSpPr>
        <p:spPr>
          <a:xfrm>
            <a:off x="3261202" y="6967346"/>
            <a:ext cx="4174490" cy="1184299"/>
          </a:xfrm>
          <a:prstGeom prst="rect">
            <a:avLst/>
          </a:prstGeom>
        </p:spPr>
        <p:txBody>
          <a:bodyPr vert="horz" wrap="square" lIns="0" tIns="111125" rIns="0" bIns="0" rtlCol="0">
            <a:spAutoFit/>
          </a:bodyPr>
          <a:lstStyle/>
          <a:p>
            <a:pPr marL="12700">
              <a:lnSpc>
                <a:spcPct val="100000"/>
              </a:lnSpc>
              <a:spcBef>
                <a:spcPts val="875"/>
              </a:spcBef>
            </a:pPr>
            <a:r>
              <a:rPr sz="2100" b="1" dirty="0">
                <a:solidFill>
                  <a:srgbClr val="008037"/>
                </a:solidFill>
                <a:latin typeface="Roboto Cn"/>
                <a:cs typeface="Roboto Cn"/>
              </a:rPr>
              <a:t>Lack of physical stores</a:t>
            </a:r>
            <a:endParaRPr sz="2100">
              <a:latin typeface="Roboto Cn"/>
              <a:cs typeface="Roboto Cn"/>
            </a:endParaRPr>
          </a:p>
          <a:p>
            <a:pPr marL="12700">
              <a:lnSpc>
                <a:spcPct val="100000"/>
              </a:lnSpc>
              <a:spcBef>
                <a:spcPts val="780"/>
              </a:spcBef>
            </a:pPr>
            <a:r>
              <a:rPr sz="2100" b="1" dirty="0">
                <a:solidFill>
                  <a:srgbClr val="008037"/>
                </a:solidFill>
                <a:latin typeface="Roboto Cn"/>
                <a:cs typeface="Roboto Cn"/>
              </a:rPr>
              <a:t>The existing stores entered insolvency</a:t>
            </a:r>
            <a:endParaRPr sz="2100">
              <a:latin typeface="Roboto Cn"/>
              <a:cs typeface="Roboto Cn"/>
            </a:endParaRPr>
          </a:p>
        </p:txBody>
      </p:sp>
      <p:pic>
        <p:nvPicPr>
          <p:cNvPr id="64" name="object 64"/>
          <p:cNvPicPr/>
          <p:nvPr/>
        </p:nvPicPr>
        <p:blipFill>
          <a:blip r:embed="rId10" cstate="print"/>
          <a:stretch>
            <a:fillRect/>
          </a:stretch>
        </p:blipFill>
        <p:spPr>
          <a:xfrm>
            <a:off x="3046790" y="7640815"/>
            <a:ext cx="85725" cy="85724"/>
          </a:xfrm>
          <a:prstGeom prst="rect">
            <a:avLst/>
          </a:prstGeom>
        </p:spPr>
      </p:pic>
      <p:pic>
        <p:nvPicPr>
          <p:cNvPr id="65" name="object 65"/>
          <p:cNvPicPr/>
          <p:nvPr/>
        </p:nvPicPr>
        <p:blipFill>
          <a:blip r:embed="rId11" cstate="print"/>
          <a:stretch>
            <a:fillRect/>
          </a:stretch>
        </p:blipFill>
        <p:spPr>
          <a:xfrm>
            <a:off x="1919957" y="3767318"/>
            <a:ext cx="85725" cy="85724"/>
          </a:xfrm>
          <a:prstGeom prst="rect">
            <a:avLst/>
          </a:prstGeom>
        </p:spPr>
      </p:pic>
      <p:sp>
        <p:nvSpPr>
          <p:cNvPr id="66" name="object 66"/>
          <p:cNvSpPr txBox="1"/>
          <p:nvPr/>
        </p:nvSpPr>
        <p:spPr>
          <a:xfrm>
            <a:off x="2134368" y="3512950"/>
            <a:ext cx="3053715" cy="1678345"/>
          </a:xfrm>
          <a:prstGeom prst="rect">
            <a:avLst/>
          </a:prstGeom>
        </p:spPr>
        <p:txBody>
          <a:bodyPr vert="horz" wrap="square" lIns="0" tIns="111125" rIns="0" bIns="0" rtlCol="0">
            <a:spAutoFit/>
          </a:bodyPr>
          <a:lstStyle/>
          <a:p>
            <a:pPr marL="12700">
              <a:lnSpc>
                <a:spcPct val="100000"/>
              </a:lnSpc>
              <a:spcBef>
                <a:spcPts val="875"/>
              </a:spcBef>
            </a:pPr>
            <a:r>
              <a:rPr sz="2100" b="1" dirty="0">
                <a:solidFill>
                  <a:srgbClr val="EF7B53"/>
                </a:solidFill>
                <a:latin typeface="Roboto Cn"/>
                <a:cs typeface="Roboto Cn"/>
              </a:rPr>
              <a:t>Lack of training</a:t>
            </a:r>
            <a:endParaRPr sz="2100">
              <a:latin typeface="Roboto Cn"/>
              <a:cs typeface="Roboto Cn"/>
            </a:endParaRPr>
          </a:p>
          <a:p>
            <a:pPr marL="12700" marR="5080">
              <a:lnSpc>
                <a:spcPts val="3300"/>
              </a:lnSpc>
              <a:spcBef>
                <a:spcPts val="105"/>
              </a:spcBef>
            </a:pPr>
            <a:r>
              <a:rPr sz="2100" b="1" dirty="0">
                <a:solidFill>
                  <a:srgbClr val="EF7B53"/>
                </a:solidFill>
                <a:latin typeface="Roboto Cn"/>
                <a:cs typeface="Roboto Cn"/>
              </a:rPr>
              <a:t>Lack of employment and the  risk of being unemployed</a:t>
            </a:r>
            <a:endParaRPr sz="2100">
              <a:latin typeface="Roboto Cn"/>
              <a:cs typeface="Roboto Cn"/>
            </a:endParaRPr>
          </a:p>
        </p:txBody>
      </p:sp>
      <p:pic>
        <p:nvPicPr>
          <p:cNvPr id="67" name="object 67"/>
          <p:cNvPicPr/>
          <p:nvPr/>
        </p:nvPicPr>
        <p:blipFill>
          <a:blip r:embed="rId11" cstate="print"/>
          <a:stretch>
            <a:fillRect/>
          </a:stretch>
        </p:blipFill>
        <p:spPr>
          <a:xfrm>
            <a:off x="1919957" y="4186418"/>
            <a:ext cx="85725" cy="85724"/>
          </a:xfrm>
          <a:prstGeom prst="rect">
            <a:avLst/>
          </a:prstGeom>
        </p:spPr>
      </p:pic>
      <p:pic>
        <p:nvPicPr>
          <p:cNvPr id="68" name="object 68"/>
          <p:cNvPicPr/>
          <p:nvPr/>
        </p:nvPicPr>
        <p:blipFill>
          <a:blip r:embed="rId12" cstate="print"/>
          <a:stretch>
            <a:fillRect/>
          </a:stretch>
        </p:blipFill>
        <p:spPr>
          <a:xfrm>
            <a:off x="5901205" y="3608287"/>
            <a:ext cx="85725" cy="85724"/>
          </a:xfrm>
          <a:prstGeom prst="rect">
            <a:avLst/>
          </a:prstGeom>
        </p:spPr>
      </p:pic>
      <p:sp>
        <p:nvSpPr>
          <p:cNvPr id="69" name="object 69"/>
          <p:cNvSpPr txBox="1"/>
          <p:nvPr/>
        </p:nvSpPr>
        <p:spPr>
          <a:xfrm>
            <a:off x="6115617" y="3353919"/>
            <a:ext cx="3314065" cy="1282700"/>
          </a:xfrm>
          <a:prstGeom prst="rect">
            <a:avLst/>
          </a:prstGeom>
        </p:spPr>
        <p:txBody>
          <a:bodyPr vert="horz" wrap="square" lIns="0" tIns="12065" rIns="0" bIns="0" rtlCol="0">
            <a:spAutoFit/>
          </a:bodyPr>
          <a:lstStyle/>
          <a:p>
            <a:pPr marL="12700" marR="5080" algn="just">
              <a:lnSpc>
                <a:spcPct val="131000"/>
              </a:lnSpc>
              <a:spcBef>
                <a:spcPts val="95"/>
              </a:spcBef>
            </a:pPr>
            <a:r>
              <a:rPr sz="2100" b="1" dirty="0">
                <a:solidFill>
                  <a:srgbClr val="8B52FF"/>
                </a:solidFill>
                <a:latin typeface="Roboto Cn"/>
                <a:cs typeface="Roboto Cn"/>
              </a:rPr>
              <a:t>Company selling only in stores  and having no online presence  at all.</a:t>
            </a:r>
            <a:endParaRPr sz="2100">
              <a:latin typeface="Roboto Cn"/>
              <a:cs typeface="Roboto Cn"/>
            </a:endParaRPr>
          </a:p>
        </p:txBody>
      </p:sp>
      <p:pic>
        <p:nvPicPr>
          <p:cNvPr id="70" name="object 70"/>
          <p:cNvPicPr/>
          <p:nvPr/>
        </p:nvPicPr>
        <p:blipFill>
          <a:blip r:embed="rId13" cstate="print"/>
          <a:stretch>
            <a:fillRect/>
          </a:stretch>
        </p:blipFill>
        <p:spPr>
          <a:xfrm>
            <a:off x="9372599" y="7221715"/>
            <a:ext cx="85725" cy="85724"/>
          </a:xfrm>
          <a:prstGeom prst="rect">
            <a:avLst/>
          </a:prstGeom>
        </p:spPr>
      </p:pic>
      <p:sp>
        <p:nvSpPr>
          <p:cNvPr id="71" name="object 71"/>
          <p:cNvSpPr txBox="1"/>
          <p:nvPr/>
        </p:nvSpPr>
        <p:spPr>
          <a:xfrm>
            <a:off x="9587010" y="6967346"/>
            <a:ext cx="3121660" cy="1242712"/>
          </a:xfrm>
          <a:prstGeom prst="rect">
            <a:avLst/>
          </a:prstGeom>
        </p:spPr>
        <p:txBody>
          <a:bodyPr vert="horz" wrap="square" lIns="0" tIns="12065" rIns="0" bIns="0" rtlCol="0">
            <a:spAutoFit/>
          </a:bodyPr>
          <a:lstStyle/>
          <a:p>
            <a:pPr marL="12700" marR="5080">
              <a:lnSpc>
                <a:spcPct val="131000"/>
              </a:lnSpc>
              <a:spcBef>
                <a:spcPts val="95"/>
              </a:spcBef>
            </a:pPr>
            <a:r>
              <a:rPr sz="2100" b="1" dirty="0">
                <a:solidFill>
                  <a:srgbClr val="004AAC"/>
                </a:solidFill>
                <a:latin typeface="Roboto Cn"/>
                <a:cs typeface="Roboto Cn"/>
              </a:rPr>
              <a:t>Online system not integrated  Poor marketing</a:t>
            </a:r>
            <a:endParaRPr sz="2100">
              <a:latin typeface="Roboto Cn"/>
              <a:cs typeface="Roboto Cn"/>
            </a:endParaRPr>
          </a:p>
        </p:txBody>
      </p:sp>
      <p:pic>
        <p:nvPicPr>
          <p:cNvPr id="72" name="object 72"/>
          <p:cNvPicPr/>
          <p:nvPr/>
        </p:nvPicPr>
        <p:blipFill>
          <a:blip r:embed="rId13" cstate="print"/>
          <a:stretch>
            <a:fillRect/>
          </a:stretch>
        </p:blipFill>
        <p:spPr>
          <a:xfrm>
            <a:off x="9372599" y="7640815"/>
            <a:ext cx="85725" cy="85724"/>
          </a:xfrm>
          <a:prstGeom prst="rect">
            <a:avLst/>
          </a:prstGeom>
        </p:spPr>
      </p:pic>
      <p:sp>
        <p:nvSpPr>
          <p:cNvPr id="73" name="object 73"/>
          <p:cNvSpPr txBox="1"/>
          <p:nvPr/>
        </p:nvSpPr>
        <p:spPr>
          <a:xfrm>
            <a:off x="13974190" y="8743051"/>
            <a:ext cx="4166650" cy="1274708"/>
          </a:xfrm>
          <a:prstGeom prst="rect">
            <a:avLst/>
          </a:prstGeom>
        </p:spPr>
        <p:txBody>
          <a:bodyPr vert="horz" wrap="square" lIns="0" tIns="12700" rIns="0" bIns="0" rtlCol="0">
            <a:spAutoFit/>
          </a:bodyPr>
          <a:lstStyle/>
          <a:p>
            <a:pPr marL="430530" algn="ctr">
              <a:lnSpc>
                <a:spcPct val="100000"/>
              </a:lnSpc>
              <a:spcBef>
                <a:spcPts val="100"/>
              </a:spcBef>
              <a:tabLst>
                <a:tab pos="1275080" algn="l"/>
              </a:tabLst>
            </a:pPr>
            <a:endParaRPr sz="4800" baseline="-5208" dirty="0">
              <a:latin typeface="Roboto Cn"/>
              <a:cs typeface="Roboto Cn"/>
            </a:endParaRPr>
          </a:p>
          <a:p>
            <a:pPr>
              <a:lnSpc>
                <a:spcPct val="100000"/>
              </a:lnSpc>
              <a:spcBef>
                <a:spcPts val="45"/>
              </a:spcBef>
            </a:pPr>
            <a:endParaRPr sz="2800" dirty="0">
              <a:latin typeface="Roboto Cn"/>
              <a:cs typeface="Roboto Cn"/>
            </a:endParaRPr>
          </a:p>
          <a:p>
            <a:pPr marL="12700">
              <a:lnSpc>
                <a:spcPct val="100000"/>
              </a:lnSpc>
            </a:pPr>
            <a:r>
              <a:rPr sz="2200" dirty="0">
                <a:latin typeface="Roboto"/>
                <a:cs typeface="Roboto"/>
              </a:rPr>
              <a:t>Source: (Company Rescue, 2020)</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2" name="object 2"/>
          <p:cNvPicPr/>
          <p:nvPr/>
        </p:nvPicPr>
        <p:blipFill>
          <a:blip r:embed="rId3" cstate="print"/>
          <a:stretch>
            <a:fillRect/>
          </a:stretch>
        </p:blipFill>
        <p:spPr>
          <a:xfrm>
            <a:off x="10540594" y="3596432"/>
            <a:ext cx="6947307" cy="4463994"/>
          </a:xfrm>
          <a:prstGeom prst="rect">
            <a:avLst/>
          </a:prstGeom>
        </p:spPr>
      </p:pic>
      <p:sp>
        <p:nvSpPr>
          <p:cNvPr id="3" name="object 3"/>
          <p:cNvSpPr txBox="1">
            <a:spLocks noGrp="1"/>
          </p:cNvSpPr>
          <p:nvPr>
            <p:ph type="title"/>
          </p:nvPr>
        </p:nvSpPr>
        <p:spPr>
          <a:xfrm>
            <a:off x="3659719" y="-199655"/>
            <a:ext cx="10968561" cy="3461460"/>
          </a:xfrm>
          <a:prstGeom prst="rect">
            <a:avLst/>
          </a:prstGeom>
        </p:spPr>
        <p:txBody>
          <a:bodyPr vert="horz" wrap="square" lIns="0" tIns="390525" rIns="0" bIns="0" rtlCol="0">
            <a:spAutoFit/>
          </a:bodyPr>
          <a:lstStyle/>
          <a:p>
            <a:pPr algn="ctr">
              <a:lnSpc>
                <a:spcPct val="100000"/>
              </a:lnSpc>
              <a:spcBef>
                <a:spcPts val="3075"/>
              </a:spcBef>
            </a:pPr>
            <a:r>
              <a:rPr dirty="0"/>
              <a:t>PMI - PLUS, MINUS &amp; INTERESTING</a:t>
            </a:r>
          </a:p>
          <a:p>
            <a:pPr marL="3382645" marR="3375660" algn="ctr">
              <a:lnSpc>
                <a:spcPct val="115199"/>
              </a:lnSpc>
              <a:spcBef>
                <a:spcPts val="1005"/>
              </a:spcBef>
            </a:pPr>
            <a:r>
              <a:rPr sz="3200" b="0" dirty="0">
                <a:solidFill>
                  <a:srgbClr val="81CFC2"/>
                </a:solidFill>
                <a:latin typeface="Roboto"/>
                <a:cs typeface="Roboto"/>
              </a:rPr>
              <a:t>DECISION MAKING TOOL -  DEFINITION</a:t>
            </a:r>
            <a:endParaRPr sz="3200">
              <a:latin typeface="Roboto"/>
              <a:cs typeface="Roboto"/>
            </a:endParaRPr>
          </a:p>
        </p:txBody>
      </p:sp>
      <p:sp>
        <p:nvSpPr>
          <p:cNvPr id="5" name="object 5"/>
          <p:cNvSpPr txBox="1"/>
          <p:nvPr/>
        </p:nvSpPr>
        <p:spPr>
          <a:xfrm>
            <a:off x="1614781" y="3984612"/>
            <a:ext cx="7177405" cy="4968668"/>
          </a:xfrm>
          <a:prstGeom prst="rect">
            <a:avLst/>
          </a:prstGeom>
        </p:spPr>
        <p:txBody>
          <a:bodyPr vert="horz" wrap="square" lIns="0" tIns="13335" rIns="0" bIns="0" rtlCol="0">
            <a:spAutoFit/>
          </a:bodyPr>
          <a:lstStyle/>
          <a:p>
            <a:pPr marL="469900" indent="-457200">
              <a:lnSpc>
                <a:spcPct val="100000"/>
              </a:lnSpc>
              <a:spcBef>
                <a:spcPts val="105"/>
              </a:spcBef>
              <a:buFont typeface="Arial" panose="020B0604020202020204" pitchFamily="34" charset="0"/>
              <a:buChar char="•"/>
            </a:pPr>
            <a:r>
              <a:rPr sz="3400" dirty="0">
                <a:latin typeface="Roboto"/>
                <a:cs typeface="Roboto"/>
              </a:rPr>
              <a:t>PMI analyses companies' strengths (Plus)</a:t>
            </a:r>
          </a:p>
          <a:p>
            <a:pPr marL="571500" indent="-571500">
              <a:lnSpc>
                <a:spcPct val="100000"/>
              </a:lnSpc>
              <a:buFont typeface="Arial" panose="020B0604020202020204" pitchFamily="34" charset="0"/>
              <a:buChar char="•"/>
            </a:pPr>
            <a:endParaRPr sz="4000" dirty="0">
              <a:latin typeface="Roboto"/>
              <a:cs typeface="Roboto"/>
            </a:endParaRPr>
          </a:p>
          <a:p>
            <a:pPr marL="571500" indent="-571500">
              <a:lnSpc>
                <a:spcPct val="100000"/>
              </a:lnSpc>
              <a:buFont typeface="Arial" panose="020B0604020202020204" pitchFamily="34" charset="0"/>
              <a:buChar char="•"/>
            </a:pPr>
            <a:endParaRPr sz="3600" dirty="0">
              <a:latin typeface="Roboto"/>
              <a:cs typeface="Roboto"/>
            </a:endParaRPr>
          </a:p>
          <a:p>
            <a:pPr marL="469900" indent="-457200">
              <a:lnSpc>
                <a:spcPct val="100000"/>
              </a:lnSpc>
              <a:buFont typeface="Arial" panose="020B0604020202020204" pitchFamily="34" charset="0"/>
              <a:buChar char="•"/>
            </a:pPr>
            <a:r>
              <a:rPr sz="3400" dirty="0">
                <a:latin typeface="Roboto"/>
                <a:cs typeface="Roboto"/>
              </a:rPr>
              <a:t>Anal</a:t>
            </a:r>
            <a:r>
              <a:rPr lang="en-GB" sz="3400" dirty="0" err="1">
                <a:latin typeface="Roboto"/>
                <a:cs typeface="Roboto"/>
              </a:rPr>
              <a:t>ys</a:t>
            </a:r>
            <a:r>
              <a:rPr sz="3400" dirty="0">
                <a:latin typeface="Roboto"/>
                <a:cs typeface="Roboto"/>
              </a:rPr>
              <a:t>e weak points (Minus)</a:t>
            </a:r>
          </a:p>
          <a:p>
            <a:pPr marL="571500" indent="-571500">
              <a:lnSpc>
                <a:spcPct val="100000"/>
              </a:lnSpc>
              <a:buFont typeface="Arial" panose="020B0604020202020204" pitchFamily="34" charset="0"/>
              <a:buChar char="•"/>
            </a:pPr>
            <a:endParaRPr sz="4000" dirty="0">
              <a:latin typeface="Roboto"/>
              <a:cs typeface="Roboto"/>
            </a:endParaRPr>
          </a:p>
          <a:p>
            <a:pPr marL="571500" indent="-571500">
              <a:lnSpc>
                <a:spcPct val="100000"/>
              </a:lnSpc>
              <a:buFont typeface="Arial" panose="020B0604020202020204" pitchFamily="34" charset="0"/>
              <a:buChar char="•"/>
            </a:pPr>
            <a:endParaRPr sz="3600" dirty="0">
              <a:latin typeface="Roboto"/>
              <a:cs typeface="Roboto"/>
            </a:endParaRPr>
          </a:p>
          <a:p>
            <a:pPr marL="469900" indent="-457200">
              <a:lnSpc>
                <a:spcPct val="100000"/>
              </a:lnSpc>
              <a:buFont typeface="Arial" panose="020B0604020202020204" pitchFamily="34" charset="0"/>
              <a:buChar char="•"/>
            </a:pPr>
            <a:r>
              <a:rPr sz="3400" dirty="0">
                <a:latin typeface="Roboto"/>
                <a:cs typeface="Roboto"/>
              </a:rPr>
              <a:t>Explore important points (Importance)</a:t>
            </a:r>
          </a:p>
        </p:txBody>
      </p:sp>
      <p:sp>
        <p:nvSpPr>
          <p:cNvPr id="8" name="object 8"/>
          <p:cNvSpPr txBox="1"/>
          <p:nvPr/>
        </p:nvSpPr>
        <p:spPr>
          <a:xfrm>
            <a:off x="15043340" y="8750999"/>
            <a:ext cx="2787460" cy="1274708"/>
          </a:xfrm>
          <a:prstGeom prst="rect">
            <a:avLst/>
          </a:prstGeom>
        </p:spPr>
        <p:txBody>
          <a:bodyPr vert="horz" wrap="square" lIns="0" tIns="12700" rIns="0" bIns="0" rtlCol="0">
            <a:spAutoFit/>
          </a:bodyPr>
          <a:lstStyle/>
          <a:p>
            <a:pPr marL="752475">
              <a:lnSpc>
                <a:spcPct val="100000"/>
              </a:lnSpc>
              <a:spcBef>
                <a:spcPts val="100"/>
              </a:spcBef>
              <a:tabLst>
                <a:tab pos="1597025" algn="l"/>
              </a:tabLst>
            </a:pPr>
            <a:endParaRPr sz="4800" baseline="-5208" dirty="0">
              <a:latin typeface="Roboto Cn"/>
              <a:cs typeface="Roboto Cn"/>
            </a:endParaRPr>
          </a:p>
          <a:p>
            <a:pPr>
              <a:lnSpc>
                <a:spcPct val="100000"/>
              </a:lnSpc>
              <a:spcBef>
                <a:spcPts val="45"/>
              </a:spcBef>
            </a:pPr>
            <a:endParaRPr sz="2800" dirty="0">
              <a:latin typeface="Roboto Cn"/>
              <a:cs typeface="Roboto Cn"/>
            </a:endParaRPr>
          </a:p>
          <a:p>
            <a:pPr marL="12700">
              <a:lnSpc>
                <a:spcPct val="100000"/>
              </a:lnSpc>
            </a:pPr>
            <a:r>
              <a:rPr sz="2200" dirty="0">
                <a:latin typeface="Roboto"/>
                <a:cs typeface="Roboto"/>
              </a:rPr>
              <a:t>Source: (NSW, 2022)</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2651339" y="-4809"/>
            <a:ext cx="12418481" cy="2538131"/>
          </a:xfrm>
          <a:prstGeom prst="rect">
            <a:avLst/>
          </a:prstGeom>
        </p:spPr>
        <p:txBody>
          <a:bodyPr vert="horz" wrap="square" lIns="0" tIns="390525" rIns="0" bIns="0" rtlCol="0">
            <a:spAutoFit/>
          </a:bodyPr>
          <a:lstStyle/>
          <a:p>
            <a:pPr algn="ctr">
              <a:lnSpc>
                <a:spcPct val="100000"/>
              </a:lnSpc>
              <a:spcBef>
                <a:spcPts val="3075"/>
              </a:spcBef>
            </a:pPr>
            <a:r>
              <a:rPr dirty="0"/>
              <a:t>PMI - PLUS, MINUS &amp; INTERESTING</a:t>
            </a:r>
          </a:p>
          <a:p>
            <a:pPr marL="3382645" marR="3375660" algn="ctr">
              <a:lnSpc>
                <a:spcPct val="115199"/>
              </a:lnSpc>
              <a:spcBef>
                <a:spcPts val="1005"/>
              </a:spcBef>
            </a:pPr>
            <a:r>
              <a:rPr sz="3200" dirty="0">
                <a:solidFill>
                  <a:srgbClr val="81CFC2"/>
                </a:solidFill>
                <a:latin typeface="Roboto Bk"/>
                <a:cs typeface="Roboto Bk"/>
              </a:rPr>
              <a:t>DECISION MAKING TOOL -  APPLIED</a:t>
            </a:r>
            <a:endParaRPr sz="3200" dirty="0">
              <a:latin typeface="Roboto Bk"/>
              <a:cs typeface="Roboto Bk"/>
            </a:endParaRPr>
          </a:p>
        </p:txBody>
      </p:sp>
      <p:grpSp>
        <p:nvGrpSpPr>
          <p:cNvPr id="3" name="object 3"/>
          <p:cNvGrpSpPr/>
          <p:nvPr/>
        </p:nvGrpSpPr>
        <p:grpSpPr>
          <a:xfrm>
            <a:off x="12453022" y="3072752"/>
            <a:ext cx="4810125" cy="1981200"/>
            <a:chOff x="12453022" y="3072752"/>
            <a:chExt cx="4810125" cy="1981200"/>
          </a:xfrm>
        </p:grpSpPr>
        <p:sp>
          <p:nvSpPr>
            <p:cNvPr id="4" name="object 4"/>
            <p:cNvSpPr/>
            <p:nvPr/>
          </p:nvSpPr>
          <p:spPr>
            <a:xfrm>
              <a:off x="12453119" y="3072752"/>
              <a:ext cx="4810125" cy="1981200"/>
            </a:xfrm>
            <a:custGeom>
              <a:avLst/>
              <a:gdLst/>
              <a:ahLst/>
              <a:cxnLst/>
              <a:rect l="l" t="t" r="r" b="b"/>
              <a:pathLst>
                <a:path w="4810125" h="1981200">
                  <a:moveTo>
                    <a:pt x="4809929" y="1981200"/>
                  </a:moveTo>
                  <a:lnTo>
                    <a:pt x="0" y="1981200"/>
                  </a:lnTo>
                  <a:lnTo>
                    <a:pt x="0" y="0"/>
                  </a:lnTo>
                  <a:lnTo>
                    <a:pt x="4809929" y="0"/>
                  </a:lnTo>
                  <a:lnTo>
                    <a:pt x="4809929" y="1981200"/>
                  </a:lnTo>
                  <a:close/>
                </a:path>
              </a:pathLst>
            </a:custGeom>
            <a:solidFill>
              <a:srgbClr val="79537D"/>
            </a:solidFill>
          </p:spPr>
          <p:txBody>
            <a:bodyPr wrap="square" lIns="0" tIns="0" rIns="0" bIns="0" rtlCol="0"/>
            <a:lstStyle/>
            <a:p>
              <a:endParaRPr/>
            </a:p>
          </p:txBody>
        </p:sp>
        <p:pic>
          <p:nvPicPr>
            <p:cNvPr id="5" name="object 5"/>
            <p:cNvPicPr/>
            <p:nvPr/>
          </p:nvPicPr>
          <p:blipFill>
            <a:blip r:embed="rId3" cstate="print"/>
            <a:stretch>
              <a:fillRect/>
            </a:stretch>
          </p:blipFill>
          <p:spPr>
            <a:xfrm>
              <a:off x="12453022" y="3072752"/>
              <a:ext cx="1978908" cy="1978908"/>
            </a:xfrm>
            <a:prstGeom prst="rect">
              <a:avLst/>
            </a:prstGeom>
          </p:spPr>
        </p:pic>
      </p:grpSp>
      <p:grpSp>
        <p:nvGrpSpPr>
          <p:cNvPr id="6" name="object 6"/>
          <p:cNvGrpSpPr/>
          <p:nvPr/>
        </p:nvGrpSpPr>
        <p:grpSpPr>
          <a:xfrm>
            <a:off x="1028700" y="3034652"/>
            <a:ext cx="4810125" cy="1981200"/>
            <a:chOff x="1028700" y="3034652"/>
            <a:chExt cx="4810125" cy="1981200"/>
          </a:xfrm>
        </p:grpSpPr>
        <p:sp>
          <p:nvSpPr>
            <p:cNvPr id="7" name="object 7"/>
            <p:cNvSpPr/>
            <p:nvPr/>
          </p:nvSpPr>
          <p:spPr>
            <a:xfrm>
              <a:off x="1028798" y="3034652"/>
              <a:ext cx="4810125" cy="1981200"/>
            </a:xfrm>
            <a:custGeom>
              <a:avLst/>
              <a:gdLst/>
              <a:ahLst/>
              <a:cxnLst/>
              <a:rect l="l" t="t" r="r" b="b"/>
              <a:pathLst>
                <a:path w="4810125" h="1981200">
                  <a:moveTo>
                    <a:pt x="4809929" y="1981200"/>
                  </a:moveTo>
                  <a:lnTo>
                    <a:pt x="0" y="1981200"/>
                  </a:lnTo>
                  <a:lnTo>
                    <a:pt x="0" y="0"/>
                  </a:lnTo>
                  <a:lnTo>
                    <a:pt x="4809929" y="0"/>
                  </a:lnTo>
                  <a:lnTo>
                    <a:pt x="4809929" y="1981200"/>
                  </a:lnTo>
                  <a:close/>
                </a:path>
              </a:pathLst>
            </a:custGeom>
            <a:solidFill>
              <a:srgbClr val="EF7B53"/>
            </a:solidFill>
          </p:spPr>
          <p:txBody>
            <a:bodyPr wrap="square" lIns="0" tIns="0" rIns="0" bIns="0" rtlCol="0"/>
            <a:lstStyle/>
            <a:p>
              <a:endParaRPr/>
            </a:p>
          </p:txBody>
        </p:sp>
        <p:pic>
          <p:nvPicPr>
            <p:cNvPr id="8" name="object 8"/>
            <p:cNvPicPr/>
            <p:nvPr/>
          </p:nvPicPr>
          <p:blipFill>
            <a:blip r:embed="rId4" cstate="print"/>
            <a:stretch>
              <a:fillRect/>
            </a:stretch>
          </p:blipFill>
          <p:spPr>
            <a:xfrm>
              <a:off x="1028700" y="3034652"/>
              <a:ext cx="1978908" cy="1978908"/>
            </a:xfrm>
            <a:prstGeom prst="rect">
              <a:avLst/>
            </a:prstGeom>
          </p:spPr>
        </p:pic>
      </p:grpSp>
      <p:sp>
        <p:nvSpPr>
          <p:cNvPr id="9" name="object 9"/>
          <p:cNvSpPr txBox="1"/>
          <p:nvPr/>
        </p:nvSpPr>
        <p:spPr>
          <a:xfrm>
            <a:off x="1028717" y="3034652"/>
            <a:ext cx="4810125" cy="1858073"/>
          </a:xfrm>
          <a:prstGeom prst="rect">
            <a:avLst/>
          </a:prstGeom>
        </p:spPr>
        <p:txBody>
          <a:bodyPr vert="horz" wrap="square" lIns="0" tIns="0" rIns="0" bIns="0" rtlCol="0">
            <a:spAutoFit/>
          </a:bodyPr>
          <a:lstStyle/>
          <a:p>
            <a:pPr>
              <a:lnSpc>
                <a:spcPct val="100000"/>
              </a:lnSpc>
            </a:pPr>
            <a:endParaRPr sz="2400">
              <a:latin typeface="Times New Roman"/>
              <a:cs typeface="Times New Roman"/>
            </a:endParaRPr>
          </a:p>
          <a:p>
            <a:pPr>
              <a:lnSpc>
                <a:spcPct val="100000"/>
              </a:lnSpc>
              <a:spcBef>
                <a:spcPts val="55"/>
              </a:spcBef>
            </a:pPr>
            <a:endParaRPr sz="2800">
              <a:latin typeface="Times New Roman"/>
              <a:cs typeface="Times New Roman"/>
            </a:endParaRPr>
          </a:p>
          <a:p>
            <a:pPr marL="3260725" marR="605790" indent="-646430">
              <a:lnSpc>
                <a:spcPct val="115599"/>
              </a:lnSpc>
            </a:pPr>
            <a:r>
              <a:rPr sz="2000" b="1" dirty="0">
                <a:solidFill>
                  <a:srgbClr val="FFFFFF"/>
                </a:solidFill>
                <a:latin typeface="Roboto Cn"/>
                <a:cs typeface="Roboto Cn"/>
              </a:rPr>
              <a:t>WHAT IS GOOD  (+)</a:t>
            </a:r>
            <a:endParaRPr sz="2000">
              <a:latin typeface="Roboto Cn"/>
              <a:cs typeface="Roboto Cn"/>
            </a:endParaRPr>
          </a:p>
        </p:txBody>
      </p:sp>
      <p:sp>
        <p:nvSpPr>
          <p:cNvPr id="10" name="object 10"/>
          <p:cNvSpPr txBox="1"/>
          <p:nvPr/>
        </p:nvSpPr>
        <p:spPr>
          <a:xfrm>
            <a:off x="12453039" y="3072752"/>
            <a:ext cx="4810125" cy="1858073"/>
          </a:xfrm>
          <a:prstGeom prst="rect">
            <a:avLst/>
          </a:prstGeom>
        </p:spPr>
        <p:txBody>
          <a:bodyPr vert="horz" wrap="square" lIns="0" tIns="0" rIns="0" bIns="0" rtlCol="0">
            <a:spAutoFit/>
          </a:bodyPr>
          <a:lstStyle/>
          <a:p>
            <a:pPr>
              <a:lnSpc>
                <a:spcPct val="100000"/>
              </a:lnSpc>
            </a:pPr>
            <a:endParaRPr sz="2400">
              <a:latin typeface="Times New Roman"/>
              <a:cs typeface="Times New Roman"/>
            </a:endParaRPr>
          </a:p>
          <a:p>
            <a:pPr>
              <a:lnSpc>
                <a:spcPct val="100000"/>
              </a:lnSpc>
              <a:spcBef>
                <a:spcPts val="55"/>
              </a:spcBef>
            </a:pPr>
            <a:endParaRPr sz="2800">
              <a:latin typeface="Times New Roman"/>
              <a:cs typeface="Times New Roman"/>
            </a:endParaRPr>
          </a:p>
          <a:p>
            <a:pPr marL="2696845" marR="567690" indent="311150">
              <a:lnSpc>
                <a:spcPct val="115599"/>
              </a:lnSpc>
            </a:pPr>
            <a:r>
              <a:rPr sz="2000" b="1" dirty="0">
                <a:solidFill>
                  <a:srgbClr val="FFFFFF"/>
                </a:solidFill>
                <a:latin typeface="Roboto Cn"/>
                <a:cs typeface="Roboto Cn"/>
              </a:rPr>
              <a:t>WHAT IS  INTERESTING?</a:t>
            </a:r>
            <a:endParaRPr sz="2000">
              <a:latin typeface="Roboto Cn"/>
              <a:cs typeface="Roboto Cn"/>
            </a:endParaRPr>
          </a:p>
        </p:txBody>
      </p:sp>
      <p:grpSp>
        <p:nvGrpSpPr>
          <p:cNvPr id="11" name="object 11"/>
          <p:cNvGrpSpPr/>
          <p:nvPr/>
        </p:nvGrpSpPr>
        <p:grpSpPr>
          <a:xfrm>
            <a:off x="6881672" y="3072752"/>
            <a:ext cx="4810125" cy="1981200"/>
            <a:chOff x="6881672" y="3072752"/>
            <a:chExt cx="4810125" cy="1981200"/>
          </a:xfrm>
        </p:grpSpPr>
        <p:sp>
          <p:nvSpPr>
            <p:cNvPr id="12" name="object 12"/>
            <p:cNvSpPr/>
            <p:nvPr/>
          </p:nvSpPr>
          <p:spPr>
            <a:xfrm>
              <a:off x="6881770" y="3072752"/>
              <a:ext cx="4810125" cy="1981200"/>
            </a:xfrm>
            <a:custGeom>
              <a:avLst/>
              <a:gdLst/>
              <a:ahLst/>
              <a:cxnLst/>
              <a:rect l="l" t="t" r="r" b="b"/>
              <a:pathLst>
                <a:path w="4810125" h="1981200">
                  <a:moveTo>
                    <a:pt x="4809929" y="1981200"/>
                  </a:moveTo>
                  <a:lnTo>
                    <a:pt x="0" y="1981200"/>
                  </a:lnTo>
                  <a:lnTo>
                    <a:pt x="0" y="0"/>
                  </a:lnTo>
                  <a:lnTo>
                    <a:pt x="4809929" y="0"/>
                  </a:lnTo>
                  <a:lnTo>
                    <a:pt x="4809929" y="1981200"/>
                  </a:lnTo>
                  <a:close/>
                </a:path>
              </a:pathLst>
            </a:custGeom>
            <a:solidFill>
              <a:srgbClr val="8B52FF"/>
            </a:solidFill>
          </p:spPr>
          <p:txBody>
            <a:bodyPr wrap="square" lIns="0" tIns="0" rIns="0" bIns="0" rtlCol="0"/>
            <a:lstStyle/>
            <a:p>
              <a:endParaRPr/>
            </a:p>
          </p:txBody>
        </p:sp>
        <p:pic>
          <p:nvPicPr>
            <p:cNvPr id="13" name="object 13"/>
            <p:cNvPicPr/>
            <p:nvPr/>
          </p:nvPicPr>
          <p:blipFill>
            <a:blip r:embed="rId5" cstate="print"/>
            <a:stretch>
              <a:fillRect/>
            </a:stretch>
          </p:blipFill>
          <p:spPr>
            <a:xfrm>
              <a:off x="6881672" y="3072752"/>
              <a:ext cx="1978908" cy="1978908"/>
            </a:xfrm>
            <a:prstGeom prst="rect">
              <a:avLst/>
            </a:prstGeom>
          </p:spPr>
        </p:pic>
      </p:grpSp>
      <p:sp>
        <p:nvSpPr>
          <p:cNvPr id="14" name="object 14"/>
          <p:cNvSpPr txBox="1"/>
          <p:nvPr/>
        </p:nvSpPr>
        <p:spPr>
          <a:xfrm>
            <a:off x="6881689" y="3072752"/>
            <a:ext cx="4810125" cy="1169551"/>
          </a:xfrm>
          <a:prstGeom prst="rect">
            <a:avLst/>
          </a:prstGeom>
        </p:spPr>
        <p:txBody>
          <a:bodyPr vert="horz" wrap="square" lIns="0" tIns="0" rIns="0" bIns="0" rtlCol="0">
            <a:spAutoFit/>
          </a:bodyPr>
          <a:lstStyle/>
          <a:p>
            <a:pPr>
              <a:lnSpc>
                <a:spcPct val="100000"/>
              </a:lnSpc>
            </a:pPr>
            <a:endParaRPr sz="2400">
              <a:latin typeface="Times New Roman"/>
              <a:cs typeface="Times New Roman"/>
            </a:endParaRPr>
          </a:p>
          <a:p>
            <a:pPr>
              <a:lnSpc>
                <a:spcPct val="100000"/>
              </a:lnSpc>
              <a:spcBef>
                <a:spcPts val="40"/>
              </a:spcBef>
            </a:pPr>
            <a:endParaRPr sz="3200">
              <a:latin typeface="Times New Roman"/>
              <a:cs typeface="Times New Roman"/>
            </a:endParaRPr>
          </a:p>
          <a:p>
            <a:pPr marL="2536190">
              <a:lnSpc>
                <a:spcPct val="100000"/>
              </a:lnSpc>
            </a:pPr>
            <a:r>
              <a:rPr sz="2000" b="1" dirty="0">
                <a:solidFill>
                  <a:srgbClr val="FFFFFF"/>
                </a:solidFill>
                <a:latin typeface="Roboto Cn"/>
                <a:cs typeface="Roboto Cn"/>
              </a:rPr>
              <a:t>WHAT IS BAD (-)</a:t>
            </a:r>
            <a:endParaRPr sz="2000">
              <a:latin typeface="Roboto Cn"/>
              <a:cs typeface="Roboto Cn"/>
            </a:endParaRPr>
          </a:p>
        </p:txBody>
      </p:sp>
      <p:grpSp>
        <p:nvGrpSpPr>
          <p:cNvPr id="15" name="object 15"/>
          <p:cNvGrpSpPr/>
          <p:nvPr/>
        </p:nvGrpSpPr>
        <p:grpSpPr>
          <a:xfrm>
            <a:off x="1028717" y="5013560"/>
            <a:ext cx="4810125" cy="4791075"/>
            <a:chOff x="1028717" y="5013560"/>
            <a:chExt cx="4810125" cy="4791075"/>
          </a:xfrm>
        </p:grpSpPr>
        <p:sp>
          <p:nvSpPr>
            <p:cNvPr id="16" name="object 16"/>
            <p:cNvSpPr/>
            <p:nvPr/>
          </p:nvSpPr>
          <p:spPr>
            <a:xfrm>
              <a:off x="1028717" y="5013560"/>
              <a:ext cx="4810125" cy="4791075"/>
            </a:xfrm>
            <a:custGeom>
              <a:avLst/>
              <a:gdLst/>
              <a:ahLst/>
              <a:cxnLst/>
              <a:rect l="l" t="t" r="r" b="b"/>
              <a:pathLst>
                <a:path w="4810125" h="4791075">
                  <a:moveTo>
                    <a:pt x="4810089" y="4791074"/>
                  </a:moveTo>
                  <a:lnTo>
                    <a:pt x="0" y="4791074"/>
                  </a:lnTo>
                  <a:lnTo>
                    <a:pt x="0" y="0"/>
                  </a:lnTo>
                  <a:lnTo>
                    <a:pt x="4810089" y="0"/>
                  </a:lnTo>
                  <a:lnTo>
                    <a:pt x="4810089" y="4791074"/>
                  </a:lnTo>
                  <a:close/>
                </a:path>
              </a:pathLst>
            </a:custGeom>
            <a:solidFill>
              <a:srgbClr val="F7E3DB"/>
            </a:solidFill>
          </p:spPr>
          <p:txBody>
            <a:bodyPr wrap="square" lIns="0" tIns="0" rIns="0" bIns="0" rtlCol="0"/>
            <a:lstStyle/>
            <a:p>
              <a:endParaRPr/>
            </a:p>
          </p:txBody>
        </p:sp>
        <p:pic>
          <p:nvPicPr>
            <p:cNvPr id="17" name="object 17"/>
            <p:cNvPicPr/>
            <p:nvPr/>
          </p:nvPicPr>
          <p:blipFill>
            <a:blip r:embed="rId6" cstate="print"/>
            <a:stretch>
              <a:fillRect/>
            </a:stretch>
          </p:blipFill>
          <p:spPr>
            <a:xfrm>
              <a:off x="1491979" y="5590521"/>
              <a:ext cx="85725" cy="85724"/>
            </a:xfrm>
            <a:prstGeom prst="rect">
              <a:avLst/>
            </a:prstGeom>
          </p:spPr>
        </p:pic>
      </p:grpSp>
      <p:grpSp>
        <p:nvGrpSpPr>
          <p:cNvPr id="18" name="object 18"/>
          <p:cNvGrpSpPr/>
          <p:nvPr/>
        </p:nvGrpSpPr>
        <p:grpSpPr>
          <a:xfrm>
            <a:off x="6881689" y="5051660"/>
            <a:ext cx="4810125" cy="4752975"/>
            <a:chOff x="6881689" y="5051660"/>
            <a:chExt cx="4810125" cy="4752975"/>
          </a:xfrm>
        </p:grpSpPr>
        <p:sp>
          <p:nvSpPr>
            <p:cNvPr id="19" name="object 19"/>
            <p:cNvSpPr/>
            <p:nvPr/>
          </p:nvSpPr>
          <p:spPr>
            <a:xfrm>
              <a:off x="6881689" y="5051660"/>
              <a:ext cx="4810125" cy="4752975"/>
            </a:xfrm>
            <a:custGeom>
              <a:avLst/>
              <a:gdLst/>
              <a:ahLst/>
              <a:cxnLst/>
              <a:rect l="l" t="t" r="r" b="b"/>
              <a:pathLst>
                <a:path w="4810125" h="4752975">
                  <a:moveTo>
                    <a:pt x="4810089" y="4752974"/>
                  </a:moveTo>
                  <a:lnTo>
                    <a:pt x="0" y="4752974"/>
                  </a:lnTo>
                  <a:lnTo>
                    <a:pt x="0" y="0"/>
                  </a:lnTo>
                  <a:lnTo>
                    <a:pt x="4810089" y="0"/>
                  </a:lnTo>
                  <a:lnTo>
                    <a:pt x="4810089" y="4752974"/>
                  </a:lnTo>
                  <a:close/>
                </a:path>
              </a:pathLst>
            </a:custGeom>
            <a:solidFill>
              <a:srgbClr val="E3D5FF"/>
            </a:solidFill>
          </p:spPr>
          <p:txBody>
            <a:bodyPr wrap="square" lIns="0" tIns="0" rIns="0" bIns="0" rtlCol="0"/>
            <a:lstStyle/>
            <a:p>
              <a:endParaRPr/>
            </a:p>
          </p:txBody>
        </p:sp>
        <p:pic>
          <p:nvPicPr>
            <p:cNvPr id="20" name="object 20"/>
            <p:cNvPicPr/>
            <p:nvPr/>
          </p:nvPicPr>
          <p:blipFill>
            <a:blip r:embed="rId6" cstate="print"/>
            <a:stretch>
              <a:fillRect/>
            </a:stretch>
          </p:blipFill>
          <p:spPr>
            <a:xfrm>
              <a:off x="7433050" y="5590521"/>
              <a:ext cx="85725" cy="85724"/>
            </a:xfrm>
            <a:prstGeom prst="rect">
              <a:avLst/>
            </a:prstGeom>
          </p:spPr>
        </p:pic>
      </p:grpSp>
      <p:grpSp>
        <p:nvGrpSpPr>
          <p:cNvPr id="21" name="object 21"/>
          <p:cNvGrpSpPr/>
          <p:nvPr/>
        </p:nvGrpSpPr>
        <p:grpSpPr>
          <a:xfrm>
            <a:off x="12453039" y="5051660"/>
            <a:ext cx="4810125" cy="4752975"/>
            <a:chOff x="12453039" y="5051660"/>
            <a:chExt cx="4810125" cy="4752975"/>
          </a:xfrm>
        </p:grpSpPr>
        <p:sp>
          <p:nvSpPr>
            <p:cNvPr id="22" name="object 22"/>
            <p:cNvSpPr/>
            <p:nvPr/>
          </p:nvSpPr>
          <p:spPr>
            <a:xfrm>
              <a:off x="12453039" y="5051660"/>
              <a:ext cx="4810125" cy="4752975"/>
            </a:xfrm>
            <a:custGeom>
              <a:avLst/>
              <a:gdLst/>
              <a:ahLst/>
              <a:cxnLst/>
              <a:rect l="l" t="t" r="r" b="b"/>
              <a:pathLst>
                <a:path w="4810125" h="4752975">
                  <a:moveTo>
                    <a:pt x="4810089" y="4752974"/>
                  </a:moveTo>
                  <a:lnTo>
                    <a:pt x="0" y="4752974"/>
                  </a:lnTo>
                  <a:lnTo>
                    <a:pt x="0" y="0"/>
                  </a:lnTo>
                  <a:lnTo>
                    <a:pt x="4810089" y="0"/>
                  </a:lnTo>
                  <a:lnTo>
                    <a:pt x="4810089" y="4752974"/>
                  </a:lnTo>
                  <a:close/>
                </a:path>
              </a:pathLst>
            </a:custGeom>
            <a:solidFill>
              <a:srgbClr val="CBBECC"/>
            </a:solidFill>
          </p:spPr>
          <p:txBody>
            <a:bodyPr wrap="square" lIns="0" tIns="0" rIns="0" bIns="0" rtlCol="0"/>
            <a:lstStyle/>
            <a:p>
              <a:endParaRPr/>
            </a:p>
          </p:txBody>
        </p:sp>
        <p:pic>
          <p:nvPicPr>
            <p:cNvPr id="23" name="object 23"/>
            <p:cNvPicPr/>
            <p:nvPr/>
          </p:nvPicPr>
          <p:blipFill>
            <a:blip r:embed="rId6" cstate="print"/>
            <a:stretch>
              <a:fillRect/>
            </a:stretch>
          </p:blipFill>
          <p:spPr>
            <a:xfrm>
              <a:off x="12916301" y="5590521"/>
              <a:ext cx="85725" cy="85724"/>
            </a:xfrm>
            <a:prstGeom prst="rect">
              <a:avLst/>
            </a:prstGeom>
          </p:spPr>
        </p:pic>
      </p:grpSp>
      <p:sp>
        <p:nvSpPr>
          <p:cNvPr id="24" name="object 24"/>
          <p:cNvSpPr txBox="1"/>
          <p:nvPr/>
        </p:nvSpPr>
        <p:spPr>
          <a:xfrm>
            <a:off x="1716709" y="5354937"/>
            <a:ext cx="3505835" cy="786113"/>
          </a:xfrm>
          <a:prstGeom prst="rect">
            <a:avLst/>
          </a:prstGeom>
        </p:spPr>
        <p:txBody>
          <a:bodyPr vert="horz" wrap="square" lIns="0" tIns="12700" rIns="0" bIns="0" rtlCol="0">
            <a:spAutoFit/>
          </a:bodyPr>
          <a:lstStyle/>
          <a:p>
            <a:pPr marR="5080">
              <a:lnSpc>
                <a:spcPct val="125000"/>
              </a:lnSpc>
              <a:spcBef>
                <a:spcPts val="100"/>
              </a:spcBef>
            </a:pPr>
            <a:r>
              <a:rPr sz="2100" b="1" dirty="0">
                <a:latin typeface="Roboto Bk"/>
                <a:cs typeface="Roboto Bk"/>
              </a:rPr>
              <a:t>Exceptional quality that rises to a  very high level</a:t>
            </a:r>
            <a:endParaRPr sz="2100" dirty="0">
              <a:latin typeface="Roboto Bk"/>
              <a:cs typeface="Roboto Bk"/>
            </a:endParaRPr>
          </a:p>
        </p:txBody>
      </p:sp>
      <p:grpSp>
        <p:nvGrpSpPr>
          <p:cNvPr id="25" name="object 25"/>
          <p:cNvGrpSpPr/>
          <p:nvPr/>
        </p:nvGrpSpPr>
        <p:grpSpPr>
          <a:xfrm>
            <a:off x="1491979" y="6790671"/>
            <a:ext cx="85725" cy="2486025"/>
            <a:chOff x="1491979" y="6790671"/>
            <a:chExt cx="85725" cy="2486025"/>
          </a:xfrm>
        </p:grpSpPr>
        <p:pic>
          <p:nvPicPr>
            <p:cNvPr id="26" name="object 26"/>
            <p:cNvPicPr/>
            <p:nvPr/>
          </p:nvPicPr>
          <p:blipFill>
            <a:blip r:embed="rId6" cstate="print"/>
            <a:stretch>
              <a:fillRect/>
            </a:stretch>
          </p:blipFill>
          <p:spPr>
            <a:xfrm>
              <a:off x="1491979" y="6790671"/>
              <a:ext cx="85725" cy="85724"/>
            </a:xfrm>
            <a:prstGeom prst="rect">
              <a:avLst/>
            </a:prstGeom>
          </p:spPr>
        </p:pic>
        <p:pic>
          <p:nvPicPr>
            <p:cNvPr id="27" name="object 27"/>
            <p:cNvPicPr/>
            <p:nvPr/>
          </p:nvPicPr>
          <p:blipFill>
            <a:blip r:embed="rId6" cstate="print"/>
            <a:stretch>
              <a:fillRect/>
            </a:stretch>
          </p:blipFill>
          <p:spPr>
            <a:xfrm>
              <a:off x="1491979" y="7990821"/>
              <a:ext cx="85725" cy="85724"/>
            </a:xfrm>
            <a:prstGeom prst="rect">
              <a:avLst/>
            </a:prstGeom>
          </p:spPr>
        </p:pic>
        <p:pic>
          <p:nvPicPr>
            <p:cNvPr id="28" name="object 28"/>
            <p:cNvPicPr/>
            <p:nvPr/>
          </p:nvPicPr>
          <p:blipFill>
            <a:blip r:embed="rId6" cstate="print"/>
            <a:stretch>
              <a:fillRect/>
            </a:stretch>
          </p:blipFill>
          <p:spPr>
            <a:xfrm>
              <a:off x="1491979" y="9190971"/>
              <a:ext cx="85725" cy="85724"/>
            </a:xfrm>
            <a:prstGeom prst="rect">
              <a:avLst/>
            </a:prstGeom>
          </p:spPr>
        </p:pic>
      </p:grpSp>
      <p:sp>
        <p:nvSpPr>
          <p:cNvPr id="29" name="object 29"/>
          <p:cNvSpPr txBox="1"/>
          <p:nvPr/>
        </p:nvSpPr>
        <p:spPr>
          <a:xfrm>
            <a:off x="1716709" y="6555086"/>
            <a:ext cx="3517900" cy="786113"/>
          </a:xfrm>
          <a:prstGeom prst="rect">
            <a:avLst/>
          </a:prstGeom>
        </p:spPr>
        <p:txBody>
          <a:bodyPr vert="horz" wrap="square" lIns="0" tIns="12700" rIns="0" bIns="0" rtlCol="0">
            <a:spAutoFit/>
          </a:bodyPr>
          <a:lstStyle/>
          <a:p>
            <a:pPr marR="5080">
              <a:lnSpc>
                <a:spcPct val="125000"/>
              </a:lnSpc>
              <a:spcBef>
                <a:spcPts val="100"/>
              </a:spcBef>
            </a:pPr>
            <a:r>
              <a:rPr sz="2100" b="1" dirty="0">
                <a:latin typeface="Roboto Bk"/>
                <a:cs typeface="Roboto Bk"/>
              </a:rPr>
              <a:t>The quality-price ratio is very well  defined</a:t>
            </a:r>
            <a:endParaRPr sz="2100">
              <a:latin typeface="Roboto Bk"/>
              <a:cs typeface="Roboto Bk"/>
            </a:endParaRPr>
          </a:p>
        </p:txBody>
      </p:sp>
      <p:sp>
        <p:nvSpPr>
          <p:cNvPr id="30" name="object 30"/>
          <p:cNvSpPr txBox="1"/>
          <p:nvPr/>
        </p:nvSpPr>
        <p:spPr>
          <a:xfrm>
            <a:off x="1716709" y="7755236"/>
            <a:ext cx="3534410" cy="786113"/>
          </a:xfrm>
          <a:prstGeom prst="rect">
            <a:avLst/>
          </a:prstGeom>
        </p:spPr>
        <p:txBody>
          <a:bodyPr vert="horz" wrap="square" lIns="0" tIns="12700" rIns="0" bIns="0" rtlCol="0">
            <a:spAutoFit/>
          </a:bodyPr>
          <a:lstStyle/>
          <a:p>
            <a:pPr marR="5080">
              <a:lnSpc>
                <a:spcPct val="125000"/>
              </a:lnSpc>
              <a:spcBef>
                <a:spcPts val="100"/>
              </a:spcBef>
            </a:pPr>
            <a:r>
              <a:rPr sz="2100" b="1" dirty="0">
                <a:latin typeface="Roboto Bk"/>
                <a:cs typeface="Roboto Bk"/>
              </a:rPr>
              <a:t>Accessible even for people with a  low budget</a:t>
            </a:r>
            <a:endParaRPr sz="2100" dirty="0">
              <a:latin typeface="Roboto Bk"/>
              <a:cs typeface="Roboto Bk"/>
            </a:endParaRPr>
          </a:p>
        </p:txBody>
      </p:sp>
      <p:sp>
        <p:nvSpPr>
          <p:cNvPr id="31" name="object 31"/>
          <p:cNvSpPr txBox="1"/>
          <p:nvPr/>
        </p:nvSpPr>
        <p:spPr>
          <a:xfrm>
            <a:off x="1716709" y="8955386"/>
            <a:ext cx="3754754" cy="786113"/>
          </a:xfrm>
          <a:prstGeom prst="rect">
            <a:avLst/>
          </a:prstGeom>
        </p:spPr>
        <p:txBody>
          <a:bodyPr vert="horz" wrap="square" lIns="0" tIns="12700" rIns="0" bIns="0" rtlCol="0">
            <a:spAutoFit/>
          </a:bodyPr>
          <a:lstStyle/>
          <a:p>
            <a:pPr marR="5080">
              <a:lnSpc>
                <a:spcPct val="125000"/>
              </a:lnSpc>
              <a:spcBef>
                <a:spcPts val="100"/>
              </a:spcBef>
            </a:pPr>
            <a:r>
              <a:rPr sz="2100" b="1" dirty="0">
                <a:latin typeface="Roboto Bk"/>
                <a:cs typeface="Roboto Bk"/>
              </a:rPr>
              <a:t>Very durable clothing (Schlueter, P.,  2020)</a:t>
            </a:r>
            <a:endParaRPr sz="2100">
              <a:latin typeface="Roboto Bk"/>
              <a:cs typeface="Roboto Bk"/>
            </a:endParaRPr>
          </a:p>
        </p:txBody>
      </p:sp>
      <p:sp>
        <p:nvSpPr>
          <p:cNvPr id="32" name="object 32"/>
          <p:cNvSpPr txBox="1"/>
          <p:nvPr/>
        </p:nvSpPr>
        <p:spPr>
          <a:xfrm>
            <a:off x="7657781" y="5354937"/>
            <a:ext cx="3519170" cy="1594026"/>
          </a:xfrm>
          <a:prstGeom prst="rect">
            <a:avLst/>
          </a:prstGeom>
        </p:spPr>
        <p:txBody>
          <a:bodyPr vert="horz" wrap="square" lIns="0" tIns="12700" rIns="0" bIns="0" rtlCol="0">
            <a:spAutoFit/>
          </a:bodyPr>
          <a:lstStyle/>
          <a:p>
            <a:pPr marR="5080" algn="just">
              <a:lnSpc>
                <a:spcPct val="125000"/>
              </a:lnSpc>
              <a:spcBef>
                <a:spcPts val="100"/>
              </a:spcBef>
            </a:pPr>
            <a:r>
              <a:rPr sz="2100" b="1" dirty="0">
                <a:latin typeface="Roboto Bk"/>
                <a:cs typeface="Roboto Bk"/>
              </a:rPr>
              <a:t>TM Lewis has financial problems  announcing that it cannot pay the  rent or other costs of its stores</a:t>
            </a:r>
            <a:endParaRPr sz="2100">
              <a:latin typeface="Roboto Bk"/>
              <a:cs typeface="Roboto Bk"/>
            </a:endParaRPr>
          </a:p>
        </p:txBody>
      </p:sp>
      <p:pic>
        <p:nvPicPr>
          <p:cNvPr id="33" name="object 33"/>
          <p:cNvPicPr/>
          <p:nvPr/>
        </p:nvPicPr>
        <p:blipFill>
          <a:blip r:embed="rId6" cstate="print"/>
          <a:stretch>
            <a:fillRect/>
          </a:stretch>
        </p:blipFill>
        <p:spPr>
          <a:xfrm>
            <a:off x="7433050" y="7190721"/>
            <a:ext cx="85725" cy="85724"/>
          </a:xfrm>
          <a:prstGeom prst="rect">
            <a:avLst/>
          </a:prstGeom>
        </p:spPr>
      </p:pic>
      <p:sp>
        <p:nvSpPr>
          <p:cNvPr id="34" name="object 34"/>
          <p:cNvSpPr txBox="1"/>
          <p:nvPr/>
        </p:nvSpPr>
        <p:spPr>
          <a:xfrm>
            <a:off x="7657781" y="6955137"/>
            <a:ext cx="3889375" cy="1190069"/>
          </a:xfrm>
          <a:prstGeom prst="rect">
            <a:avLst/>
          </a:prstGeom>
        </p:spPr>
        <p:txBody>
          <a:bodyPr vert="horz" wrap="square" lIns="0" tIns="12700" rIns="0" bIns="0" rtlCol="0">
            <a:spAutoFit/>
          </a:bodyPr>
          <a:lstStyle/>
          <a:p>
            <a:pPr marR="5080">
              <a:lnSpc>
                <a:spcPct val="125000"/>
              </a:lnSpc>
              <a:spcBef>
                <a:spcPts val="100"/>
              </a:spcBef>
            </a:pPr>
            <a:r>
              <a:rPr sz="2100" b="1" dirty="0">
                <a:latin typeface="Roboto Bk"/>
                <a:cs typeface="Roboto Bk"/>
              </a:rPr>
              <a:t>The dismissal process with too short  a notice (Laura Onita, 2022)</a:t>
            </a:r>
            <a:endParaRPr sz="2100">
              <a:latin typeface="Roboto Bk"/>
              <a:cs typeface="Roboto Bk"/>
            </a:endParaRPr>
          </a:p>
        </p:txBody>
      </p:sp>
      <p:sp>
        <p:nvSpPr>
          <p:cNvPr id="35" name="object 35"/>
          <p:cNvSpPr txBox="1"/>
          <p:nvPr/>
        </p:nvSpPr>
        <p:spPr>
          <a:xfrm>
            <a:off x="13141031" y="5354937"/>
            <a:ext cx="3775075" cy="1624804"/>
          </a:xfrm>
          <a:prstGeom prst="rect">
            <a:avLst/>
          </a:prstGeom>
        </p:spPr>
        <p:txBody>
          <a:bodyPr vert="horz" wrap="square" lIns="0" tIns="12700" rIns="0" bIns="0" rtlCol="0">
            <a:spAutoFit/>
          </a:bodyPr>
          <a:lstStyle/>
          <a:p>
            <a:pPr marR="5080">
              <a:lnSpc>
                <a:spcPct val="125000"/>
              </a:lnSpc>
              <a:spcBef>
                <a:spcPts val="100"/>
              </a:spcBef>
            </a:pPr>
            <a:r>
              <a:rPr sz="2100" b="1" dirty="0">
                <a:latin typeface="Roboto Bk"/>
                <a:cs typeface="Roboto Bk"/>
              </a:rPr>
              <a:t>T.M Lewin supplied the RAF and the  British Army with uniforms in</a:t>
            </a:r>
            <a:endParaRPr sz="2100">
              <a:latin typeface="Roboto Bk"/>
              <a:cs typeface="Roboto Bk"/>
            </a:endParaRPr>
          </a:p>
          <a:p>
            <a:pPr>
              <a:lnSpc>
                <a:spcPct val="100000"/>
              </a:lnSpc>
              <a:spcBef>
                <a:spcPts val="630"/>
              </a:spcBef>
            </a:pPr>
            <a:r>
              <a:rPr sz="2100" b="1" dirty="0">
                <a:latin typeface="Roboto Bk"/>
                <a:cs typeface="Roboto Bk"/>
              </a:rPr>
              <a:t>support of the First World War</a:t>
            </a:r>
            <a:endParaRPr sz="2100">
              <a:latin typeface="Roboto Bk"/>
              <a:cs typeface="Roboto Bk"/>
            </a:endParaRPr>
          </a:p>
        </p:txBody>
      </p:sp>
      <p:grpSp>
        <p:nvGrpSpPr>
          <p:cNvPr id="36" name="object 36"/>
          <p:cNvGrpSpPr/>
          <p:nvPr/>
        </p:nvGrpSpPr>
        <p:grpSpPr>
          <a:xfrm>
            <a:off x="12916301" y="7190721"/>
            <a:ext cx="85725" cy="1285875"/>
            <a:chOff x="12916301" y="7190721"/>
            <a:chExt cx="85725" cy="1285875"/>
          </a:xfrm>
        </p:grpSpPr>
        <p:pic>
          <p:nvPicPr>
            <p:cNvPr id="37" name="object 37"/>
            <p:cNvPicPr/>
            <p:nvPr/>
          </p:nvPicPr>
          <p:blipFill>
            <a:blip r:embed="rId6" cstate="print"/>
            <a:stretch>
              <a:fillRect/>
            </a:stretch>
          </p:blipFill>
          <p:spPr>
            <a:xfrm>
              <a:off x="12916301" y="7190721"/>
              <a:ext cx="85725" cy="85724"/>
            </a:xfrm>
            <a:prstGeom prst="rect">
              <a:avLst/>
            </a:prstGeom>
          </p:spPr>
        </p:pic>
        <p:pic>
          <p:nvPicPr>
            <p:cNvPr id="38" name="object 38"/>
            <p:cNvPicPr/>
            <p:nvPr/>
          </p:nvPicPr>
          <p:blipFill>
            <a:blip r:embed="rId6" cstate="print"/>
            <a:stretch>
              <a:fillRect/>
            </a:stretch>
          </p:blipFill>
          <p:spPr>
            <a:xfrm>
              <a:off x="12916301" y="8390871"/>
              <a:ext cx="85725" cy="85724"/>
            </a:xfrm>
            <a:prstGeom prst="rect">
              <a:avLst/>
            </a:prstGeom>
          </p:spPr>
        </p:pic>
      </p:grpSp>
      <p:sp>
        <p:nvSpPr>
          <p:cNvPr id="39" name="object 39"/>
          <p:cNvSpPr txBox="1"/>
          <p:nvPr/>
        </p:nvSpPr>
        <p:spPr>
          <a:xfrm>
            <a:off x="13141031" y="6955137"/>
            <a:ext cx="3753485" cy="1190069"/>
          </a:xfrm>
          <a:prstGeom prst="rect">
            <a:avLst/>
          </a:prstGeom>
        </p:spPr>
        <p:txBody>
          <a:bodyPr vert="horz" wrap="square" lIns="0" tIns="12700" rIns="0" bIns="0" rtlCol="0">
            <a:spAutoFit/>
          </a:bodyPr>
          <a:lstStyle/>
          <a:p>
            <a:pPr marR="5080">
              <a:lnSpc>
                <a:spcPct val="125000"/>
              </a:lnSpc>
              <a:spcBef>
                <a:spcPts val="100"/>
              </a:spcBef>
            </a:pPr>
            <a:r>
              <a:rPr sz="2100" b="1" dirty="0">
                <a:latin typeface="Roboto Bk"/>
                <a:cs typeface="Roboto Bk"/>
              </a:rPr>
              <a:t>The evolution of the company over  time with over 70 million shirts sold</a:t>
            </a:r>
            <a:endParaRPr sz="2100">
              <a:latin typeface="Roboto Bk"/>
              <a:cs typeface="Roboto Bk"/>
            </a:endParaRPr>
          </a:p>
        </p:txBody>
      </p:sp>
      <p:sp>
        <p:nvSpPr>
          <p:cNvPr id="40" name="object 40"/>
          <p:cNvSpPr txBox="1"/>
          <p:nvPr/>
        </p:nvSpPr>
        <p:spPr>
          <a:xfrm>
            <a:off x="13141031" y="8155286"/>
            <a:ext cx="2633345" cy="1190069"/>
          </a:xfrm>
          <a:prstGeom prst="rect">
            <a:avLst/>
          </a:prstGeom>
        </p:spPr>
        <p:txBody>
          <a:bodyPr vert="horz" wrap="square" lIns="0" tIns="12700" rIns="0" bIns="0" rtlCol="0">
            <a:spAutoFit/>
          </a:bodyPr>
          <a:lstStyle/>
          <a:p>
            <a:pPr marR="5080">
              <a:lnSpc>
                <a:spcPct val="125000"/>
              </a:lnSpc>
              <a:spcBef>
                <a:spcPts val="100"/>
              </a:spcBef>
            </a:pPr>
            <a:r>
              <a:rPr sz="2100" b="1" dirty="0">
                <a:latin typeface="Roboto Bk"/>
                <a:cs typeface="Roboto Bk"/>
              </a:rPr>
              <a:t>Over 120 years of history  (Tmlewinuk, 2022)</a:t>
            </a:r>
            <a:endParaRPr sz="2100">
              <a:latin typeface="Roboto Bk"/>
              <a:cs typeface="Roboto Bk"/>
            </a:endParaRP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object 2"/>
          <p:cNvSpPr txBox="1"/>
          <p:nvPr/>
        </p:nvSpPr>
        <p:spPr>
          <a:xfrm>
            <a:off x="2290839" y="2349512"/>
            <a:ext cx="2623820" cy="5449570"/>
          </a:xfrm>
          <a:prstGeom prst="rect">
            <a:avLst/>
          </a:prstGeom>
        </p:spPr>
        <p:txBody>
          <a:bodyPr vert="horz" wrap="square" lIns="0" tIns="0" rIns="0" bIns="0" rtlCol="0">
            <a:spAutoFit/>
          </a:bodyPr>
          <a:lstStyle/>
          <a:p>
            <a:pPr algn="ctr">
              <a:lnSpc>
                <a:spcPts val="2105"/>
              </a:lnSpc>
            </a:pPr>
            <a:r>
              <a:rPr sz="1900">
                <a:solidFill>
                  <a:srgbClr val="8B52FF"/>
                </a:solidFill>
                <a:latin typeface="Arial MT"/>
                <a:cs typeface="Arial MT"/>
              </a:rPr>
              <a:t>Factors:</a:t>
            </a:r>
            <a:endParaRPr sz="1900">
              <a:latin typeface="Arial MT"/>
              <a:cs typeface="Arial MT"/>
            </a:endParaRPr>
          </a:p>
          <a:p>
            <a:pPr>
              <a:lnSpc>
                <a:spcPct val="100000"/>
              </a:lnSpc>
            </a:pPr>
            <a:endParaRPr sz="2100">
              <a:latin typeface="Arial MT"/>
              <a:cs typeface="Arial MT"/>
            </a:endParaRPr>
          </a:p>
          <a:p>
            <a:pPr>
              <a:lnSpc>
                <a:spcPct val="100000"/>
              </a:lnSpc>
              <a:spcBef>
                <a:spcPts val="10"/>
              </a:spcBef>
            </a:pPr>
            <a:endParaRPr sz="3050">
              <a:latin typeface="Arial MT"/>
              <a:cs typeface="Arial MT"/>
            </a:endParaRPr>
          </a:p>
          <a:p>
            <a:pPr algn="ctr">
              <a:lnSpc>
                <a:spcPct val="100000"/>
              </a:lnSpc>
            </a:pPr>
            <a:r>
              <a:rPr sz="1900">
                <a:solidFill>
                  <a:srgbClr val="008037"/>
                </a:solidFill>
                <a:latin typeface="Arial MT"/>
                <a:cs typeface="Arial MT"/>
              </a:rPr>
              <a:t>Option:</a:t>
            </a:r>
            <a:endParaRPr sz="1900">
              <a:latin typeface="Arial MT"/>
              <a:cs typeface="Arial MT"/>
            </a:endParaRPr>
          </a:p>
          <a:p>
            <a:pPr>
              <a:lnSpc>
                <a:spcPct val="100000"/>
              </a:lnSpc>
            </a:pPr>
            <a:endParaRPr sz="2100">
              <a:latin typeface="Arial MT"/>
              <a:cs typeface="Arial MT"/>
            </a:endParaRPr>
          </a:p>
          <a:p>
            <a:pPr>
              <a:lnSpc>
                <a:spcPct val="100000"/>
              </a:lnSpc>
            </a:pPr>
            <a:endParaRPr sz="2100">
              <a:latin typeface="Arial MT"/>
              <a:cs typeface="Arial MT"/>
            </a:endParaRPr>
          </a:p>
          <a:p>
            <a:pPr algn="ctr">
              <a:lnSpc>
                <a:spcPct val="100000"/>
              </a:lnSpc>
              <a:spcBef>
                <a:spcPts val="1480"/>
              </a:spcBef>
            </a:pPr>
            <a:r>
              <a:rPr sz="1600">
                <a:solidFill>
                  <a:srgbClr val="008037"/>
                </a:solidFill>
                <a:latin typeface="Arial MT"/>
                <a:cs typeface="Arial MT"/>
              </a:rPr>
              <a:t>Social Media Advertising</a:t>
            </a:r>
            <a:endParaRPr sz="1600">
              <a:latin typeface="Arial MT"/>
              <a:cs typeface="Arial MT"/>
            </a:endParaRPr>
          </a:p>
          <a:p>
            <a:pPr>
              <a:lnSpc>
                <a:spcPct val="100000"/>
              </a:lnSpc>
            </a:pPr>
            <a:endParaRPr sz="1800">
              <a:latin typeface="Arial MT"/>
              <a:cs typeface="Arial MT"/>
            </a:endParaRPr>
          </a:p>
          <a:p>
            <a:pPr>
              <a:lnSpc>
                <a:spcPct val="100000"/>
              </a:lnSpc>
            </a:pPr>
            <a:endParaRPr sz="1800">
              <a:latin typeface="Arial MT"/>
              <a:cs typeface="Arial MT"/>
            </a:endParaRPr>
          </a:p>
          <a:p>
            <a:pPr>
              <a:lnSpc>
                <a:spcPct val="100000"/>
              </a:lnSpc>
            </a:pPr>
            <a:endParaRPr sz="2050">
              <a:latin typeface="Arial MT"/>
              <a:cs typeface="Arial MT"/>
            </a:endParaRPr>
          </a:p>
          <a:p>
            <a:pPr algn="ctr">
              <a:lnSpc>
                <a:spcPct val="100000"/>
              </a:lnSpc>
              <a:spcBef>
                <a:spcPts val="5"/>
              </a:spcBef>
            </a:pPr>
            <a:r>
              <a:rPr sz="1600">
                <a:solidFill>
                  <a:srgbClr val="008037"/>
                </a:solidFill>
                <a:latin typeface="Arial MT"/>
                <a:cs typeface="Arial MT"/>
              </a:rPr>
              <a:t>Promotions</a:t>
            </a:r>
            <a:endParaRPr sz="1600">
              <a:latin typeface="Arial MT"/>
              <a:cs typeface="Arial MT"/>
            </a:endParaRPr>
          </a:p>
          <a:p>
            <a:pPr algn="ctr">
              <a:lnSpc>
                <a:spcPct val="396600"/>
              </a:lnSpc>
              <a:spcBef>
                <a:spcPts val="650"/>
              </a:spcBef>
            </a:pPr>
            <a:r>
              <a:rPr sz="1600">
                <a:solidFill>
                  <a:srgbClr val="008037"/>
                </a:solidFill>
                <a:latin typeface="Arial MT"/>
                <a:cs typeface="Arial MT"/>
              </a:rPr>
              <a:t>Excellent Employee Training  Online Presence</a:t>
            </a:r>
            <a:endParaRPr sz="1600" dirty="0">
              <a:latin typeface="Arial MT"/>
              <a:cs typeface="Arial MT"/>
            </a:endParaRPr>
          </a:p>
        </p:txBody>
      </p:sp>
      <p:sp>
        <p:nvSpPr>
          <p:cNvPr id="3" name="object 3"/>
          <p:cNvSpPr txBox="1"/>
          <p:nvPr/>
        </p:nvSpPr>
        <p:spPr>
          <a:xfrm>
            <a:off x="6534636" y="2357307"/>
            <a:ext cx="1122563" cy="5673348"/>
          </a:xfrm>
          <a:prstGeom prst="rect">
            <a:avLst/>
          </a:prstGeom>
        </p:spPr>
        <p:txBody>
          <a:bodyPr vert="horz" wrap="square" lIns="0" tIns="0" rIns="0" bIns="0" rtlCol="0">
            <a:spAutoFit/>
          </a:bodyPr>
          <a:lstStyle/>
          <a:p>
            <a:pPr algn="ctr">
              <a:lnSpc>
                <a:spcPts val="1775"/>
              </a:lnSpc>
            </a:pPr>
            <a:r>
              <a:rPr sz="1600" dirty="0">
                <a:solidFill>
                  <a:srgbClr val="8B52FF"/>
                </a:solidFill>
                <a:latin typeface="Arial MT"/>
                <a:cs typeface="Arial MT"/>
              </a:rPr>
              <a:t>Cost</a:t>
            </a:r>
            <a:endParaRPr sz="1600" dirty="0">
              <a:latin typeface="Arial MT"/>
              <a:cs typeface="Arial MT"/>
            </a:endParaRPr>
          </a:p>
          <a:p>
            <a:pPr>
              <a:lnSpc>
                <a:spcPct val="100000"/>
              </a:lnSpc>
            </a:pPr>
            <a:endParaRPr sz="1800" dirty="0">
              <a:latin typeface="Arial MT"/>
              <a:cs typeface="Arial MT"/>
            </a:endParaRPr>
          </a:p>
          <a:p>
            <a:pPr>
              <a:lnSpc>
                <a:spcPct val="100000"/>
              </a:lnSpc>
            </a:pPr>
            <a:endParaRPr sz="1800" dirty="0">
              <a:latin typeface="Arial MT"/>
              <a:cs typeface="Arial MT"/>
            </a:endParaRPr>
          </a:p>
          <a:p>
            <a:pPr>
              <a:lnSpc>
                <a:spcPct val="100000"/>
              </a:lnSpc>
              <a:spcBef>
                <a:spcPts val="20"/>
              </a:spcBef>
            </a:pPr>
            <a:endParaRPr sz="1550" dirty="0">
              <a:latin typeface="Arial MT"/>
              <a:cs typeface="Arial MT"/>
            </a:endParaRPr>
          </a:p>
          <a:p>
            <a:pPr algn="ctr">
              <a:lnSpc>
                <a:spcPct val="100000"/>
              </a:lnSpc>
            </a:pPr>
            <a:r>
              <a:rPr sz="2100" dirty="0">
                <a:latin typeface="Arial MT"/>
                <a:cs typeface="Arial MT"/>
              </a:rPr>
              <a:t>4</a:t>
            </a:r>
            <a:endParaRPr lang="en-GB" sz="2100" dirty="0">
              <a:latin typeface="Arial MT"/>
              <a:cs typeface="Arial MT"/>
            </a:endParaRPr>
          </a:p>
          <a:p>
            <a:pPr algn="ctr">
              <a:lnSpc>
                <a:spcPct val="100000"/>
              </a:lnSpc>
            </a:pPr>
            <a:endParaRPr lang="en-GB" sz="2100" dirty="0">
              <a:latin typeface="Arial MT"/>
              <a:cs typeface="Arial MT"/>
            </a:endParaRPr>
          </a:p>
          <a:p>
            <a:pPr algn="ctr">
              <a:lnSpc>
                <a:spcPct val="100000"/>
              </a:lnSpc>
            </a:pPr>
            <a:endParaRPr sz="2700" dirty="0">
              <a:latin typeface="Arial MT"/>
              <a:cs typeface="Arial MT"/>
            </a:endParaRPr>
          </a:p>
          <a:p>
            <a:pPr algn="ctr">
              <a:lnSpc>
                <a:spcPct val="100000"/>
              </a:lnSpc>
            </a:pPr>
            <a:r>
              <a:rPr sz="2100" dirty="0">
                <a:latin typeface="Arial MT"/>
                <a:cs typeface="Arial MT"/>
              </a:rPr>
              <a:t>2 </a:t>
            </a:r>
            <a:r>
              <a:rPr sz="2100" dirty="0">
                <a:solidFill>
                  <a:srgbClr val="FF1616"/>
                </a:solidFill>
                <a:latin typeface="Arial MT"/>
                <a:cs typeface="Arial MT"/>
              </a:rPr>
              <a:t>(8)</a:t>
            </a:r>
            <a:endParaRPr sz="2100" dirty="0">
              <a:latin typeface="Arial MT"/>
              <a:cs typeface="Arial MT"/>
            </a:endParaRPr>
          </a:p>
          <a:p>
            <a:pPr>
              <a:lnSpc>
                <a:spcPct val="100000"/>
              </a:lnSpc>
              <a:spcBef>
                <a:spcPts val="35"/>
              </a:spcBef>
            </a:pPr>
            <a:endParaRPr lang="en-GB" sz="2700" dirty="0">
              <a:latin typeface="Arial MT"/>
              <a:cs typeface="Arial MT"/>
            </a:endParaRPr>
          </a:p>
          <a:p>
            <a:pPr>
              <a:lnSpc>
                <a:spcPct val="100000"/>
              </a:lnSpc>
              <a:spcBef>
                <a:spcPts val="35"/>
              </a:spcBef>
            </a:pPr>
            <a:endParaRPr sz="2700" dirty="0">
              <a:latin typeface="Arial MT"/>
              <a:cs typeface="Arial MT"/>
            </a:endParaRPr>
          </a:p>
          <a:p>
            <a:pPr algn="ctr">
              <a:lnSpc>
                <a:spcPct val="100000"/>
              </a:lnSpc>
            </a:pPr>
            <a:r>
              <a:rPr sz="2100" dirty="0">
                <a:latin typeface="Arial MT"/>
                <a:cs typeface="Arial MT"/>
              </a:rPr>
              <a:t>3 </a:t>
            </a:r>
            <a:r>
              <a:rPr sz="2100" dirty="0">
                <a:solidFill>
                  <a:srgbClr val="FF1616"/>
                </a:solidFill>
                <a:latin typeface="Arial MT"/>
                <a:cs typeface="Arial MT"/>
              </a:rPr>
              <a:t>(12)</a:t>
            </a:r>
            <a:endParaRPr lang="en-GB" sz="2400" dirty="0">
              <a:latin typeface="Arial MT"/>
              <a:cs typeface="Arial MT"/>
            </a:endParaRPr>
          </a:p>
          <a:p>
            <a:pPr>
              <a:lnSpc>
                <a:spcPct val="100000"/>
              </a:lnSpc>
              <a:spcBef>
                <a:spcPts val="55"/>
              </a:spcBef>
            </a:pPr>
            <a:endParaRPr lang="en-GB" sz="2400" dirty="0">
              <a:latin typeface="Arial MT"/>
              <a:cs typeface="Arial MT"/>
            </a:endParaRPr>
          </a:p>
          <a:p>
            <a:pPr>
              <a:lnSpc>
                <a:spcPct val="100000"/>
              </a:lnSpc>
              <a:spcBef>
                <a:spcPts val="55"/>
              </a:spcBef>
            </a:pPr>
            <a:endParaRPr sz="2550" dirty="0">
              <a:latin typeface="Arial MT"/>
              <a:cs typeface="Arial MT"/>
            </a:endParaRPr>
          </a:p>
          <a:p>
            <a:pPr algn="ctr">
              <a:lnSpc>
                <a:spcPct val="100000"/>
              </a:lnSpc>
            </a:pPr>
            <a:r>
              <a:rPr sz="2100" dirty="0">
                <a:latin typeface="Arial MT"/>
                <a:cs typeface="Arial MT"/>
              </a:rPr>
              <a:t>1 </a:t>
            </a:r>
            <a:r>
              <a:rPr sz="2100" dirty="0">
                <a:solidFill>
                  <a:srgbClr val="FF1616"/>
                </a:solidFill>
                <a:latin typeface="Arial MT"/>
                <a:cs typeface="Arial MT"/>
              </a:rPr>
              <a:t>(4)</a:t>
            </a:r>
            <a:endParaRPr sz="2100" dirty="0">
              <a:latin typeface="Arial MT"/>
              <a:cs typeface="Arial MT"/>
            </a:endParaRPr>
          </a:p>
          <a:p>
            <a:pPr>
              <a:lnSpc>
                <a:spcPct val="100000"/>
              </a:lnSpc>
            </a:pPr>
            <a:endParaRPr sz="2400" dirty="0">
              <a:latin typeface="Arial MT"/>
              <a:cs typeface="Arial MT"/>
            </a:endParaRPr>
          </a:p>
          <a:p>
            <a:pPr>
              <a:lnSpc>
                <a:spcPct val="100000"/>
              </a:lnSpc>
              <a:spcBef>
                <a:spcPts val="35"/>
              </a:spcBef>
            </a:pPr>
            <a:endParaRPr sz="2000" dirty="0">
              <a:latin typeface="Arial MT"/>
              <a:cs typeface="Arial MT"/>
            </a:endParaRPr>
          </a:p>
          <a:p>
            <a:pPr algn="ctr">
              <a:lnSpc>
                <a:spcPct val="100000"/>
              </a:lnSpc>
            </a:pPr>
            <a:r>
              <a:rPr sz="2100" dirty="0">
                <a:latin typeface="Arial MT"/>
                <a:cs typeface="Arial MT"/>
              </a:rPr>
              <a:t>2 </a:t>
            </a:r>
            <a:r>
              <a:rPr sz="2100" dirty="0">
                <a:solidFill>
                  <a:srgbClr val="FF1616"/>
                </a:solidFill>
                <a:latin typeface="Arial MT"/>
                <a:cs typeface="Arial MT"/>
              </a:rPr>
              <a:t>(8)</a:t>
            </a:r>
            <a:endParaRPr sz="2100" dirty="0">
              <a:latin typeface="Arial MT"/>
              <a:cs typeface="Arial MT"/>
            </a:endParaRPr>
          </a:p>
        </p:txBody>
      </p:sp>
      <p:sp>
        <p:nvSpPr>
          <p:cNvPr id="4" name="object 4"/>
          <p:cNvSpPr txBox="1"/>
          <p:nvPr/>
        </p:nvSpPr>
        <p:spPr>
          <a:xfrm>
            <a:off x="8678927" y="2365095"/>
            <a:ext cx="1685289" cy="5673348"/>
          </a:xfrm>
          <a:prstGeom prst="rect">
            <a:avLst/>
          </a:prstGeom>
        </p:spPr>
        <p:txBody>
          <a:bodyPr vert="horz" wrap="square" lIns="0" tIns="0" rIns="0" bIns="0" rtlCol="0">
            <a:spAutoFit/>
          </a:bodyPr>
          <a:lstStyle/>
          <a:p>
            <a:pPr algn="ctr">
              <a:lnSpc>
                <a:spcPts val="1775"/>
              </a:lnSpc>
            </a:pPr>
            <a:r>
              <a:rPr sz="1600">
                <a:solidFill>
                  <a:srgbClr val="8B52FF"/>
                </a:solidFill>
                <a:latin typeface="Arial MT"/>
                <a:cs typeface="Arial MT"/>
              </a:rPr>
              <a:t>Customers Impact</a:t>
            </a:r>
            <a:endParaRPr sz="1600">
              <a:latin typeface="Arial MT"/>
              <a:cs typeface="Arial MT"/>
            </a:endParaRPr>
          </a:p>
          <a:p>
            <a:pPr>
              <a:lnSpc>
                <a:spcPct val="100000"/>
              </a:lnSpc>
            </a:pPr>
            <a:endParaRPr sz="1800">
              <a:latin typeface="Arial MT"/>
              <a:cs typeface="Arial MT"/>
            </a:endParaRPr>
          </a:p>
          <a:p>
            <a:pPr>
              <a:lnSpc>
                <a:spcPct val="100000"/>
              </a:lnSpc>
            </a:pPr>
            <a:endParaRPr sz="1800">
              <a:latin typeface="Arial MT"/>
              <a:cs typeface="Arial MT"/>
            </a:endParaRPr>
          </a:p>
          <a:p>
            <a:pPr>
              <a:lnSpc>
                <a:spcPct val="100000"/>
              </a:lnSpc>
              <a:spcBef>
                <a:spcPts val="20"/>
              </a:spcBef>
            </a:pPr>
            <a:endParaRPr sz="1550">
              <a:latin typeface="Arial MT"/>
              <a:cs typeface="Arial MT"/>
            </a:endParaRPr>
          </a:p>
          <a:p>
            <a:pPr algn="ctr">
              <a:lnSpc>
                <a:spcPct val="100000"/>
              </a:lnSpc>
            </a:pPr>
            <a:r>
              <a:rPr sz="2100">
                <a:latin typeface="Arial MT"/>
                <a:cs typeface="Arial MT"/>
              </a:rPr>
              <a:t>5</a:t>
            </a:r>
          </a:p>
          <a:p>
            <a:pPr>
              <a:lnSpc>
                <a:spcPct val="100000"/>
              </a:lnSpc>
            </a:pPr>
            <a:endParaRPr sz="2400">
              <a:latin typeface="Arial MT"/>
              <a:cs typeface="Arial MT"/>
            </a:endParaRPr>
          </a:p>
          <a:p>
            <a:pPr>
              <a:lnSpc>
                <a:spcPct val="100000"/>
              </a:lnSpc>
              <a:spcBef>
                <a:spcPts val="55"/>
              </a:spcBef>
            </a:pPr>
            <a:endParaRPr sz="2700">
              <a:latin typeface="Arial MT"/>
              <a:cs typeface="Arial MT"/>
            </a:endParaRPr>
          </a:p>
          <a:p>
            <a:pPr algn="ctr">
              <a:lnSpc>
                <a:spcPct val="100000"/>
              </a:lnSpc>
            </a:pPr>
            <a:r>
              <a:rPr sz="2100">
                <a:latin typeface="Arial MT"/>
                <a:cs typeface="Arial MT"/>
              </a:rPr>
              <a:t>3 </a:t>
            </a:r>
            <a:r>
              <a:rPr sz="2100">
                <a:solidFill>
                  <a:srgbClr val="FF1616"/>
                </a:solidFill>
                <a:latin typeface="Arial MT"/>
                <a:cs typeface="Arial MT"/>
              </a:rPr>
              <a:t>(15)</a:t>
            </a:r>
            <a:endParaRPr sz="2100">
              <a:latin typeface="Arial MT"/>
              <a:cs typeface="Arial MT"/>
            </a:endParaRPr>
          </a:p>
          <a:p>
            <a:pPr>
              <a:lnSpc>
                <a:spcPct val="100000"/>
              </a:lnSpc>
            </a:pPr>
            <a:endParaRPr sz="2400">
              <a:latin typeface="Arial MT"/>
              <a:cs typeface="Arial MT"/>
            </a:endParaRPr>
          </a:p>
          <a:p>
            <a:pPr>
              <a:lnSpc>
                <a:spcPct val="100000"/>
              </a:lnSpc>
              <a:spcBef>
                <a:spcPts val="35"/>
              </a:spcBef>
            </a:pPr>
            <a:endParaRPr sz="2700">
              <a:latin typeface="Arial MT"/>
              <a:cs typeface="Arial MT"/>
            </a:endParaRPr>
          </a:p>
          <a:p>
            <a:pPr algn="ctr">
              <a:lnSpc>
                <a:spcPct val="100000"/>
              </a:lnSpc>
            </a:pPr>
            <a:r>
              <a:rPr sz="2100">
                <a:latin typeface="Arial MT"/>
                <a:cs typeface="Arial MT"/>
              </a:rPr>
              <a:t>3 </a:t>
            </a:r>
            <a:r>
              <a:rPr sz="2100">
                <a:solidFill>
                  <a:srgbClr val="FF1616"/>
                </a:solidFill>
                <a:latin typeface="Arial MT"/>
                <a:cs typeface="Arial MT"/>
              </a:rPr>
              <a:t>(15)</a:t>
            </a:r>
            <a:endParaRPr sz="2100">
              <a:latin typeface="Arial MT"/>
              <a:cs typeface="Arial MT"/>
            </a:endParaRPr>
          </a:p>
          <a:p>
            <a:pPr>
              <a:lnSpc>
                <a:spcPct val="100000"/>
              </a:lnSpc>
            </a:pPr>
            <a:endParaRPr sz="2400">
              <a:latin typeface="Arial MT"/>
              <a:cs typeface="Arial MT"/>
            </a:endParaRPr>
          </a:p>
          <a:p>
            <a:pPr>
              <a:lnSpc>
                <a:spcPct val="100000"/>
              </a:lnSpc>
              <a:spcBef>
                <a:spcPts val="55"/>
              </a:spcBef>
            </a:pPr>
            <a:endParaRPr sz="2550">
              <a:latin typeface="Arial MT"/>
              <a:cs typeface="Arial MT"/>
            </a:endParaRPr>
          </a:p>
          <a:p>
            <a:pPr algn="ctr">
              <a:lnSpc>
                <a:spcPct val="100000"/>
              </a:lnSpc>
            </a:pPr>
            <a:r>
              <a:rPr sz="2100">
                <a:latin typeface="Arial MT"/>
                <a:cs typeface="Arial MT"/>
              </a:rPr>
              <a:t>3 </a:t>
            </a:r>
            <a:r>
              <a:rPr sz="2100">
                <a:solidFill>
                  <a:srgbClr val="FF1616"/>
                </a:solidFill>
                <a:latin typeface="Arial MT"/>
                <a:cs typeface="Arial MT"/>
              </a:rPr>
              <a:t>(15)</a:t>
            </a:r>
            <a:endParaRPr sz="2100">
              <a:latin typeface="Arial MT"/>
              <a:cs typeface="Arial MT"/>
            </a:endParaRPr>
          </a:p>
          <a:p>
            <a:pPr>
              <a:lnSpc>
                <a:spcPct val="100000"/>
              </a:lnSpc>
            </a:pPr>
            <a:endParaRPr sz="2400">
              <a:latin typeface="Arial MT"/>
              <a:cs typeface="Arial MT"/>
            </a:endParaRPr>
          </a:p>
          <a:p>
            <a:pPr>
              <a:lnSpc>
                <a:spcPct val="100000"/>
              </a:lnSpc>
              <a:spcBef>
                <a:spcPts val="35"/>
              </a:spcBef>
            </a:pPr>
            <a:endParaRPr sz="2000">
              <a:latin typeface="Arial MT"/>
              <a:cs typeface="Arial MT"/>
            </a:endParaRPr>
          </a:p>
          <a:p>
            <a:pPr algn="ctr">
              <a:lnSpc>
                <a:spcPct val="100000"/>
              </a:lnSpc>
            </a:pPr>
            <a:r>
              <a:rPr sz="2100">
                <a:latin typeface="Arial MT"/>
                <a:cs typeface="Arial MT"/>
              </a:rPr>
              <a:t>3 </a:t>
            </a:r>
            <a:r>
              <a:rPr sz="2100">
                <a:solidFill>
                  <a:srgbClr val="FF1616"/>
                </a:solidFill>
                <a:latin typeface="Arial MT"/>
                <a:cs typeface="Arial MT"/>
              </a:rPr>
              <a:t>(15)</a:t>
            </a:r>
            <a:endParaRPr sz="2100">
              <a:latin typeface="Arial MT"/>
              <a:cs typeface="Arial MT"/>
            </a:endParaRPr>
          </a:p>
        </p:txBody>
      </p:sp>
      <p:sp>
        <p:nvSpPr>
          <p:cNvPr id="5" name="object 5"/>
          <p:cNvSpPr txBox="1"/>
          <p:nvPr/>
        </p:nvSpPr>
        <p:spPr>
          <a:xfrm>
            <a:off x="11192083" y="2365095"/>
            <a:ext cx="1045210" cy="5673348"/>
          </a:xfrm>
          <a:prstGeom prst="rect">
            <a:avLst/>
          </a:prstGeom>
        </p:spPr>
        <p:txBody>
          <a:bodyPr vert="horz" wrap="square" lIns="0" tIns="0" rIns="0" bIns="0" rtlCol="0">
            <a:spAutoFit/>
          </a:bodyPr>
          <a:lstStyle/>
          <a:p>
            <a:pPr algn="ctr">
              <a:lnSpc>
                <a:spcPts val="1775"/>
              </a:lnSpc>
            </a:pPr>
            <a:r>
              <a:rPr sz="1600">
                <a:solidFill>
                  <a:srgbClr val="8B52FF"/>
                </a:solidFill>
                <a:latin typeface="Arial MT"/>
                <a:cs typeface="Arial MT"/>
              </a:rPr>
              <a:t>TimeFrame</a:t>
            </a:r>
            <a:endParaRPr sz="1600">
              <a:latin typeface="Arial MT"/>
              <a:cs typeface="Arial MT"/>
            </a:endParaRPr>
          </a:p>
          <a:p>
            <a:pPr>
              <a:lnSpc>
                <a:spcPct val="100000"/>
              </a:lnSpc>
            </a:pPr>
            <a:endParaRPr sz="1800">
              <a:latin typeface="Arial MT"/>
              <a:cs typeface="Arial MT"/>
            </a:endParaRPr>
          </a:p>
          <a:p>
            <a:pPr>
              <a:lnSpc>
                <a:spcPct val="100000"/>
              </a:lnSpc>
            </a:pPr>
            <a:endParaRPr sz="1800">
              <a:latin typeface="Arial MT"/>
              <a:cs typeface="Arial MT"/>
            </a:endParaRPr>
          </a:p>
          <a:p>
            <a:pPr>
              <a:lnSpc>
                <a:spcPct val="100000"/>
              </a:lnSpc>
              <a:spcBef>
                <a:spcPts val="20"/>
              </a:spcBef>
            </a:pPr>
            <a:endParaRPr sz="1550">
              <a:latin typeface="Arial MT"/>
              <a:cs typeface="Arial MT"/>
            </a:endParaRPr>
          </a:p>
          <a:p>
            <a:pPr algn="ctr">
              <a:lnSpc>
                <a:spcPct val="100000"/>
              </a:lnSpc>
            </a:pPr>
            <a:r>
              <a:rPr sz="2100">
                <a:latin typeface="Arial MT"/>
                <a:cs typeface="Arial MT"/>
              </a:rPr>
              <a:t>5</a:t>
            </a:r>
          </a:p>
          <a:p>
            <a:pPr>
              <a:lnSpc>
                <a:spcPct val="100000"/>
              </a:lnSpc>
            </a:pPr>
            <a:endParaRPr sz="2400">
              <a:latin typeface="Arial MT"/>
              <a:cs typeface="Arial MT"/>
            </a:endParaRPr>
          </a:p>
          <a:p>
            <a:pPr>
              <a:lnSpc>
                <a:spcPct val="100000"/>
              </a:lnSpc>
              <a:spcBef>
                <a:spcPts val="55"/>
              </a:spcBef>
            </a:pPr>
            <a:endParaRPr sz="2700">
              <a:latin typeface="Arial MT"/>
              <a:cs typeface="Arial MT"/>
            </a:endParaRPr>
          </a:p>
          <a:p>
            <a:pPr algn="ctr">
              <a:lnSpc>
                <a:spcPct val="100000"/>
              </a:lnSpc>
            </a:pPr>
            <a:r>
              <a:rPr sz="2100">
                <a:latin typeface="Arial MT"/>
                <a:cs typeface="Arial MT"/>
              </a:rPr>
              <a:t>0 </a:t>
            </a:r>
            <a:r>
              <a:rPr sz="2100">
                <a:solidFill>
                  <a:srgbClr val="FF1616"/>
                </a:solidFill>
                <a:latin typeface="Arial MT"/>
                <a:cs typeface="Arial MT"/>
              </a:rPr>
              <a:t>(0)</a:t>
            </a:r>
            <a:endParaRPr sz="2100">
              <a:latin typeface="Arial MT"/>
              <a:cs typeface="Arial MT"/>
            </a:endParaRPr>
          </a:p>
          <a:p>
            <a:pPr>
              <a:lnSpc>
                <a:spcPct val="100000"/>
              </a:lnSpc>
            </a:pPr>
            <a:endParaRPr sz="2400">
              <a:latin typeface="Arial MT"/>
              <a:cs typeface="Arial MT"/>
            </a:endParaRPr>
          </a:p>
          <a:p>
            <a:pPr>
              <a:lnSpc>
                <a:spcPct val="100000"/>
              </a:lnSpc>
              <a:spcBef>
                <a:spcPts val="35"/>
              </a:spcBef>
            </a:pPr>
            <a:endParaRPr sz="2700">
              <a:latin typeface="Arial MT"/>
              <a:cs typeface="Arial MT"/>
            </a:endParaRPr>
          </a:p>
          <a:p>
            <a:pPr algn="ctr">
              <a:lnSpc>
                <a:spcPct val="100000"/>
              </a:lnSpc>
            </a:pPr>
            <a:r>
              <a:rPr sz="2100">
                <a:latin typeface="Arial MT"/>
                <a:cs typeface="Arial MT"/>
              </a:rPr>
              <a:t>1 </a:t>
            </a:r>
            <a:r>
              <a:rPr sz="2100">
                <a:solidFill>
                  <a:srgbClr val="FF1616"/>
                </a:solidFill>
                <a:latin typeface="Arial MT"/>
                <a:cs typeface="Arial MT"/>
              </a:rPr>
              <a:t>(5)</a:t>
            </a:r>
            <a:endParaRPr sz="2100">
              <a:latin typeface="Arial MT"/>
              <a:cs typeface="Arial MT"/>
            </a:endParaRPr>
          </a:p>
          <a:p>
            <a:pPr>
              <a:lnSpc>
                <a:spcPct val="100000"/>
              </a:lnSpc>
            </a:pPr>
            <a:endParaRPr sz="2400">
              <a:latin typeface="Arial MT"/>
              <a:cs typeface="Arial MT"/>
            </a:endParaRPr>
          </a:p>
          <a:p>
            <a:pPr>
              <a:lnSpc>
                <a:spcPct val="100000"/>
              </a:lnSpc>
              <a:spcBef>
                <a:spcPts val="55"/>
              </a:spcBef>
            </a:pPr>
            <a:endParaRPr sz="2550">
              <a:latin typeface="Arial MT"/>
              <a:cs typeface="Arial MT"/>
            </a:endParaRPr>
          </a:p>
          <a:p>
            <a:pPr algn="ctr">
              <a:lnSpc>
                <a:spcPct val="100000"/>
              </a:lnSpc>
            </a:pPr>
            <a:r>
              <a:rPr sz="2100">
                <a:latin typeface="Arial MT"/>
                <a:cs typeface="Arial MT"/>
              </a:rPr>
              <a:t>2 </a:t>
            </a:r>
            <a:r>
              <a:rPr sz="2100">
                <a:solidFill>
                  <a:srgbClr val="FF1616"/>
                </a:solidFill>
                <a:latin typeface="Arial MT"/>
                <a:cs typeface="Arial MT"/>
              </a:rPr>
              <a:t>(10)</a:t>
            </a:r>
            <a:endParaRPr sz="2100">
              <a:latin typeface="Arial MT"/>
              <a:cs typeface="Arial MT"/>
            </a:endParaRPr>
          </a:p>
          <a:p>
            <a:pPr>
              <a:lnSpc>
                <a:spcPct val="100000"/>
              </a:lnSpc>
            </a:pPr>
            <a:endParaRPr sz="2400">
              <a:latin typeface="Arial MT"/>
              <a:cs typeface="Arial MT"/>
            </a:endParaRPr>
          </a:p>
          <a:p>
            <a:pPr>
              <a:lnSpc>
                <a:spcPct val="100000"/>
              </a:lnSpc>
              <a:spcBef>
                <a:spcPts val="35"/>
              </a:spcBef>
            </a:pPr>
            <a:endParaRPr sz="2000">
              <a:latin typeface="Arial MT"/>
              <a:cs typeface="Arial MT"/>
            </a:endParaRPr>
          </a:p>
          <a:p>
            <a:pPr algn="ctr">
              <a:lnSpc>
                <a:spcPct val="100000"/>
              </a:lnSpc>
            </a:pPr>
            <a:r>
              <a:rPr sz="2100">
                <a:latin typeface="Arial MT"/>
                <a:cs typeface="Arial MT"/>
              </a:rPr>
              <a:t>3 </a:t>
            </a:r>
            <a:r>
              <a:rPr sz="2100">
                <a:solidFill>
                  <a:srgbClr val="FF1616"/>
                </a:solidFill>
                <a:latin typeface="Arial MT"/>
                <a:cs typeface="Arial MT"/>
              </a:rPr>
              <a:t>(15)</a:t>
            </a:r>
            <a:endParaRPr sz="2100">
              <a:latin typeface="Arial MT"/>
              <a:cs typeface="Arial MT"/>
            </a:endParaRPr>
          </a:p>
        </p:txBody>
      </p:sp>
      <p:sp>
        <p:nvSpPr>
          <p:cNvPr id="6" name="object 6"/>
          <p:cNvSpPr txBox="1"/>
          <p:nvPr/>
        </p:nvSpPr>
        <p:spPr>
          <a:xfrm>
            <a:off x="13549278" y="2365095"/>
            <a:ext cx="909319" cy="5673348"/>
          </a:xfrm>
          <a:prstGeom prst="rect">
            <a:avLst/>
          </a:prstGeom>
        </p:spPr>
        <p:txBody>
          <a:bodyPr vert="horz" wrap="square" lIns="0" tIns="0" rIns="0" bIns="0" rtlCol="0">
            <a:spAutoFit/>
          </a:bodyPr>
          <a:lstStyle/>
          <a:p>
            <a:pPr algn="ctr">
              <a:lnSpc>
                <a:spcPts val="1775"/>
              </a:lnSpc>
            </a:pPr>
            <a:r>
              <a:rPr sz="1600">
                <a:solidFill>
                  <a:srgbClr val="8B52FF"/>
                </a:solidFill>
                <a:latin typeface="Arial MT"/>
                <a:cs typeface="Arial MT"/>
              </a:rPr>
              <a:t>Efficiency</a:t>
            </a:r>
            <a:endParaRPr sz="1600">
              <a:latin typeface="Arial MT"/>
              <a:cs typeface="Arial MT"/>
            </a:endParaRPr>
          </a:p>
          <a:p>
            <a:pPr>
              <a:lnSpc>
                <a:spcPct val="100000"/>
              </a:lnSpc>
            </a:pPr>
            <a:endParaRPr sz="1800">
              <a:latin typeface="Arial MT"/>
              <a:cs typeface="Arial MT"/>
            </a:endParaRPr>
          </a:p>
          <a:p>
            <a:pPr>
              <a:lnSpc>
                <a:spcPct val="100000"/>
              </a:lnSpc>
            </a:pPr>
            <a:endParaRPr sz="1800">
              <a:latin typeface="Arial MT"/>
              <a:cs typeface="Arial MT"/>
            </a:endParaRPr>
          </a:p>
          <a:p>
            <a:pPr>
              <a:lnSpc>
                <a:spcPct val="100000"/>
              </a:lnSpc>
              <a:spcBef>
                <a:spcPts val="20"/>
              </a:spcBef>
            </a:pPr>
            <a:endParaRPr sz="1550">
              <a:latin typeface="Arial MT"/>
              <a:cs typeface="Arial MT"/>
            </a:endParaRPr>
          </a:p>
          <a:p>
            <a:pPr algn="ctr">
              <a:lnSpc>
                <a:spcPct val="100000"/>
              </a:lnSpc>
            </a:pPr>
            <a:r>
              <a:rPr sz="2100">
                <a:latin typeface="Arial MT"/>
                <a:cs typeface="Arial MT"/>
              </a:rPr>
              <a:t>4</a:t>
            </a:r>
          </a:p>
          <a:p>
            <a:pPr>
              <a:lnSpc>
                <a:spcPct val="100000"/>
              </a:lnSpc>
            </a:pPr>
            <a:endParaRPr sz="2400">
              <a:latin typeface="Arial MT"/>
              <a:cs typeface="Arial MT"/>
            </a:endParaRPr>
          </a:p>
          <a:p>
            <a:pPr>
              <a:lnSpc>
                <a:spcPct val="100000"/>
              </a:lnSpc>
              <a:spcBef>
                <a:spcPts val="55"/>
              </a:spcBef>
            </a:pPr>
            <a:endParaRPr sz="2700">
              <a:latin typeface="Arial MT"/>
              <a:cs typeface="Arial MT"/>
            </a:endParaRPr>
          </a:p>
          <a:p>
            <a:pPr algn="ctr">
              <a:lnSpc>
                <a:spcPct val="100000"/>
              </a:lnSpc>
            </a:pPr>
            <a:r>
              <a:rPr sz="2100">
                <a:latin typeface="Arial MT"/>
                <a:cs typeface="Arial MT"/>
              </a:rPr>
              <a:t>2 </a:t>
            </a:r>
            <a:r>
              <a:rPr sz="2100">
                <a:solidFill>
                  <a:srgbClr val="FF1616"/>
                </a:solidFill>
                <a:latin typeface="Arial MT"/>
                <a:cs typeface="Arial MT"/>
              </a:rPr>
              <a:t>(8)</a:t>
            </a:r>
            <a:endParaRPr sz="2100">
              <a:latin typeface="Arial MT"/>
              <a:cs typeface="Arial MT"/>
            </a:endParaRPr>
          </a:p>
          <a:p>
            <a:pPr>
              <a:lnSpc>
                <a:spcPct val="100000"/>
              </a:lnSpc>
            </a:pPr>
            <a:endParaRPr sz="2400">
              <a:latin typeface="Arial MT"/>
              <a:cs typeface="Arial MT"/>
            </a:endParaRPr>
          </a:p>
          <a:p>
            <a:pPr>
              <a:lnSpc>
                <a:spcPct val="100000"/>
              </a:lnSpc>
              <a:spcBef>
                <a:spcPts val="35"/>
              </a:spcBef>
            </a:pPr>
            <a:endParaRPr sz="2700">
              <a:latin typeface="Arial MT"/>
              <a:cs typeface="Arial MT"/>
            </a:endParaRPr>
          </a:p>
          <a:p>
            <a:pPr algn="ctr">
              <a:lnSpc>
                <a:spcPct val="100000"/>
              </a:lnSpc>
            </a:pPr>
            <a:r>
              <a:rPr sz="2100">
                <a:latin typeface="Arial MT"/>
                <a:cs typeface="Arial MT"/>
              </a:rPr>
              <a:t>3 </a:t>
            </a:r>
            <a:r>
              <a:rPr sz="2100">
                <a:solidFill>
                  <a:srgbClr val="FF1616"/>
                </a:solidFill>
                <a:latin typeface="Arial MT"/>
                <a:cs typeface="Arial MT"/>
              </a:rPr>
              <a:t>(12)</a:t>
            </a:r>
            <a:endParaRPr sz="2100">
              <a:latin typeface="Arial MT"/>
              <a:cs typeface="Arial MT"/>
            </a:endParaRPr>
          </a:p>
          <a:p>
            <a:pPr>
              <a:lnSpc>
                <a:spcPct val="100000"/>
              </a:lnSpc>
            </a:pPr>
            <a:endParaRPr sz="2400">
              <a:latin typeface="Arial MT"/>
              <a:cs typeface="Arial MT"/>
            </a:endParaRPr>
          </a:p>
          <a:p>
            <a:pPr>
              <a:lnSpc>
                <a:spcPct val="100000"/>
              </a:lnSpc>
              <a:spcBef>
                <a:spcPts val="55"/>
              </a:spcBef>
            </a:pPr>
            <a:endParaRPr sz="2550">
              <a:latin typeface="Arial MT"/>
              <a:cs typeface="Arial MT"/>
            </a:endParaRPr>
          </a:p>
          <a:p>
            <a:pPr algn="ctr">
              <a:lnSpc>
                <a:spcPct val="100000"/>
              </a:lnSpc>
            </a:pPr>
            <a:r>
              <a:rPr sz="2100">
                <a:latin typeface="Arial MT"/>
                <a:cs typeface="Arial MT"/>
              </a:rPr>
              <a:t>3 </a:t>
            </a:r>
            <a:r>
              <a:rPr sz="2100">
                <a:solidFill>
                  <a:srgbClr val="FF1616"/>
                </a:solidFill>
                <a:latin typeface="Arial MT"/>
                <a:cs typeface="Arial MT"/>
              </a:rPr>
              <a:t>(12)</a:t>
            </a:r>
            <a:endParaRPr sz="2100">
              <a:latin typeface="Arial MT"/>
              <a:cs typeface="Arial MT"/>
            </a:endParaRPr>
          </a:p>
          <a:p>
            <a:pPr>
              <a:lnSpc>
                <a:spcPct val="100000"/>
              </a:lnSpc>
            </a:pPr>
            <a:endParaRPr sz="2400">
              <a:latin typeface="Arial MT"/>
              <a:cs typeface="Arial MT"/>
            </a:endParaRPr>
          </a:p>
          <a:p>
            <a:pPr>
              <a:lnSpc>
                <a:spcPct val="100000"/>
              </a:lnSpc>
              <a:spcBef>
                <a:spcPts val="35"/>
              </a:spcBef>
            </a:pPr>
            <a:endParaRPr sz="2000">
              <a:latin typeface="Arial MT"/>
              <a:cs typeface="Arial MT"/>
            </a:endParaRPr>
          </a:p>
          <a:p>
            <a:pPr algn="ctr">
              <a:lnSpc>
                <a:spcPct val="100000"/>
              </a:lnSpc>
            </a:pPr>
            <a:r>
              <a:rPr sz="2100">
                <a:latin typeface="Arial MT"/>
                <a:cs typeface="Arial MT"/>
              </a:rPr>
              <a:t>2 </a:t>
            </a:r>
            <a:r>
              <a:rPr sz="2100">
                <a:solidFill>
                  <a:srgbClr val="FF1616"/>
                </a:solidFill>
                <a:latin typeface="Arial MT"/>
                <a:cs typeface="Arial MT"/>
              </a:rPr>
              <a:t>(8)</a:t>
            </a:r>
            <a:endParaRPr sz="2100">
              <a:latin typeface="Arial MT"/>
              <a:cs typeface="Arial MT"/>
            </a:endParaRPr>
          </a:p>
        </p:txBody>
      </p:sp>
      <p:sp>
        <p:nvSpPr>
          <p:cNvPr id="7" name="object 7"/>
          <p:cNvSpPr txBox="1"/>
          <p:nvPr/>
        </p:nvSpPr>
        <p:spPr>
          <a:xfrm>
            <a:off x="15817842" y="2365095"/>
            <a:ext cx="470534" cy="5683607"/>
          </a:xfrm>
          <a:prstGeom prst="rect">
            <a:avLst/>
          </a:prstGeom>
        </p:spPr>
        <p:txBody>
          <a:bodyPr vert="horz" wrap="square" lIns="0" tIns="0" rIns="0" bIns="0" rtlCol="0">
            <a:spAutoFit/>
          </a:bodyPr>
          <a:lstStyle/>
          <a:p>
            <a:pPr>
              <a:lnSpc>
                <a:spcPts val="1775"/>
              </a:lnSpc>
            </a:pPr>
            <a:r>
              <a:rPr sz="1600">
                <a:latin typeface="Arial MT"/>
                <a:cs typeface="Arial MT"/>
              </a:rPr>
              <a:t>Total</a:t>
            </a:r>
          </a:p>
          <a:p>
            <a:pPr>
              <a:lnSpc>
                <a:spcPct val="100000"/>
              </a:lnSpc>
            </a:pPr>
            <a:endParaRPr sz="1800">
              <a:latin typeface="Arial MT"/>
              <a:cs typeface="Arial MT"/>
            </a:endParaRPr>
          </a:p>
          <a:p>
            <a:pPr>
              <a:lnSpc>
                <a:spcPct val="100000"/>
              </a:lnSpc>
            </a:pPr>
            <a:endParaRPr sz="1800">
              <a:latin typeface="Arial MT"/>
              <a:cs typeface="Arial MT"/>
            </a:endParaRPr>
          </a:p>
          <a:p>
            <a:pPr>
              <a:lnSpc>
                <a:spcPct val="100000"/>
              </a:lnSpc>
            </a:pPr>
            <a:endParaRPr sz="1800">
              <a:latin typeface="Arial MT"/>
              <a:cs typeface="Arial MT"/>
            </a:endParaRPr>
          </a:p>
          <a:p>
            <a:pPr>
              <a:lnSpc>
                <a:spcPct val="100000"/>
              </a:lnSpc>
            </a:pPr>
            <a:endParaRPr sz="1800">
              <a:latin typeface="Arial MT"/>
              <a:cs typeface="Arial MT"/>
            </a:endParaRPr>
          </a:p>
          <a:p>
            <a:pPr>
              <a:lnSpc>
                <a:spcPct val="100000"/>
              </a:lnSpc>
            </a:pPr>
            <a:endParaRPr sz="1800">
              <a:latin typeface="Arial MT"/>
              <a:cs typeface="Arial MT"/>
            </a:endParaRPr>
          </a:p>
          <a:p>
            <a:pPr>
              <a:lnSpc>
                <a:spcPct val="100000"/>
              </a:lnSpc>
            </a:pPr>
            <a:endParaRPr sz="1800">
              <a:latin typeface="Arial MT"/>
              <a:cs typeface="Arial MT"/>
            </a:endParaRPr>
          </a:p>
          <a:p>
            <a:pPr>
              <a:lnSpc>
                <a:spcPct val="100000"/>
              </a:lnSpc>
              <a:spcBef>
                <a:spcPts val="5"/>
              </a:spcBef>
            </a:pPr>
            <a:endParaRPr sz="1700">
              <a:latin typeface="Arial MT"/>
              <a:cs typeface="Arial MT"/>
            </a:endParaRPr>
          </a:p>
          <a:p>
            <a:pPr marL="67310">
              <a:lnSpc>
                <a:spcPct val="100000"/>
              </a:lnSpc>
              <a:spcBef>
                <a:spcPts val="5"/>
              </a:spcBef>
            </a:pPr>
            <a:r>
              <a:rPr sz="2100">
                <a:solidFill>
                  <a:srgbClr val="FF1616"/>
                </a:solidFill>
                <a:latin typeface="Arial MT"/>
                <a:cs typeface="Arial MT"/>
              </a:rPr>
              <a:t>31</a:t>
            </a:r>
            <a:endParaRPr sz="2100">
              <a:latin typeface="Arial MT"/>
              <a:cs typeface="Arial MT"/>
            </a:endParaRPr>
          </a:p>
          <a:p>
            <a:pPr>
              <a:lnSpc>
                <a:spcPct val="100000"/>
              </a:lnSpc>
            </a:pPr>
            <a:endParaRPr sz="2400">
              <a:latin typeface="Arial MT"/>
              <a:cs typeface="Arial MT"/>
            </a:endParaRPr>
          </a:p>
          <a:p>
            <a:pPr>
              <a:lnSpc>
                <a:spcPct val="100000"/>
              </a:lnSpc>
              <a:spcBef>
                <a:spcPts val="30"/>
              </a:spcBef>
            </a:pPr>
            <a:endParaRPr sz="2700">
              <a:latin typeface="Arial MT"/>
              <a:cs typeface="Arial MT"/>
            </a:endParaRPr>
          </a:p>
          <a:p>
            <a:pPr marL="57150">
              <a:lnSpc>
                <a:spcPct val="100000"/>
              </a:lnSpc>
              <a:spcBef>
                <a:spcPts val="5"/>
              </a:spcBef>
            </a:pPr>
            <a:r>
              <a:rPr sz="2100">
                <a:solidFill>
                  <a:srgbClr val="FF1616"/>
                </a:solidFill>
                <a:latin typeface="Arial MT"/>
                <a:cs typeface="Arial MT"/>
              </a:rPr>
              <a:t>44</a:t>
            </a:r>
            <a:endParaRPr sz="2100">
              <a:latin typeface="Arial MT"/>
              <a:cs typeface="Arial MT"/>
            </a:endParaRPr>
          </a:p>
          <a:p>
            <a:pPr>
              <a:lnSpc>
                <a:spcPct val="100000"/>
              </a:lnSpc>
            </a:pPr>
            <a:endParaRPr sz="2400">
              <a:latin typeface="Arial MT"/>
              <a:cs typeface="Arial MT"/>
            </a:endParaRPr>
          </a:p>
          <a:p>
            <a:pPr>
              <a:lnSpc>
                <a:spcPct val="100000"/>
              </a:lnSpc>
              <a:spcBef>
                <a:spcPts val="50"/>
              </a:spcBef>
            </a:pPr>
            <a:endParaRPr sz="2550">
              <a:latin typeface="Arial MT"/>
              <a:cs typeface="Arial MT"/>
            </a:endParaRPr>
          </a:p>
          <a:p>
            <a:pPr marL="66040">
              <a:lnSpc>
                <a:spcPct val="100000"/>
              </a:lnSpc>
              <a:spcBef>
                <a:spcPts val="5"/>
              </a:spcBef>
            </a:pPr>
            <a:r>
              <a:rPr sz="2100">
                <a:solidFill>
                  <a:srgbClr val="FF1616"/>
                </a:solidFill>
                <a:latin typeface="Arial MT"/>
                <a:cs typeface="Arial MT"/>
              </a:rPr>
              <a:t>41</a:t>
            </a:r>
            <a:endParaRPr sz="2100">
              <a:latin typeface="Arial MT"/>
              <a:cs typeface="Arial MT"/>
            </a:endParaRPr>
          </a:p>
          <a:p>
            <a:pPr>
              <a:lnSpc>
                <a:spcPct val="100000"/>
              </a:lnSpc>
            </a:pPr>
            <a:endParaRPr sz="2400">
              <a:latin typeface="Arial MT"/>
              <a:cs typeface="Arial MT"/>
            </a:endParaRPr>
          </a:p>
          <a:p>
            <a:pPr>
              <a:lnSpc>
                <a:spcPct val="100000"/>
              </a:lnSpc>
              <a:spcBef>
                <a:spcPts val="30"/>
              </a:spcBef>
            </a:pPr>
            <a:endParaRPr sz="2000">
              <a:latin typeface="Arial MT"/>
              <a:cs typeface="Arial MT"/>
            </a:endParaRPr>
          </a:p>
          <a:p>
            <a:pPr marL="55244">
              <a:lnSpc>
                <a:spcPct val="100000"/>
              </a:lnSpc>
              <a:spcBef>
                <a:spcPts val="5"/>
              </a:spcBef>
            </a:pPr>
            <a:r>
              <a:rPr sz="2100">
                <a:solidFill>
                  <a:srgbClr val="FF1616"/>
                </a:solidFill>
                <a:latin typeface="Arial MT"/>
                <a:cs typeface="Arial MT"/>
              </a:rPr>
              <a:t>46</a:t>
            </a:r>
            <a:endParaRPr sz="2100">
              <a:latin typeface="Arial MT"/>
              <a:cs typeface="Arial MT"/>
            </a:endParaRPr>
          </a:p>
        </p:txBody>
      </p:sp>
      <p:sp>
        <p:nvSpPr>
          <p:cNvPr id="10" name="object 10"/>
          <p:cNvSpPr/>
          <p:nvPr/>
        </p:nvSpPr>
        <p:spPr>
          <a:xfrm>
            <a:off x="1618732" y="1968750"/>
            <a:ext cx="15214600" cy="6164580"/>
          </a:xfrm>
          <a:custGeom>
            <a:avLst/>
            <a:gdLst/>
            <a:ahLst/>
            <a:cxnLst/>
            <a:rect l="l" t="t" r="r" b="b"/>
            <a:pathLst>
              <a:path w="15214600" h="6164580">
                <a:moveTo>
                  <a:pt x="9524" y="9524"/>
                </a:moveTo>
                <a:lnTo>
                  <a:pt x="9524" y="6155048"/>
                </a:lnTo>
              </a:path>
              <a:path w="15214600" h="6164580">
                <a:moveTo>
                  <a:pt x="3958010" y="9524"/>
                </a:moveTo>
                <a:lnTo>
                  <a:pt x="3958010" y="6155048"/>
                </a:lnTo>
              </a:path>
              <a:path w="15214600" h="6164580">
                <a:moveTo>
                  <a:pt x="6810610" y="9524"/>
                </a:moveTo>
                <a:lnTo>
                  <a:pt x="6810610" y="6155048"/>
                </a:lnTo>
              </a:path>
              <a:path w="15214600" h="6164580">
                <a:moveTo>
                  <a:pt x="8994410" y="9524"/>
                </a:moveTo>
                <a:lnTo>
                  <a:pt x="8994410" y="6155048"/>
                </a:lnTo>
              </a:path>
              <a:path w="15214600" h="6164580">
                <a:moveTo>
                  <a:pt x="11197120" y="9524"/>
                </a:moveTo>
                <a:lnTo>
                  <a:pt x="11197120" y="6155048"/>
                </a:lnTo>
              </a:path>
              <a:path w="15214600" h="6164580">
                <a:moveTo>
                  <a:pt x="13573139" y="9524"/>
                </a:moveTo>
                <a:lnTo>
                  <a:pt x="13573139" y="6155048"/>
                </a:lnTo>
              </a:path>
              <a:path w="15214600" h="6164580">
                <a:moveTo>
                  <a:pt x="15204691" y="9524"/>
                </a:moveTo>
                <a:lnTo>
                  <a:pt x="15204691" y="6155048"/>
                </a:lnTo>
              </a:path>
              <a:path w="15214600" h="6164580">
                <a:moveTo>
                  <a:pt x="0" y="0"/>
                </a:moveTo>
                <a:lnTo>
                  <a:pt x="15214216" y="0"/>
                </a:lnTo>
              </a:path>
              <a:path w="15214600" h="6164580">
                <a:moveTo>
                  <a:pt x="0" y="1043220"/>
                </a:moveTo>
                <a:lnTo>
                  <a:pt x="15214216" y="1043220"/>
                </a:lnTo>
              </a:path>
              <a:path w="15214600" h="6164580">
                <a:moveTo>
                  <a:pt x="0" y="2086440"/>
                </a:moveTo>
                <a:lnTo>
                  <a:pt x="15214216" y="2086440"/>
                </a:lnTo>
              </a:path>
              <a:path w="15214600" h="6164580">
                <a:moveTo>
                  <a:pt x="0" y="3174749"/>
                </a:moveTo>
                <a:lnTo>
                  <a:pt x="15214216" y="3174749"/>
                </a:lnTo>
              </a:path>
              <a:path w="15214600" h="6164580">
                <a:moveTo>
                  <a:pt x="0" y="4234173"/>
                </a:moveTo>
                <a:lnTo>
                  <a:pt x="15214216" y="4234173"/>
                </a:lnTo>
              </a:path>
              <a:path w="15214600" h="6164580">
                <a:moveTo>
                  <a:pt x="0" y="5277394"/>
                </a:moveTo>
                <a:lnTo>
                  <a:pt x="15214216" y="5277394"/>
                </a:lnTo>
              </a:path>
              <a:path w="15214600" h="6164580">
                <a:moveTo>
                  <a:pt x="0" y="6164573"/>
                </a:moveTo>
                <a:lnTo>
                  <a:pt x="15214216" y="6164573"/>
                </a:lnTo>
              </a:path>
            </a:pathLst>
          </a:custGeom>
          <a:ln w="19049">
            <a:solidFill>
              <a:srgbClr val="000000"/>
            </a:solidFill>
          </a:ln>
        </p:spPr>
        <p:txBody>
          <a:bodyPr wrap="square" lIns="0" tIns="0" rIns="0" bIns="0" rtlCol="0"/>
          <a:lstStyle/>
          <a:p>
            <a:endParaRPr/>
          </a:p>
        </p:txBody>
      </p:sp>
      <p:sp>
        <p:nvSpPr>
          <p:cNvPr id="11" name="object 11"/>
          <p:cNvSpPr txBox="1">
            <a:spLocks noGrp="1"/>
          </p:cNvSpPr>
          <p:nvPr>
            <p:ph type="title"/>
          </p:nvPr>
        </p:nvSpPr>
        <p:spPr>
          <a:xfrm>
            <a:off x="3659719" y="-199655"/>
            <a:ext cx="10968561" cy="1836067"/>
          </a:xfrm>
          <a:prstGeom prst="rect">
            <a:avLst/>
          </a:prstGeom>
        </p:spPr>
        <p:txBody>
          <a:bodyPr vert="horz" wrap="square" lIns="0" tIns="390830" rIns="0" bIns="0" rtlCol="0">
            <a:spAutoFit/>
          </a:bodyPr>
          <a:lstStyle/>
          <a:p>
            <a:pPr algn="ctr">
              <a:lnSpc>
                <a:spcPct val="100000"/>
              </a:lnSpc>
              <a:spcBef>
                <a:spcPts val="100"/>
              </a:spcBef>
            </a:pPr>
            <a:r>
              <a:t>GRID ANALYSIS</a:t>
            </a:r>
          </a:p>
          <a:p>
            <a:pPr algn="ctr">
              <a:lnSpc>
                <a:spcPct val="100000"/>
              </a:lnSpc>
              <a:spcBef>
                <a:spcPts val="155"/>
              </a:spcBef>
            </a:pPr>
            <a:r>
              <a:rPr sz="3200">
                <a:solidFill>
                  <a:srgbClr val="81CFC2"/>
                </a:solidFill>
                <a:latin typeface="Roboto Bk"/>
                <a:cs typeface="Roboto Bk"/>
              </a:rPr>
              <a:t>APPLIED</a:t>
            </a:r>
            <a:endParaRPr sz="3200">
              <a:latin typeface="Roboto Bk"/>
              <a:cs typeface="Roboto Bk"/>
            </a:endParaRPr>
          </a:p>
        </p:txBody>
      </p:sp>
      <p:sp>
        <p:nvSpPr>
          <p:cNvPr id="12" name="object 12"/>
          <p:cNvSpPr txBox="1"/>
          <p:nvPr/>
        </p:nvSpPr>
        <p:spPr>
          <a:xfrm>
            <a:off x="15097514" y="8750999"/>
            <a:ext cx="2657086" cy="1274708"/>
          </a:xfrm>
          <a:prstGeom prst="rect">
            <a:avLst/>
          </a:prstGeom>
        </p:spPr>
        <p:txBody>
          <a:bodyPr vert="horz" wrap="square" lIns="0" tIns="12700" rIns="0" bIns="0" rtlCol="0">
            <a:spAutoFit/>
          </a:bodyPr>
          <a:lstStyle/>
          <a:p>
            <a:pPr marL="698500">
              <a:lnSpc>
                <a:spcPct val="100000"/>
              </a:lnSpc>
              <a:spcBef>
                <a:spcPts val="100"/>
              </a:spcBef>
              <a:tabLst>
                <a:tab pos="1543050" algn="l"/>
              </a:tabLst>
            </a:pPr>
            <a:endParaRPr sz="4800" baseline="-5208" dirty="0">
              <a:latin typeface="Roboto Cn"/>
              <a:cs typeface="Roboto Cn"/>
            </a:endParaRPr>
          </a:p>
          <a:p>
            <a:pPr>
              <a:lnSpc>
                <a:spcPct val="100000"/>
              </a:lnSpc>
              <a:spcBef>
                <a:spcPts val="45"/>
              </a:spcBef>
            </a:pPr>
            <a:endParaRPr sz="2800" dirty="0">
              <a:latin typeface="Roboto Cn"/>
              <a:cs typeface="Roboto Cn"/>
            </a:endParaRPr>
          </a:p>
          <a:p>
            <a:pPr marL="12700">
              <a:lnSpc>
                <a:spcPct val="100000"/>
              </a:lnSpc>
            </a:pPr>
            <a:r>
              <a:rPr sz="2200" b="1" dirty="0">
                <a:latin typeface="Roboto Bk"/>
                <a:cs typeface="Roboto Bk"/>
              </a:rPr>
              <a:t>Source: (LLC, 2020)</a:t>
            </a:r>
            <a:endParaRPr sz="2200" dirty="0">
              <a:latin typeface="Roboto Bk"/>
              <a:cs typeface="Roboto Bk"/>
            </a:endParaRP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2" name="object 2"/>
          <p:cNvPicPr/>
          <p:nvPr/>
        </p:nvPicPr>
        <p:blipFill>
          <a:blip r:embed="rId3" cstate="print"/>
          <a:stretch>
            <a:fillRect/>
          </a:stretch>
        </p:blipFill>
        <p:spPr>
          <a:xfrm>
            <a:off x="5189310" y="2154247"/>
            <a:ext cx="8296101" cy="4431546"/>
          </a:xfrm>
          <a:prstGeom prst="rect">
            <a:avLst/>
          </a:prstGeom>
        </p:spPr>
      </p:pic>
      <p:sp>
        <p:nvSpPr>
          <p:cNvPr id="4" name="object 4"/>
          <p:cNvSpPr txBox="1">
            <a:spLocks noGrp="1"/>
          </p:cNvSpPr>
          <p:nvPr>
            <p:ph type="title"/>
          </p:nvPr>
        </p:nvSpPr>
        <p:spPr>
          <a:xfrm>
            <a:off x="914400" y="743678"/>
            <a:ext cx="16459199" cy="1120820"/>
          </a:xfrm>
          <a:prstGeom prst="rect">
            <a:avLst/>
          </a:prstGeom>
        </p:spPr>
        <p:txBody>
          <a:bodyPr vert="horz" wrap="square" lIns="0" tIns="12700" rIns="0" bIns="0" rtlCol="0">
            <a:spAutoFit/>
          </a:bodyPr>
          <a:lstStyle/>
          <a:p>
            <a:pPr marL="12700">
              <a:lnSpc>
                <a:spcPct val="100000"/>
              </a:lnSpc>
              <a:spcBef>
                <a:spcPts val="100"/>
              </a:spcBef>
            </a:pPr>
            <a:r>
              <a:rPr sz="7200" spc="90" dirty="0"/>
              <a:t>EVALUATION</a:t>
            </a:r>
            <a:r>
              <a:rPr sz="7200" spc="45" dirty="0"/>
              <a:t> </a:t>
            </a:r>
            <a:r>
              <a:rPr sz="7200" spc="-25" dirty="0"/>
              <a:t>OF</a:t>
            </a:r>
            <a:r>
              <a:rPr sz="7200" spc="50" dirty="0"/>
              <a:t> </a:t>
            </a:r>
            <a:r>
              <a:rPr sz="7200" spc="125" dirty="0"/>
              <a:t>THE</a:t>
            </a:r>
            <a:r>
              <a:rPr sz="7200" spc="50" dirty="0"/>
              <a:t> </a:t>
            </a:r>
            <a:r>
              <a:rPr sz="7200" spc="60" dirty="0"/>
              <a:t>PROBLEM.</a:t>
            </a:r>
            <a:endParaRPr sz="7200" dirty="0"/>
          </a:p>
        </p:txBody>
      </p:sp>
      <p:sp>
        <p:nvSpPr>
          <p:cNvPr id="6" name="object 6"/>
          <p:cNvSpPr txBox="1"/>
          <p:nvPr/>
        </p:nvSpPr>
        <p:spPr>
          <a:xfrm>
            <a:off x="1671788" y="7767151"/>
            <a:ext cx="9743440" cy="2193549"/>
          </a:xfrm>
          <a:prstGeom prst="rect">
            <a:avLst/>
          </a:prstGeom>
        </p:spPr>
        <p:txBody>
          <a:bodyPr vert="horz" wrap="square" lIns="0" tIns="15875" rIns="0" bIns="0" rtlCol="0">
            <a:spAutoFit/>
          </a:bodyPr>
          <a:lstStyle/>
          <a:p>
            <a:pPr marL="355600" indent="-342900">
              <a:lnSpc>
                <a:spcPct val="100000"/>
              </a:lnSpc>
              <a:spcBef>
                <a:spcPts val="125"/>
              </a:spcBef>
              <a:buFont typeface="Arial" panose="020B0604020202020204" pitchFamily="34" charset="0"/>
              <a:buChar char="•"/>
            </a:pPr>
            <a:r>
              <a:rPr sz="2050" b="1" dirty="0">
                <a:solidFill>
                  <a:srgbClr val="79537D"/>
                </a:solidFill>
                <a:latin typeface="Roboto Bk"/>
                <a:cs typeface="Roboto Bk"/>
              </a:rPr>
              <a:t>All the offline retailers were bound to close their shops during the lockdown period.</a:t>
            </a:r>
            <a:endParaRPr sz="2050" dirty="0">
              <a:latin typeface="Roboto Bk"/>
              <a:cs typeface="Roboto Bk"/>
            </a:endParaRPr>
          </a:p>
          <a:p>
            <a:pPr marL="342900" indent="-342900">
              <a:lnSpc>
                <a:spcPct val="100000"/>
              </a:lnSpc>
              <a:spcBef>
                <a:spcPts val="40"/>
              </a:spcBef>
              <a:buFont typeface="Arial" panose="020B0604020202020204" pitchFamily="34" charset="0"/>
              <a:buChar char="•"/>
            </a:pPr>
            <a:endParaRPr sz="1850" dirty="0">
              <a:latin typeface="Roboto Bk"/>
              <a:cs typeface="Roboto Bk"/>
            </a:endParaRPr>
          </a:p>
          <a:p>
            <a:pPr marL="355600" indent="-342900">
              <a:lnSpc>
                <a:spcPct val="100000"/>
              </a:lnSpc>
              <a:spcBef>
                <a:spcPts val="5"/>
              </a:spcBef>
              <a:buFont typeface="Arial" panose="020B0604020202020204" pitchFamily="34" charset="0"/>
              <a:buChar char="•"/>
            </a:pPr>
            <a:r>
              <a:rPr sz="2050" b="1" dirty="0">
                <a:solidFill>
                  <a:srgbClr val="79537D"/>
                </a:solidFill>
                <a:latin typeface="Roboto Bk"/>
                <a:cs typeface="Roboto Bk"/>
              </a:rPr>
              <a:t>T M Lewin just like other companies suffered from an improper supply chain (Channell, 2021)</a:t>
            </a:r>
            <a:endParaRPr lang="en-GB" sz="2050" b="1" dirty="0">
              <a:solidFill>
                <a:srgbClr val="79537D"/>
              </a:solidFill>
              <a:latin typeface="Roboto Bk"/>
              <a:cs typeface="Roboto Bk"/>
            </a:endParaRPr>
          </a:p>
          <a:p>
            <a:pPr marL="12700">
              <a:lnSpc>
                <a:spcPct val="100000"/>
              </a:lnSpc>
              <a:spcBef>
                <a:spcPts val="5"/>
              </a:spcBef>
            </a:pPr>
            <a:endParaRPr lang="en-GB" sz="2050" b="1" dirty="0">
              <a:solidFill>
                <a:srgbClr val="79537D"/>
              </a:solidFill>
              <a:latin typeface="Roboto Bk"/>
              <a:cs typeface="Roboto Bk"/>
            </a:endParaRPr>
          </a:p>
          <a:p>
            <a:pPr marL="355600" indent="-342900">
              <a:spcBef>
                <a:spcPts val="5"/>
              </a:spcBef>
              <a:buFont typeface="Arial" panose="020B0604020202020204" pitchFamily="34" charset="0"/>
              <a:buChar char="•"/>
            </a:pPr>
            <a:r>
              <a:rPr lang="en-GB" sz="2050" b="1" dirty="0">
                <a:solidFill>
                  <a:srgbClr val="79537D"/>
                </a:solidFill>
                <a:latin typeface="Roboto Bk"/>
                <a:cs typeface="Roboto Bk"/>
              </a:rPr>
              <a:t>People were not ready to spend on expensive formal shirts during the pandemic (Powell et al., 2022).</a:t>
            </a:r>
            <a:endParaRPr lang="en-GB" sz="2050" dirty="0">
              <a:latin typeface="Roboto Bk"/>
              <a:cs typeface="Roboto Bk"/>
            </a:endParaRPr>
          </a:p>
        </p:txBody>
      </p:sp>
      <p:sp>
        <p:nvSpPr>
          <p:cNvPr id="10" name="object 10"/>
          <p:cNvSpPr txBox="1"/>
          <p:nvPr/>
        </p:nvSpPr>
        <p:spPr>
          <a:xfrm>
            <a:off x="7603049" y="6775849"/>
            <a:ext cx="3082290" cy="509114"/>
          </a:xfrm>
          <a:prstGeom prst="rect">
            <a:avLst/>
          </a:prstGeom>
        </p:spPr>
        <p:txBody>
          <a:bodyPr vert="horz" wrap="square" lIns="0" tIns="16510" rIns="0" bIns="0" rtlCol="0">
            <a:spAutoFit/>
          </a:bodyPr>
          <a:lstStyle/>
          <a:p>
            <a:pPr marL="12700">
              <a:lnSpc>
                <a:spcPct val="100000"/>
              </a:lnSpc>
              <a:spcBef>
                <a:spcPts val="130"/>
              </a:spcBef>
            </a:pPr>
            <a:r>
              <a:rPr sz="1600" b="1" dirty="0">
                <a:solidFill>
                  <a:srgbClr val="79537D"/>
                </a:solidFill>
                <a:latin typeface="Roboto Bk"/>
                <a:cs typeface="Roboto Bk"/>
              </a:rPr>
              <a:t>Source: (McKinsey &amp; Company, 2020)</a:t>
            </a:r>
            <a:endParaRPr sz="1600" dirty="0">
              <a:latin typeface="Roboto Bk"/>
              <a:cs typeface="Roboto Bk"/>
            </a:endParaRP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2" name="object 2"/>
          <p:cNvPicPr/>
          <p:nvPr/>
        </p:nvPicPr>
        <p:blipFill>
          <a:blip r:embed="rId3" cstate="print"/>
          <a:stretch>
            <a:fillRect/>
          </a:stretch>
        </p:blipFill>
        <p:spPr>
          <a:xfrm>
            <a:off x="9864927" y="3582354"/>
            <a:ext cx="8147416" cy="5237588"/>
          </a:xfrm>
          <a:prstGeom prst="rect">
            <a:avLst/>
          </a:prstGeom>
        </p:spPr>
      </p:pic>
      <p:sp>
        <p:nvSpPr>
          <p:cNvPr id="4" name="object 4"/>
          <p:cNvSpPr txBox="1">
            <a:spLocks noGrp="1"/>
          </p:cNvSpPr>
          <p:nvPr>
            <p:ph type="title"/>
          </p:nvPr>
        </p:nvSpPr>
        <p:spPr>
          <a:xfrm>
            <a:off x="1447800" y="342900"/>
            <a:ext cx="13639800" cy="1186992"/>
          </a:xfrm>
          <a:prstGeom prst="rect">
            <a:avLst/>
          </a:prstGeom>
        </p:spPr>
        <p:txBody>
          <a:bodyPr vert="horz" wrap="square" lIns="0" tIns="12700" rIns="0" bIns="0" rtlCol="0">
            <a:spAutoFit/>
          </a:bodyPr>
          <a:lstStyle/>
          <a:p>
            <a:pPr marL="1371600" marR="5080" indent="-1359535">
              <a:lnSpc>
                <a:spcPct val="116300"/>
              </a:lnSpc>
              <a:spcBef>
                <a:spcPts val="100"/>
              </a:spcBef>
            </a:pPr>
            <a:r>
              <a:rPr sz="7200" spc="-10" dirty="0"/>
              <a:t> </a:t>
            </a:r>
            <a:r>
              <a:rPr lang="en-GB" sz="7200" spc="-10" dirty="0"/>
              <a:t> </a:t>
            </a:r>
            <a:r>
              <a:rPr sz="7200" spc="135" dirty="0"/>
              <a:t>ALTERNATIVE </a:t>
            </a:r>
            <a:r>
              <a:rPr sz="7200" spc="-1580" dirty="0"/>
              <a:t> </a:t>
            </a:r>
            <a:r>
              <a:rPr lang="en-GB" sz="7200" spc="-1580" dirty="0"/>
              <a:t>-       </a:t>
            </a:r>
            <a:r>
              <a:rPr sz="7200" spc="20" dirty="0"/>
              <a:t>SOLUTION</a:t>
            </a:r>
            <a:endParaRPr sz="7200" dirty="0"/>
          </a:p>
        </p:txBody>
      </p:sp>
      <p:sp>
        <p:nvSpPr>
          <p:cNvPr id="6" name="object 6"/>
          <p:cNvSpPr txBox="1"/>
          <p:nvPr/>
        </p:nvSpPr>
        <p:spPr>
          <a:xfrm>
            <a:off x="1244017" y="3913695"/>
            <a:ext cx="8325484" cy="3271520"/>
          </a:xfrm>
          <a:prstGeom prst="rect">
            <a:avLst/>
          </a:prstGeom>
        </p:spPr>
        <p:txBody>
          <a:bodyPr vert="horz" wrap="square" lIns="0" tIns="12700" rIns="0" bIns="0" rtlCol="0">
            <a:spAutoFit/>
          </a:bodyPr>
          <a:lstStyle/>
          <a:p>
            <a:pPr marL="355600" indent="-342900">
              <a:lnSpc>
                <a:spcPct val="100000"/>
              </a:lnSpc>
              <a:spcBef>
                <a:spcPts val="100"/>
              </a:spcBef>
              <a:buFont typeface="Arial" panose="020B0604020202020204" pitchFamily="34" charset="0"/>
              <a:buChar char="•"/>
            </a:pPr>
            <a:r>
              <a:rPr sz="2300" b="1" dirty="0">
                <a:latin typeface="Roboto Bk"/>
                <a:cs typeface="Roboto Bk"/>
              </a:rPr>
              <a:t>The use of online platforms will help T M Lewin.</a:t>
            </a:r>
            <a:endParaRPr sz="2300" dirty="0">
              <a:latin typeface="Roboto Bk"/>
              <a:cs typeface="Roboto Bk"/>
            </a:endParaRPr>
          </a:p>
          <a:p>
            <a:pPr marL="355600" marR="158115" indent="-342900">
              <a:lnSpc>
                <a:spcPct val="206500"/>
              </a:lnSpc>
              <a:buFont typeface="Arial" panose="020B0604020202020204" pitchFamily="34" charset="0"/>
              <a:buChar char="•"/>
            </a:pPr>
            <a:r>
              <a:rPr sz="2300" b="1" dirty="0">
                <a:latin typeface="Roboto Bk"/>
                <a:cs typeface="Roboto Bk"/>
              </a:rPr>
              <a:t>The investment will help the company to grow (Alford and Jones, 2020,  p.104139).</a:t>
            </a:r>
            <a:endParaRPr sz="2300" dirty="0">
              <a:latin typeface="Roboto Bk"/>
              <a:cs typeface="Roboto Bk"/>
            </a:endParaRPr>
          </a:p>
          <a:p>
            <a:pPr marL="355600" marR="5080" indent="-342900">
              <a:lnSpc>
                <a:spcPct val="206500"/>
              </a:lnSpc>
              <a:buFont typeface="Arial" panose="020B0604020202020204" pitchFamily="34" charset="0"/>
              <a:buChar char="•"/>
            </a:pPr>
            <a:r>
              <a:rPr sz="2300" b="1" dirty="0">
                <a:latin typeface="Roboto Bk"/>
                <a:cs typeface="Roboto Bk"/>
              </a:rPr>
              <a:t>The change in leadership style can improve the operations of a business  (Evans, 2020).</a:t>
            </a:r>
            <a:endParaRPr sz="2300" dirty="0">
              <a:latin typeface="Roboto Bk"/>
              <a:cs typeface="Roboto Bk"/>
            </a:endParaRP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 name="object 3"/>
          <p:cNvSpPr txBox="1">
            <a:spLocks noGrp="1"/>
          </p:cNvSpPr>
          <p:nvPr>
            <p:ph type="title"/>
          </p:nvPr>
        </p:nvSpPr>
        <p:spPr>
          <a:xfrm>
            <a:off x="4953000" y="962662"/>
            <a:ext cx="7315201" cy="1120820"/>
          </a:xfrm>
          <a:prstGeom prst="rect">
            <a:avLst/>
          </a:prstGeom>
        </p:spPr>
        <p:txBody>
          <a:bodyPr vert="horz" wrap="square" lIns="0" tIns="12700" rIns="0" bIns="0" rtlCol="0">
            <a:spAutoFit/>
          </a:bodyPr>
          <a:lstStyle/>
          <a:p>
            <a:pPr marL="12700">
              <a:lnSpc>
                <a:spcPct val="100000"/>
              </a:lnSpc>
              <a:spcBef>
                <a:spcPts val="100"/>
              </a:spcBef>
            </a:pPr>
            <a:r>
              <a:rPr sz="7200" spc="5" dirty="0"/>
              <a:t>CONCLUSION</a:t>
            </a:r>
            <a:endParaRPr sz="7200" dirty="0"/>
          </a:p>
        </p:txBody>
      </p:sp>
      <p:sp>
        <p:nvSpPr>
          <p:cNvPr id="5" name="object 5"/>
          <p:cNvSpPr txBox="1"/>
          <p:nvPr/>
        </p:nvSpPr>
        <p:spPr>
          <a:xfrm>
            <a:off x="2181415" y="3543300"/>
            <a:ext cx="13566561" cy="2547749"/>
          </a:xfrm>
          <a:prstGeom prst="rect">
            <a:avLst/>
          </a:prstGeom>
        </p:spPr>
        <p:txBody>
          <a:bodyPr vert="horz" wrap="square" lIns="0" tIns="15240" rIns="0" bIns="0" rtlCol="0">
            <a:spAutoFit/>
          </a:bodyPr>
          <a:lstStyle/>
          <a:p>
            <a:pPr marL="584200" indent="-571500">
              <a:lnSpc>
                <a:spcPct val="150000"/>
              </a:lnSpc>
              <a:spcBef>
                <a:spcPts val="120"/>
              </a:spcBef>
              <a:buFont typeface="Arial" panose="020B0604020202020204" pitchFamily="34" charset="0"/>
              <a:buChar char="•"/>
            </a:pPr>
            <a:r>
              <a:rPr sz="3800" b="1" dirty="0">
                <a:latin typeface="Roboto Bk"/>
                <a:cs typeface="Roboto Bk"/>
              </a:rPr>
              <a:t>The presentation has analysed the main issues</a:t>
            </a:r>
            <a:r>
              <a:rPr lang="en-GB" sz="3800" dirty="0">
                <a:latin typeface="Roboto Bk"/>
                <a:cs typeface="Roboto Bk"/>
              </a:rPr>
              <a:t> </a:t>
            </a:r>
            <a:r>
              <a:rPr sz="3800" b="1" dirty="0">
                <a:latin typeface="Roboto Bk"/>
                <a:cs typeface="Roboto Bk"/>
              </a:rPr>
              <a:t>faced by T M Lewins.</a:t>
            </a:r>
            <a:endParaRPr sz="3800" dirty="0">
              <a:latin typeface="Roboto Bk"/>
              <a:cs typeface="Roboto Bk"/>
            </a:endParaRPr>
          </a:p>
          <a:p>
            <a:pPr marL="584200" marR="655320" indent="-571500">
              <a:lnSpc>
                <a:spcPct val="150000"/>
              </a:lnSpc>
              <a:buFont typeface="Arial" panose="020B0604020202020204" pitchFamily="34" charset="0"/>
              <a:buChar char="•"/>
            </a:pPr>
            <a:r>
              <a:rPr sz="3800" b="1" dirty="0">
                <a:latin typeface="Roboto Bk"/>
                <a:cs typeface="Roboto Bk"/>
              </a:rPr>
              <a:t>It has also identified some solutions </a:t>
            </a:r>
            <a:r>
              <a:rPr sz="3800" b="1" dirty="0" err="1">
                <a:latin typeface="Roboto Bk"/>
                <a:cs typeface="Roboto Bk"/>
              </a:rPr>
              <a:t>fo</a:t>
            </a:r>
            <a:r>
              <a:rPr lang="en-GB" sz="3800" b="1" dirty="0">
                <a:latin typeface="Roboto Bk"/>
                <a:cs typeface="Roboto Bk"/>
              </a:rPr>
              <a:t>r </a:t>
            </a:r>
            <a:r>
              <a:rPr sz="3800" b="1" dirty="0">
                <a:latin typeface="Roboto Bk"/>
                <a:cs typeface="Roboto Bk"/>
              </a:rPr>
              <a:t>the  company.</a:t>
            </a:r>
            <a:endParaRPr sz="3800" dirty="0">
              <a:latin typeface="Roboto Bk"/>
              <a:cs typeface="Roboto Bk"/>
            </a:endParaRP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object 2"/>
          <p:cNvSpPr/>
          <p:nvPr/>
        </p:nvSpPr>
        <p:spPr>
          <a:xfrm>
            <a:off x="564253" y="1594391"/>
            <a:ext cx="60960" cy="60960"/>
          </a:xfrm>
          <a:custGeom>
            <a:avLst/>
            <a:gdLst/>
            <a:ahLst/>
            <a:cxnLst/>
            <a:rect l="l" t="t" r="r" b="b"/>
            <a:pathLst>
              <a:path w="60959" h="60960">
                <a:moveTo>
                  <a:pt x="34332" y="60625"/>
                </a:moveTo>
                <a:lnTo>
                  <a:pt x="26293" y="60625"/>
                </a:lnTo>
                <a:lnTo>
                  <a:pt x="22426" y="59856"/>
                </a:lnTo>
                <a:lnTo>
                  <a:pt x="0" y="34332"/>
                </a:lnTo>
                <a:lnTo>
                  <a:pt x="0" y="26293"/>
                </a:lnTo>
                <a:lnTo>
                  <a:pt x="26293" y="0"/>
                </a:lnTo>
                <a:lnTo>
                  <a:pt x="34332" y="0"/>
                </a:lnTo>
                <a:lnTo>
                  <a:pt x="60625" y="30312"/>
                </a:lnTo>
                <a:lnTo>
                  <a:pt x="60625" y="34332"/>
                </a:lnTo>
                <a:lnTo>
                  <a:pt x="34332" y="60625"/>
                </a:lnTo>
                <a:close/>
              </a:path>
            </a:pathLst>
          </a:custGeom>
          <a:solidFill>
            <a:srgbClr val="000000"/>
          </a:solidFill>
        </p:spPr>
        <p:txBody>
          <a:bodyPr wrap="square" lIns="0" tIns="0" rIns="0" bIns="0" rtlCol="0"/>
          <a:lstStyle/>
          <a:p>
            <a:endParaRPr/>
          </a:p>
        </p:txBody>
      </p:sp>
      <p:sp>
        <p:nvSpPr>
          <p:cNvPr id="3" name="object 3"/>
          <p:cNvSpPr txBox="1"/>
          <p:nvPr/>
        </p:nvSpPr>
        <p:spPr>
          <a:xfrm>
            <a:off x="727070" y="1483565"/>
            <a:ext cx="17104995" cy="7589514"/>
          </a:xfrm>
          <a:prstGeom prst="rect">
            <a:avLst/>
          </a:prstGeom>
        </p:spPr>
        <p:txBody>
          <a:bodyPr vert="horz" wrap="square" lIns="0" tIns="13335" rIns="0" bIns="0" rtlCol="0">
            <a:spAutoFit/>
          </a:bodyPr>
          <a:lstStyle/>
          <a:p>
            <a:pPr marL="12700">
              <a:lnSpc>
                <a:spcPct val="100000"/>
              </a:lnSpc>
              <a:spcBef>
                <a:spcPts val="105"/>
              </a:spcBef>
            </a:pPr>
            <a:r>
              <a:rPr sz="1450" spc="-105" dirty="0">
                <a:latin typeface="Roboto"/>
                <a:cs typeface="Roboto"/>
              </a:rPr>
              <a:t>Awwad,</a:t>
            </a:r>
            <a:r>
              <a:rPr sz="1450" spc="-25" dirty="0">
                <a:latin typeface="Roboto"/>
                <a:cs typeface="Roboto"/>
              </a:rPr>
              <a:t> </a:t>
            </a:r>
            <a:r>
              <a:rPr sz="1450" spc="-50" dirty="0">
                <a:latin typeface="Roboto"/>
                <a:cs typeface="Roboto"/>
              </a:rPr>
              <a:t>K.A.,</a:t>
            </a:r>
            <a:r>
              <a:rPr sz="1450" spc="-20" dirty="0">
                <a:latin typeface="Roboto"/>
                <a:cs typeface="Roboto"/>
              </a:rPr>
              <a:t> </a:t>
            </a:r>
            <a:r>
              <a:rPr sz="1450" spc="-85" dirty="0">
                <a:latin typeface="Roboto"/>
                <a:cs typeface="Roboto"/>
              </a:rPr>
              <a:t>Shibani,</a:t>
            </a:r>
            <a:r>
              <a:rPr sz="1450" spc="-20" dirty="0">
                <a:latin typeface="Roboto"/>
                <a:cs typeface="Roboto"/>
              </a:rPr>
              <a:t> </a:t>
            </a:r>
            <a:r>
              <a:rPr sz="1450" spc="-45" dirty="0">
                <a:latin typeface="Roboto"/>
                <a:cs typeface="Roboto"/>
              </a:rPr>
              <a:t>A.</a:t>
            </a:r>
            <a:r>
              <a:rPr sz="1450" spc="-20" dirty="0">
                <a:latin typeface="Roboto"/>
                <a:cs typeface="Roboto"/>
              </a:rPr>
              <a:t> </a:t>
            </a:r>
            <a:r>
              <a:rPr sz="1450" spc="-114" dirty="0">
                <a:latin typeface="Roboto"/>
                <a:cs typeface="Roboto"/>
              </a:rPr>
              <a:t>and</a:t>
            </a:r>
            <a:r>
              <a:rPr sz="1450" spc="-20" dirty="0">
                <a:latin typeface="Roboto"/>
                <a:cs typeface="Roboto"/>
              </a:rPr>
              <a:t> </a:t>
            </a:r>
            <a:r>
              <a:rPr sz="1450" spc="-85" dirty="0">
                <a:latin typeface="Roboto"/>
                <a:cs typeface="Roboto"/>
              </a:rPr>
              <a:t>Ghostin,</a:t>
            </a:r>
            <a:r>
              <a:rPr sz="1450" spc="-20" dirty="0">
                <a:latin typeface="Roboto"/>
                <a:cs typeface="Roboto"/>
              </a:rPr>
              <a:t> </a:t>
            </a:r>
            <a:r>
              <a:rPr sz="1450" spc="-60" dirty="0">
                <a:latin typeface="Roboto"/>
                <a:cs typeface="Roboto"/>
              </a:rPr>
              <a:t>M.,</a:t>
            </a:r>
            <a:r>
              <a:rPr sz="1450" spc="-20" dirty="0">
                <a:latin typeface="Roboto"/>
                <a:cs typeface="Roboto"/>
              </a:rPr>
              <a:t> </a:t>
            </a:r>
            <a:r>
              <a:rPr sz="1450" spc="-70" dirty="0">
                <a:latin typeface="Roboto"/>
                <a:cs typeface="Roboto"/>
              </a:rPr>
              <a:t>(2022).</a:t>
            </a:r>
            <a:r>
              <a:rPr sz="1450" spc="-20" dirty="0">
                <a:latin typeface="Roboto"/>
                <a:cs typeface="Roboto"/>
              </a:rPr>
              <a:t> </a:t>
            </a:r>
            <a:r>
              <a:rPr sz="1450" spc="-85" dirty="0">
                <a:latin typeface="Roboto"/>
                <a:cs typeface="Roboto"/>
              </a:rPr>
              <a:t>Exploring</a:t>
            </a:r>
            <a:r>
              <a:rPr sz="1450" spc="-20" dirty="0">
                <a:latin typeface="Roboto"/>
                <a:cs typeface="Roboto"/>
              </a:rPr>
              <a:t> </a:t>
            </a:r>
            <a:r>
              <a:rPr sz="1450" spc="-90" dirty="0">
                <a:latin typeface="Roboto"/>
                <a:cs typeface="Roboto"/>
              </a:rPr>
              <a:t>the</a:t>
            </a:r>
            <a:r>
              <a:rPr sz="1450" spc="-25" dirty="0">
                <a:latin typeface="Roboto"/>
                <a:cs typeface="Roboto"/>
              </a:rPr>
              <a:t> </a:t>
            </a:r>
            <a:r>
              <a:rPr sz="1450" spc="-65" dirty="0">
                <a:latin typeface="Roboto"/>
                <a:cs typeface="Roboto"/>
              </a:rPr>
              <a:t>critic</a:t>
            </a:r>
            <a:r>
              <a:rPr lang="en-GB" sz="1450" spc="-65" dirty="0">
                <a:latin typeface="Roboto"/>
                <a:cs typeface="Roboto"/>
              </a:rPr>
              <a:t>s</a:t>
            </a:r>
            <a:r>
              <a:rPr sz="1450" spc="-20" dirty="0">
                <a:latin typeface="Roboto"/>
                <a:cs typeface="Roboto"/>
              </a:rPr>
              <a:t> </a:t>
            </a:r>
            <a:r>
              <a:rPr sz="1450" spc="-90" dirty="0">
                <a:latin typeface="Roboto"/>
                <a:cs typeface="Roboto"/>
              </a:rPr>
              <a:t>the</a:t>
            </a:r>
            <a:r>
              <a:rPr sz="1450" spc="-20" dirty="0">
                <a:latin typeface="Roboto"/>
                <a:cs typeface="Roboto"/>
              </a:rPr>
              <a:t> </a:t>
            </a:r>
            <a:r>
              <a:rPr lang="en-GB" sz="1450" spc="-95" dirty="0">
                <a:latin typeface="Roboto"/>
                <a:cs typeface="Roboto"/>
              </a:rPr>
              <a:t>case</a:t>
            </a:r>
            <a:r>
              <a:rPr sz="1450" spc="-20" dirty="0">
                <a:latin typeface="Roboto"/>
                <a:cs typeface="Roboto"/>
              </a:rPr>
              <a:t> </a:t>
            </a:r>
            <a:r>
              <a:rPr sz="1450" spc="-60" dirty="0">
                <a:latin typeface="Roboto"/>
                <a:cs typeface="Roboto"/>
              </a:rPr>
              <a:t>of</a:t>
            </a:r>
            <a:r>
              <a:rPr sz="1450" spc="-20" dirty="0">
                <a:latin typeface="Roboto"/>
                <a:cs typeface="Roboto"/>
              </a:rPr>
              <a:t> </a:t>
            </a:r>
            <a:r>
              <a:rPr sz="1450" spc="-100" dirty="0">
                <a:latin typeface="Roboto"/>
                <a:cs typeface="Roboto"/>
              </a:rPr>
              <a:t>SMEs.</a:t>
            </a:r>
            <a:r>
              <a:rPr sz="1450" spc="-20" dirty="0">
                <a:latin typeface="Roboto"/>
                <a:cs typeface="Roboto"/>
              </a:rPr>
              <a:t> </a:t>
            </a:r>
            <a:r>
              <a:rPr sz="1450" spc="-85" dirty="0">
                <a:latin typeface="Roboto"/>
                <a:cs typeface="Roboto"/>
              </a:rPr>
              <a:t>International</a:t>
            </a:r>
            <a:r>
              <a:rPr sz="1450" spc="-20" dirty="0">
                <a:latin typeface="Roboto"/>
                <a:cs typeface="Roboto"/>
              </a:rPr>
              <a:t> </a:t>
            </a:r>
            <a:r>
              <a:rPr sz="1450" spc="-90" dirty="0">
                <a:latin typeface="Roboto"/>
                <a:cs typeface="Roboto"/>
              </a:rPr>
              <a:t>journal</a:t>
            </a:r>
            <a:r>
              <a:rPr sz="1450" spc="-25" dirty="0">
                <a:latin typeface="Roboto"/>
                <a:cs typeface="Roboto"/>
              </a:rPr>
              <a:t> </a:t>
            </a:r>
            <a:r>
              <a:rPr sz="1450" spc="-60" dirty="0">
                <a:latin typeface="Roboto"/>
                <a:cs typeface="Roboto"/>
              </a:rPr>
              <a:t>of</a:t>
            </a:r>
            <a:r>
              <a:rPr sz="1450" spc="-20" dirty="0">
                <a:latin typeface="Roboto"/>
                <a:cs typeface="Roboto"/>
              </a:rPr>
              <a:t> </a:t>
            </a:r>
            <a:r>
              <a:rPr sz="1450" spc="-90" dirty="0">
                <a:latin typeface="Roboto"/>
                <a:cs typeface="Roboto"/>
              </a:rPr>
              <a:t>construction</a:t>
            </a:r>
            <a:r>
              <a:rPr sz="1450" spc="-20" dirty="0">
                <a:latin typeface="Roboto"/>
                <a:cs typeface="Roboto"/>
              </a:rPr>
              <a:t> </a:t>
            </a:r>
            <a:r>
              <a:rPr sz="1450" spc="-105" dirty="0">
                <a:latin typeface="Roboto"/>
                <a:cs typeface="Roboto"/>
              </a:rPr>
              <a:t>management,</a:t>
            </a:r>
            <a:r>
              <a:rPr sz="1450" spc="-20" dirty="0">
                <a:latin typeface="Roboto"/>
                <a:cs typeface="Roboto"/>
              </a:rPr>
              <a:t> </a:t>
            </a:r>
            <a:r>
              <a:rPr sz="1450" spc="-70" dirty="0">
                <a:latin typeface="Roboto"/>
                <a:cs typeface="Roboto"/>
              </a:rPr>
              <a:t>22(10),</a:t>
            </a:r>
            <a:endParaRPr sz="1450" dirty="0">
              <a:latin typeface="Roboto"/>
              <a:cs typeface="Roboto"/>
            </a:endParaRPr>
          </a:p>
          <a:p>
            <a:pPr marL="12700">
              <a:lnSpc>
                <a:spcPct val="100000"/>
              </a:lnSpc>
              <a:spcBef>
                <a:spcPts val="1260"/>
              </a:spcBef>
            </a:pPr>
            <a:r>
              <a:rPr sz="1450" spc="-105" dirty="0">
                <a:latin typeface="Roboto"/>
                <a:cs typeface="Roboto"/>
              </a:rPr>
              <a:t>pp.1894-1901.</a:t>
            </a:r>
            <a:endParaRPr sz="1450" dirty="0">
              <a:latin typeface="Roboto"/>
              <a:cs typeface="Roboto"/>
            </a:endParaRPr>
          </a:p>
          <a:p>
            <a:pPr marL="12700">
              <a:lnSpc>
                <a:spcPct val="100000"/>
              </a:lnSpc>
              <a:spcBef>
                <a:spcPts val="1260"/>
              </a:spcBef>
            </a:pPr>
            <a:r>
              <a:rPr sz="1450" spc="-60" dirty="0">
                <a:latin typeface="Roboto"/>
                <a:cs typeface="Roboto"/>
              </a:rPr>
              <a:t>Alford,</a:t>
            </a:r>
            <a:r>
              <a:rPr sz="1450" spc="-25" dirty="0">
                <a:latin typeface="Roboto"/>
                <a:cs typeface="Roboto"/>
              </a:rPr>
              <a:t> </a:t>
            </a:r>
            <a:r>
              <a:rPr sz="1450" spc="-65" dirty="0">
                <a:latin typeface="Roboto"/>
                <a:cs typeface="Roboto"/>
              </a:rPr>
              <a:t>P.</a:t>
            </a:r>
            <a:r>
              <a:rPr sz="1450" spc="-25" dirty="0">
                <a:latin typeface="Roboto"/>
                <a:cs typeface="Roboto"/>
              </a:rPr>
              <a:t> </a:t>
            </a:r>
            <a:r>
              <a:rPr sz="1450" spc="-114" dirty="0">
                <a:latin typeface="Roboto"/>
                <a:cs typeface="Roboto"/>
              </a:rPr>
              <a:t>and</a:t>
            </a:r>
            <a:r>
              <a:rPr sz="1450" spc="-20" dirty="0">
                <a:latin typeface="Roboto"/>
                <a:cs typeface="Roboto"/>
              </a:rPr>
              <a:t> </a:t>
            </a:r>
            <a:r>
              <a:rPr sz="1450" spc="-85" dirty="0">
                <a:latin typeface="Roboto"/>
                <a:cs typeface="Roboto"/>
              </a:rPr>
              <a:t>Jones,</a:t>
            </a:r>
            <a:r>
              <a:rPr sz="1450" spc="-25" dirty="0">
                <a:latin typeface="Roboto"/>
                <a:cs typeface="Roboto"/>
              </a:rPr>
              <a:t> </a:t>
            </a:r>
            <a:r>
              <a:rPr sz="1450" spc="-55" dirty="0">
                <a:latin typeface="Roboto"/>
                <a:cs typeface="Roboto"/>
              </a:rPr>
              <a:t>R.,</a:t>
            </a:r>
            <a:r>
              <a:rPr sz="1450" spc="-20" dirty="0">
                <a:latin typeface="Roboto"/>
                <a:cs typeface="Roboto"/>
              </a:rPr>
              <a:t> </a:t>
            </a:r>
            <a:r>
              <a:rPr sz="1450" spc="-70" dirty="0">
                <a:latin typeface="Roboto"/>
                <a:cs typeface="Roboto"/>
              </a:rPr>
              <a:t>(2020).</a:t>
            </a:r>
            <a:r>
              <a:rPr lang="en-GB" sz="1450" spc="-25" dirty="0">
                <a:latin typeface="Roboto"/>
                <a:cs typeface="Roboto"/>
              </a:rPr>
              <a:t>D</a:t>
            </a:r>
            <a:r>
              <a:rPr sz="1450" spc="-70" dirty="0" err="1">
                <a:latin typeface="Roboto"/>
                <a:cs typeface="Roboto"/>
              </a:rPr>
              <a:t>igital</a:t>
            </a:r>
            <a:r>
              <a:rPr sz="1450" spc="-20" dirty="0">
                <a:latin typeface="Roboto"/>
                <a:cs typeface="Roboto"/>
              </a:rPr>
              <a:t> </a:t>
            </a:r>
            <a:r>
              <a:rPr sz="1450" spc="-95" dirty="0">
                <a:latin typeface="Roboto"/>
                <a:cs typeface="Roboto"/>
              </a:rPr>
              <a:t>tourism</a:t>
            </a:r>
            <a:r>
              <a:rPr sz="1450" spc="-25" dirty="0">
                <a:latin typeface="Roboto"/>
                <a:cs typeface="Roboto"/>
              </a:rPr>
              <a:t> </a:t>
            </a:r>
            <a:r>
              <a:rPr sz="1450" spc="-85" dirty="0">
                <a:latin typeface="Roboto"/>
                <a:cs typeface="Roboto"/>
              </a:rPr>
              <a:t>entrepreneur:</a:t>
            </a:r>
            <a:r>
              <a:rPr sz="1450" spc="-25" dirty="0">
                <a:latin typeface="Roboto"/>
                <a:cs typeface="Roboto"/>
              </a:rPr>
              <a:t> </a:t>
            </a:r>
            <a:r>
              <a:rPr sz="1450" spc="-100" dirty="0">
                <a:latin typeface="Roboto"/>
                <a:cs typeface="Roboto"/>
              </a:rPr>
              <a:t>knowledge</a:t>
            </a:r>
            <a:r>
              <a:rPr lang="en-GB" sz="1450" spc="-100" dirty="0">
                <a:latin typeface="Roboto"/>
                <a:cs typeface="Roboto"/>
              </a:rPr>
              <a:t>-</a:t>
            </a:r>
            <a:r>
              <a:rPr sz="1450" spc="-20" dirty="0">
                <a:latin typeface="Roboto"/>
                <a:cs typeface="Roboto"/>
              </a:rPr>
              <a:t> </a:t>
            </a:r>
            <a:r>
              <a:rPr sz="1450" spc="-85" dirty="0">
                <a:latin typeface="Roboto"/>
                <a:cs typeface="Roboto"/>
              </a:rPr>
              <a:t>acquisition</a:t>
            </a:r>
            <a:r>
              <a:rPr sz="1450" spc="-25" dirty="0">
                <a:latin typeface="Roboto"/>
                <a:cs typeface="Roboto"/>
              </a:rPr>
              <a:t> </a:t>
            </a:r>
            <a:r>
              <a:rPr sz="1450" spc="-114" dirty="0">
                <a:latin typeface="Roboto"/>
                <a:cs typeface="Roboto"/>
              </a:rPr>
              <a:t>and</a:t>
            </a:r>
            <a:r>
              <a:rPr sz="1450" spc="-20" dirty="0">
                <a:latin typeface="Roboto"/>
                <a:cs typeface="Roboto"/>
              </a:rPr>
              <a:t> </a:t>
            </a:r>
            <a:r>
              <a:rPr sz="1450" spc="-80" dirty="0">
                <a:latin typeface="Roboto"/>
                <a:cs typeface="Roboto"/>
              </a:rPr>
              <a:t>collaborative</a:t>
            </a:r>
            <a:r>
              <a:rPr sz="1450" spc="-25" dirty="0">
                <a:latin typeface="Roboto"/>
                <a:cs typeface="Roboto"/>
              </a:rPr>
              <a:t> </a:t>
            </a:r>
            <a:r>
              <a:rPr sz="1450" spc="-70" dirty="0">
                <a:latin typeface="Roboto"/>
                <a:cs typeface="Roboto"/>
              </a:rPr>
              <a:t>transfer.</a:t>
            </a:r>
            <a:r>
              <a:rPr sz="1450" spc="-20" dirty="0">
                <a:latin typeface="Roboto"/>
                <a:cs typeface="Roboto"/>
              </a:rPr>
              <a:t> </a:t>
            </a:r>
            <a:r>
              <a:rPr sz="1450" spc="-105" dirty="0">
                <a:latin typeface="Roboto"/>
                <a:cs typeface="Roboto"/>
              </a:rPr>
              <a:t>Tourism</a:t>
            </a:r>
            <a:r>
              <a:rPr sz="1450" spc="-25" dirty="0">
                <a:latin typeface="Roboto"/>
                <a:cs typeface="Roboto"/>
              </a:rPr>
              <a:t> </a:t>
            </a:r>
            <a:r>
              <a:rPr sz="1450" spc="-105" dirty="0">
                <a:latin typeface="Roboto"/>
                <a:cs typeface="Roboto"/>
              </a:rPr>
              <a:t>Management,</a:t>
            </a:r>
            <a:r>
              <a:rPr sz="1450" spc="-20" dirty="0">
                <a:latin typeface="Roboto"/>
                <a:cs typeface="Roboto"/>
              </a:rPr>
              <a:t> </a:t>
            </a:r>
            <a:r>
              <a:rPr sz="1450" spc="-70" dirty="0">
                <a:latin typeface="Roboto"/>
                <a:cs typeface="Roboto"/>
              </a:rPr>
              <a:t>81,</a:t>
            </a:r>
            <a:r>
              <a:rPr sz="1450" spc="-25" dirty="0">
                <a:latin typeface="Roboto"/>
                <a:cs typeface="Roboto"/>
              </a:rPr>
              <a:t> </a:t>
            </a:r>
            <a:r>
              <a:rPr sz="1450" spc="-85" dirty="0">
                <a:latin typeface="Roboto"/>
                <a:cs typeface="Roboto"/>
              </a:rPr>
              <a:t>p.104139.</a:t>
            </a:r>
            <a:endParaRPr sz="1450" dirty="0">
              <a:latin typeface="Roboto"/>
              <a:cs typeface="Roboto"/>
            </a:endParaRPr>
          </a:p>
          <a:p>
            <a:pPr marL="12700">
              <a:lnSpc>
                <a:spcPct val="100000"/>
              </a:lnSpc>
              <a:spcBef>
                <a:spcPts val="1260"/>
              </a:spcBef>
            </a:pPr>
            <a:r>
              <a:rPr sz="1450" spc="-80" dirty="0">
                <a:latin typeface="Roboto"/>
                <a:cs typeface="Roboto"/>
              </a:rPr>
              <a:t>Batool,</a:t>
            </a:r>
            <a:r>
              <a:rPr sz="1450" spc="-20" dirty="0">
                <a:latin typeface="Roboto"/>
                <a:cs typeface="Roboto"/>
              </a:rPr>
              <a:t> </a:t>
            </a:r>
            <a:r>
              <a:rPr sz="1450" spc="-45" dirty="0">
                <a:latin typeface="Roboto"/>
                <a:cs typeface="Roboto"/>
              </a:rPr>
              <a:t>A.</a:t>
            </a:r>
            <a:r>
              <a:rPr sz="1450" spc="-20" dirty="0">
                <a:latin typeface="Roboto"/>
                <a:cs typeface="Roboto"/>
              </a:rPr>
              <a:t> </a:t>
            </a:r>
            <a:r>
              <a:rPr sz="1450" spc="-114" dirty="0">
                <a:latin typeface="Roboto"/>
                <a:cs typeface="Roboto"/>
              </a:rPr>
              <a:t>and</a:t>
            </a:r>
            <a:r>
              <a:rPr sz="1450" spc="-20" dirty="0">
                <a:latin typeface="Roboto"/>
                <a:cs typeface="Roboto"/>
              </a:rPr>
              <a:t> </a:t>
            </a:r>
            <a:r>
              <a:rPr sz="1450" spc="-85" dirty="0">
                <a:latin typeface="Roboto"/>
                <a:cs typeface="Roboto"/>
              </a:rPr>
              <a:t>Sahi,</a:t>
            </a:r>
            <a:r>
              <a:rPr sz="1450" spc="-20" dirty="0">
                <a:latin typeface="Roboto"/>
                <a:cs typeface="Roboto"/>
              </a:rPr>
              <a:t> </a:t>
            </a:r>
            <a:r>
              <a:rPr sz="1450" spc="-30" dirty="0">
                <a:latin typeface="Roboto"/>
                <a:cs typeface="Roboto"/>
              </a:rPr>
              <a:t>A.,</a:t>
            </a:r>
            <a:r>
              <a:rPr sz="1450" spc="-20" dirty="0">
                <a:latin typeface="Roboto"/>
                <a:cs typeface="Roboto"/>
              </a:rPr>
              <a:t> </a:t>
            </a:r>
            <a:r>
              <a:rPr sz="1450" spc="-70" dirty="0">
                <a:latin typeface="Roboto"/>
                <a:cs typeface="Roboto"/>
              </a:rPr>
              <a:t>(2019).</a:t>
            </a:r>
            <a:r>
              <a:rPr sz="1450" spc="-20" dirty="0">
                <a:latin typeface="Roboto"/>
                <a:cs typeface="Roboto"/>
              </a:rPr>
              <a:t> </a:t>
            </a:r>
            <a:r>
              <a:rPr sz="1450" spc="-100" dirty="0">
                <a:latin typeface="Roboto"/>
                <a:cs typeface="Roboto"/>
              </a:rPr>
              <a:t>Determinants</a:t>
            </a:r>
            <a:r>
              <a:rPr sz="1450" spc="-20" dirty="0">
                <a:latin typeface="Roboto"/>
                <a:cs typeface="Roboto"/>
              </a:rPr>
              <a:t> </a:t>
            </a:r>
            <a:r>
              <a:rPr sz="1450" spc="-60" dirty="0">
                <a:latin typeface="Roboto"/>
                <a:cs typeface="Roboto"/>
              </a:rPr>
              <a:t>of</a:t>
            </a:r>
            <a:r>
              <a:rPr sz="1450" spc="-15" dirty="0">
                <a:latin typeface="Roboto"/>
                <a:cs typeface="Roboto"/>
              </a:rPr>
              <a:t> </a:t>
            </a:r>
            <a:r>
              <a:rPr sz="1450" spc="-75" dirty="0">
                <a:latin typeface="Roboto"/>
                <a:cs typeface="Roboto"/>
              </a:rPr>
              <a:t>financial</a:t>
            </a:r>
            <a:r>
              <a:rPr sz="1450" spc="-20" dirty="0">
                <a:latin typeface="Roboto"/>
                <a:cs typeface="Roboto"/>
              </a:rPr>
              <a:t> </a:t>
            </a:r>
            <a:r>
              <a:rPr sz="1450" spc="-95" dirty="0">
                <a:latin typeface="Roboto"/>
                <a:cs typeface="Roboto"/>
              </a:rPr>
              <a:t>performance</a:t>
            </a:r>
            <a:r>
              <a:rPr sz="1450" spc="-20" dirty="0">
                <a:latin typeface="Roboto"/>
                <a:cs typeface="Roboto"/>
              </a:rPr>
              <a:t> </a:t>
            </a:r>
            <a:r>
              <a:rPr sz="1450" spc="-60" dirty="0">
                <a:latin typeface="Roboto"/>
                <a:cs typeface="Roboto"/>
              </a:rPr>
              <a:t>of</a:t>
            </a:r>
            <a:r>
              <a:rPr sz="1450" spc="-20" dirty="0">
                <a:latin typeface="Roboto"/>
                <a:cs typeface="Roboto"/>
              </a:rPr>
              <a:t> </a:t>
            </a:r>
            <a:r>
              <a:rPr sz="1450" spc="-95" dirty="0">
                <a:latin typeface="Roboto"/>
                <a:cs typeface="Roboto"/>
              </a:rPr>
              <a:t>insurance</a:t>
            </a:r>
            <a:r>
              <a:rPr sz="1450" spc="-20" dirty="0">
                <a:latin typeface="Roboto"/>
                <a:cs typeface="Roboto"/>
              </a:rPr>
              <a:t> </a:t>
            </a:r>
            <a:r>
              <a:rPr sz="1450" spc="-105" dirty="0">
                <a:latin typeface="Roboto"/>
                <a:cs typeface="Roboto"/>
              </a:rPr>
              <a:t>companies</a:t>
            </a:r>
            <a:r>
              <a:rPr sz="1450" spc="-20" dirty="0">
                <a:latin typeface="Roboto"/>
                <a:cs typeface="Roboto"/>
              </a:rPr>
              <a:t> </a:t>
            </a:r>
            <a:r>
              <a:rPr sz="1450" spc="-60" dirty="0">
                <a:latin typeface="Roboto"/>
                <a:cs typeface="Roboto"/>
              </a:rPr>
              <a:t>of</a:t>
            </a:r>
            <a:r>
              <a:rPr sz="1450" spc="-20" dirty="0">
                <a:latin typeface="Roboto"/>
                <a:cs typeface="Roboto"/>
              </a:rPr>
              <a:t> </a:t>
            </a:r>
            <a:r>
              <a:rPr sz="1450" spc="-130" dirty="0">
                <a:latin typeface="Roboto"/>
                <a:cs typeface="Roboto"/>
              </a:rPr>
              <a:t>USA</a:t>
            </a:r>
            <a:r>
              <a:rPr sz="1450" spc="-20" dirty="0">
                <a:latin typeface="Roboto"/>
                <a:cs typeface="Roboto"/>
              </a:rPr>
              <a:t> </a:t>
            </a:r>
            <a:r>
              <a:rPr sz="1450" spc="-114" dirty="0">
                <a:latin typeface="Roboto"/>
                <a:cs typeface="Roboto"/>
              </a:rPr>
              <a:t>and</a:t>
            </a:r>
            <a:r>
              <a:rPr sz="1450" spc="-15" dirty="0">
                <a:latin typeface="Roboto"/>
                <a:cs typeface="Roboto"/>
              </a:rPr>
              <a:t> </a:t>
            </a:r>
            <a:r>
              <a:rPr sz="1450" spc="-150" dirty="0">
                <a:latin typeface="Roboto"/>
                <a:cs typeface="Roboto"/>
              </a:rPr>
              <a:t>UK</a:t>
            </a:r>
            <a:r>
              <a:rPr sz="1450" spc="-20" dirty="0">
                <a:latin typeface="Roboto"/>
                <a:cs typeface="Roboto"/>
              </a:rPr>
              <a:t> </a:t>
            </a:r>
            <a:r>
              <a:rPr sz="1450" spc="-95" dirty="0">
                <a:latin typeface="Roboto"/>
                <a:cs typeface="Roboto"/>
              </a:rPr>
              <a:t>during</a:t>
            </a:r>
            <a:r>
              <a:rPr sz="1450" spc="-20" dirty="0">
                <a:latin typeface="Roboto"/>
                <a:cs typeface="Roboto"/>
              </a:rPr>
              <a:t> </a:t>
            </a:r>
            <a:r>
              <a:rPr sz="1450" spc="-85" dirty="0">
                <a:latin typeface="Roboto"/>
                <a:cs typeface="Roboto"/>
              </a:rPr>
              <a:t>global</a:t>
            </a:r>
            <a:r>
              <a:rPr sz="1450" spc="-20" dirty="0">
                <a:latin typeface="Roboto"/>
                <a:cs typeface="Roboto"/>
              </a:rPr>
              <a:t> </a:t>
            </a:r>
            <a:r>
              <a:rPr sz="1450" spc="-75" dirty="0">
                <a:latin typeface="Roboto"/>
                <a:cs typeface="Roboto"/>
              </a:rPr>
              <a:t>financial</a:t>
            </a:r>
            <a:r>
              <a:rPr sz="1450" spc="-20" dirty="0">
                <a:latin typeface="Roboto"/>
                <a:cs typeface="Roboto"/>
              </a:rPr>
              <a:t> </a:t>
            </a:r>
            <a:r>
              <a:rPr sz="1450" spc="-70" dirty="0">
                <a:latin typeface="Roboto"/>
                <a:cs typeface="Roboto"/>
              </a:rPr>
              <a:t>crisis</a:t>
            </a:r>
            <a:r>
              <a:rPr sz="1450" spc="-20" dirty="0">
                <a:latin typeface="Roboto"/>
                <a:cs typeface="Roboto"/>
              </a:rPr>
              <a:t> </a:t>
            </a:r>
            <a:r>
              <a:rPr sz="1450" spc="-100" dirty="0">
                <a:latin typeface="Roboto"/>
                <a:cs typeface="Roboto"/>
              </a:rPr>
              <a:t>(2007-2016).</a:t>
            </a:r>
            <a:r>
              <a:rPr sz="1450" spc="-20" dirty="0">
                <a:latin typeface="Roboto"/>
                <a:cs typeface="Roboto"/>
              </a:rPr>
              <a:t> </a:t>
            </a:r>
            <a:r>
              <a:rPr sz="1450" spc="-85" dirty="0">
                <a:latin typeface="Roboto"/>
                <a:cs typeface="Roboto"/>
              </a:rPr>
              <a:t>International</a:t>
            </a:r>
            <a:r>
              <a:rPr sz="1450" spc="-15" dirty="0">
                <a:latin typeface="Roboto"/>
                <a:cs typeface="Roboto"/>
              </a:rPr>
              <a:t> </a:t>
            </a:r>
            <a:r>
              <a:rPr sz="1450" spc="-95" dirty="0">
                <a:latin typeface="Roboto"/>
                <a:cs typeface="Roboto"/>
              </a:rPr>
              <a:t>Journal</a:t>
            </a:r>
            <a:r>
              <a:rPr sz="1450" spc="-20" dirty="0">
                <a:latin typeface="Roboto"/>
                <a:cs typeface="Roboto"/>
              </a:rPr>
              <a:t> </a:t>
            </a:r>
            <a:r>
              <a:rPr sz="1450" spc="-60" dirty="0">
                <a:latin typeface="Roboto"/>
                <a:cs typeface="Roboto"/>
              </a:rPr>
              <a:t>of</a:t>
            </a:r>
            <a:r>
              <a:rPr sz="1450" spc="-20" dirty="0">
                <a:latin typeface="Roboto"/>
                <a:cs typeface="Roboto"/>
              </a:rPr>
              <a:t> </a:t>
            </a:r>
            <a:r>
              <a:rPr sz="1450" spc="-95" dirty="0">
                <a:latin typeface="Roboto"/>
                <a:cs typeface="Roboto"/>
              </a:rPr>
              <a:t>Accounting</a:t>
            </a:r>
            <a:r>
              <a:rPr sz="1450" spc="-20" dirty="0">
                <a:latin typeface="Roboto"/>
                <a:cs typeface="Roboto"/>
              </a:rPr>
              <a:t> </a:t>
            </a:r>
            <a:r>
              <a:rPr sz="1450" spc="-95" dirty="0">
                <a:latin typeface="Roboto"/>
                <a:cs typeface="Roboto"/>
              </a:rPr>
              <a:t>Research,</a:t>
            </a:r>
            <a:r>
              <a:rPr sz="1450" spc="-20" dirty="0">
                <a:latin typeface="Roboto"/>
                <a:cs typeface="Roboto"/>
              </a:rPr>
              <a:t> </a:t>
            </a:r>
            <a:r>
              <a:rPr sz="1450" spc="-55" dirty="0">
                <a:latin typeface="Roboto"/>
                <a:cs typeface="Roboto"/>
              </a:rPr>
              <a:t>7(1),</a:t>
            </a:r>
            <a:r>
              <a:rPr sz="1450" spc="-20" dirty="0">
                <a:latin typeface="Roboto"/>
                <a:cs typeface="Roboto"/>
              </a:rPr>
              <a:t> </a:t>
            </a:r>
            <a:r>
              <a:rPr sz="1450" spc="-105" dirty="0">
                <a:latin typeface="Roboto"/>
                <a:cs typeface="Roboto"/>
              </a:rPr>
              <a:t>pp.1-9.</a:t>
            </a:r>
            <a:endParaRPr sz="1450" dirty="0">
              <a:latin typeface="Roboto"/>
              <a:cs typeface="Roboto"/>
            </a:endParaRPr>
          </a:p>
          <a:p>
            <a:pPr marL="12700">
              <a:lnSpc>
                <a:spcPct val="100000"/>
              </a:lnSpc>
              <a:spcBef>
                <a:spcPts val="1260"/>
              </a:spcBef>
            </a:pPr>
            <a:r>
              <a:rPr sz="1450" spc="-90" dirty="0">
                <a:latin typeface="Roboto"/>
                <a:cs typeface="Roboto"/>
              </a:rPr>
              <a:t>Baraniuk,</a:t>
            </a:r>
            <a:r>
              <a:rPr sz="1450" spc="-25" dirty="0">
                <a:latin typeface="Roboto"/>
                <a:cs typeface="Roboto"/>
              </a:rPr>
              <a:t> </a:t>
            </a:r>
            <a:r>
              <a:rPr sz="1450" spc="-35" dirty="0">
                <a:latin typeface="Roboto"/>
                <a:cs typeface="Roboto"/>
              </a:rPr>
              <a:t>C.,</a:t>
            </a:r>
            <a:r>
              <a:rPr sz="1450" spc="-25" dirty="0">
                <a:latin typeface="Roboto"/>
                <a:cs typeface="Roboto"/>
              </a:rPr>
              <a:t> </a:t>
            </a:r>
            <a:r>
              <a:rPr sz="1450" spc="-70" dirty="0">
                <a:latin typeface="Roboto"/>
                <a:cs typeface="Roboto"/>
              </a:rPr>
              <a:t>(2021).</a:t>
            </a:r>
            <a:r>
              <a:rPr sz="1450" spc="-25" dirty="0">
                <a:latin typeface="Roboto"/>
                <a:cs typeface="Roboto"/>
              </a:rPr>
              <a:t> </a:t>
            </a:r>
            <a:r>
              <a:rPr sz="1450" spc="-110" dirty="0">
                <a:latin typeface="Roboto"/>
                <a:cs typeface="Roboto"/>
              </a:rPr>
              <a:t>Covid-19:</a:t>
            </a:r>
            <a:r>
              <a:rPr sz="1450" spc="-25" dirty="0">
                <a:latin typeface="Roboto"/>
                <a:cs typeface="Roboto"/>
              </a:rPr>
              <a:t> </a:t>
            </a:r>
            <a:r>
              <a:rPr sz="1450" spc="-125" dirty="0">
                <a:latin typeface="Roboto"/>
                <a:cs typeface="Roboto"/>
              </a:rPr>
              <a:t>How</a:t>
            </a:r>
            <a:r>
              <a:rPr sz="1450" spc="-25" dirty="0">
                <a:latin typeface="Roboto"/>
                <a:cs typeface="Roboto"/>
              </a:rPr>
              <a:t> </a:t>
            </a:r>
            <a:r>
              <a:rPr sz="1450" spc="-90" dirty="0">
                <a:latin typeface="Roboto"/>
                <a:cs typeface="Roboto"/>
              </a:rPr>
              <a:t>the</a:t>
            </a:r>
            <a:r>
              <a:rPr sz="1450" spc="-25" dirty="0">
                <a:latin typeface="Roboto"/>
                <a:cs typeface="Roboto"/>
              </a:rPr>
              <a:t> </a:t>
            </a:r>
            <a:r>
              <a:rPr sz="1450" spc="-150" dirty="0">
                <a:latin typeface="Roboto"/>
                <a:cs typeface="Roboto"/>
              </a:rPr>
              <a:t>UK</a:t>
            </a:r>
            <a:r>
              <a:rPr sz="1450" spc="-25" dirty="0">
                <a:latin typeface="Roboto"/>
                <a:cs typeface="Roboto"/>
              </a:rPr>
              <a:t> </a:t>
            </a:r>
            <a:r>
              <a:rPr sz="1450" spc="-95" dirty="0">
                <a:latin typeface="Roboto"/>
                <a:cs typeface="Roboto"/>
              </a:rPr>
              <a:t>vaccine</a:t>
            </a:r>
            <a:r>
              <a:rPr sz="1450" spc="-25" dirty="0">
                <a:latin typeface="Roboto"/>
                <a:cs typeface="Roboto"/>
              </a:rPr>
              <a:t> </a:t>
            </a:r>
            <a:r>
              <a:rPr sz="1450" spc="-75" dirty="0">
                <a:latin typeface="Roboto"/>
                <a:cs typeface="Roboto"/>
              </a:rPr>
              <a:t>rollout</a:t>
            </a:r>
            <a:r>
              <a:rPr sz="1450" spc="-25" dirty="0">
                <a:latin typeface="Roboto"/>
                <a:cs typeface="Roboto"/>
              </a:rPr>
              <a:t> </a:t>
            </a:r>
            <a:r>
              <a:rPr sz="1450" spc="-80" dirty="0">
                <a:latin typeface="Roboto"/>
                <a:cs typeface="Roboto"/>
              </a:rPr>
              <a:t>delivered</a:t>
            </a:r>
            <a:r>
              <a:rPr sz="1450" spc="-25" dirty="0">
                <a:latin typeface="Roboto"/>
                <a:cs typeface="Roboto"/>
              </a:rPr>
              <a:t> </a:t>
            </a:r>
            <a:r>
              <a:rPr sz="1450" spc="-90" dirty="0">
                <a:latin typeface="Roboto"/>
                <a:cs typeface="Roboto"/>
              </a:rPr>
              <a:t>success,</a:t>
            </a:r>
            <a:r>
              <a:rPr sz="1450" spc="-25" dirty="0">
                <a:latin typeface="Roboto"/>
                <a:cs typeface="Roboto"/>
              </a:rPr>
              <a:t> </a:t>
            </a:r>
            <a:r>
              <a:rPr sz="1450" spc="-100" dirty="0">
                <a:latin typeface="Roboto"/>
                <a:cs typeface="Roboto"/>
              </a:rPr>
              <a:t>so</a:t>
            </a:r>
            <a:endParaRPr sz="1450" dirty="0">
              <a:latin typeface="Roboto"/>
              <a:cs typeface="Roboto"/>
            </a:endParaRPr>
          </a:p>
          <a:p>
            <a:pPr marL="12700">
              <a:lnSpc>
                <a:spcPct val="100000"/>
              </a:lnSpc>
              <a:spcBef>
                <a:spcPts val="1260"/>
              </a:spcBef>
            </a:pPr>
            <a:r>
              <a:rPr sz="1450" spc="-50" dirty="0">
                <a:latin typeface="Roboto"/>
                <a:cs typeface="Roboto"/>
              </a:rPr>
              <a:t>far.</a:t>
            </a:r>
            <a:r>
              <a:rPr sz="1450" spc="20" dirty="0">
                <a:latin typeface="Roboto"/>
                <a:cs typeface="Roboto"/>
              </a:rPr>
              <a:t> </a:t>
            </a:r>
            <a:r>
              <a:rPr sz="1450" spc="-95" dirty="0">
                <a:latin typeface="Roboto"/>
                <a:cs typeface="Roboto"/>
              </a:rPr>
              <a:t>Bmj,</a:t>
            </a:r>
            <a:r>
              <a:rPr sz="1450" spc="20" dirty="0">
                <a:latin typeface="Roboto"/>
                <a:cs typeface="Roboto"/>
              </a:rPr>
              <a:t> </a:t>
            </a:r>
            <a:r>
              <a:rPr sz="1450" spc="-80" dirty="0">
                <a:latin typeface="Roboto"/>
                <a:cs typeface="Roboto"/>
              </a:rPr>
              <a:t>372.</a:t>
            </a:r>
            <a:r>
              <a:rPr sz="1450" spc="25" dirty="0">
                <a:latin typeface="Roboto"/>
                <a:cs typeface="Roboto"/>
              </a:rPr>
              <a:t> </a:t>
            </a:r>
            <a:r>
              <a:rPr sz="1450" spc="-90" dirty="0">
                <a:latin typeface="Roboto"/>
                <a:cs typeface="Roboto"/>
              </a:rPr>
              <a:t>https://scholar.archive.org/work/qlea3kdgzfaz5f7fmmpe2rrp2u/access/wayback/https://</a:t>
            </a:r>
            <a:r>
              <a:rPr sz="1450" spc="-90" dirty="0">
                <a:latin typeface="Roboto"/>
                <a:cs typeface="Roboto"/>
                <a:hlinkClick r:id="rId2"/>
              </a:rPr>
              <a:t>www.bmj.com/content/bmj/372/bmj.n421.full.pdf</a:t>
            </a:r>
            <a:endParaRPr sz="1450" dirty="0">
              <a:latin typeface="Roboto"/>
              <a:cs typeface="Roboto"/>
            </a:endParaRPr>
          </a:p>
          <a:p>
            <a:pPr marL="12700">
              <a:lnSpc>
                <a:spcPct val="100000"/>
              </a:lnSpc>
              <a:spcBef>
                <a:spcPts val="1260"/>
              </a:spcBef>
            </a:pPr>
            <a:r>
              <a:rPr sz="1450" spc="-105" dirty="0">
                <a:latin typeface="Roboto"/>
                <a:cs typeface="Roboto"/>
              </a:rPr>
              <a:t>CIPD</a:t>
            </a:r>
            <a:r>
              <a:rPr sz="1450" spc="-15" dirty="0">
                <a:latin typeface="Roboto"/>
                <a:cs typeface="Roboto"/>
              </a:rPr>
              <a:t> </a:t>
            </a:r>
            <a:r>
              <a:rPr sz="1450" spc="-70" dirty="0">
                <a:latin typeface="Roboto"/>
                <a:cs typeface="Roboto"/>
              </a:rPr>
              <a:t>(2021).</a:t>
            </a:r>
            <a:r>
              <a:rPr sz="1450" spc="-10" dirty="0">
                <a:latin typeface="Roboto"/>
                <a:cs typeface="Roboto"/>
              </a:rPr>
              <a:t> </a:t>
            </a:r>
            <a:r>
              <a:rPr sz="1450" spc="-110" dirty="0">
                <a:latin typeface="Roboto"/>
                <a:cs typeface="Roboto"/>
              </a:rPr>
              <a:t>PESTLE</a:t>
            </a:r>
            <a:r>
              <a:rPr sz="1450" spc="-10" dirty="0">
                <a:latin typeface="Roboto"/>
                <a:cs typeface="Roboto"/>
              </a:rPr>
              <a:t> </a:t>
            </a:r>
            <a:r>
              <a:rPr sz="1450" spc="-90" dirty="0">
                <a:latin typeface="Roboto"/>
                <a:cs typeface="Roboto"/>
              </a:rPr>
              <a:t>Analysis</a:t>
            </a:r>
            <a:r>
              <a:rPr sz="1450" spc="-10" dirty="0">
                <a:latin typeface="Roboto"/>
                <a:cs typeface="Roboto"/>
              </a:rPr>
              <a:t> </a:t>
            </a:r>
            <a:r>
              <a:rPr sz="1450" spc="-5" dirty="0">
                <a:latin typeface="Roboto"/>
                <a:cs typeface="Roboto"/>
              </a:rPr>
              <a:t>|</a:t>
            </a:r>
            <a:r>
              <a:rPr sz="1450" spc="-10" dirty="0">
                <a:latin typeface="Roboto"/>
                <a:cs typeface="Roboto"/>
              </a:rPr>
              <a:t> </a:t>
            </a:r>
            <a:r>
              <a:rPr sz="1450" spc="-95" dirty="0">
                <a:latin typeface="Roboto"/>
                <a:cs typeface="Roboto"/>
              </a:rPr>
              <a:t>Factsheets</a:t>
            </a:r>
            <a:r>
              <a:rPr sz="1450" spc="-10" dirty="0">
                <a:latin typeface="Roboto"/>
                <a:cs typeface="Roboto"/>
              </a:rPr>
              <a:t> </a:t>
            </a:r>
            <a:r>
              <a:rPr sz="1450" spc="-5" dirty="0">
                <a:latin typeface="Roboto"/>
                <a:cs typeface="Roboto"/>
              </a:rPr>
              <a:t>|</a:t>
            </a:r>
            <a:r>
              <a:rPr sz="1450" spc="-10" dirty="0">
                <a:latin typeface="Roboto"/>
                <a:cs typeface="Roboto"/>
              </a:rPr>
              <a:t> </a:t>
            </a:r>
            <a:r>
              <a:rPr sz="1450" spc="-90" dirty="0">
                <a:latin typeface="Roboto"/>
                <a:cs typeface="Roboto"/>
              </a:rPr>
              <a:t>CIPD.</a:t>
            </a:r>
            <a:r>
              <a:rPr sz="1450" spc="-10" dirty="0">
                <a:latin typeface="Roboto"/>
                <a:cs typeface="Roboto"/>
              </a:rPr>
              <a:t> </a:t>
            </a:r>
            <a:r>
              <a:rPr sz="1450" spc="-70" dirty="0">
                <a:latin typeface="Roboto"/>
                <a:cs typeface="Roboto"/>
              </a:rPr>
              <a:t>[online]</a:t>
            </a:r>
            <a:r>
              <a:rPr sz="1450" spc="-10" dirty="0">
                <a:latin typeface="Roboto"/>
                <a:cs typeface="Roboto"/>
              </a:rPr>
              <a:t> </a:t>
            </a:r>
            <a:r>
              <a:rPr sz="1450" spc="-90" dirty="0">
                <a:latin typeface="Roboto"/>
                <a:cs typeface="Roboto"/>
              </a:rPr>
              <a:t>CIPD.</a:t>
            </a:r>
            <a:r>
              <a:rPr sz="1450" spc="-10" dirty="0">
                <a:latin typeface="Roboto"/>
                <a:cs typeface="Roboto"/>
              </a:rPr>
              <a:t> </a:t>
            </a:r>
            <a:r>
              <a:rPr sz="1450" spc="-80" dirty="0">
                <a:latin typeface="Roboto"/>
                <a:cs typeface="Roboto"/>
              </a:rPr>
              <a:t>Available</a:t>
            </a:r>
            <a:r>
              <a:rPr sz="1450" spc="-10" dirty="0">
                <a:latin typeface="Roboto"/>
                <a:cs typeface="Roboto"/>
              </a:rPr>
              <a:t> </a:t>
            </a:r>
            <a:r>
              <a:rPr sz="1450" spc="-65" dirty="0">
                <a:latin typeface="Roboto"/>
                <a:cs typeface="Roboto"/>
              </a:rPr>
              <a:t>at:</a:t>
            </a:r>
            <a:r>
              <a:rPr sz="1450" spc="-10" dirty="0">
                <a:latin typeface="Roboto"/>
                <a:cs typeface="Roboto"/>
              </a:rPr>
              <a:t> </a:t>
            </a:r>
            <a:r>
              <a:rPr sz="1450" spc="-95" dirty="0">
                <a:latin typeface="Roboto"/>
                <a:cs typeface="Roboto"/>
              </a:rPr>
              <a:t>https://</a:t>
            </a:r>
            <a:r>
              <a:rPr sz="1450" spc="-95" dirty="0">
                <a:latin typeface="Roboto"/>
                <a:cs typeface="Roboto"/>
                <a:hlinkClick r:id="rId3"/>
              </a:rPr>
              <a:t>www.cipd.co.uk/knowledge/strategy/organisational-development/pestle-analysis-factsheet#gref</a:t>
            </a:r>
            <a:r>
              <a:rPr sz="1450" spc="-10" dirty="0">
                <a:latin typeface="Roboto"/>
                <a:cs typeface="Roboto"/>
                <a:hlinkClick r:id="rId3"/>
              </a:rPr>
              <a:t> </a:t>
            </a:r>
            <a:r>
              <a:rPr sz="1450" spc="-85" dirty="0">
                <a:latin typeface="Roboto"/>
                <a:cs typeface="Roboto"/>
              </a:rPr>
              <a:t>[Accessed</a:t>
            </a:r>
            <a:r>
              <a:rPr sz="1450" spc="-10" dirty="0">
                <a:latin typeface="Roboto"/>
                <a:cs typeface="Roboto"/>
              </a:rPr>
              <a:t> </a:t>
            </a:r>
            <a:r>
              <a:rPr sz="1450" spc="-105" dirty="0">
                <a:latin typeface="Roboto"/>
                <a:cs typeface="Roboto"/>
              </a:rPr>
              <a:t>31</a:t>
            </a:r>
            <a:r>
              <a:rPr sz="1450" spc="-10" dirty="0">
                <a:latin typeface="Roboto"/>
                <a:cs typeface="Roboto"/>
              </a:rPr>
              <a:t> </a:t>
            </a:r>
            <a:r>
              <a:rPr sz="1450" spc="-70" dirty="0">
                <a:latin typeface="Roboto"/>
                <a:cs typeface="Roboto"/>
              </a:rPr>
              <a:t>Oct.</a:t>
            </a:r>
            <a:r>
              <a:rPr sz="1450" spc="-10" dirty="0">
                <a:latin typeface="Roboto"/>
                <a:cs typeface="Roboto"/>
              </a:rPr>
              <a:t> </a:t>
            </a:r>
            <a:r>
              <a:rPr sz="1450" spc="-75" dirty="0">
                <a:latin typeface="Roboto"/>
                <a:cs typeface="Roboto"/>
              </a:rPr>
              <a:t>2022].</a:t>
            </a:r>
            <a:endParaRPr lang="en-GB" sz="1450" dirty="0">
              <a:latin typeface="Roboto"/>
              <a:cs typeface="Roboto"/>
            </a:endParaRPr>
          </a:p>
          <a:p>
            <a:pPr marL="12700">
              <a:lnSpc>
                <a:spcPct val="100000"/>
              </a:lnSpc>
              <a:spcBef>
                <a:spcPts val="1260"/>
              </a:spcBef>
            </a:pPr>
            <a:r>
              <a:rPr sz="1450" spc="-70" dirty="0">
                <a:latin typeface="Roboto"/>
                <a:cs typeface="Roboto"/>
              </a:rPr>
              <a:t> </a:t>
            </a:r>
            <a:r>
              <a:rPr sz="1450" spc="-125" dirty="0">
                <a:latin typeface="Roboto"/>
                <a:cs typeface="Roboto"/>
              </a:rPr>
              <a:t>Company</a:t>
            </a:r>
            <a:r>
              <a:rPr sz="1450" spc="-120" dirty="0">
                <a:latin typeface="Roboto"/>
                <a:cs typeface="Roboto"/>
              </a:rPr>
              <a:t> </a:t>
            </a:r>
            <a:r>
              <a:rPr sz="1450" spc="-95" dirty="0">
                <a:latin typeface="Roboto"/>
                <a:cs typeface="Roboto"/>
              </a:rPr>
              <a:t>Rescue.</a:t>
            </a:r>
            <a:r>
              <a:rPr sz="1450" spc="-90" dirty="0">
                <a:latin typeface="Roboto"/>
                <a:cs typeface="Roboto"/>
              </a:rPr>
              <a:t> </a:t>
            </a:r>
            <a:r>
              <a:rPr sz="1450" spc="-80" dirty="0">
                <a:latin typeface="Roboto"/>
                <a:cs typeface="Roboto"/>
              </a:rPr>
              <a:t>Available </a:t>
            </a:r>
            <a:r>
              <a:rPr sz="1450" spc="-65" dirty="0">
                <a:latin typeface="Roboto"/>
                <a:cs typeface="Roboto"/>
              </a:rPr>
              <a:t>at: </a:t>
            </a:r>
            <a:r>
              <a:rPr sz="1450" spc="-110" dirty="0">
                <a:latin typeface="Roboto"/>
                <a:cs typeface="Roboto"/>
              </a:rPr>
              <a:t>https://</a:t>
            </a:r>
            <a:r>
              <a:rPr sz="1450" spc="-110" dirty="0">
                <a:latin typeface="Roboto"/>
                <a:cs typeface="Roboto"/>
                <a:hlinkClick r:id="rId4"/>
              </a:rPr>
              <a:t>www.companyrescue.co.uk/guides-knowledge/news/rescue-deal-on-the-table- </a:t>
            </a:r>
            <a:r>
              <a:rPr sz="1450" spc="-350" dirty="0">
                <a:latin typeface="Roboto"/>
                <a:cs typeface="Roboto"/>
              </a:rPr>
              <a:t> </a:t>
            </a:r>
            <a:r>
              <a:rPr sz="1450" spc="-125" dirty="0">
                <a:latin typeface="Roboto"/>
                <a:cs typeface="Roboto"/>
              </a:rPr>
              <a:t>for-tm-lewin-following-its-second-collapse-in-two-years-4534/</a:t>
            </a:r>
            <a:r>
              <a:rPr sz="1450" spc="-30" dirty="0">
                <a:latin typeface="Roboto"/>
                <a:cs typeface="Roboto"/>
              </a:rPr>
              <a:t> </a:t>
            </a:r>
            <a:r>
              <a:rPr sz="1450" spc="-85" dirty="0">
                <a:latin typeface="Roboto"/>
                <a:cs typeface="Roboto"/>
              </a:rPr>
              <a:t>[Accessed</a:t>
            </a:r>
            <a:r>
              <a:rPr sz="1450" spc="-30" dirty="0">
                <a:latin typeface="Roboto"/>
                <a:cs typeface="Roboto"/>
              </a:rPr>
              <a:t> </a:t>
            </a:r>
            <a:r>
              <a:rPr sz="1450" spc="-105" dirty="0">
                <a:latin typeface="Roboto"/>
                <a:cs typeface="Roboto"/>
              </a:rPr>
              <a:t>31</a:t>
            </a:r>
            <a:r>
              <a:rPr sz="1450" spc="-30" dirty="0">
                <a:latin typeface="Roboto"/>
                <a:cs typeface="Roboto"/>
              </a:rPr>
              <a:t> </a:t>
            </a:r>
            <a:r>
              <a:rPr sz="1450" spc="-70" dirty="0">
                <a:latin typeface="Roboto"/>
                <a:cs typeface="Roboto"/>
              </a:rPr>
              <a:t>Oct.</a:t>
            </a:r>
            <a:r>
              <a:rPr sz="1450" spc="-30" dirty="0">
                <a:latin typeface="Roboto"/>
                <a:cs typeface="Roboto"/>
              </a:rPr>
              <a:t> </a:t>
            </a:r>
            <a:r>
              <a:rPr sz="1450" spc="-75" dirty="0">
                <a:latin typeface="Roboto"/>
                <a:cs typeface="Roboto"/>
              </a:rPr>
              <a:t>2022].</a:t>
            </a:r>
            <a:endParaRPr sz="1450" dirty="0">
              <a:latin typeface="Roboto"/>
              <a:cs typeface="Roboto"/>
            </a:endParaRPr>
          </a:p>
          <a:p>
            <a:pPr marL="12700">
              <a:lnSpc>
                <a:spcPct val="100000"/>
              </a:lnSpc>
              <a:spcBef>
                <a:spcPts val="1260"/>
              </a:spcBef>
            </a:pPr>
            <a:r>
              <a:rPr sz="1450" spc="-90" dirty="0">
                <a:latin typeface="Roboto"/>
                <a:cs typeface="Roboto"/>
              </a:rPr>
              <a:t>Evans,</a:t>
            </a:r>
            <a:r>
              <a:rPr sz="1450" spc="-20" dirty="0">
                <a:latin typeface="Roboto"/>
                <a:cs typeface="Roboto"/>
              </a:rPr>
              <a:t> </a:t>
            </a:r>
            <a:r>
              <a:rPr sz="1450" spc="-65" dirty="0">
                <a:latin typeface="Roboto"/>
                <a:cs typeface="Roboto"/>
              </a:rPr>
              <a:t>S.M.,</a:t>
            </a:r>
            <a:r>
              <a:rPr sz="1450" spc="-20" dirty="0">
                <a:latin typeface="Roboto"/>
                <a:cs typeface="Roboto"/>
              </a:rPr>
              <a:t> </a:t>
            </a:r>
            <a:r>
              <a:rPr sz="1450" spc="-70" dirty="0">
                <a:latin typeface="Roboto"/>
                <a:cs typeface="Roboto"/>
              </a:rPr>
              <a:t>(2020).</a:t>
            </a:r>
            <a:r>
              <a:rPr sz="1450" spc="-20" dirty="0">
                <a:latin typeface="Roboto"/>
                <a:cs typeface="Roboto"/>
              </a:rPr>
              <a:t> </a:t>
            </a:r>
            <a:r>
              <a:rPr sz="1450" spc="-100" dirty="0">
                <a:latin typeface="Roboto"/>
                <a:cs typeface="Roboto"/>
              </a:rPr>
              <a:t>Digging</a:t>
            </a:r>
            <a:r>
              <a:rPr sz="1450" spc="-20" dirty="0">
                <a:latin typeface="Roboto"/>
                <a:cs typeface="Roboto"/>
              </a:rPr>
              <a:t> </a:t>
            </a:r>
            <a:r>
              <a:rPr sz="1450" spc="-90" dirty="0">
                <a:latin typeface="Roboto"/>
                <a:cs typeface="Roboto"/>
              </a:rPr>
              <a:t>the</a:t>
            </a:r>
            <a:r>
              <a:rPr sz="1450" spc="-20" dirty="0">
                <a:latin typeface="Roboto"/>
                <a:cs typeface="Roboto"/>
              </a:rPr>
              <a:t> </a:t>
            </a:r>
            <a:r>
              <a:rPr sz="1450" spc="-60" dirty="0">
                <a:latin typeface="Roboto"/>
                <a:cs typeface="Roboto"/>
              </a:rPr>
              <a:t>dirt:</a:t>
            </a:r>
            <a:r>
              <a:rPr sz="1450" spc="-20" dirty="0">
                <a:latin typeface="Roboto"/>
                <a:cs typeface="Roboto"/>
              </a:rPr>
              <a:t> </a:t>
            </a:r>
            <a:r>
              <a:rPr sz="1450" spc="-105" dirty="0">
                <a:latin typeface="Roboto"/>
                <a:cs typeface="Roboto"/>
              </a:rPr>
              <a:t>An</a:t>
            </a:r>
            <a:r>
              <a:rPr sz="1450" spc="-20" dirty="0">
                <a:latin typeface="Roboto"/>
                <a:cs typeface="Roboto"/>
              </a:rPr>
              <a:t> </a:t>
            </a:r>
            <a:r>
              <a:rPr sz="1450" spc="-95" dirty="0">
                <a:latin typeface="Roboto"/>
                <a:cs typeface="Roboto"/>
              </a:rPr>
              <a:t>archaeology</a:t>
            </a:r>
            <a:r>
              <a:rPr sz="1450" spc="-20" dirty="0">
                <a:latin typeface="Roboto"/>
                <a:cs typeface="Roboto"/>
              </a:rPr>
              <a:t> </a:t>
            </a:r>
            <a:r>
              <a:rPr sz="1450" spc="-60" dirty="0">
                <a:latin typeface="Roboto"/>
                <a:cs typeface="Roboto"/>
              </a:rPr>
              <a:t>of</a:t>
            </a:r>
            <a:r>
              <a:rPr sz="1450" spc="-20" dirty="0">
                <a:latin typeface="Roboto"/>
                <a:cs typeface="Roboto"/>
              </a:rPr>
              <a:t> </a:t>
            </a:r>
            <a:r>
              <a:rPr sz="1450" spc="-80" dirty="0">
                <a:latin typeface="Roboto"/>
                <a:cs typeface="Roboto"/>
              </a:rPr>
              <a:t>stories</a:t>
            </a:r>
            <a:r>
              <a:rPr sz="1450" spc="-20" dirty="0">
                <a:latin typeface="Roboto"/>
                <a:cs typeface="Roboto"/>
              </a:rPr>
              <a:t> </a:t>
            </a:r>
            <a:r>
              <a:rPr sz="1450" spc="-60" dirty="0">
                <a:latin typeface="Roboto"/>
                <a:cs typeface="Roboto"/>
              </a:rPr>
              <a:t>of</a:t>
            </a:r>
            <a:r>
              <a:rPr sz="1450" spc="-20" dirty="0">
                <a:latin typeface="Roboto"/>
                <a:cs typeface="Roboto"/>
              </a:rPr>
              <a:t> </a:t>
            </a:r>
            <a:r>
              <a:rPr sz="1450" spc="-95" dirty="0">
                <a:latin typeface="Roboto"/>
                <a:cs typeface="Roboto"/>
              </a:rPr>
              <a:t>change,</a:t>
            </a:r>
            <a:r>
              <a:rPr sz="1450" spc="-20" dirty="0">
                <a:latin typeface="Roboto"/>
                <a:cs typeface="Roboto"/>
              </a:rPr>
              <a:t> </a:t>
            </a:r>
            <a:r>
              <a:rPr sz="1450" spc="-90" dirty="0">
                <a:latin typeface="Roboto"/>
                <a:cs typeface="Roboto"/>
              </a:rPr>
              <a:t>history</a:t>
            </a:r>
            <a:r>
              <a:rPr sz="1450" spc="-20" dirty="0">
                <a:latin typeface="Roboto"/>
                <a:cs typeface="Roboto"/>
              </a:rPr>
              <a:t> </a:t>
            </a:r>
            <a:r>
              <a:rPr sz="1450" spc="-114" dirty="0">
                <a:latin typeface="Roboto"/>
                <a:cs typeface="Roboto"/>
              </a:rPr>
              <a:t>and</a:t>
            </a:r>
            <a:r>
              <a:rPr sz="1450" spc="-20" dirty="0">
                <a:latin typeface="Roboto"/>
                <a:cs typeface="Roboto"/>
              </a:rPr>
              <a:t> </a:t>
            </a:r>
            <a:r>
              <a:rPr sz="1450" spc="-80" dirty="0">
                <a:latin typeface="Roboto"/>
                <a:cs typeface="Roboto"/>
              </a:rPr>
              <a:t>identity</a:t>
            </a:r>
            <a:r>
              <a:rPr sz="1450" spc="-20" dirty="0">
                <a:latin typeface="Roboto"/>
                <a:cs typeface="Roboto"/>
              </a:rPr>
              <a:t> </a:t>
            </a:r>
            <a:r>
              <a:rPr sz="1450" spc="-80" dirty="0">
                <a:latin typeface="Roboto"/>
                <a:cs typeface="Roboto"/>
              </a:rPr>
              <a:t>in</a:t>
            </a:r>
            <a:r>
              <a:rPr sz="1450" spc="-15" dirty="0">
                <a:latin typeface="Roboto"/>
                <a:cs typeface="Roboto"/>
              </a:rPr>
              <a:t> </a:t>
            </a:r>
            <a:r>
              <a:rPr sz="1450" spc="-105" dirty="0">
                <a:latin typeface="Roboto"/>
                <a:cs typeface="Roboto"/>
              </a:rPr>
              <a:t>a</a:t>
            </a:r>
            <a:r>
              <a:rPr sz="1450" spc="-20" dirty="0">
                <a:latin typeface="Roboto"/>
                <a:cs typeface="Roboto"/>
              </a:rPr>
              <a:t> </a:t>
            </a:r>
            <a:r>
              <a:rPr sz="1450" spc="-90" dirty="0">
                <a:latin typeface="Roboto"/>
                <a:cs typeface="Roboto"/>
              </a:rPr>
              <a:t>transforming</a:t>
            </a:r>
            <a:r>
              <a:rPr sz="1450" spc="-20" dirty="0">
                <a:latin typeface="Roboto"/>
                <a:cs typeface="Roboto"/>
              </a:rPr>
              <a:t> </a:t>
            </a:r>
            <a:r>
              <a:rPr sz="1450" spc="-90" dirty="0">
                <a:latin typeface="Roboto"/>
                <a:cs typeface="Roboto"/>
              </a:rPr>
              <a:t>organisation</a:t>
            </a:r>
            <a:r>
              <a:rPr sz="1450" spc="-20" dirty="0">
                <a:latin typeface="Roboto"/>
                <a:cs typeface="Roboto"/>
              </a:rPr>
              <a:t> </a:t>
            </a:r>
            <a:r>
              <a:rPr sz="1450" spc="-85" dirty="0">
                <a:latin typeface="Roboto"/>
                <a:cs typeface="Roboto"/>
              </a:rPr>
              <a:t>(Doctoral</a:t>
            </a:r>
            <a:r>
              <a:rPr sz="1450" spc="-20" dirty="0">
                <a:latin typeface="Roboto"/>
                <a:cs typeface="Roboto"/>
              </a:rPr>
              <a:t> </a:t>
            </a:r>
            <a:r>
              <a:rPr sz="1450" spc="-75" dirty="0">
                <a:latin typeface="Roboto"/>
                <a:cs typeface="Roboto"/>
              </a:rPr>
              <a:t>dissertation,</a:t>
            </a:r>
            <a:r>
              <a:rPr sz="1450" spc="-20" dirty="0">
                <a:latin typeface="Roboto"/>
                <a:cs typeface="Roboto"/>
              </a:rPr>
              <a:t> </a:t>
            </a:r>
            <a:r>
              <a:rPr sz="1450" spc="-95" dirty="0">
                <a:latin typeface="Roboto"/>
                <a:cs typeface="Roboto"/>
              </a:rPr>
              <a:t>University</a:t>
            </a:r>
            <a:r>
              <a:rPr sz="1450" spc="-20" dirty="0">
                <a:latin typeface="Roboto"/>
                <a:cs typeface="Roboto"/>
              </a:rPr>
              <a:t> </a:t>
            </a:r>
            <a:r>
              <a:rPr sz="1450" spc="-60" dirty="0">
                <a:latin typeface="Roboto"/>
                <a:cs typeface="Roboto"/>
              </a:rPr>
              <a:t>of</a:t>
            </a:r>
            <a:r>
              <a:rPr sz="1450" spc="-20" dirty="0">
                <a:latin typeface="Roboto"/>
                <a:cs typeface="Roboto"/>
              </a:rPr>
              <a:t> </a:t>
            </a:r>
            <a:r>
              <a:rPr sz="1450" spc="-95" dirty="0">
                <a:latin typeface="Roboto"/>
                <a:cs typeface="Roboto"/>
              </a:rPr>
              <a:t>Birmingham).</a:t>
            </a:r>
            <a:endParaRPr sz="1450" dirty="0">
              <a:latin typeface="Roboto"/>
              <a:cs typeface="Roboto"/>
            </a:endParaRPr>
          </a:p>
          <a:p>
            <a:pPr marL="12700" marR="314960">
              <a:lnSpc>
                <a:spcPct val="172400"/>
              </a:lnSpc>
            </a:pPr>
            <a:r>
              <a:rPr sz="1450" spc="-75" dirty="0">
                <a:latin typeface="Roboto"/>
                <a:cs typeface="Roboto"/>
              </a:rPr>
              <a:t>Gov.uk., </a:t>
            </a:r>
            <a:r>
              <a:rPr sz="1450" spc="-70" dirty="0">
                <a:latin typeface="Roboto"/>
                <a:cs typeface="Roboto"/>
              </a:rPr>
              <a:t>(2022). </a:t>
            </a:r>
            <a:r>
              <a:rPr lang="en-GB" sz="1450" spc="-85" dirty="0">
                <a:latin typeface="Roboto"/>
                <a:cs typeface="Roboto"/>
              </a:rPr>
              <a:t>H</a:t>
            </a:r>
            <a:r>
              <a:rPr sz="1450" spc="-90" dirty="0" err="1">
                <a:latin typeface="Roboto"/>
                <a:cs typeface="Roboto"/>
              </a:rPr>
              <a:t>ealth</a:t>
            </a:r>
            <a:r>
              <a:rPr sz="1450" spc="-90" dirty="0">
                <a:latin typeface="Roboto"/>
                <a:cs typeface="Roboto"/>
              </a:rPr>
              <a:t> </a:t>
            </a:r>
            <a:r>
              <a:rPr sz="1450" spc="-100" dirty="0">
                <a:latin typeface="Roboto"/>
                <a:cs typeface="Roboto"/>
              </a:rPr>
              <a:t>impacts</a:t>
            </a:r>
            <a:r>
              <a:rPr sz="1450" spc="-95" dirty="0">
                <a:latin typeface="Roboto"/>
                <a:cs typeface="Roboto"/>
              </a:rPr>
              <a:t> </a:t>
            </a:r>
            <a:r>
              <a:rPr sz="1450" spc="-60" dirty="0">
                <a:latin typeface="Roboto"/>
                <a:cs typeface="Roboto"/>
              </a:rPr>
              <a:t>of </a:t>
            </a:r>
            <a:r>
              <a:rPr sz="1450" spc="-130" dirty="0">
                <a:latin typeface="Roboto"/>
                <a:cs typeface="Roboto"/>
              </a:rPr>
              <a:t>COVID-19</a:t>
            </a:r>
            <a:r>
              <a:rPr sz="1450" spc="-125" dirty="0">
                <a:latin typeface="Roboto"/>
                <a:cs typeface="Roboto"/>
              </a:rPr>
              <a:t> </a:t>
            </a:r>
            <a:r>
              <a:rPr sz="1450" spc="-80" dirty="0">
                <a:latin typeface="Roboto"/>
                <a:cs typeface="Roboto"/>
              </a:rPr>
              <a:t>in </a:t>
            </a:r>
            <a:r>
              <a:rPr sz="1450" spc="-90" dirty="0">
                <a:latin typeface="Roboto"/>
                <a:cs typeface="Roboto"/>
              </a:rPr>
              <a:t>England: </a:t>
            </a:r>
            <a:r>
              <a:rPr sz="1450" spc="-100" dirty="0">
                <a:latin typeface="Roboto"/>
                <a:cs typeface="Roboto"/>
              </a:rPr>
              <a:t>emerging</a:t>
            </a:r>
            <a:r>
              <a:rPr sz="1450" spc="-95" dirty="0">
                <a:latin typeface="Roboto"/>
                <a:cs typeface="Roboto"/>
              </a:rPr>
              <a:t> </a:t>
            </a:r>
            <a:r>
              <a:rPr sz="1450" spc="-105" dirty="0">
                <a:latin typeface="Roboto"/>
                <a:cs typeface="Roboto"/>
              </a:rPr>
              <a:t>Omicron</a:t>
            </a:r>
            <a:r>
              <a:rPr sz="1450" spc="-100" dirty="0">
                <a:latin typeface="Roboto"/>
                <a:cs typeface="Roboto"/>
              </a:rPr>
              <a:t> </a:t>
            </a:r>
            <a:r>
              <a:rPr sz="1450" spc="-90" dirty="0">
                <a:latin typeface="Roboto"/>
                <a:cs typeface="Roboto"/>
              </a:rPr>
              <a:t>impacts. </a:t>
            </a:r>
            <a:r>
              <a:rPr sz="1450" spc="-80" dirty="0">
                <a:latin typeface="Roboto"/>
                <a:cs typeface="Roboto"/>
              </a:rPr>
              <a:t>Available </a:t>
            </a:r>
            <a:r>
              <a:rPr sz="1450" spc="-65" dirty="0">
                <a:latin typeface="Roboto"/>
                <a:cs typeface="Roboto"/>
              </a:rPr>
              <a:t>at: </a:t>
            </a:r>
            <a:r>
              <a:rPr sz="1450" spc="-110" dirty="0">
                <a:latin typeface="Roboto"/>
                <a:cs typeface="Roboto"/>
              </a:rPr>
              <a:t>https://</a:t>
            </a:r>
            <a:r>
              <a:rPr sz="1450" spc="-110" dirty="0">
                <a:latin typeface="Roboto"/>
                <a:cs typeface="Roboto"/>
                <a:hlinkClick r:id="rId5"/>
              </a:rPr>
              <a:t>www.gov.uk/government/publications/direct-and-indirect-health-impacts-of-covid-19-in-england-emerging- </a:t>
            </a:r>
            <a:r>
              <a:rPr sz="1450" spc="-105" dirty="0">
                <a:latin typeface="Roboto"/>
                <a:cs typeface="Roboto"/>
              </a:rPr>
              <a:t> </a:t>
            </a:r>
            <a:r>
              <a:rPr sz="1450" spc="-120" dirty="0">
                <a:latin typeface="Roboto"/>
                <a:cs typeface="Roboto"/>
              </a:rPr>
              <a:t>omicron-im</a:t>
            </a:r>
            <a:r>
              <a:rPr sz="1450" spc="-35" dirty="0">
                <a:latin typeface="Roboto"/>
                <a:cs typeface="Roboto"/>
              </a:rPr>
              <a:t> </a:t>
            </a:r>
            <a:r>
              <a:rPr sz="1450" spc="-85" dirty="0">
                <a:latin typeface="Roboto"/>
                <a:cs typeface="Roboto"/>
              </a:rPr>
              <a:t>[Accessed</a:t>
            </a:r>
            <a:r>
              <a:rPr sz="1450" spc="-30" dirty="0">
                <a:latin typeface="Roboto"/>
                <a:cs typeface="Roboto"/>
              </a:rPr>
              <a:t> </a:t>
            </a:r>
            <a:r>
              <a:rPr sz="1450" spc="-110" dirty="0">
                <a:latin typeface="Roboto"/>
                <a:cs typeface="Roboto"/>
              </a:rPr>
              <a:t>on</a:t>
            </a:r>
            <a:r>
              <a:rPr sz="1450" spc="-30" dirty="0">
                <a:latin typeface="Roboto"/>
                <a:cs typeface="Roboto"/>
              </a:rPr>
              <a:t> </a:t>
            </a:r>
            <a:r>
              <a:rPr sz="1450" spc="-80" dirty="0">
                <a:latin typeface="Roboto"/>
                <a:cs typeface="Roboto"/>
              </a:rPr>
              <a:t>22.10.2022]</a:t>
            </a:r>
            <a:endParaRPr sz="1450" dirty="0">
              <a:latin typeface="Roboto"/>
              <a:cs typeface="Roboto"/>
            </a:endParaRPr>
          </a:p>
          <a:p>
            <a:pPr marL="12700" marR="1501775">
              <a:lnSpc>
                <a:spcPct val="172400"/>
              </a:lnSpc>
            </a:pPr>
            <a:r>
              <a:rPr sz="1450" spc="-90" dirty="0">
                <a:latin typeface="Roboto"/>
                <a:cs typeface="Roboto"/>
              </a:rPr>
              <a:t>Kane,</a:t>
            </a:r>
            <a:r>
              <a:rPr sz="1450" spc="-10" dirty="0">
                <a:latin typeface="Roboto"/>
                <a:cs typeface="Roboto"/>
              </a:rPr>
              <a:t> </a:t>
            </a:r>
            <a:r>
              <a:rPr sz="1450" spc="-85" dirty="0">
                <a:latin typeface="Roboto"/>
                <a:cs typeface="Roboto"/>
              </a:rPr>
              <a:t>R.</a:t>
            </a:r>
            <a:r>
              <a:rPr sz="1450" spc="-5" dirty="0">
                <a:latin typeface="Roboto"/>
                <a:cs typeface="Roboto"/>
              </a:rPr>
              <a:t> </a:t>
            </a:r>
            <a:r>
              <a:rPr sz="1450" spc="-114" dirty="0">
                <a:latin typeface="Roboto"/>
                <a:cs typeface="Roboto"/>
              </a:rPr>
              <a:t>and</a:t>
            </a:r>
            <a:r>
              <a:rPr sz="1450" spc="-10" dirty="0">
                <a:latin typeface="Roboto"/>
                <a:cs typeface="Roboto"/>
              </a:rPr>
              <a:t> </a:t>
            </a:r>
            <a:r>
              <a:rPr sz="1450" spc="-90" dirty="0">
                <a:latin typeface="Roboto"/>
                <a:cs typeface="Roboto"/>
              </a:rPr>
              <a:t>Kane,</a:t>
            </a:r>
            <a:r>
              <a:rPr sz="1450" spc="-5" dirty="0">
                <a:latin typeface="Roboto"/>
                <a:cs typeface="Roboto"/>
              </a:rPr>
              <a:t> </a:t>
            </a:r>
            <a:r>
              <a:rPr sz="1450" spc="-85" dirty="0">
                <a:latin typeface="Roboto"/>
                <a:cs typeface="Roboto"/>
              </a:rPr>
              <a:t>R.</a:t>
            </a:r>
            <a:r>
              <a:rPr sz="1450" spc="-10" dirty="0">
                <a:latin typeface="Roboto"/>
                <a:cs typeface="Roboto"/>
              </a:rPr>
              <a:t> </a:t>
            </a:r>
            <a:r>
              <a:rPr sz="1450" spc="-70" dirty="0">
                <a:latin typeface="Roboto"/>
                <a:cs typeface="Roboto"/>
              </a:rPr>
              <a:t>(2014).</a:t>
            </a:r>
            <a:r>
              <a:rPr sz="1450" spc="-5" dirty="0">
                <a:latin typeface="Roboto"/>
                <a:cs typeface="Roboto"/>
              </a:rPr>
              <a:t> </a:t>
            </a:r>
            <a:r>
              <a:rPr sz="1450" spc="-125" dirty="0">
                <a:latin typeface="Roboto"/>
                <a:cs typeface="Roboto"/>
              </a:rPr>
              <a:t>How</a:t>
            </a:r>
            <a:r>
              <a:rPr sz="1450" spc="-10" dirty="0">
                <a:latin typeface="Roboto"/>
                <a:cs typeface="Roboto"/>
              </a:rPr>
              <a:t> </a:t>
            </a:r>
            <a:r>
              <a:rPr sz="1450" spc="-80" dirty="0">
                <a:latin typeface="Roboto"/>
                <a:cs typeface="Roboto"/>
              </a:rPr>
              <a:t>to</a:t>
            </a:r>
            <a:r>
              <a:rPr sz="1450" spc="-5" dirty="0">
                <a:latin typeface="Roboto"/>
                <a:cs typeface="Roboto"/>
              </a:rPr>
              <a:t> </a:t>
            </a:r>
            <a:r>
              <a:rPr sz="1450" spc="-120" dirty="0">
                <a:latin typeface="Roboto"/>
                <a:cs typeface="Roboto"/>
              </a:rPr>
              <a:t>Use</a:t>
            </a:r>
            <a:r>
              <a:rPr sz="1450" spc="-5" dirty="0">
                <a:latin typeface="Roboto"/>
                <a:cs typeface="Roboto"/>
              </a:rPr>
              <a:t> </a:t>
            </a:r>
            <a:r>
              <a:rPr sz="1450" spc="-90" dirty="0">
                <a:latin typeface="Roboto"/>
                <a:cs typeface="Roboto"/>
              </a:rPr>
              <a:t>the</a:t>
            </a:r>
            <a:r>
              <a:rPr sz="1450" spc="-10" dirty="0">
                <a:latin typeface="Roboto"/>
                <a:cs typeface="Roboto"/>
              </a:rPr>
              <a:t> </a:t>
            </a:r>
            <a:r>
              <a:rPr sz="1450" spc="-100" dirty="0">
                <a:latin typeface="Roboto"/>
                <a:cs typeface="Roboto"/>
              </a:rPr>
              <a:t>Fishbone</a:t>
            </a:r>
            <a:r>
              <a:rPr sz="1450" spc="-5" dirty="0">
                <a:latin typeface="Roboto"/>
                <a:cs typeface="Roboto"/>
              </a:rPr>
              <a:t> </a:t>
            </a:r>
            <a:r>
              <a:rPr sz="1450" spc="-90" dirty="0">
                <a:latin typeface="Roboto"/>
                <a:cs typeface="Roboto"/>
              </a:rPr>
              <a:t>Tool</a:t>
            </a:r>
            <a:r>
              <a:rPr sz="1450" spc="-10" dirty="0">
                <a:latin typeface="Roboto"/>
                <a:cs typeface="Roboto"/>
              </a:rPr>
              <a:t> </a:t>
            </a:r>
            <a:r>
              <a:rPr sz="1450" spc="-65" dirty="0">
                <a:latin typeface="Roboto"/>
                <a:cs typeface="Roboto"/>
              </a:rPr>
              <a:t>for</a:t>
            </a:r>
            <a:r>
              <a:rPr sz="1450" spc="-5" dirty="0">
                <a:latin typeface="Roboto"/>
                <a:cs typeface="Roboto"/>
              </a:rPr>
              <a:t> </a:t>
            </a:r>
            <a:r>
              <a:rPr sz="1450" spc="-105" dirty="0">
                <a:latin typeface="Roboto"/>
                <a:cs typeface="Roboto"/>
              </a:rPr>
              <a:t>Root</a:t>
            </a:r>
            <a:r>
              <a:rPr sz="1450" spc="-10" dirty="0">
                <a:latin typeface="Roboto"/>
                <a:cs typeface="Roboto"/>
              </a:rPr>
              <a:t> </a:t>
            </a:r>
            <a:r>
              <a:rPr sz="1450" spc="-105" dirty="0">
                <a:latin typeface="Roboto"/>
                <a:cs typeface="Roboto"/>
              </a:rPr>
              <a:t>Cause</a:t>
            </a:r>
            <a:r>
              <a:rPr sz="1450" spc="-5" dirty="0">
                <a:latin typeface="Roboto"/>
                <a:cs typeface="Roboto"/>
              </a:rPr>
              <a:t> </a:t>
            </a:r>
            <a:r>
              <a:rPr sz="1450" spc="-80" dirty="0">
                <a:latin typeface="Roboto"/>
                <a:cs typeface="Roboto"/>
              </a:rPr>
              <a:t>Analysis.</a:t>
            </a:r>
            <a:r>
              <a:rPr sz="1450" spc="-10" dirty="0">
                <a:latin typeface="Roboto"/>
                <a:cs typeface="Roboto"/>
              </a:rPr>
              <a:t> </a:t>
            </a:r>
            <a:r>
              <a:rPr sz="1450" spc="-70" dirty="0">
                <a:latin typeface="Roboto"/>
                <a:cs typeface="Roboto"/>
              </a:rPr>
              <a:t>[online]</a:t>
            </a:r>
            <a:r>
              <a:rPr sz="1450" spc="-5" dirty="0">
                <a:latin typeface="Roboto"/>
                <a:cs typeface="Roboto"/>
              </a:rPr>
              <a:t> </a:t>
            </a:r>
            <a:r>
              <a:rPr sz="1450" spc="-80" dirty="0">
                <a:latin typeface="Roboto"/>
                <a:cs typeface="Roboto"/>
              </a:rPr>
              <a:t>Available</a:t>
            </a:r>
            <a:r>
              <a:rPr sz="1450" spc="-5" dirty="0">
                <a:latin typeface="Roboto"/>
                <a:cs typeface="Roboto"/>
              </a:rPr>
              <a:t> </a:t>
            </a:r>
            <a:r>
              <a:rPr sz="1450" spc="-65" dirty="0">
                <a:latin typeface="Roboto"/>
                <a:cs typeface="Roboto"/>
              </a:rPr>
              <a:t>at:</a:t>
            </a:r>
            <a:r>
              <a:rPr sz="1450" spc="-10" dirty="0">
                <a:latin typeface="Roboto"/>
                <a:cs typeface="Roboto"/>
              </a:rPr>
              <a:t> </a:t>
            </a:r>
            <a:r>
              <a:rPr sz="1450" spc="-95" dirty="0">
                <a:latin typeface="Roboto"/>
                <a:cs typeface="Roboto"/>
              </a:rPr>
              <a:t>https://</a:t>
            </a:r>
            <a:r>
              <a:rPr sz="1450" spc="-95" dirty="0">
                <a:latin typeface="Roboto"/>
                <a:cs typeface="Roboto"/>
                <a:hlinkClick r:id="rId6"/>
              </a:rPr>
              <a:t>www.cms.gov/medicare/provider-enrollment-and-certification/qapi/downloads/fishbonerevised.pdf. </a:t>
            </a:r>
            <a:r>
              <a:rPr sz="1450" spc="-90" dirty="0">
                <a:latin typeface="Roboto"/>
                <a:cs typeface="Roboto"/>
              </a:rPr>
              <a:t> </a:t>
            </a:r>
            <a:r>
              <a:rPr sz="1450" spc="-85" dirty="0">
                <a:latin typeface="Roboto"/>
                <a:cs typeface="Roboto"/>
              </a:rPr>
              <a:t>Lewis,</a:t>
            </a:r>
            <a:r>
              <a:rPr sz="1450" spc="-30" dirty="0">
                <a:latin typeface="Roboto"/>
                <a:cs typeface="Roboto"/>
              </a:rPr>
              <a:t> </a:t>
            </a:r>
            <a:r>
              <a:rPr sz="1450" spc="-75" dirty="0">
                <a:latin typeface="Roboto"/>
                <a:cs typeface="Roboto"/>
              </a:rPr>
              <a:t>S.</a:t>
            </a:r>
            <a:r>
              <a:rPr sz="1450" spc="-25" dirty="0">
                <a:latin typeface="Roboto"/>
                <a:cs typeface="Roboto"/>
              </a:rPr>
              <a:t> </a:t>
            </a:r>
            <a:r>
              <a:rPr sz="1450" spc="-70" dirty="0">
                <a:latin typeface="Roboto"/>
                <a:cs typeface="Roboto"/>
              </a:rPr>
              <a:t>(2020).</a:t>
            </a:r>
            <a:r>
              <a:rPr sz="1450" spc="-30" dirty="0">
                <a:latin typeface="Roboto"/>
                <a:cs typeface="Roboto"/>
              </a:rPr>
              <a:t> </a:t>
            </a:r>
            <a:r>
              <a:rPr lang="en-GB" sz="1450" spc="-90" dirty="0">
                <a:latin typeface="Roboto"/>
                <a:cs typeface="Roboto"/>
              </a:rPr>
              <a:t>F</a:t>
            </a:r>
            <a:r>
              <a:rPr sz="1450" spc="-90" dirty="0" err="1">
                <a:latin typeface="Roboto"/>
                <a:cs typeface="Roboto"/>
              </a:rPr>
              <a:t>ishbone</a:t>
            </a:r>
            <a:r>
              <a:rPr lang="en-GB" sz="1450" spc="-25" dirty="0">
                <a:latin typeface="Roboto"/>
                <a:cs typeface="Roboto"/>
              </a:rPr>
              <a:t>-diagram</a:t>
            </a:r>
            <a:r>
              <a:rPr sz="1450" spc="-90" dirty="0">
                <a:latin typeface="Roboto"/>
                <a:cs typeface="Roboto"/>
              </a:rPr>
              <a:t>://</a:t>
            </a:r>
            <a:r>
              <a:rPr sz="1450" spc="-90" dirty="0">
                <a:latin typeface="Roboto"/>
                <a:cs typeface="Roboto"/>
                <a:hlinkClick r:id="rId7"/>
              </a:rPr>
              <a:t>www.techtarget.com/whatis/definition/fishbone-diagram</a:t>
            </a:r>
            <a:r>
              <a:rPr sz="1450" spc="-25" dirty="0">
                <a:latin typeface="Roboto"/>
                <a:cs typeface="Roboto"/>
                <a:hlinkClick r:id="rId7"/>
              </a:rPr>
              <a:t> </a:t>
            </a:r>
            <a:r>
              <a:rPr sz="1450" spc="-85" dirty="0">
                <a:latin typeface="Roboto"/>
                <a:cs typeface="Roboto"/>
              </a:rPr>
              <a:t>[Accessed</a:t>
            </a:r>
            <a:r>
              <a:rPr sz="1450" spc="-30" dirty="0">
                <a:latin typeface="Roboto"/>
                <a:cs typeface="Roboto"/>
              </a:rPr>
              <a:t> </a:t>
            </a:r>
            <a:r>
              <a:rPr sz="1450" spc="-105" dirty="0">
                <a:latin typeface="Roboto"/>
                <a:cs typeface="Roboto"/>
              </a:rPr>
              <a:t>31</a:t>
            </a:r>
            <a:r>
              <a:rPr sz="1450" spc="-25" dirty="0">
                <a:latin typeface="Roboto"/>
                <a:cs typeface="Roboto"/>
              </a:rPr>
              <a:t> </a:t>
            </a:r>
            <a:r>
              <a:rPr sz="1450" spc="-70" dirty="0">
                <a:latin typeface="Roboto"/>
                <a:cs typeface="Roboto"/>
              </a:rPr>
              <a:t>Oct.</a:t>
            </a:r>
            <a:r>
              <a:rPr sz="1450" spc="-25" dirty="0">
                <a:latin typeface="Roboto"/>
                <a:cs typeface="Roboto"/>
              </a:rPr>
              <a:t> </a:t>
            </a:r>
            <a:r>
              <a:rPr sz="1450" spc="-75" dirty="0">
                <a:latin typeface="Roboto"/>
                <a:cs typeface="Roboto"/>
              </a:rPr>
              <a:t>2022].</a:t>
            </a:r>
            <a:endParaRPr sz="1450" dirty="0">
              <a:latin typeface="Roboto"/>
              <a:cs typeface="Roboto"/>
            </a:endParaRPr>
          </a:p>
          <a:p>
            <a:pPr marL="12700" marR="581660">
              <a:lnSpc>
                <a:spcPct val="172400"/>
              </a:lnSpc>
            </a:pPr>
            <a:r>
              <a:rPr sz="1450" spc="-105" dirty="0">
                <a:latin typeface="Roboto"/>
                <a:cs typeface="Roboto"/>
              </a:rPr>
              <a:t>Laura</a:t>
            </a:r>
            <a:r>
              <a:rPr sz="1450" spc="-100" dirty="0">
                <a:latin typeface="Roboto"/>
                <a:cs typeface="Roboto"/>
              </a:rPr>
              <a:t> </a:t>
            </a:r>
            <a:r>
              <a:rPr sz="1450" spc="-90" dirty="0">
                <a:latin typeface="Roboto"/>
                <a:cs typeface="Roboto"/>
              </a:rPr>
              <a:t>Onita </a:t>
            </a:r>
            <a:r>
              <a:rPr sz="1450" spc="-70" dirty="0">
                <a:latin typeface="Roboto"/>
                <a:cs typeface="Roboto"/>
              </a:rPr>
              <a:t>(2022). </a:t>
            </a:r>
            <a:r>
              <a:rPr sz="1450" spc="-140" dirty="0">
                <a:latin typeface="Roboto"/>
                <a:cs typeface="Roboto"/>
              </a:rPr>
              <a:t>TM</a:t>
            </a:r>
            <a:r>
              <a:rPr sz="1450" spc="-135" dirty="0">
                <a:latin typeface="Roboto"/>
                <a:cs typeface="Roboto"/>
              </a:rPr>
              <a:t> </a:t>
            </a:r>
            <a:r>
              <a:rPr lang="en-GB" sz="1450" spc="-135" dirty="0">
                <a:latin typeface="Roboto"/>
                <a:cs typeface="Roboto"/>
              </a:rPr>
              <a:t>-</a:t>
            </a:r>
            <a:r>
              <a:rPr sz="1450" spc="-105" dirty="0">
                <a:latin typeface="Roboto"/>
                <a:cs typeface="Roboto"/>
              </a:rPr>
              <a:t>Lewin</a:t>
            </a:r>
            <a:r>
              <a:rPr lang="en-GB" sz="1450" spc="-105" dirty="0">
                <a:latin typeface="Roboto"/>
                <a:cs typeface="Roboto"/>
              </a:rPr>
              <a:t> </a:t>
            </a:r>
            <a:r>
              <a:rPr sz="1450" spc="-70" dirty="0">
                <a:latin typeface="Roboto"/>
                <a:cs typeface="Roboto"/>
              </a:rPr>
              <a:t>online] </a:t>
            </a:r>
            <a:r>
              <a:rPr sz="1450" spc="-110" dirty="0">
                <a:latin typeface="Roboto"/>
                <a:cs typeface="Roboto"/>
              </a:rPr>
              <a:t>The</a:t>
            </a:r>
            <a:r>
              <a:rPr sz="1450" spc="-105" dirty="0">
                <a:latin typeface="Roboto"/>
                <a:cs typeface="Roboto"/>
              </a:rPr>
              <a:t> </a:t>
            </a:r>
            <a:r>
              <a:rPr sz="1450" spc="-85" dirty="0">
                <a:latin typeface="Roboto"/>
                <a:cs typeface="Roboto"/>
              </a:rPr>
              <a:t>Telegraph. </a:t>
            </a:r>
            <a:r>
              <a:rPr sz="1450" spc="-80" dirty="0">
                <a:latin typeface="Roboto"/>
                <a:cs typeface="Roboto"/>
              </a:rPr>
              <a:t>Available </a:t>
            </a:r>
            <a:r>
              <a:rPr sz="1450" spc="-65" dirty="0">
                <a:latin typeface="Roboto"/>
                <a:cs typeface="Roboto"/>
              </a:rPr>
              <a:t>at: </a:t>
            </a:r>
            <a:r>
              <a:rPr sz="1450" spc="-105" dirty="0">
                <a:latin typeface="Roboto"/>
                <a:cs typeface="Roboto"/>
              </a:rPr>
              <a:t>https://</a:t>
            </a:r>
            <a:r>
              <a:rPr sz="1450" spc="-105" dirty="0">
                <a:latin typeface="Roboto"/>
                <a:cs typeface="Roboto"/>
                <a:hlinkClick r:id="rId8"/>
              </a:rPr>
              <a:t>www.telegraph.co.uk/business/2022/03/17/tm-lewin-collapses-second-time-two-years/</a:t>
            </a:r>
            <a:r>
              <a:rPr sz="1450" spc="-100" dirty="0">
                <a:latin typeface="Roboto"/>
                <a:cs typeface="Roboto"/>
                <a:hlinkClick r:id="rId8"/>
              </a:rPr>
              <a:t> </a:t>
            </a:r>
            <a:r>
              <a:rPr sz="1450" spc="-85" dirty="0">
                <a:latin typeface="Roboto"/>
                <a:cs typeface="Roboto"/>
              </a:rPr>
              <a:t>[Accessed </a:t>
            </a:r>
            <a:r>
              <a:rPr sz="1450" spc="-105" dirty="0">
                <a:latin typeface="Roboto"/>
                <a:cs typeface="Roboto"/>
              </a:rPr>
              <a:t>31</a:t>
            </a:r>
            <a:r>
              <a:rPr sz="1450" spc="-100" dirty="0">
                <a:latin typeface="Roboto"/>
                <a:cs typeface="Roboto"/>
              </a:rPr>
              <a:t> </a:t>
            </a:r>
            <a:r>
              <a:rPr sz="1450" spc="-70" dirty="0">
                <a:latin typeface="Roboto"/>
                <a:cs typeface="Roboto"/>
              </a:rPr>
              <a:t>Oct. </a:t>
            </a:r>
            <a:r>
              <a:rPr sz="1450" spc="-90" dirty="0">
                <a:latin typeface="Roboto"/>
                <a:cs typeface="Roboto"/>
              </a:rPr>
              <a:t>2022] </a:t>
            </a:r>
            <a:endParaRPr lang="en-GB" sz="1450" spc="-350" dirty="0">
              <a:latin typeface="Roboto"/>
              <a:cs typeface="Roboto"/>
            </a:endParaRPr>
          </a:p>
          <a:p>
            <a:pPr marL="12700" marR="581660">
              <a:lnSpc>
                <a:spcPct val="172400"/>
              </a:lnSpc>
            </a:pPr>
            <a:r>
              <a:rPr sz="1450" spc="-100" dirty="0">
                <a:latin typeface="Roboto"/>
                <a:cs typeface="Roboto"/>
              </a:rPr>
              <a:t>-Analysis.</a:t>
            </a:r>
            <a:r>
              <a:rPr sz="1450" spc="-25" dirty="0">
                <a:latin typeface="Roboto"/>
                <a:cs typeface="Roboto"/>
              </a:rPr>
              <a:t> </a:t>
            </a:r>
            <a:r>
              <a:rPr sz="1450" spc="-70" dirty="0">
                <a:latin typeface="Roboto"/>
                <a:cs typeface="Roboto"/>
              </a:rPr>
              <a:t>[online]</a:t>
            </a:r>
            <a:r>
              <a:rPr sz="1450" spc="-25" dirty="0">
                <a:latin typeface="Roboto"/>
                <a:cs typeface="Roboto"/>
              </a:rPr>
              <a:t> </a:t>
            </a:r>
            <a:r>
              <a:rPr sz="1450" spc="-80" dirty="0">
                <a:latin typeface="Roboto"/>
                <a:cs typeface="Roboto"/>
              </a:rPr>
              <a:t>Available</a:t>
            </a:r>
            <a:r>
              <a:rPr sz="1450" spc="-25" dirty="0">
                <a:latin typeface="Roboto"/>
                <a:cs typeface="Roboto"/>
              </a:rPr>
              <a:t> </a:t>
            </a:r>
            <a:r>
              <a:rPr sz="1450" spc="-65" dirty="0">
                <a:latin typeface="Roboto"/>
                <a:cs typeface="Roboto"/>
              </a:rPr>
              <a:t>at:</a:t>
            </a:r>
            <a:r>
              <a:rPr sz="1450" spc="-25" dirty="0">
                <a:latin typeface="Roboto"/>
                <a:cs typeface="Roboto"/>
              </a:rPr>
              <a:t> </a:t>
            </a:r>
            <a:r>
              <a:rPr sz="1450" spc="-105" dirty="0">
                <a:latin typeface="Roboto"/>
                <a:cs typeface="Roboto"/>
              </a:rPr>
              <a:t>https://magnussonllc.wordpress.com/2009/08/19/decision-making-tool-the-grid-analysis/</a:t>
            </a:r>
            <a:r>
              <a:rPr sz="1450" spc="-25" dirty="0">
                <a:latin typeface="Roboto"/>
                <a:cs typeface="Roboto"/>
              </a:rPr>
              <a:t> </a:t>
            </a:r>
            <a:r>
              <a:rPr sz="1450" spc="-85" dirty="0">
                <a:latin typeface="Roboto"/>
                <a:cs typeface="Roboto"/>
              </a:rPr>
              <a:t>[Accessed</a:t>
            </a:r>
            <a:r>
              <a:rPr sz="1450" spc="-25" dirty="0">
                <a:latin typeface="Roboto"/>
                <a:cs typeface="Roboto"/>
              </a:rPr>
              <a:t> </a:t>
            </a:r>
            <a:r>
              <a:rPr sz="1450" spc="-105" dirty="0">
                <a:latin typeface="Roboto"/>
                <a:cs typeface="Roboto"/>
              </a:rPr>
              <a:t>31</a:t>
            </a:r>
            <a:r>
              <a:rPr sz="1450" spc="-25" dirty="0">
                <a:latin typeface="Roboto"/>
                <a:cs typeface="Roboto"/>
              </a:rPr>
              <a:t> </a:t>
            </a:r>
            <a:r>
              <a:rPr sz="1450" spc="-70" dirty="0">
                <a:latin typeface="Roboto"/>
                <a:cs typeface="Roboto"/>
              </a:rPr>
              <a:t>Oct.</a:t>
            </a:r>
            <a:r>
              <a:rPr sz="1450" spc="-25" dirty="0">
                <a:latin typeface="Roboto"/>
                <a:cs typeface="Roboto"/>
              </a:rPr>
              <a:t> </a:t>
            </a:r>
            <a:r>
              <a:rPr sz="1450" spc="-90" dirty="0">
                <a:latin typeface="Roboto"/>
                <a:cs typeface="Roboto"/>
              </a:rPr>
              <a:t>2022]</a:t>
            </a:r>
            <a:endParaRPr sz="1450" dirty="0">
              <a:latin typeface="Roboto"/>
              <a:cs typeface="Roboto"/>
            </a:endParaRPr>
          </a:p>
          <a:p>
            <a:pPr marL="12700" marR="1625600">
              <a:lnSpc>
                <a:spcPct val="172400"/>
              </a:lnSpc>
            </a:pPr>
            <a:r>
              <a:rPr sz="1450" spc="-95" dirty="0">
                <a:latin typeface="Roboto"/>
                <a:cs typeface="Roboto"/>
              </a:rPr>
              <a:t>McNeese, </a:t>
            </a:r>
            <a:r>
              <a:rPr sz="1450" spc="-70" dirty="0">
                <a:latin typeface="Roboto"/>
                <a:cs typeface="Roboto"/>
              </a:rPr>
              <a:t>B. (2019). </a:t>
            </a:r>
            <a:r>
              <a:rPr sz="1450" spc="-110" dirty="0">
                <a:latin typeface="Roboto"/>
                <a:cs typeface="Roboto"/>
              </a:rPr>
              <a:t>What</a:t>
            </a:r>
            <a:r>
              <a:rPr sz="1450" spc="-105" dirty="0">
                <a:latin typeface="Roboto"/>
                <a:cs typeface="Roboto"/>
              </a:rPr>
              <a:t> </a:t>
            </a:r>
            <a:r>
              <a:rPr sz="1450" spc="-65" dirty="0">
                <a:latin typeface="Roboto"/>
                <a:cs typeface="Roboto"/>
              </a:rPr>
              <a:t>is </a:t>
            </a:r>
            <a:r>
              <a:rPr sz="1450" spc="-105" dirty="0">
                <a:latin typeface="Roboto"/>
                <a:cs typeface="Roboto"/>
              </a:rPr>
              <a:t>a</a:t>
            </a:r>
            <a:r>
              <a:rPr sz="1450" spc="-100" dirty="0">
                <a:latin typeface="Roboto"/>
                <a:cs typeface="Roboto"/>
              </a:rPr>
              <a:t> </a:t>
            </a:r>
            <a:r>
              <a:rPr sz="1450" spc="-105" dirty="0">
                <a:latin typeface="Roboto"/>
                <a:cs typeface="Roboto"/>
              </a:rPr>
              <a:t>Cause</a:t>
            </a:r>
            <a:r>
              <a:rPr sz="1450" spc="-100" dirty="0">
                <a:latin typeface="Roboto"/>
                <a:cs typeface="Roboto"/>
              </a:rPr>
              <a:t> </a:t>
            </a:r>
            <a:r>
              <a:rPr sz="1450" spc="-114" dirty="0">
                <a:latin typeface="Roboto"/>
                <a:cs typeface="Roboto"/>
              </a:rPr>
              <a:t>and</a:t>
            </a:r>
            <a:r>
              <a:rPr sz="1450" spc="-110" dirty="0">
                <a:latin typeface="Roboto"/>
                <a:cs typeface="Roboto"/>
              </a:rPr>
              <a:t> </a:t>
            </a:r>
            <a:r>
              <a:rPr sz="1450" spc="-60" dirty="0">
                <a:latin typeface="Roboto"/>
                <a:cs typeface="Roboto"/>
              </a:rPr>
              <a:t>Effect </a:t>
            </a:r>
            <a:r>
              <a:rPr sz="1450" spc="-85" dirty="0">
                <a:latin typeface="Roboto"/>
                <a:cs typeface="Roboto"/>
              </a:rPr>
              <a:t>(Fishbone) </a:t>
            </a:r>
            <a:r>
              <a:rPr sz="1450" spc="-105" dirty="0">
                <a:latin typeface="Roboto"/>
                <a:cs typeface="Roboto"/>
              </a:rPr>
              <a:t>Diagram</a:t>
            </a:r>
            <a:r>
              <a:rPr lang="en-GB" sz="1450" spc="-105" dirty="0">
                <a:latin typeface="Roboto"/>
                <a:cs typeface="Roboto"/>
              </a:rPr>
              <a:t> </a:t>
            </a:r>
            <a:r>
              <a:rPr sz="1450" spc="-85" dirty="0">
                <a:latin typeface="Roboto"/>
                <a:cs typeface="Roboto"/>
              </a:rPr>
              <a:t>. </a:t>
            </a:r>
            <a:r>
              <a:rPr sz="1450" spc="-80" dirty="0">
                <a:latin typeface="Roboto"/>
                <a:cs typeface="Roboto"/>
              </a:rPr>
              <a:t>Available </a:t>
            </a:r>
            <a:r>
              <a:rPr sz="1450" spc="-65" dirty="0">
                <a:latin typeface="Roboto"/>
                <a:cs typeface="Roboto"/>
              </a:rPr>
              <a:t>at: </a:t>
            </a:r>
            <a:r>
              <a:rPr sz="1450" spc="-110" dirty="0">
                <a:latin typeface="Roboto"/>
                <a:cs typeface="Roboto"/>
              </a:rPr>
              <a:t>https://</a:t>
            </a:r>
            <a:r>
              <a:rPr sz="1450" spc="-110" dirty="0">
                <a:latin typeface="Roboto"/>
                <a:cs typeface="Roboto"/>
                <a:hlinkClick r:id="rId9"/>
              </a:rPr>
              <a:t>www.spcforexcel.com/spc-blog/what-cause-and-effect-fishbone-diagram</a:t>
            </a:r>
            <a:r>
              <a:rPr sz="1450" spc="-105" dirty="0">
                <a:latin typeface="Roboto"/>
                <a:cs typeface="Roboto"/>
                <a:hlinkClick r:id="rId9"/>
              </a:rPr>
              <a:t> </a:t>
            </a:r>
            <a:r>
              <a:rPr sz="1450" spc="-85" dirty="0">
                <a:latin typeface="Roboto"/>
                <a:cs typeface="Roboto"/>
              </a:rPr>
              <a:t>[Accessed </a:t>
            </a:r>
            <a:r>
              <a:rPr sz="1450" spc="-105" dirty="0">
                <a:latin typeface="Roboto"/>
                <a:cs typeface="Roboto"/>
              </a:rPr>
              <a:t>31</a:t>
            </a:r>
            <a:r>
              <a:rPr sz="1450" spc="-100" dirty="0">
                <a:latin typeface="Roboto"/>
                <a:cs typeface="Roboto"/>
              </a:rPr>
              <a:t> </a:t>
            </a:r>
            <a:r>
              <a:rPr sz="1450" spc="-70" dirty="0">
                <a:latin typeface="Roboto"/>
                <a:cs typeface="Roboto"/>
              </a:rPr>
              <a:t>Oct. </a:t>
            </a:r>
            <a:r>
              <a:rPr sz="1450" spc="-90" dirty="0">
                <a:latin typeface="Roboto"/>
                <a:cs typeface="Roboto"/>
              </a:rPr>
              <a:t>2022] </a:t>
            </a:r>
            <a:r>
              <a:rPr sz="1450" spc="-350" dirty="0">
                <a:latin typeface="Roboto"/>
                <a:cs typeface="Roboto"/>
              </a:rPr>
              <a:t> </a:t>
            </a:r>
            <a:r>
              <a:rPr sz="1450" spc="-135" dirty="0">
                <a:latin typeface="Roboto"/>
                <a:cs typeface="Roboto"/>
              </a:rPr>
              <a:t>NSW</a:t>
            </a:r>
            <a:r>
              <a:rPr sz="1450" spc="-25" dirty="0">
                <a:latin typeface="Roboto"/>
                <a:cs typeface="Roboto"/>
              </a:rPr>
              <a:t> </a:t>
            </a:r>
            <a:r>
              <a:rPr sz="1450" spc="-70" dirty="0">
                <a:latin typeface="Roboto"/>
                <a:cs typeface="Roboto"/>
              </a:rPr>
              <a:t>(2022).</a:t>
            </a:r>
            <a:r>
              <a:rPr sz="1450" spc="-20" dirty="0">
                <a:latin typeface="Roboto"/>
                <a:cs typeface="Roboto"/>
              </a:rPr>
              <a:t> </a:t>
            </a:r>
            <a:r>
              <a:rPr sz="1450" spc="-80" dirty="0">
                <a:latin typeface="Roboto"/>
                <a:cs typeface="Roboto"/>
              </a:rPr>
              <a:t>Plus,</a:t>
            </a:r>
            <a:r>
              <a:rPr sz="1450" spc="-20" dirty="0">
                <a:latin typeface="Roboto"/>
                <a:cs typeface="Roboto"/>
              </a:rPr>
              <a:t> </a:t>
            </a:r>
            <a:r>
              <a:rPr sz="1450" spc="-95" dirty="0">
                <a:latin typeface="Roboto"/>
                <a:cs typeface="Roboto"/>
              </a:rPr>
              <a:t>Minus,</a:t>
            </a:r>
            <a:r>
              <a:rPr sz="1450" spc="-25" dirty="0">
                <a:latin typeface="Roboto"/>
                <a:cs typeface="Roboto"/>
              </a:rPr>
              <a:t> </a:t>
            </a:r>
            <a:r>
              <a:rPr sz="1450" spc="-85" dirty="0">
                <a:latin typeface="Roboto"/>
                <a:cs typeface="Roboto"/>
              </a:rPr>
              <a:t>Interesting</a:t>
            </a:r>
            <a:r>
              <a:rPr sz="1450" spc="-20" dirty="0">
                <a:latin typeface="Roboto"/>
                <a:cs typeface="Roboto"/>
              </a:rPr>
              <a:t> </a:t>
            </a:r>
            <a:r>
              <a:rPr sz="1450" spc="-65" dirty="0">
                <a:latin typeface="Roboto"/>
                <a:cs typeface="Roboto"/>
              </a:rPr>
              <a:t>(PMI).</a:t>
            </a:r>
            <a:r>
              <a:rPr sz="1450" spc="-20" dirty="0">
                <a:latin typeface="Roboto"/>
                <a:cs typeface="Roboto"/>
              </a:rPr>
              <a:t> </a:t>
            </a:r>
            <a:r>
              <a:rPr sz="1450" spc="-70" dirty="0">
                <a:latin typeface="Roboto"/>
                <a:cs typeface="Roboto"/>
              </a:rPr>
              <a:t>[online]</a:t>
            </a:r>
            <a:r>
              <a:rPr sz="1450" spc="-25" dirty="0">
                <a:latin typeface="Roboto"/>
                <a:cs typeface="Roboto"/>
              </a:rPr>
              <a:t> </a:t>
            </a:r>
            <a:r>
              <a:rPr sz="1450" spc="-80" dirty="0">
                <a:latin typeface="Roboto"/>
                <a:cs typeface="Roboto"/>
              </a:rPr>
              <a:t>Digital</a:t>
            </a:r>
            <a:r>
              <a:rPr sz="1450" spc="-20" dirty="0">
                <a:latin typeface="Roboto"/>
                <a:cs typeface="Roboto"/>
              </a:rPr>
              <a:t> </a:t>
            </a:r>
            <a:r>
              <a:rPr sz="1450" spc="-85" dirty="0">
                <a:latin typeface="Roboto"/>
                <a:cs typeface="Roboto"/>
              </a:rPr>
              <a:t>learning</a:t>
            </a:r>
            <a:r>
              <a:rPr sz="1450" spc="-20" dirty="0">
                <a:latin typeface="Roboto"/>
                <a:cs typeface="Roboto"/>
              </a:rPr>
              <a:t> </a:t>
            </a:r>
            <a:r>
              <a:rPr sz="1450" spc="-70" dirty="0">
                <a:latin typeface="Roboto"/>
                <a:cs typeface="Roboto"/>
              </a:rPr>
              <a:t>selector.</a:t>
            </a:r>
            <a:r>
              <a:rPr sz="1450" spc="-20" dirty="0">
                <a:latin typeface="Roboto"/>
                <a:cs typeface="Roboto"/>
              </a:rPr>
              <a:t> </a:t>
            </a:r>
            <a:r>
              <a:rPr sz="1450" spc="-80" dirty="0">
                <a:latin typeface="Roboto"/>
                <a:cs typeface="Roboto"/>
              </a:rPr>
              <a:t>Available</a:t>
            </a:r>
            <a:r>
              <a:rPr sz="1450" spc="-25" dirty="0">
                <a:latin typeface="Roboto"/>
                <a:cs typeface="Roboto"/>
              </a:rPr>
              <a:t> </a:t>
            </a:r>
            <a:r>
              <a:rPr sz="1450" spc="-65" dirty="0">
                <a:latin typeface="Roboto"/>
                <a:cs typeface="Roboto"/>
              </a:rPr>
              <a:t>at:</a:t>
            </a:r>
            <a:r>
              <a:rPr sz="1450" spc="-20" dirty="0">
                <a:latin typeface="Roboto"/>
                <a:cs typeface="Roboto"/>
              </a:rPr>
              <a:t> </a:t>
            </a:r>
            <a:r>
              <a:rPr sz="1450" spc="-90" dirty="0">
                <a:latin typeface="Roboto"/>
                <a:cs typeface="Roboto"/>
              </a:rPr>
              <a:t>https://app.education.nsw.gov.au/digital-learning-selector/LearningActivity/Card/551</a:t>
            </a:r>
            <a:r>
              <a:rPr sz="1450" spc="-20" dirty="0">
                <a:latin typeface="Roboto"/>
                <a:cs typeface="Roboto"/>
              </a:rPr>
              <a:t> </a:t>
            </a:r>
            <a:r>
              <a:rPr sz="1450" spc="-85" dirty="0">
                <a:latin typeface="Roboto"/>
                <a:cs typeface="Roboto"/>
              </a:rPr>
              <a:t>[Accessed</a:t>
            </a:r>
            <a:r>
              <a:rPr sz="1450" spc="-25" dirty="0">
                <a:latin typeface="Roboto"/>
                <a:cs typeface="Roboto"/>
              </a:rPr>
              <a:t> </a:t>
            </a:r>
            <a:r>
              <a:rPr sz="1450" spc="-105" dirty="0">
                <a:latin typeface="Roboto"/>
                <a:cs typeface="Roboto"/>
              </a:rPr>
              <a:t>31</a:t>
            </a:r>
            <a:r>
              <a:rPr sz="1450" spc="-20" dirty="0">
                <a:latin typeface="Roboto"/>
                <a:cs typeface="Roboto"/>
              </a:rPr>
              <a:t> </a:t>
            </a:r>
            <a:r>
              <a:rPr sz="1450" spc="-70" dirty="0">
                <a:latin typeface="Roboto"/>
                <a:cs typeface="Roboto"/>
              </a:rPr>
              <a:t>Oct.</a:t>
            </a:r>
            <a:r>
              <a:rPr sz="1450" spc="-20" dirty="0">
                <a:latin typeface="Roboto"/>
                <a:cs typeface="Roboto"/>
              </a:rPr>
              <a:t> </a:t>
            </a:r>
            <a:r>
              <a:rPr sz="1450" spc="-75" dirty="0">
                <a:latin typeface="Roboto"/>
                <a:cs typeface="Roboto"/>
              </a:rPr>
              <a:t>2022].</a:t>
            </a:r>
            <a:endParaRPr sz="1450" dirty="0">
              <a:latin typeface="Roboto"/>
              <a:cs typeface="Roboto"/>
            </a:endParaRPr>
          </a:p>
          <a:p>
            <a:pPr marL="12700">
              <a:lnSpc>
                <a:spcPct val="100000"/>
              </a:lnSpc>
              <a:spcBef>
                <a:spcPts val="1260"/>
              </a:spcBef>
            </a:pPr>
            <a:r>
              <a:rPr sz="1450" spc="-60" dirty="0">
                <a:latin typeface="Roboto"/>
                <a:cs typeface="Roboto"/>
              </a:rPr>
              <a:t>Office</a:t>
            </a:r>
            <a:r>
              <a:rPr sz="1450" spc="-20" dirty="0">
                <a:latin typeface="Roboto"/>
                <a:cs typeface="Roboto"/>
              </a:rPr>
              <a:t> </a:t>
            </a:r>
            <a:r>
              <a:rPr sz="1450" spc="-65" dirty="0">
                <a:latin typeface="Roboto"/>
                <a:cs typeface="Roboto"/>
              </a:rPr>
              <a:t>for</a:t>
            </a:r>
            <a:r>
              <a:rPr sz="1450" spc="-15" dirty="0">
                <a:latin typeface="Roboto"/>
                <a:cs typeface="Roboto"/>
              </a:rPr>
              <a:t> </a:t>
            </a:r>
            <a:r>
              <a:rPr sz="1450" spc="-90" dirty="0">
                <a:latin typeface="Roboto"/>
                <a:cs typeface="Roboto"/>
              </a:rPr>
              <a:t>National</a:t>
            </a:r>
            <a:r>
              <a:rPr sz="1450" spc="-15" dirty="0">
                <a:latin typeface="Roboto"/>
                <a:cs typeface="Roboto"/>
              </a:rPr>
              <a:t> </a:t>
            </a:r>
            <a:r>
              <a:rPr sz="1450" spc="-75" dirty="0">
                <a:latin typeface="Roboto"/>
                <a:cs typeface="Roboto"/>
              </a:rPr>
              <a:t>Statistics,</a:t>
            </a:r>
            <a:r>
              <a:rPr sz="1450" spc="-15" dirty="0">
                <a:latin typeface="Roboto"/>
                <a:cs typeface="Roboto"/>
              </a:rPr>
              <a:t> </a:t>
            </a:r>
            <a:r>
              <a:rPr sz="1450" spc="-70" dirty="0">
                <a:latin typeface="Roboto"/>
                <a:cs typeface="Roboto"/>
              </a:rPr>
              <a:t>(2022).</a:t>
            </a:r>
            <a:r>
              <a:rPr sz="1450" spc="-15" dirty="0">
                <a:latin typeface="Roboto"/>
                <a:cs typeface="Roboto"/>
              </a:rPr>
              <a:t> </a:t>
            </a:r>
            <a:r>
              <a:rPr sz="1450" spc="-65" dirty="0">
                <a:latin typeface="Roboto"/>
                <a:cs typeface="Roboto"/>
              </a:rPr>
              <a:t>Effects</a:t>
            </a:r>
            <a:r>
              <a:rPr sz="1450" spc="-20" dirty="0">
                <a:latin typeface="Roboto"/>
                <a:cs typeface="Roboto"/>
              </a:rPr>
              <a:t> </a:t>
            </a:r>
            <a:r>
              <a:rPr sz="1450" spc="-90" dirty="0">
                <a:latin typeface="Roboto"/>
                <a:cs typeface="Roboto"/>
              </a:rPr>
              <a:t>the</a:t>
            </a:r>
            <a:r>
              <a:rPr sz="1450" spc="-15" dirty="0">
                <a:latin typeface="Roboto"/>
                <a:cs typeface="Roboto"/>
              </a:rPr>
              <a:t> </a:t>
            </a:r>
            <a:r>
              <a:rPr sz="1450" spc="-95" dirty="0">
                <a:latin typeface="Roboto"/>
                <a:cs typeface="Roboto"/>
              </a:rPr>
              <a:t>coronavirus</a:t>
            </a:r>
            <a:r>
              <a:rPr sz="1450" spc="-15" dirty="0">
                <a:latin typeface="Roboto"/>
                <a:cs typeface="Roboto"/>
              </a:rPr>
              <a:t> </a:t>
            </a:r>
            <a:r>
              <a:rPr sz="1450" spc="-110" dirty="0">
                <a:latin typeface="Roboto"/>
                <a:cs typeface="Roboto"/>
              </a:rPr>
              <a:t>(COVID-19)</a:t>
            </a:r>
            <a:r>
              <a:rPr sz="1450" spc="-15" dirty="0">
                <a:latin typeface="Roboto"/>
                <a:cs typeface="Roboto"/>
              </a:rPr>
              <a:t> </a:t>
            </a:r>
            <a:r>
              <a:rPr sz="1450" spc="-105" dirty="0">
                <a:latin typeface="Roboto"/>
                <a:cs typeface="Roboto"/>
              </a:rPr>
              <a:t>pandemic</a:t>
            </a:r>
            <a:r>
              <a:rPr sz="1450" spc="-15" dirty="0">
                <a:latin typeface="Roboto"/>
                <a:cs typeface="Roboto"/>
              </a:rPr>
              <a:t> </a:t>
            </a:r>
            <a:r>
              <a:rPr sz="1450" spc="-110" dirty="0">
                <a:latin typeface="Roboto"/>
                <a:cs typeface="Roboto"/>
              </a:rPr>
              <a:t>on</a:t>
            </a:r>
            <a:r>
              <a:rPr sz="1450" spc="-15" dirty="0">
                <a:latin typeface="Roboto"/>
                <a:cs typeface="Roboto"/>
              </a:rPr>
              <a:t> </a:t>
            </a:r>
            <a:r>
              <a:rPr sz="1450" spc="-105" dirty="0">
                <a:latin typeface="Roboto"/>
                <a:cs typeface="Roboto"/>
              </a:rPr>
              <a:t>"high-contact"</a:t>
            </a:r>
            <a:r>
              <a:rPr sz="1450" spc="-15" dirty="0">
                <a:latin typeface="Roboto"/>
                <a:cs typeface="Roboto"/>
              </a:rPr>
              <a:t> </a:t>
            </a:r>
            <a:r>
              <a:rPr sz="1450" spc="-80" dirty="0">
                <a:latin typeface="Roboto"/>
                <a:cs typeface="Roboto"/>
              </a:rPr>
              <a:t>industries.</a:t>
            </a:r>
            <a:r>
              <a:rPr sz="1450" spc="-20" dirty="0">
                <a:latin typeface="Roboto"/>
                <a:cs typeface="Roboto"/>
              </a:rPr>
              <a:t> </a:t>
            </a:r>
            <a:r>
              <a:rPr sz="1450" spc="-80" dirty="0">
                <a:latin typeface="Roboto"/>
                <a:cs typeface="Roboto"/>
              </a:rPr>
              <a:t>Available</a:t>
            </a:r>
            <a:endParaRPr sz="1450" dirty="0">
              <a:latin typeface="Roboto"/>
              <a:cs typeface="Roboto"/>
            </a:endParaRPr>
          </a:p>
          <a:p>
            <a:pPr marL="12700">
              <a:lnSpc>
                <a:spcPct val="100000"/>
              </a:lnSpc>
              <a:spcBef>
                <a:spcPts val="1265"/>
              </a:spcBef>
            </a:pPr>
            <a:r>
              <a:rPr sz="1450" spc="-110" dirty="0">
                <a:latin typeface="Roboto"/>
                <a:cs typeface="Roboto"/>
              </a:rPr>
              <a:t>a</a:t>
            </a:r>
            <a:r>
              <a:rPr sz="1450" spc="-60" dirty="0">
                <a:latin typeface="Roboto"/>
                <a:cs typeface="Roboto"/>
              </a:rPr>
              <a:t>t</a:t>
            </a:r>
            <a:r>
              <a:rPr sz="1450" spc="-30" dirty="0">
                <a:latin typeface="Roboto"/>
                <a:cs typeface="Roboto"/>
              </a:rPr>
              <a:t>: </a:t>
            </a:r>
            <a:r>
              <a:rPr sz="1450" spc="-130" dirty="0">
                <a:latin typeface="Roboto"/>
                <a:cs typeface="Roboto"/>
              </a:rPr>
              <a:t>h</a:t>
            </a:r>
            <a:r>
              <a:rPr sz="1450" spc="-60" dirty="0">
                <a:latin typeface="Roboto"/>
                <a:cs typeface="Roboto"/>
              </a:rPr>
              <a:t>tt</a:t>
            </a:r>
            <a:r>
              <a:rPr sz="1450" spc="-114" dirty="0">
                <a:latin typeface="Roboto"/>
                <a:cs typeface="Roboto"/>
              </a:rPr>
              <a:t>p</a:t>
            </a:r>
            <a:r>
              <a:rPr sz="1450" spc="-105" dirty="0">
                <a:latin typeface="Roboto"/>
                <a:cs typeface="Roboto"/>
              </a:rPr>
              <a:t>s</a:t>
            </a:r>
            <a:r>
              <a:rPr sz="1450" spc="-30" dirty="0">
                <a:latin typeface="Roboto"/>
                <a:cs typeface="Roboto"/>
              </a:rPr>
              <a:t>:</a:t>
            </a:r>
            <a:r>
              <a:rPr sz="1450" spc="-65" dirty="0">
                <a:latin typeface="Roboto"/>
                <a:cs typeface="Roboto"/>
              </a:rPr>
              <a:t>//</a:t>
            </a:r>
            <a:r>
              <a:rPr sz="1450" spc="-160" dirty="0">
                <a:latin typeface="Roboto"/>
                <a:cs typeface="Roboto"/>
                <a:hlinkClick r:id="rId10"/>
              </a:rPr>
              <a:t>www</a:t>
            </a:r>
            <a:r>
              <a:rPr sz="1450" spc="-10" dirty="0">
                <a:latin typeface="Roboto"/>
                <a:cs typeface="Roboto"/>
                <a:hlinkClick r:id="rId10"/>
              </a:rPr>
              <a:t>.</a:t>
            </a:r>
            <a:r>
              <a:rPr sz="1450" spc="-100" dirty="0">
                <a:latin typeface="Roboto"/>
                <a:cs typeface="Roboto"/>
                <a:hlinkClick r:id="rId10"/>
              </a:rPr>
              <a:t>o</a:t>
            </a:r>
            <a:r>
              <a:rPr sz="1450" spc="-130" dirty="0">
                <a:latin typeface="Roboto"/>
                <a:cs typeface="Roboto"/>
                <a:hlinkClick r:id="rId10"/>
              </a:rPr>
              <a:t>n</a:t>
            </a:r>
            <a:r>
              <a:rPr sz="1450" spc="-105" dirty="0">
                <a:latin typeface="Roboto"/>
                <a:cs typeface="Roboto"/>
                <a:hlinkClick r:id="rId10"/>
              </a:rPr>
              <a:t>s</a:t>
            </a:r>
            <a:r>
              <a:rPr sz="1450" spc="-10" dirty="0">
                <a:latin typeface="Roboto"/>
                <a:cs typeface="Roboto"/>
                <a:hlinkClick r:id="rId10"/>
              </a:rPr>
              <a:t>.</a:t>
            </a:r>
            <a:r>
              <a:rPr sz="1450" spc="-114" dirty="0">
                <a:latin typeface="Roboto"/>
                <a:cs typeface="Roboto"/>
                <a:hlinkClick r:id="rId10"/>
              </a:rPr>
              <a:t>g</a:t>
            </a:r>
            <a:r>
              <a:rPr sz="1450" spc="-100" dirty="0">
                <a:latin typeface="Roboto"/>
                <a:cs typeface="Roboto"/>
                <a:hlinkClick r:id="rId10"/>
              </a:rPr>
              <a:t>o</a:t>
            </a:r>
            <a:r>
              <a:rPr sz="1450" spc="-114" dirty="0">
                <a:latin typeface="Roboto"/>
                <a:cs typeface="Roboto"/>
                <a:hlinkClick r:id="rId10"/>
              </a:rPr>
              <a:t>v</a:t>
            </a:r>
            <a:r>
              <a:rPr sz="1450" spc="-10" dirty="0">
                <a:latin typeface="Roboto"/>
                <a:cs typeface="Roboto"/>
                <a:hlinkClick r:id="rId10"/>
              </a:rPr>
              <a:t>.</a:t>
            </a:r>
            <a:r>
              <a:rPr sz="1450" spc="-130" dirty="0">
                <a:latin typeface="Roboto"/>
                <a:cs typeface="Roboto"/>
                <a:hlinkClick r:id="rId10"/>
              </a:rPr>
              <a:t>u</a:t>
            </a:r>
            <a:r>
              <a:rPr sz="1450" spc="-95" dirty="0">
                <a:latin typeface="Roboto"/>
                <a:cs typeface="Roboto"/>
                <a:hlinkClick r:id="rId10"/>
              </a:rPr>
              <a:t>k</a:t>
            </a:r>
            <a:r>
              <a:rPr sz="1450" spc="-65" dirty="0">
                <a:latin typeface="Roboto"/>
                <a:cs typeface="Roboto"/>
                <a:hlinkClick r:id="rId10"/>
              </a:rPr>
              <a:t>/</a:t>
            </a:r>
            <a:r>
              <a:rPr sz="1450" spc="-85" dirty="0">
                <a:latin typeface="Roboto"/>
                <a:cs typeface="Roboto"/>
                <a:hlinkClick r:id="rId10"/>
              </a:rPr>
              <a:t>e</a:t>
            </a:r>
            <a:r>
              <a:rPr sz="1450" spc="-95" dirty="0">
                <a:latin typeface="Roboto"/>
                <a:cs typeface="Roboto"/>
                <a:hlinkClick r:id="rId10"/>
              </a:rPr>
              <a:t>c</a:t>
            </a:r>
            <a:r>
              <a:rPr sz="1450" spc="-100" dirty="0">
                <a:latin typeface="Roboto"/>
                <a:cs typeface="Roboto"/>
                <a:hlinkClick r:id="rId10"/>
              </a:rPr>
              <a:t>o</a:t>
            </a:r>
            <a:r>
              <a:rPr sz="1450" spc="-130" dirty="0">
                <a:latin typeface="Roboto"/>
                <a:cs typeface="Roboto"/>
                <a:hlinkClick r:id="rId10"/>
              </a:rPr>
              <a:t>n</a:t>
            </a:r>
            <a:r>
              <a:rPr sz="1450" spc="-100" dirty="0">
                <a:latin typeface="Roboto"/>
                <a:cs typeface="Roboto"/>
                <a:hlinkClick r:id="rId10"/>
              </a:rPr>
              <a:t>o</a:t>
            </a:r>
            <a:r>
              <a:rPr sz="1450" spc="-180" dirty="0">
                <a:latin typeface="Roboto"/>
                <a:cs typeface="Roboto"/>
                <a:hlinkClick r:id="rId10"/>
              </a:rPr>
              <a:t>m</a:t>
            </a:r>
            <a:r>
              <a:rPr sz="1450" spc="-130" dirty="0">
                <a:latin typeface="Roboto"/>
                <a:cs typeface="Roboto"/>
                <a:hlinkClick r:id="rId10"/>
              </a:rPr>
              <a:t>y</a:t>
            </a:r>
            <a:r>
              <a:rPr sz="1450" spc="-65" dirty="0">
                <a:latin typeface="Roboto"/>
                <a:cs typeface="Roboto"/>
                <a:hlinkClick r:id="rId10"/>
              </a:rPr>
              <a:t>/</a:t>
            </a:r>
            <a:r>
              <a:rPr sz="1450" spc="-114" dirty="0">
                <a:latin typeface="Roboto"/>
                <a:cs typeface="Roboto"/>
                <a:hlinkClick r:id="rId10"/>
              </a:rPr>
              <a:t>g</a:t>
            </a:r>
            <a:r>
              <a:rPr sz="1450" spc="-70" dirty="0">
                <a:latin typeface="Roboto"/>
                <a:cs typeface="Roboto"/>
                <a:hlinkClick r:id="rId10"/>
              </a:rPr>
              <a:t>r</a:t>
            </a:r>
            <a:r>
              <a:rPr sz="1450" spc="-100" dirty="0">
                <a:latin typeface="Roboto"/>
                <a:cs typeface="Roboto"/>
                <a:hlinkClick r:id="rId10"/>
              </a:rPr>
              <a:t>o</a:t>
            </a:r>
            <a:r>
              <a:rPr sz="1450" spc="-105" dirty="0">
                <a:latin typeface="Roboto"/>
                <a:cs typeface="Roboto"/>
                <a:hlinkClick r:id="rId10"/>
              </a:rPr>
              <a:t>ss</a:t>
            </a:r>
            <a:r>
              <a:rPr sz="1450" spc="-114" dirty="0">
                <a:latin typeface="Roboto"/>
                <a:cs typeface="Roboto"/>
                <a:hlinkClick r:id="rId10"/>
              </a:rPr>
              <a:t>v</a:t>
            </a:r>
            <a:r>
              <a:rPr sz="1450" spc="-110" dirty="0">
                <a:latin typeface="Roboto"/>
                <a:cs typeface="Roboto"/>
                <a:hlinkClick r:id="rId10"/>
              </a:rPr>
              <a:t>a</a:t>
            </a:r>
            <a:r>
              <a:rPr sz="1450" spc="-35" dirty="0">
                <a:latin typeface="Roboto"/>
                <a:cs typeface="Roboto"/>
                <a:hlinkClick r:id="rId10"/>
              </a:rPr>
              <a:t>l</a:t>
            </a:r>
            <a:r>
              <a:rPr sz="1450" spc="-130" dirty="0">
                <a:latin typeface="Roboto"/>
                <a:cs typeface="Roboto"/>
                <a:hlinkClick r:id="rId10"/>
              </a:rPr>
              <a:t>u</a:t>
            </a:r>
            <a:r>
              <a:rPr sz="1450" spc="-85" dirty="0">
                <a:latin typeface="Roboto"/>
                <a:cs typeface="Roboto"/>
                <a:hlinkClick r:id="rId10"/>
              </a:rPr>
              <a:t>e</a:t>
            </a:r>
            <a:r>
              <a:rPr sz="1450" spc="-110" dirty="0">
                <a:latin typeface="Roboto"/>
                <a:cs typeface="Roboto"/>
                <a:hlinkClick r:id="rId10"/>
              </a:rPr>
              <a:t>add</a:t>
            </a:r>
            <a:r>
              <a:rPr sz="1450" spc="-85" dirty="0">
                <a:latin typeface="Roboto"/>
                <a:cs typeface="Roboto"/>
                <a:hlinkClick r:id="rId10"/>
              </a:rPr>
              <a:t>e</a:t>
            </a:r>
            <a:r>
              <a:rPr sz="1450" spc="-110" dirty="0">
                <a:latin typeface="Roboto"/>
                <a:cs typeface="Roboto"/>
                <a:hlinkClick r:id="rId10"/>
              </a:rPr>
              <a:t>d</a:t>
            </a:r>
            <a:r>
              <a:rPr sz="1450" spc="-114" dirty="0">
                <a:latin typeface="Roboto"/>
                <a:cs typeface="Roboto"/>
                <a:hlinkClick r:id="rId10"/>
              </a:rPr>
              <a:t>gv</a:t>
            </a:r>
            <a:r>
              <a:rPr sz="1450" spc="-110" dirty="0">
                <a:latin typeface="Roboto"/>
                <a:cs typeface="Roboto"/>
                <a:hlinkClick r:id="rId10"/>
              </a:rPr>
              <a:t>a</a:t>
            </a:r>
            <a:r>
              <a:rPr sz="1450" spc="-65" dirty="0">
                <a:latin typeface="Roboto"/>
                <a:cs typeface="Roboto"/>
                <a:hlinkClick r:id="rId10"/>
              </a:rPr>
              <a:t>/</a:t>
            </a:r>
            <a:r>
              <a:rPr sz="1450" spc="-110" dirty="0">
                <a:latin typeface="Roboto"/>
                <a:cs typeface="Roboto"/>
                <a:hlinkClick r:id="rId10"/>
              </a:rPr>
              <a:t>a</a:t>
            </a:r>
            <a:r>
              <a:rPr sz="1450" spc="-70" dirty="0">
                <a:latin typeface="Roboto"/>
                <a:cs typeface="Roboto"/>
                <a:hlinkClick r:id="rId10"/>
              </a:rPr>
              <a:t>r</a:t>
            </a:r>
            <a:r>
              <a:rPr sz="1450" spc="-60" dirty="0">
                <a:latin typeface="Roboto"/>
                <a:cs typeface="Roboto"/>
                <a:hlinkClick r:id="rId10"/>
              </a:rPr>
              <a:t>t</a:t>
            </a:r>
            <a:r>
              <a:rPr sz="1450" spc="-35" dirty="0">
                <a:latin typeface="Roboto"/>
                <a:cs typeface="Roboto"/>
                <a:hlinkClick r:id="rId10"/>
              </a:rPr>
              <a:t>i</a:t>
            </a:r>
            <a:r>
              <a:rPr sz="1450" spc="-95" dirty="0">
                <a:latin typeface="Roboto"/>
                <a:cs typeface="Roboto"/>
                <a:hlinkClick r:id="rId10"/>
              </a:rPr>
              <a:t>c</a:t>
            </a:r>
            <a:r>
              <a:rPr sz="1450" spc="-35" dirty="0">
                <a:latin typeface="Roboto"/>
                <a:cs typeface="Roboto"/>
                <a:hlinkClick r:id="rId10"/>
              </a:rPr>
              <a:t>l</a:t>
            </a:r>
            <a:r>
              <a:rPr sz="1450" spc="-85" dirty="0">
                <a:latin typeface="Roboto"/>
                <a:cs typeface="Roboto"/>
                <a:hlinkClick r:id="rId10"/>
              </a:rPr>
              <a:t>e</a:t>
            </a:r>
            <a:r>
              <a:rPr sz="1450" spc="-105" dirty="0">
                <a:latin typeface="Roboto"/>
                <a:cs typeface="Roboto"/>
                <a:hlinkClick r:id="rId10"/>
              </a:rPr>
              <a:t>s</a:t>
            </a:r>
            <a:r>
              <a:rPr sz="1450" spc="-65" dirty="0">
                <a:latin typeface="Roboto"/>
                <a:cs typeface="Roboto"/>
                <a:hlinkClick r:id="rId10"/>
              </a:rPr>
              <a:t>/</a:t>
            </a:r>
            <a:r>
              <a:rPr sz="1450" spc="-85" dirty="0">
                <a:latin typeface="Roboto"/>
                <a:cs typeface="Roboto"/>
                <a:hlinkClick r:id="rId10"/>
              </a:rPr>
              <a:t>e</a:t>
            </a:r>
            <a:r>
              <a:rPr sz="1450" spc="-20" dirty="0">
                <a:latin typeface="Roboto"/>
                <a:cs typeface="Roboto"/>
                <a:hlinkClick r:id="rId10"/>
              </a:rPr>
              <a:t>ff</a:t>
            </a:r>
            <a:r>
              <a:rPr sz="1450" spc="-85" dirty="0">
                <a:latin typeface="Roboto"/>
                <a:cs typeface="Roboto"/>
                <a:hlinkClick r:id="rId10"/>
              </a:rPr>
              <a:t>e</a:t>
            </a:r>
            <a:r>
              <a:rPr sz="1450" spc="-95" dirty="0">
                <a:latin typeface="Roboto"/>
                <a:cs typeface="Roboto"/>
                <a:hlinkClick r:id="rId10"/>
              </a:rPr>
              <a:t>c</a:t>
            </a:r>
            <a:r>
              <a:rPr sz="1450" spc="-60" dirty="0">
                <a:latin typeface="Roboto"/>
                <a:cs typeface="Roboto"/>
                <a:hlinkClick r:id="rId10"/>
              </a:rPr>
              <a:t>t</a:t>
            </a:r>
            <a:r>
              <a:rPr sz="1450" spc="-105" dirty="0">
                <a:latin typeface="Roboto"/>
                <a:cs typeface="Roboto"/>
                <a:hlinkClick r:id="rId10"/>
              </a:rPr>
              <a:t>s</a:t>
            </a:r>
            <a:r>
              <a:rPr sz="1450" spc="-100" dirty="0">
                <a:latin typeface="Roboto"/>
                <a:cs typeface="Roboto"/>
                <a:hlinkClick r:id="rId10"/>
              </a:rPr>
              <a:t>o</a:t>
            </a:r>
            <a:r>
              <a:rPr sz="1450" spc="-20" dirty="0">
                <a:latin typeface="Roboto"/>
                <a:cs typeface="Roboto"/>
                <a:hlinkClick r:id="rId10"/>
              </a:rPr>
              <a:t>f</a:t>
            </a:r>
            <a:r>
              <a:rPr sz="1450" spc="-60" dirty="0">
                <a:latin typeface="Roboto"/>
                <a:cs typeface="Roboto"/>
                <a:hlinkClick r:id="rId10"/>
              </a:rPr>
              <a:t>t</a:t>
            </a:r>
            <a:r>
              <a:rPr sz="1450" spc="-130" dirty="0">
                <a:latin typeface="Roboto"/>
                <a:cs typeface="Roboto"/>
                <a:hlinkClick r:id="rId10"/>
              </a:rPr>
              <a:t>h</a:t>
            </a:r>
            <a:r>
              <a:rPr sz="1450" spc="-85" dirty="0">
                <a:latin typeface="Roboto"/>
                <a:cs typeface="Roboto"/>
                <a:hlinkClick r:id="rId10"/>
              </a:rPr>
              <a:t>e</a:t>
            </a:r>
            <a:r>
              <a:rPr sz="1450" spc="-95" dirty="0">
                <a:latin typeface="Roboto"/>
                <a:cs typeface="Roboto"/>
                <a:hlinkClick r:id="rId10"/>
              </a:rPr>
              <a:t>c</a:t>
            </a:r>
            <a:r>
              <a:rPr sz="1450" spc="-100" dirty="0">
                <a:latin typeface="Roboto"/>
                <a:cs typeface="Roboto"/>
                <a:hlinkClick r:id="rId10"/>
              </a:rPr>
              <a:t>o</a:t>
            </a:r>
            <a:r>
              <a:rPr sz="1450" spc="-70" dirty="0">
                <a:latin typeface="Roboto"/>
                <a:cs typeface="Roboto"/>
                <a:hlinkClick r:id="rId10"/>
              </a:rPr>
              <a:t>r</a:t>
            </a:r>
            <a:r>
              <a:rPr sz="1450" spc="-100" dirty="0">
                <a:latin typeface="Roboto"/>
                <a:cs typeface="Roboto"/>
                <a:hlinkClick r:id="rId10"/>
              </a:rPr>
              <a:t>o</a:t>
            </a:r>
            <a:r>
              <a:rPr sz="1450" spc="-130" dirty="0">
                <a:latin typeface="Roboto"/>
                <a:cs typeface="Roboto"/>
                <a:hlinkClick r:id="rId10"/>
              </a:rPr>
              <a:t>n</a:t>
            </a:r>
            <a:r>
              <a:rPr sz="1450" spc="-110" dirty="0">
                <a:latin typeface="Roboto"/>
                <a:cs typeface="Roboto"/>
                <a:hlinkClick r:id="rId10"/>
              </a:rPr>
              <a:t>a</a:t>
            </a:r>
            <a:r>
              <a:rPr sz="1450" spc="-114" dirty="0">
                <a:latin typeface="Roboto"/>
                <a:cs typeface="Roboto"/>
                <a:hlinkClick r:id="rId10"/>
              </a:rPr>
              <a:t>v</a:t>
            </a:r>
            <a:r>
              <a:rPr sz="1450" spc="-35" dirty="0">
                <a:latin typeface="Roboto"/>
                <a:cs typeface="Roboto"/>
                <a:hlinkClick r:id="rId10"/>
              </a:rPr>
              <a:t>i</a:t>
            </a:r>
            <a:r>
              <a:rPr sz="1450" spc="-70" dirty="0">
                <a:latin typeface="Roboto"/>
                <a:cs typeface="Roboto"/>
                <a:hlinkClick r:id="rId10"/>
              </a:rPr>
              <a:t>r</a:t>
            </a:r>
            <a:r>
              <a:rPr sz="1450" spc="-130" dirty="0">
                <a:latin typeface="Roboto"/>
                <a:cs typeface="Roboto"/>
                <a:hlinkClick r:id="rId10"/>
              </a:rPr>
              <a:t>u</a:t>
            </a:r>
            <a:r>
              <a:rPr sz="1450" spc="-105" dirty="0">
                <a:latin typeface="Roboto"/>
                <a:cs typeface="Roboto"/>
                <a:hlinkClick r:id="rId10"/>
              </a:rPr>
              <a:t>s</a:t>
            </a:r>
            <a:r>
              <a:rPr sz="1450" spc="-95" dirty="0">
                <a:latin typeface="Roboto"/>
                <a:cs typeface="Roboto"/>
                <a:hlinkClick r:id="rId10"/>
              </a:rPr>
              <a:t>c</a:t>
            </a:r>
            <a:r>
              <a:rPr sz="1450" spc="-100" dirty="0">
                <a:latin typeface="Roboto"/>
                <a:cs typeface="Roboto"/>
                <a:hlinkClick r:id="rId10"/>
              </a:rPr>
              <a:t>o</a:t>
            </a:r>
            <a:r>
              <a:rPr sz="1450" spc="-114" dirty="0">
                <a:latin typeface="Roboto"/>
                <a:cs typeface="Roboto"/>
                <a:hlinkClick r:id="rId10"/>
              </a:rPr>
              <a:t>v</a:t>
            </a:r>
            <a:r>
              <a:rPr sz="1450" spc="-35" dirty="0">
                <a:latin typeface="Roboto"/>
                <a:cs typeface="Roboto"/>
                <a:hlinkClick r:id="rId10"/>
              </a:rPr>
              <a:t>i</a:t>
            </a:r>
            <a:r>
              <a:rPr sz="1450" spc="-110" dirty="0">
                <a:latin typeface="Roboto"/>
                <a:cs typeface="Roboto"/>
                <a:hlinkClick r:id="rId10"/>
              </a:rPr>
              <a:t>d</a:t>
            </a:r>
            <a:r>
              <a:rPr sz="1450" spc="-105" dirty="0">
                <a:latin typeface="Roboto"/>
                <a:cs typeface="Roboto"/>
                <a:hlinkClick r:id="rId10"/>
              </a:rPr>
              <a:t>19</a:t>
            </a:r>
            <a:r>
              <a:rPr sz="1450" spc="-114" dirty="0">
                <a:latin typeface="Roboto"/>
                <a:cs typeface="Roboto"/>
                <a:hlinkClick r:id="rId10"/>
              </a:rPr>
              <a:t>p</a:t>
            </a:r>
            <a:r>
              <a:rPr sz="1450" spc="-110" dirty="0">
                <a:latin typeface="Roboto"/>
                <a:cs typeface="Roboto"/>
                <a:hlinkClick r:id="rId10"/>
              </a:rPr>
              <a:t>a</a:t>
            </a:r>
            <a:r>
              <a:rPr sz="1450" spc="-130" dirty="0">
                <a:latin typeface="Roboto"/>
                <a:cs typeface="Roboto"/>
                <a:hlinkClick r:id="rId10"/>
              </a:rPr>
              <a:t>n</a:t>
            </a:r>
            <a:r>
              <a:rPr sz="1450" spc="-110" dirty="0">
                <a:latin typeface="Roboto"/>
                <a:cs typeface="Roboto"/>
                <a:hlinkClick r:id="rId10"/>
              </a:rPr>
              <a:t>d</a:t>
            </a:r>
            <a:r>
              <a:rPr sz="1450" spc="-85" dirty="0">
                <a:latin typeface="Roboto"/>
                <a:cs typeface="Roboto"/>
                <a:hlinkClick r:id="rId10"/>
              </a:rPr>
              <a:t>e</a:t>
            </a:r>
            <a:r>
              <a:rPr sz="1450" spc="-180" dirty="0">
                <a:latin typeface="Roboto"/>
                <a:cs typeface="Roboto"/>
                <a:hlinkClick r:id="rId10"/>
              </a:rPr>
              <a:t>m</a:t>
            </a:r>
            <a:r>
              <a:rPr sz="1450" spc="-35" dirty="0">
                <a:latin typeface="Roboto"/>
                <a:cs typeface="Roboto"/>
                <a:hlinkClick r:id="rId10"/>
              </a:rPr>
              <a:t>i</a:t>
            </a:r>
            <a:r>
              <a:rPr sz="1450" spc="-95" dirty="0">
                <a:latin typeface="Roboto"/>
                <a:cs typeface="Roboto"/>
                <a:hlinkClick r:id="rId10"/>
              </a:rPr>
              <a:t>c</a:t>
            </a:r>
            <a:r>
              <a:rPr sz="1450" spc="-100" dirty="0">
                <a:latin typeface="Roboto"/>
                <a:cs typeface="Roboto"/>
                <a:hlinkClick r:id="rId10"/>
              </a:rPr>
              <a:t>o</a:t>
            </a:r>
            <a:r>
              <a:rPr sz="1450" spc="-130" dirty="0">
                <a:latin typeface="Roboto"/>
                <a:cs typeface="Roboto"/>
                <a:hlinkClick r:id="rId10"/>
              </a:rPr>
              <a:t>nh</a:t>
            </a:r>
            <a:r>
              <a:rPr sz="1450" spc="-35" dirty="0">
                <a:latin typeface="Roboto"/>
                <a:cs typeface="Roboto"/>
                <a:hlinkClick r:id="rId10"/>
              </a:rPr>
              <a:t>i</a:t>
            </a:r>
            <a:r>
              <a:rPr sz="1450" spc="-114" dirty="0">
                <a:latin typeface="Roboto"/>
                <a:cs typeface="Roboto"/>
                <a:hlinkClick r:id="rId10"/>
              </a:rPr>
              <a:t>g</a:t>
            </a:r>
            <a:r>
              <a:rPr sz="1450" spc="-130" dirty="0">
                <a:latin typeface="Roboto"/>
                <a:cs typeface="Roboto"/>
                <a:hlinkClick r:id="rId10"/>
              </a:rPr>
              <a:t>h</a:t>
            </a:r>
            <a:r>
              <a:rPr sz="1450" spc="-95" dirty="0">
                <a:latin typeface="Roboto"/>
                <a:cs typeface="Roboto"/>
                <a:hlinkClick r:id="rId10"/>
              </a:rPr>
              <a:t>c</a:t>
            </a:r>
            <a:r>
              <a:rPr sz="1450" spc="-100" dirty="0">
                <a:latin typeface="Roboto"/>
                <a:cs typeface="Roboto"/>
                <a:hlinkClick r:id="rId10"/>
              </a:rPr>
              <a:t>o</a:t>
            </a:r>
            <a:r>
              <a:rPr sz="1450" spc="-130" dirty="0">
                <a:latin typeface="Roboto"/>
                <a:cs typeface="Roboto"/>
                <a:hlinkClick r:id="rId10"/>
              </a:rPr>
              <a:t>n</a:t>
            </a:r>
            <a:r>
              <a:rPr sz="1450" spc="-60" dirty="0">
                <a:latin typeface="Roboto"/>
                <a:cs typeface="Roboto"/>
                <a:hlinkClick r:id="rId10"/>
              </a:rPr>
              <a:t>t</a:t>
            </a:r>
            <a:r>
              <a:rPr sz="1450" spc="-110" dirty="0">
                <a:latin typeface="Roboto"/>
                <a:cs typeface="Roboto"/>
                <a:hlinkClick r:id="rId10"/>
              </a:rPr>
              <a:t>a</a:t>
            </a:r>
            <a:r>
              <a:rPr sz="1450" spc="-95" dirty="0">
                <a:latin typeface="Roboto"/>
                <a:cs typeface="Roboto"/>
                <a:hlinkClick r:id="rId10"/>
              </a:rPr>
              <a:t>c</a:t>
            </a:r>
            <a:r>
              <a:rPr sz="1450" spc="-60" dirty="0">
                <a:latin typeface="Roboto"/>
                <a:cs typeface="Roboto"/>
                <a:hlinkClick r:id="rId10"/>
              </a:rPr>
              <a:t>t</a:t>
            </a:r>
            <a:r>
              <a:rPr sz="1450" spc="-35" dirty="0">
                <a:latin typeface="Roboto"/>
                <a:cs typeface="Roboto"/>
                <a:hlinkClick r:id="rId10"/>
              </a:rPr>
              <a:t>i</a:t>
            </a:r>
            <a:r>
              <a:rPr sz="1450" spc="-130" dirty="0">
                <a:latin typeface="Roboto"/>
                <a:cs typeface="Roboto"/>
                <a:hlinkClick r:id="rId10"/>
              </a:rPr>
              <a:t>n</a:t>
            </a:r>
            <a:r>
              <a:rPr sz="1450" spc="-110" dirty="0">
                <a:latin typeface="Roboto"/>
                <a:cs typeface="Roboto"/>
                <a:hlinkClick r:id="rId10"/>
              </a:rPr>
              <a:t>d</a:t>
            </a:r>
            <a:r>
              <a:rPr sz="1450" spc="-130" dirty="0">
                <a:latin typeface="Roboto"/>
                <a:cs typeface="Roboto"/>
                <a:hlinkClick r:id="rId10"/>
              </a:rPr>
              <a:t>u</a:t>
            </a:r>
            <a:r>
              <a:rPr sz="1450" spc="-105" dirty="0">
                <a:latin typeface="Roboto"/>
                <a:cs typeface="Roboto"/>
                <a:hlinkClick r:id="rId10"/>
              </a:rPr>
              <a:t>s</a:t>
            </a:r>
            <a:r>
              <a:rPr sz="1450" spc="-60" dirty="0">
                <a:latin typeface="Roboto"/>
                <a:cs typeface="Roboto"/>
                <a:hlinkClick r:id="rId10"/>
              </a:rPr>
              <a:t>t</a:t>
            </a:r>
            <a:r>
              <a:rPr sz="1450" spc="-70" dirty="0">
                <a:latin typeface="Roboto"/>
                <a:cs typeface="Roboto"/>
                <a:hlinkClick r:id="rId10"/>
              </a:rPr>
              <a:t>r</a:t>
            </a:r>
            <a:r>
              <a:rPr sz="1450" spc="-35" dirty="0">
                <a:latin typeface="Roboto"/>
                <a:cs typeface="Roboto"/>
                <a:hlinkClick r:id="rId10"/>
              </a:rPr>
              <a:t>i</a:t>
            </a:r>
            <a:r>
              <a:rPr sz="1450" spc="-85" dirty="0">
                <a:latin typeface="Roboto"/>
                <a:cs typeface="Roboto"/>
                <a:hlinkClick r:id="rId10"/>
              </a:rPr>
              <a:t>e</a:t>
            </a:r>
            <a:r>
              <a:rPr sz="1450" spc="-100" dirty="0">
                <a:latin typeface="Roboto"/>
                <a:cs typeface="Roboto"/>
                <a:hlinkClick r:id="rId10"/>
              </a:rPr>
              <a:t>s</a:t>
            </a:r>
            <a:r>
              <a:rPr sz="1450" spc="-30" dirty="0">
                <a:latin typeface="Roboto"/>
                <a:cs typeface="Roboto"/>
                <a:hlinkClick r:id="rId10"/>
              </a:rPr>
              <a:t> </a:t>
            </a:r>
            <a:r>
              <a:rPr sz="1450" spc="-30" dirty="0">
                <a:latin typeface="Roboto"/>
                <a:cs typeface="Roboto"/>
              </a:rPr>
              <a:t>[</a:t>
            </a:r>
            <a:r>
              <a:rPr sz="1450" spc="-85" dirty="0">
                <a:latin typeface="Roboto"/>
                <a:cs typeface="Roboto"/>
              </a:rPr>
              <a:t>A</a:t>
            </a:r>
            <a:r>
              <a:rPr sz="1450" spc="-95" dirty="0">
                <a:latin typeface="Roboto"/>
                <a:cs typeface="Roboto"/>
              </a:rPr>
              <a:t>cc</a:t>
            </a:r>
            <a:r>
              <a:rPr sz="1450" spc="-85" dirty="0">
                <a:latin typeface="Roboto"/>
                <a:cs typeface="Roboto"/>
              </a:rPr>
              <a:t>e</a:t>
            </a:r>
            <a:r>
              <a:rPr sz="1450" spc="-105" dirty="0">
                <a:latin typeface="Roboto"/>
                <a:cs typeface="Roboto"/>
              </a:rPr>
              <a:t>ss</a:t>
            </a:r>
            <a:r>
              <a:rPr sz="1450" spc="-85" dirty="0">
                <a:latin typeface="Roboto"/>
                <a:cs typeface="Roboto"/>
              </a:rPr>
              <a:t>e</a:t>
            </a:r>
            <a:r>
              <a:rPr sz="1450" spc="-105" dirty="0">
                <a:latin typeface="Roboto"/>
                <a:cs typeface="Roboto"/>
              </a:rPr>
              <a:t>d</a:t>
            </a:r>
            <a:r>
              <a:rPr sz="1450" spc="-30" dirty="0">
                <a:latin typeface="Roboto"/>
                <a:cs typeface="Roboto"/>
              </a:rPr>
              <a:t> </a:t>
            </a:r>
            <a:r>
              <a:rPr sz="1450" spc="-100" dirty="0">
                <a:latin typeface="Roboto"/>
                <a:cs typeface="Roboto"/>
              </a:rPr>
              <a:t>o</a:t>
            </a:r>
            <a:r>
              <a:rPr sz="1450" spc="-125" dirty="0">
                <a:latin typeface="Roboto"/>
                <a:cs typeface="Roboto"/>
              </a:rPr>
              <a:t>n</a:t>
            </a:r>
            <a:r>
              <a:rPr sz="1450" spc="-30" dirty="0">
                <a:latin typeface="Roboto"/>
                <a:cs typeface="Roboto"/>
              </a:rPr>
              <a:t> </a:t>
            </a:r>
            <a:r>
              <a:rPr sz="1450" spc="-105" dirty="0">
                <a:latin typeface="Roboto"/>
                <a:cs typeface="Roboto"/>
              </a:rPr>
              <a:t>22</a:t>
            </a:r>
            <a:r>
              <a:rPr sz="1450" spc="-10" dirty="0">
                <a:latin typeface="Roboto"/>
                <a:cs typeface="Roboto"/>
              </a:rPr>
              <a:t>.</a:t>
            </a:r>
            <a:r>
              <a:rPr sz="1450" spc="-105" dirty="0">
                <a:latin typeface="Roboto"/>
                <a:cs typeface="Roboto"/>
              </a:rPr>
              <a:t>10</a:t>
            </a:r>
            <a:r>
              <a:rPr sz="1450" spc="-10" dirty="0">
                <a:latin typeface="Roboto"/>
                <a:cs typeface="Roboto"/>
              </a:rPr>
              <a:t>.</a:t>
            </a:r>
            <a:r>
              <a:rPr sz="1450" spc="-105" dirty="0">
                <a:latin typeface="Roboto"/>
                <a:cs typeface="Roboto"/>
              </a:rPr>
              <a:t>2022</a:t>
            </a:r>
            <a:r>
              <a:rPr sz="1450" spc="-30" dirty="0">
                <a:latin typeface="Roboto"/>
                <a:cs typeface="Roboto"/>
              </a:rPr>
              <a:t>]</a:t>
            </a:r>
            <a:endParaRPr sz="1450" dirty="0">
              <a:latin typeface="Roboto"/>
              <a:cs typeface="Roboto"/>
            </a:endParaRPr>
          </a:p>
          <a:p>
            <a:pPr marL="12700">
              <a:lnSpc>
                <a:spcPct val="100000"/>
              </a:lnSpc>
              <a:spcBef>
                <a:spcPts val="1260"/>
              </a:spcBef>
            </a:pPr>
            <a:r>
              <a:rPr sz="1450" spc="-85" dirty="0">
                <a:latin typeface="Roboto"/>
                <a:cs typeface="Roboto"/>
              </a:rPr>
              <a:t>Schlueter,</a:t>
            </a:r>
            <a:r>
              <a:rPr sz="1450" spc="-15" dirty="0">
                <a:latin typeface="Roboto"/>
                <a:cs typeface="Roboto"/>
              </a:rPr>
              <a:t> </a:t>
            </a:r>
            <a:r>
              <a:rPr sz="1450" spc="-65" dirty="0">
                <a:latin typeface="Roboto"/>
                <a:cs typeface="Roboto"/>
              </a:rPr>
              <a:t>P.</a:t>
            </a:r>
            <a:r>
              <a:rPr sz="1450" spc="-15" dirty="0">
                <a:latin typeface="Roboto"/>
                <a:cs typeface="Roboto"/>
              </a:rPr>
              <a:t> </a:t>
            </a:r>
            <a:r>
              <a:rPr sz="1450" spc="-70" dirty="0">
                <a:latin typeface="Roboto"/>
                <a:cs typeface="Roboto"/>
              </a:rPr>
              <a:t>(2020).</a:t>
            </a:r>
            <a:r>
              <a:rPr sz="1450" spc="-10" dirty="0">
                <a:latin typeface="Roboto"/>
                <a:cs typeface="Roboto"/>
              </a:rPr>
              <a:t> </a:t>
            </a:r>
            <a:r>
              <a:rPr sz="1450" spc="-110" dirty="0">
                <a:latin typeface="Roboto"/>
                <a:cs typeface="Roboto"/>
              </a:rPr>
              <a:t>What</a:t>
            </a:r>
            <a:r>
              <a:rPr sz="1450" spc="-15" dirty="0">
                <a:latin typeface="Roboto"/>
                <a:cs typeface="Roboto"/>
              </a:rPr>
              <a:t> </a:t>
            </a:r>
            <a:r>
              <a:rPr sz="1450" spc="-105" dirty="0">
                <a:latin typeface="Roboto"/>
                <a:cs typeface="Roboto"/>
              </a:rPr>
              <a:t>To</a:t>
            </a:r>
            <a:r>
              <a:rPr sz="1450" spc="-10" dirty="0">
                <a:latin typeface="Roboto"/>
                <a:cs typeface="Roboto"/>
              </a:rPr>
              <a:t> </a:t>
            </a:r>
            <a:r>
              <a:rPr sz="1450" spc="-130" dirty="0">
                <a:latin typeface="Roboto"/>
                <a:cs typeface="Roboto"/>
              </a:rPr>
              <a:t>Buy</a:t>
            </a:r>
            <a:r>
              <a:rPr sz="1450" spc="-15" dirty="0">
                <a:latin typeface="Roboto"/>
                <a:cs typeface="Roboto"/>
              </a:rPr>
              <a:t> </a:t>
            </a:r>
            <a:r>
              <a:rPr sz="1450" spc="-114" dirty="0">
                <a:latin typeface="Roboto"/>
                <a:cs typeface="Roboto"/>
              </a:rPr>
              <a:t>From</a:t>
            </a:r>
            <a:r>
              <a:rPr sz="1450" spc="-15" dirty="0">
                <a:latin typeface="Roboto"/>
                <a:cs typeface="Roboto"/>
              </a:rPr>
              <a:t> </a:t>
            </a:r>
            <a:r>
              <a:rPr sz="1450" spc="-90" dirty="0">
                <a:latin typeface="Roboto"/>
                <a:cs typeface="Roboto"/>
              </a:rPr>
              <a:t>Charles</a:t>
            </a:r>
            <a:r>
              <a:rPr sz="1450" spc="-10" dirty="0">
                <a:latin typeface="Roboto"/>
                <a:cs typeface="Roboto"/>
              </a:rPr>
              <a:t> </a:t>
            </a:r>
            <a:r>
              <a:rPr sz="1450" spc="-95" dirty="0">
                <a:latin typeface="Roboto"/>
                <a:cs typeface="Roboto"/>
              </a:rPr>
              <a:t>Tyrwhitt</a:t>
            </a:r>
            <a:r>
              <a:rPr sz="1450" spc="-15" dirty="0">
                <a:latin typeface="Roboto"/>
                <a:cs typeface="Roboto"/>
              </a:rPr>
              <a:t> </a:t>
            </a:r>
            <a:r>
              <a:rPr sz="1450" spc="-295" dirty="0">
                <a:latin typeface="Roboto"/>
                <a:cs typeface="Roboto"/>
              </a:rPr>
              <a:t>-</a:t>
            </a:r>
            <a:r>
              <a:rPr sz="1450" spc="-270" dirty="0">
                <a:latin typeface="Roboto"/>
                <a:cs typeface="Roboto"/>
              </a:rPr>
              <a:t> </a:t>
            </a:r>
            <a:r>
              <a:rPr sz="1450" spc="-100" dirty="0">
                <a:latin typeface="Roboto"/>
                <a:cs typeface="Roboto"/>
              </a:rPr>
              <a:t>Gentleman’s</a:t>
            </a:r>
            <a:r>
              <a:rPr sz="1450" spc="-10" dirty="0">
                <a:latin typeface="Roboto"/>
                <a:cs typeface="Roboto"/>
              </a:rPr>
              <a:t> </a:t>
            </a:r>
            <a:r>
              <a:rPr sz="1450" spc="-80" dirty="0">
                <a:latin typeface="Roboto"/>
                <a:cs typeface="Roboto"/>
              </a:rPr>
              <a:t>Gazette.</a:t>
            </a:r>
            <a:r>
              <a:rPr sz="1450" spc="-15" dirty="0">
                <a:latin typeface="Roboto"/>
                <a:cs typeface="Roboto"/>
              </a:rPr>
              <a:t> </a:t>
            </a:r>
            <a:r>
              <a:rPr sz="1450" spc="-70" dirty="0">
                <a:latin typeface="Roboto"/>
                <a:cs typeface="Roboto"/>
              </a:rPr>
              <a:t>[online]</a:t>
            </a:r>
            <a:r>
              <a:rPr sz="1450" spc="-10" dirty="0">
                <a:latin typeface="Roboto"/>
                <a:cs typeface="Roboto"/>
              </a:rPr>
              <a:t> </a:t>
            </a:r>
            <a:r>
              <a:rPr sz="1450" spc="-100" dirty="0">
                <a:latin typeface="Roboto"/>
                <a:cs typeface="Roboto"/>
              </a:rPr>
              <a:t>Gentleman’s</a:t>
            </a:r>
            <a:r>
              <a:rPr sz="1450" spc="-15" dirty="0">
                <a:latin typeface="Roboto"/>
                <a:cs typeface="Roboto"/>
              </a:rPr>
              <a:t> </a:t>
            </a:r>
            <a:r>
              <a:rPr sz="1450" spc="-80" dirty="0">
                <a:latin typeface="Roboto"/>
                <a:cs typeface="Roboto"/>
              </a:rPr>
              <a:t>Gazette.</a:t>
            </a:r>
            <a:r>
              <a:rPr sz="1450" spc="-15" dirty="0">
                <a:latin typeface="Roboto"/>
                <a:cs typeface="Roboto"/>
              </a:rPr>
              <a:t> </a:t>
            </a:r>
            <a:r>
              <a:rPr sz="1450" spc="-80" dirty="0">
                <a:latin typeface="Roboto"/>
                <a:cs typeface="Roboto"/>
              </a:rPr>
              <a:t>Available</a:t>
            </a:r>
            <a:r>
              <a:rPr sz="1450" spc="-10" dirty="0">
                <a:latin typeface="Roboto"/>
                <a:cs typeface="Roboto"/>
              </a:rPr>
              <a:t> </a:t>
            </a:r>
            <a:r>
              <a:rPr sz="1450" spc="-65" dirty="0">
                <a:latin typeface="Roboto"/>
                <a:cs typeface="Roboto"/>
              </a:rPr>
              <a:t>at:</a:t>
            </a:r>
            <a:r>
              <a:rPr sz="1450" spc="-15" dirty="0">
                <a:latin typeface="Roboto"/>
                <a:cs typeface="Roboto"/>
              </a:rPr>
              <a:t> </a:t>
            </a:r>
            <a:r>
              <a:rPr sz="1450" spc="-110" dirty="0">
                <a:latin typeface="Roboto"/>
                <a:cs typeface="Roboto"/>
              </a:rPr>
              <a:t>https://</a:t>
            </a:r>
            <a:r>
              <a:rPr sz="1450" spc="-110" dirty="0">
                <a:latin typeface="Roboto"/>
                <a:cs typeface="Roboto"/>
                <a:hlinkClick r:id="rId11"/>
              </a:rPr>
              <a:t>www.gentlemansgazette.com/what-to-buy-from-charles-tyrwhitt/</a:t>
            </a:r>
            <a:r>
              <a:rPr sz="1450" spc="-10" dirty="0">
                <a:latin typeface="Roboto"/>
                <a:cs typeface="Roboto"/>
                <a:hlinkClick r:id="rId11"/>
              </a:rPr>
              <a:t> </a:t>
            </a:r>
            <a:r>
              <a:rPr sz="1450" spc="-85" dirty="0">
                <a:latin typeface="Roboto"/>
                <a:cs typeface="Roboto"/>
              </a:rPr>
              <a:t>[Accessed</a:t>
            </a:r>
            <a:r>
              <a:rPr sz="1450" spc="-15" dirty="0">
                <a:latin typeface="Roboto"/>
                <a:cs typeface="Roboto"/>
              </a:rPr>
              <a:t> </a:t>
            </a:r>
            <a:r>
              <a:rPr sz="1450" spc="-105" dirty="0">
                <a:latin typeface="Roboto"/>
                <a:cs typeface="Roboto"/>
              </a:rPr>
              <a:t>31</a:t>
            </a:r>
            <a:r>
              <a:rPr sz="1450" spc="-15" dirty="0">
                <a:latin typeface="Roboto"/>
                <a:cs typeface="Roboto"/>
              </a:rPr>
              <a:t> </a:t>
            </a:r>
            <a:r>
              <a:rPr sz="1450" spc="-70" dirty="0">
                <a:latin typeface="Roboto"/>
                <a:cs typeface="Roboto"/>
              </a:rPr>
              <a:t>Oct.</a:t>
            </a:r>
            <a:r>
              <a:rPr sz="1450" spc="-10" dirty="0">
                <a:latin typeface="Roboto"/>
                <a:cs typeface="Roboto"/>
              </a:rPr>
              <a:t> </a:t>
            </a:r>
            <a:r>
              <a:rPr sz="1450" spc="-90" dirty="0">
                <a:latin typeface="Roboto"/>
                <a:cs typeface="Roboto"/>
              </a:rPr>
              <a:t>2022]</a:t>
            </a:r>
            <a:endParaRPr sz="1450" dirty="0">
              <a:latin typeface="Roboto"/>
              <a:cs typeface="Roboto"/>
            </a:endParaRPr>
          </a:p>
        </p:txBody>
      </p:sp>
      <p:sp>
        <p:nvSpPr>
          <p:cNvPr id="4" name="object 4"/>
          <p:cNvSpPr/>
          <p:nvPr/>
        </p:nvSpPr>
        <p:spPr>
          <a:xfrm>
            <a:off x="564253" y="2356543"/>
            <a:ext cx="60960" cy="60960"/>
          </a:xfrm>
          <a:custGeom>
            <a:avLst/>
            <a:gdLst/>
            <a:ahLst/>
            <a:cxnLst/>
            <a:rect l="l" t="t" r="r" b="b"/>
            <a:pathLst>
              <a:path w="60959" h="60960">
                <a:moveTo>
                  <a:pt x="34332" y="60625"/>
                </a:moveTo>
                <a:lnTo>
                  <a:pt x="26293" y="60625"/>
                </a:lnTo>
                <a:lnTo>
                  <a:pt x="22426" y="59856"/>
                </a:lnTo>
                <a:lnTo>
                  <a:pt x="0" y="34332"/>
                </a:lnTo>
                <a:lnTo>
                  <a:pt x="0" y="26293"/>
                </a:lnTo>
                <a:lnTo>
                  <a:pt x="26293" y="0"/>
                </a:lnTo>
                <a:lnTo>
                  <a:pt x="34332" y="0"/>
                </a:lnTo>
                <a:lnTo>
                  <a:pt x="60625" y="30312"/>
                </a:lnTo>
                <a:lnTo>
                  <a:pt x="60625" y="34332"/>
                </a:lnTo>
                <a:lnTo>
                  <a:pt x="34332" y="60625"/>
                </a:lnTo>
                <a:close/>
              </a:path>
            </a:pathLst>
          </a:custGeom>
          <a:solidFill>
            <a:srgbClr val="000000"/>
          </a:solidFill>
        </p:spPr>
        <p:txBody>
          <a:bodyPr wrap="square" lIns="0" tIns="0" rIns="0" bIns="0" rtlCol="0"/>
          <a:lstStyle/>
          <a:p>
            <a:endParaRPr/>
          </a:p>
        </p:txBody>
      </p:sp>
      <p:sp>
        <p:nvSpPr>
          <p:cNvPr id="5" name="object 5"/>
          <p:cNvSpPr/>
          <p:nvPr/>
        </p:nvSpPr>
        <p:spPr>
          <a:xfrm>
            <a:off x="564253" y="2737619"/>
            <a:ext cx="60960" cy="60960"/>
          </a:xfrm>
          <a:custGeom>
            <a:avLst/>
            <a:gdLst/>
            <a:ahLst/>
            <a:cxnLst/>
            <a:rect l="l" t="t" r="r" b="b"/>
            <a:pathLst>
              <a:path w="60959" h="60960">
                <a:moveTo>
                  <a:pt x="34332" y="60625"/>
                </a:moveTo>
                <a:lnTo>
                  <a:pt x="26293" y="60625"/>
                </a:lnTo>
                <a:lnTo>
                  <a:pt x="22426" y="59856"/>
                </a:lnTo>
                <a:lnTo>
                  <a:pt x="0" y="34332"/>
                </a:lnTo>
                <a:lnTo>
                  <a:pt x="0" y="26293"/>
                </a:lnTo>
                <a:lnTo>
                  <a:pt x="26293" y="0"/>
                </a:lnTo>
                <a:lnTo>
                  <a:pt x="34332" y="0"/>
                </a:lnTo>
                <a:lnTo>
                  <a:pt x="60625" y="30312"/>
                </a:lnTo>
                <a:lnTo>
                  <a:pt x="60625" y="34332"/>
                </a:lnTo>
                <a:lnTo>
                  <a:pt x="34332" y="60625"/>
                </a:lnTo>
                <a:close/>
              </a:path>
            </a:pathLst>
          </a:custGeom>
          <a:solidFill>
            <a:srgbClr val="000000"/>
          </a:solidFill>
        </p:spPr>
        <p:txBody>
          <a:bodyPr wrap="square" lIns="0" tIns="0" rIns="0" bIns="0" rtlCol="0"/>
          <a:lstStyle/>
          <a:p>
            <a:endParaRPr/>
          </a:p>
        </p:txBody>
      </p:sp>
      <p:sp>
        <p:nvSpPr>
          <p:cNvPr id="6" name="object 6"/>
          <p:cNvSpPr/>
          <p:nvPr/>
        </p:nvSpPr>
        <p:spPr>
          <a:xfrm>
            <a:off x="564253" y="3118695"/>
            <a:ext cx="60960" cy="60960"/>
          </a:xfrm>
          <a:custGeom>
            <a:avLst/>
            <a:gdLst/>
            <a:ahLst/>
            <a:cxnLst/>
            <a:rect l="l" t="t" r="r" b="b"/>
            <a:pathLst>
              <a:path w="60959" h="60960">
                <a:moveTo>
                  <a:pt x="34332" y="60625"/>
                </a:moveTo>
                <a:lnTo>
                  <a:pt x="26293" y="60625"/>
                </a:lnTo>
                <a:lnTo>
                  <a:pt x="22426" y="59856"/>
                </a:lnTo>
                <a:lnTo>
                  <a:pt x="0" y="34332"/>
                </a:lnTo>
                <a:lnTo>
                  <a:pt x="0" y="26293"/>
                </a:lnTo>
                <a:lnTo>
                  <a:pt x="26293" y="0"/>
                </a:lnTo>
                <a:lnTo>
                  <a:pt x="34332" y="0"/>
                </a:lnTo>
                <a:lnTo>
                  <a:pt x="60625" y="30312"/>
                </a:lnTo>
                <a:lnTo>
                  <a:pt x="60625" y="34332"/>
                </a:lnTo>
                <a:lnTo>
                  <a:pt x="34332" y="60625"/>
                </a:lnTo>
                <a:close/>
              </a:path>
            </a:pathLst>
          </a:custGeom>
          <a:solidFill>
            <a:srgbClr val="000000"/>
          </a:solidFill>
        </p:spPr>
        <p:txBody>
          <a:bodyPr wrap="square" lIns="0" tIns="0" rIns="0" bIns="0" rtlCol="0"/>
          <a:lstStyle/>
          <a:p>
            <a:endParaRPr/>
          </a:p>
        </p:txBody>
      </p:sp>
      <p:sp>
        <p:nvSpPr>
          <p:cNvPr id="7" name="object 7"/>
          <p:cNvSpPr/>
          <p:nvPr/>
        </p:nvSpPr>
        <p:spPr>
          <a:xfrm>
            <a:off x="564253" y="3880848"/>
            <a:ext cx="60960" cy="60960"/>
          </a:xfrm>
          <a:custGeom>
            <a:avLst/>
            <a:gdLst/>
            <a:ahLst/>
            <a:cxnLst/>
            <a:rect l="l" t="t" r="r" b="b"/>
            <a:pathLst>
              <a:path w="60959" h="60960">
                <a:moveTo>
                  <a:pt x="34332" y="60625"/>
                </a:moveTo>
                <a:lnTo>
                  <a:pt x="26293" y="60625"/>
                </a:lnTo>
                <a:lnTo>
                  <a:pt x="22426" y="59856"/>
                </a:lnTo>
                <a:lnTo>
                  <a:pt x="0" y="34332"/>
                </a:lnTo>
                <a:lnTo>
                  <a:pt x="0" y="26293"/>
                </a:lnTo>
                <a:lnTo>
                  <a:pt x="26293" y="0"/>
                </a:lnTo>
                <a:lnTo>
                  <a:pt x="34332" y="0"/>
                </a:lnTo>
                <a:lnTo>
                  <a:pt x="60625" y="30312"/>
                </a:lnTo>
                <a:lnTo>
                  <a:pt x="60625" y="34332"/>
                </a:lnTo>
                <a:lnTo>
                  <a:pt x="34332" y="60625"/>
                </a:lnTo>
                <a:close/>
              </a:path>
            </a:pathLst>
          </a:custGeom>
          <a:solidFill>
            <a:srgbClr val="000000"/>
          </a:solidFill>
        </p:spPr>
        <p:txBody>
          <a:bodyPr wrap="square" lIns="0" tIns="0" rIns="0" bIns="0" rtlCol="0"/>
          <a:lstStyle/>
          <a:p>
            <a:endParaRPr/>
          </a:p>
        </p:txBody>
      </p:sp>
      <p:sp>
        <p:nvSpPr>
          <p:cNvPr id="8" name="object 8"/>
          <p:cNvSpPr/>
          <p:nvPr/>
        </p:nvSpPr>
        <p:spPr>
          <a:xfrm>
            <a:off x="564253" y="4261923"/>
            <a:ext cx="60960" cy="60960"/>
          </a:xfrm>
          <a:custGeom>
            <a:avLst/>
            <a:gdLst/>
            <a:ahLst/>
            <a:cxnLst/>
            <a:rect l="l" t="t" r="r" b="b"/>
            <a:pathLst>
              <a:path w="60959" h="60960">
                <a:moveTo>
                  <a:pt x="34332" y="60625"/>
                </a:moveTo>
                <a:lnTo>
                  <a:pt x="26293" y="60625"/>
                </a:lnTo>
                <a:lnTo>
                  <a:pt x="22426" y="59856"/>
                </a:lnTo>
                <a:lnTo>
                  <a:pt x="0" y="34332"/>
                </a:lnTo>
                <a:lnTo>
                  <a:pt x="0" y="26292"/>
                </a:lnTo>
                <a:lnTo>
                  <a:pt x="26293" y="0"/>
                </a:lnTo>
                <a:lnTo>
                  <a:pt x="34332" y="0"/>
                </a:lnTo>
                <a:lnTo>
                  <a:pt x="60625" y="30312"/>
                </a:lnTo>
                <a:lnTo>
                  <a:pt x="60625" y="34332"/>
                </a:lnTo>
                <a:lnTo>
                  <a:pt x="34332" y="60625"/>
                </a:lnTo>
                <a:close/>
              </a:path>
            </a:pathLst>
          </a:custGeom>
          <a:solidFill>
            <a:srgbClr val="000000"/>
          </a:solidFill>
        </p:spPr>
        <p:txBody>
          <a:bodyPr wrap="square" lIns="0" tIns="0" rIns="0" bIns="0" rtlCol="0"/>
          <a:lstStyle/>
          <a:p>
            <a:endParaRPr/>
          </a:p>
        </p:txBody>
      </p:sp>
      <p:sp>
        <p:nvSpPr>
          <p:cNvPr id="9" name="object 9"/>
          <p:cNvSpPr/>
          <p:nvPr/>
        </p:nvSpPr>
        <p:spPr>
          <a:xfrm>
            <a:off x="564253" y="5024075"/>
            <a:ext cx="60960" cy="60960"/>
          </a:xfrm>
          <a:custGeom>
            <a:avLst/>
            <a:gdLst/>
            <a:ahLst/>
            <a:cxnLst/>
            <a:rect l="l" t="t" r="r" b="b"/>
            <a:pathLst>
              <a:path w="60959" h="60960">
                <a:moveTo>
                  <a:pt x="34332" y="60625"/>
                </a:moveTo>
                <a:lnTo>
                  <a:pt x="26293" y="60625"/>
                </a:lnTo>
                <a:lnTo>
                  <a:pt x="22426" y="59856"/>
                </a:lnTo>
                <a:lnTo>
                  <a:pt x="0" y="34332"/>
                </a:lnTo>
                <a:lnTo>
                  <a:pt x="0" y="26293"/>
                </a:lnTo>
                <a:lnTo>
                  <a:pt x="26293" y="0"/>
                </a:lnTo>
                <a:lnTo>
                  <a:pt x="34332" y="0"/>
                </a:lnTo>
                <a:lnTo>
                  <a:pt x="60625" y="30312"/>
                </a:lnTo>
                <a:lnTo>
                  <a:pt x="60625" y="34332"/>
                </a:lnTo>
                <a:lnTo>
                  <a:pt x="34332" y="60625"/>
                </a:lnTo>
                <a:close/>
              </a:path>
            </a:pathLst>
          </a:custGeom>
          <a:solidFill>
            <a:srgbClr val="000000"/>
          </a:solidFill>
        </p:spPr>
        <p:txBody>
          <a:bodyPr wrap="square" lIns="0" tIns="0" rIns="0" bIns="0" rtlCol="0"/>
          <a:lstStyle/>
          <a:p>
            <a:endParaRPr/>
          </a:p>
        </p:txBody>
      </p:sp>
      <p:sp>
        <p:nvSpPr>
          <p:cNvPr id="10" name="object 10"/>
          <p:cNvSpPr/>
          <p:nvPr/>
        </p:nvSpPr>
        <p:spPr>
          <a:xfrm>
            <a:off x="564253" y="5405151"/>
            <a:ext cx="60960" cy="60960"/>
          </a:xfrm>
          <a:custGeom>
            <a:avLst/>
            <a:gdLst/>
            <a:ahLst/>
            <a:cxnLst/>
            <a:rect l="l" t="t" r="r" b="b"/>
            <a:pathLst>
              <a:path w="60959" h="60960">
                <a:moveTo>
                  <a:pt x="34332" y="60625"/>
                </a:moveTo>
                <a:lnTo>
                  <a:pt x="26293" y="60625"/>
                </a:lnTo>
                <a:lnTo>
                  <a:pt x="22426" y="59856"/>
                </a:lnTo>
                <a:lnTo>
                  <a:pt x="0" y="34332"/>
                </a:lnTo>
                <a:lnTo>
                  <a:pt x="0" y="26293"/>
                </a:lnTo>
                <a:lnTo>
                  <a:pt x="26293" y="0"/>
                </a:lnTo>
                <a:lnTo>
                  <a:pt x="34332" y="0"/>
                </a:lnTo>
                <a:lnTo>
                  <a:pt x="60625" y="30312"/>
                </a:lnTo>
                <a:lnTo>
                  <a:pt x="60625" y="34332"/>
                </a:lnTo>
                <a:lnTo>
                  <a:pt x="34332" y="60625"/>
                </a:lnTo>
                <a:close/>
              </a:path>
            </a:pathLst>
          </a:custGeom>
          <a:solidFill>
            <a:srgbClr val="000000"/>
          </a:solidFill>
        </p:spPr>
        <p:txBody>
          <a:bodyPr wrap="square" lIns="0" tIns="0" rIns="0" bIns="0" rtlCol="0"/>
          <a:lstStyle/>
          <a:p>
            <a:endParaRPr/>
          </a:p>
        </p:txBody>
      </p:sp>
      <p:sp>
        <p:nvSpPr>
          <p:cNvPr id="11" name="object 11"/>
          <p:cNvSpPr/>
          <p:nvPr/>
        </p:nvSpPr>
        <p:spPr>
          <a:xfrm>
            <a:off x="564253" y="6167303"/>
            <a:ext cx="60960" cy="60960"/>
          </a:xfrm>
          <a:custGeom>
            <a:avLst/>
            <a:gdLst/>
            <a:ahLst/>
            <a:cxnLst/>
            <a:rect l="l" t="t" r="r" b="b"/>
            <a:pathLst>
              <a:path w="60959" h="60960">
                <a:moveTo>
                  <a:pt x="34332" y="60625"/>
                </a:moveTo>
                <a:lnTo>
                  <a:pt x="26293" y="60625"/>
                </a:lnTo>
                <a:lnTo>
                  <a:pt x="22426" y="59856"/>
                </a:lnTo>
                <a:lnTo>
                  <a:pt x="0" y="34332"/>
                </a:lnTo>
                <a:lnTo>
                  <a:pt x="0" y="26292"/>
                </a:lnTo>
                <a:lnTo>
                  <a:pt x="26293" y="0"/>
                </a:lnTo>
                <a:lnTo>
                  <a:pt x="34332" y="0"/>
                </a:lnTo>
                <a:lnTo>
                  <a:pt x="60625" y="30312"/>
                </a:lnTo>
                <a:lnTo>
                  <a:pt x="60625" y="34332"/>
                </a:lnTo>
                <a:lnTo>
                  <a:pt x="34332" y="60625"/>
                </a:lnTo>
                <a:close/>
              </a:path>
            </a:pathLst>
          </a:custGeom>
          <a:solidFill>
            <a:srgbClr val="000000"/>
          </a:solidFill>
        </p:spPr>
        <p:txBody>
          <a:bodyPr wrap="square" lIns="0" tIns="0" rIns="0" bIns="0" rtlCol="0"/>
          <a:lstStyle/>
          <a:p>
            <a:endParaRPr/>
          </a:p>
        </p:txBody>
      </p:sp>
      <p:sp>
        <p:nvSpPr>
          <p:cNvPr id="12" name="object 12"/>
          <p:cNvSpPr/>
          <p:nvPr/>
        </p:nvSpPr>
        <p:spPr>
          <a:xfrm>
            <a:off x="564253" y="6548379"/>
            <a:ext cx="60960" cy="60960"/>
          </a:xfrm>
          <a:custGeom>
            <a:avLst/>
            <a:gdLst/>
            <a:ahLst/>
            <a:cxnLst/>
            <a:rect l="l" t="t" r="r" b="b"/>
            <a:pathLst>
              <a:path w="60959" h="60959">
                <a:moveTo>
                  <a:pt x="34332" y="60625"/>
                </a:moveTo>
                <a:lnTo>
                  <a:pt x="26293" y="60625"/>
                </a:lnTo>
                <a:lnTo>
                  <a:pt x="22426" y="59856"/>
                </a:lnTo>
                <a:lnTo>
                  <a:pt x="0" y="34331"/>
                </a:lnTo>
                <a:lnTo>
                  <a:pt x="0" y="26292"/>
                </a:lnTo>
                <a:lnTo>
                  <a:pt x="26293" y="0"/>
                </a:lnTo>
                <a:lnTo>
                  <a:pt x="34332" y="0"/>
                </a:lnTo>
                <a:lnTo>
                  <a:pt x="60625" y="30312"/>
                </a:lnTo>
                <a:lnTo>
                  <a:pt x="60625" y="34331"/>
                </a:lnTo>
                <a:lnTo>
                  <a:pt x="34332" y="60625"/>
                </a:lnTo>
                <a:close/>
              </a:path>
            </a:pathLst>
          </a:custGeom>
          <a:solidFill>
            <a:srgbClr val="000000"/>
          </a:solidFill>
        </p:spPr>
        <p:txBody>
          <a:bodyPr wrap="square" lIns="0" tIns="0" rIns="0" bIns="0" rtlCol="0"/>
          <a:lstStyle/>
          <a:p>
            <a:endParaRPr/>
          </a:p>
        </p:txBody>
      </p:sp>
      <p:sp>
        <p:nvSpPr>
          <p:cNvPr id="13" name="object 13"/>
          <p:cNvSpPr/>
          <p:nvPr/>
        </p:nvSpPr>
        <p:spPr>
          <a:xfrm>
            <a:off x="564253" y="6929455"/>
            <a:ext cx="60960" cy="60960"/>
          </a:xfrm>
          <a:custGeom>
            <a:avLst/>
            <a:gdLst/>
            <a:ahLst/>
            <a:cxnLst/>
            <a:rect l="l" t="t" r="r" b="b"/>
            <a:pathLst>
              <a:path w="60959" h="60959">
                <a:moveTo>
                  <a:pt x="34332" y="60625"/>
                </a:moveTo>
                <a:lnTo>
                  <a:pt x="26293" y="60625"/>
                </a:lnTo>
                <a:lnTo>
                  <a:pt x="22426" y="59856"/>
                </a:lnTo>
                <a:lnTo>
                  <a:pt x="0" y="34331"/>
                </a:lnTo>
                <a:lnTo>
                  <a:pt x="0" y="26292"/>
                </a:lnTo>
                <a:lnTo>
                  <a:pt x="26293" y="0"/>
                </a:lnTo>
                <a:lnTo>
                  <a:pt x="34332" y="0"/>
                </a:lnTo>
                <a:lnTo>
                  <a:pt x="60625" y="30312"/>
                </a:lnTo>
                <a:lnTo>
                  <a:pt x="60625" y="34331"/>
                </a:lnTo>
                <a:lnTo>
                  <a:pt x="34332" y="60625"/>
                </a:lnTo>
                <a:close/>
              </a:path>
            </a:pathLst>
          </a:custGeom>
          <a:solidFill>
            <a:srgbClr val="000000"/>
          </a:solidFill>
        </p:spPr>
        <p:txBody>
          <a:bodyPr wrap="square" lIns="0" tIns="0" rIns="0" bIns="0" rtlCol="0"/>
          <a:lstStyle/>
          <a:p>
            <a:endParaRPr/>
          </a:p>
        </p:txBody>
      </p:sp>
      <p:sp>
        <p:nvSpPr>
          <p:cNvPr id="14" name="object 14"/>
          <p:cNvSpPr/>
          <p:nvPr/>
        </p:nvSpPr>
        <p:spPr>
          <a:xfrm>
            <a:off x="564253" y="7310531"/>
            <a:ext cx="60960" cy="60960"/>
          </a:xfrm>
          <a:custGeom>
            <a:avLst/>
            <a:gdLst/>
            <a:ahLst/>
            <a:cxnLst/>
            <a:rect l="l" t="t" r="r" b="b"/>
            <a:pathLst>
              <a:path w="60959" h="60959">
                <a:moveTo>
                  <a:pt x="34332" y="60625"/>
                </a:moveTo>
                <a:lnTo>
                  <a:pt x="26293" y="60625"/>
                </a:lnTo>
                <a:lnTo>
                  <a:pt x="22426" y="59855"/>
                </a:lnTo>
                <a:lnTo>
                  <a:pt x="0" y="34331"/>
                </a:lnTo>
                <a:lnTo>
                  <a:pt x="0" y="26292"/>
                </a:lnTo>
                <a:lnTo>
                  <a:pt x="26293" y="0"/>
                </a:lnTo>
                <a:lnTo>
                  <a:pt x="34332" y="0"/>
                </a:lnTo>
                <a:lnTo>
                  <a:pt x="60625" y="30312"/>
                </a:lnTo>
                <a:lnTo>
                  <a:pt x="60625" y="34331"/>
                </a:lnTo>
                <a:lnTo>
                  <a:pt x="34332" y="60625"/>
                </a:lnTo>
                <a:close/>
              </a:path>
            </a:pathLst>
          </a:custGeom>
          <a:solidFill>
            <a:srgbClr val="000000"/>
          </a:solidFill>
        </p:spPr>
        <p:txBody>
          <a:bodyPr wrap="square" lIns="0" tIns="0" rIns="0" bIns="0" rtlCol="0"/>
          <a:lstStyle/>
          <a:p>
            <a:endParaRPr/>
          </a:p>
        </p:txBody>
      </p:sp>
      <p:sp>
        <p:nvSpPr>
          <p:cNvPr id="15" name="object 15"/>
          <p:cNvSpPr/>
          <p:nvPr/>
        </p:nvSpPr>
        <p:spPr>
          <a:xfrm>
            <a:off x="564253" y="7691607"/>
            <a:ext cx="60960" cy="60960"/>
          </a:xfrm>
          <a:custGeom>
            <a:avLst/>
            <a:gdLst/>
            <a:ahLst/>
            <a:cxnLst/>
            <a:rect l="l" t="t" r="r" b="b"/>
            <a:pathLst>
              <a:path w="60959" h="60959">
                <a:moveTo>
                  <a:pt x="34332" y="60625"/>
                </a:moveTo>
                <a:lnTo>
                  <a:pt x="26293" y="60625"/>
                </a:lnTo>
                <a:lnTo>
                  <a:pt x="22426" y="59856"/>
                </a:lnTo>
                <a:lnTo>
                  <a:pt x="0" y="34331"/>
                </a:lnTo>
                <a:lnTo>
                  <a:pt x="0" y="26292"/>
                </a:lnTo>
                <a:lnTo>
                  <a:pt x="26293" y="0"/>
                </a:lnTo>
                <a:lnTo>
                  <a:pt x="34332" y="0"/>
                </a:lnTo>
                <a:lnTo>
                  <a:pt x="60625" y="30312"/>
                </a:lnTo>
                <a:lnTo>
                  <a:pt x="60625" y="34331"/>
                </a:lnTo>
                <a:lnTo>
                  <a:pt x="34332" y="60625"/>
                </a:lnTo>
                <a:close/>
              </a:path>
            </a:pathLst>
          </a:custGeom>
          <a:solidFill>
            <a:srgbClr val="000000"/>
          </a:solidFill>
        </p:spPr>
        <p:txBody>
          <a:bodyPr wrap="square" lIns="0" tIns="0" rIns="0" bIns="0" rtlCol="0"/>
          <a:lstStyle/>
          <a:p>
            <a:endParaRPr/>
          </a:p>
        </p:txBody>
      </p:sp>
      <p:sp>
        <p:nvSpPr>
          <p:cNvPr id="16" name="object 16"/>
          <p:cNvSpPr/>
          <p:nvPr/>
        </p:nvSpPr>
        <p:spPr>
          <a:xfrm>
            <a:off x="564253" y="8072683"/>
            <a:ext cx="60960" cy="60960"/>
          </a:xfrm>
          <a:custGeom>
            <a:avLst/>
            <a:gdLst/>
            <a:ahLst/>
            <a:cxnLst/>
            <a:rect l="l" t="t" r="r" b="b"/>
            <a:pathLst>
              <a:path w="60959" h="60959">
                <a:moveTo>
                  <a:pt x="34332" y="60625"/>
                </a:moveTo>
                <a:lnTo>
                  <a:pt x="26293" y="60625"/>
                </a:lnTo>
                <a:lnTo>
                  <a:pt x="22426" y="59856"/>
                </a:lnTo>
                <a:lnTo>
                  <a:pt x="0" y="34331"/>
                </a:lnTo>
                <a:lnTo>
                  <a:pt x="0" y="26292"/>
                </a:lnTo>
                <a:lnTo>
                  <a:pt x="26293" y="0"/>
                </a:lnTo>
                <a:lnTo>
                  <a:pt x="34332" y="0"/>
                </a:lnTo>
                <a:lnTo>
                  <a:pt x="60625" y="30312"/>
                </a:lnTo>
                <a:lnTo>
                  <a:pt x="60625" y="34331"/>
                </a:lnTo>
                <a:lnTo>
                  <a:pt x="34332" y="60625"/>
                </a:lnTo>
                <a:close/>
              </a:path>
            </a:pathLst>
          </a:custGeom>
          <a:solidFill>
            <a:srgbClr val="000000"/>
          </a:solidFill>
        </p:spPr>
        <p:txBody>
          <a:bodyPr wrap="square" lIns="0" tIns="0" rIns="0" bIns="0" rtlCol="0"/>
          <a:lstStyle/>
          <a:p>
            <a:endParaRPr/>
          </a:p>
        </p:txBody>
      </p:sp>
      <p:sp>
        <p:nvSpPr>
          <p:cNvPr id="17" name="object 17"/>
          <p:cNvSpPr/>
          <p:nvPr/>
        </p:nvSpPr>
        <p:spPr>
          <a:xfrm>
            <a:off x="564253" y="8453759"/>
            <a:ext cx="60960" cy="60960"/>
          </a:xfrm>
          <a:custGeom>
            <a:avLst/>
            <a:gdLst/>
            <a:ahLst/>
            <a:cxnLst/>
            <a:rect l="l" t="t" r="r" b="b"/>
            <a:pathLst>
              <a:path w="60959" h="60959">
                <a:moveTo>
                  <a:pt x="34332" y="60625"/>
                </a:moveTo>
                <a:lnTo>
                  <a:pt x="26293" y="60625"/>
                </a:lnTo>
                <a:lnTo>
                  <a:pt x="22426" y="59855"/>
                </a:lnTo>
                <a:lnTo>
                  <a:pt x="0" y="34331"/>
                </a:lnTo>
                <a:lnTo>
                  <a:pt x="0" y="26292"/>
                </a:lnTo>
                <a:lnTo>
                  <a:pt x="26293" y="0"/>
                </a:lnTo>
                <a:lnTo>
                  <a:pt x="34332" y="0"/>
                </a:lnTo>
                <a:lnTo>
                  <a:pt x="60625" y="30312"/>
                </a:lnTo>
                <a:lnTo>
                  <a:pt x="60625" y="34331"/>
                </a:lnTo>
                <a:lnTo>
                  <a:pt x="34332" y="60625"/>
                </a:lnTo>
                <a:close/>
              </a:path>
            </a:pathLst>
          </a:custGeom>
          <a:solidFill>
            <a:srgbClr val="000000"/>
          </a:solidFill>
        </p:spPr>
        <p:txBody>
          <a:bodyPr wrap="square" lIns="0" tIns="0" rIns="0" bIns="0" rtlCol="0"/>
          <a:lstStyle/>
          <a:p>
            <a:endParaRPr/>
          </a:p>
        </p:txBody>
      </p:sp>
      <p:sp>
        <p:nvSpPr>
          <p:cNvPr id="18" name="object 18"/>
          <p:cNvSpPr/>
          <p:nvPr/>
        </p:nvSpPr>
        <p:spPr>
          <a:xfrm>
            <a:off x="564253" y="9215911"/>
            <a:ext cx="60960" cy="60960"/>
          </a:xfrm>
          <a:custGeom>
            <a:avLst/>
            <a:gdLst/>
            <a:ahLst/>
            <a:cxnLst/>
            <a:rect l="l" t="t" r="r" b="b"/>
            <a:pathLst>
              <a:path w="60959" h="60959">
                <a:moveTo>
                  <a:pt x="34332" y="60625"/>
                </a:moveTo>
                <a:lnTo>
                  <a:pt x="26293" y="60625"/>
                </a:lnTo>
                <a:lnTo>
                  <a:pt x="22426" y="59855"/>
                </a:lnTo>
                <a:lnTo>
                  <a:pt x="0" y="34331"/>
                </a:lnTo>
                <a:lnTo>
                  <a:pt x="0" y="26292"/>
                </a:lnTo>
                <a:lnTo>
                  <a:pt x="26293" y="0"/>
                </a:lnTo>
                <a:lnTo>
                  <a:pt x="34332" y="0"/>
                </a:lnTo>
                <a:lnTo>
                  <a:pt x="60625" y="30312"/>
                </a:lnTo>
                <a:lnTo>
                  <a:pt x="60625" y="34331"/>
                </a:lnTo>
                <a:lnTo>
                  <a:pt x="34332" y="60625"/>
                </a:lnTo>
                <a:close/>
              </a:path>
            </a:pathLst>
          </a:custGeom>
          <a:solidFill>
            <a:srgbClr val="000000"/>
          </a:solidFill>
        </p:spPr>
        <p:txBody>
          <a:bodyPr wrap="square" lIns="0" tIns="0" rIns="0" bIns="0" rtlCol="0"/>
          <a:lstStyle/>
          <a:p>
            <a:endParaRPr/>
          </a:p>
        </p:txBody>
      </p:sp>
      <p:sp>
        <p:nvSpPr>
          <p:cNvPr id="19" name="object 19"/>
          <p:cNvSpPr/>
          <p:nvPr/>
        </p:nvSpPr>
        <p:spPr>
          <a:xfrm>
            <a:off x="564253" y="9596987"/>
            <a:ext cx="60960" cy="60960"/>
          </a:xfrm>
          <a:custGeom>
            <a:avLst/>
            <a:gdLst/>
            <a:ahLst/>
            <a:cxnLst/>
            <a:rect l="l" t="t" r="r" b="b"/>
            <a:pathLst>
              <a:path w="60959" h="60959">
                <a:moveTo>
                  <a:pt x="34332" y="60625"/>
                </a:moveTo>
                <a:lnTo>
                  <a:pt x="26293" y="60625"/>
                </a:lnTo>
                <a:lnTo>
                  <a:pt x="22426" y="59856"/>
                </a:lnTo>
                <a:lnTo>
                  <a:pt x="0" y="34331"/>
                </a:lnTo>
                <a:lnTo>
                  <a:pt x="0" y="26292"/>
                </a:lnTo>
                <a:lnTo>
                  <a:pt x="26293" y="0"/>
                </a:lnTo>
                <a:lnTo>
                  <a:pt x="34332" y="0"/>
                </a:lnTo>
                <a:lnTo>
                  <a:pt x="60625" y="30312"/>
                </a:lnTo>
                <a:lnTo>
                  <a:pt x="60625" y="34331"/>
                </a:lnTo>
                <a:lnTo>
                  <a:pt x="34332" y="60625"/>
                </a:lnTo>
                <a:close/>
              </a:path>
            </a:pathLst>
          </a:custGeom>
          <a:solidFill>
            <a:srgbClr val="000000"/>
          </a:solidFill>
        </p:spPr>
        <p:txBody>
          <a:bodyPr wrap="square" lIns="0" tIns="0" rIns="0" bIns="0" rtlCol="0"/>
          <a:lstStyle/>
          <a:p>
            <a:endParaRPr/>
          </a:p>
        </p:txBody>
      </p:sp>
      <p:sp>
        <p:nvSpPr>
          <p:cNvPr id="20" name="object 20"/>
          <p:cNvSpPr txBox="1"/>
          <p:nvPr/>
        </p:nvSpPr>
        <p:spPr>
          <a:xfrm>
            <a:off x="727070" y="9486160"/>
            <a:ext cx="11968480" cy="628650"/>
          </a:xfrm>
          <a:prstGeom prst="rect">
            <a:avLst/>
          </a:prstGeom>
        </p:spPr>
        <p:txBody>
          <a:bodyPr vert="horz" wrap="square" lIns="0" tIns="13335" rIns="0" bIns="0" rtlCol="0">
            <a:spAutoFit/>
          </a:bodyPr>
          <a:lstStyle/>
          <a:p>
            <a:pPr marL="12700">
              <a:lnSpc>
                <a:spcPct val="100000"/>
              </a:lnSpc>
              <a:spcBef>
                <a:spcPts val="105"/>
              </a:spcBef>
            </a:pPr>
            <a:r>
              <a:rPr sz="1450" spc="-95" dirty="0">
                <a:latin typeface="Roboto"/>
                <a:cs typeface="Roboto"/>
              </a:rPr>
              <a:t>Tmlewinuk.</a:t>
            </a:r>
            <a:r>
              <a:rPr sz="1450" spc="-25" dirty="0">
                <a:latin typeface="Roboto"/>
                <a:cs typeface="Roboto"/>
              </a:rPr>
              <a:t> </a:t>
            </a:r>
            <a:r>
              <a:rPr sz="1450" spc="-70" dirty="0">
                <a:latin typeface="Roboto"/>
                <a:cs typeface="Roboto"/>
              </a:rPr>
              <a:t>(2022).</a:t>
            </a:r>
            <a:r>
              <a:rPr sz="1450" spc="-25" dirty="0">
                <a:latin typeface="Roboto"/>
                <a:cs typeface="Roboto"/>
              </a:rPr>
              <a:t> </a:t>
            </a:r>
            <a:r>
              <a:rPr sz="1450" spc="-100" dirty="0">
                <a:latin typeface="Roboto"/>
                <a:cs typeface="Roboto"/>
              </a:rPr>
              <a:t>About</a:t>
            </a:r>
            <a:r>
              <a:rPr sz="1450" spc="-20" dirty="0">
                <a:latin typeface="Roboto"/>
                <a:cs typeface="Roboto"/>
              </a:rPr>
              <a:t> </a:t>
            </a:r>
            <a:r>
              <a:rPr sz="1450" spc="-95" dirty="0">
                <a:latin typeface="Roboto"/>
                <a:cs typeface="Roboto"/>
              </a:rPr>
              <a:t>Us.</a:t>
            </a:r>
            <a:r>
              <a:rPr sz="1450" spc="-25" dirty="0">
                <a:latin typeface="Roboto"/>
                <a:cs typeface="Roboto"/>
              </a:rPr>
              <a:t> </a:t>
            </a:r>
            <a:r>
              <a:rPr sz="1450" spc="-70" dirty="0">
                <a:latin typeface="Roboto"/>
                <a:cs typeface="Roboto"/>
              </a:rPr>
              <a:t>[online]</a:t>
            </a:r>
            <a:r>
              <a:rPr sz="1450" spc="-20" dirty="0">
                <a:latin typeface="Roboto"/>
                <a:cs typeface="Roboto"/>
              </a:rPr>
              <a:t> </a:t>
            </a:r>
            <a:r>
              <a:rPr sz="1450" spc="-80" dirty="0">
                <a:latin typeface="Roboto"/>
                <a:cs typeface="Roboto"/>
              </a:rPr>
              <a:t>Available</a:t>
            </a:r>
            <a:r>
              <a:rPr sz="1450" spc="-25" dirty="0">
                <a:latin typeface="Roboto"/>
                <a:cs typeface="Roboto"/>
              </a:rPr>
              <a:t> </a:t>
            </a:r>
            <a:r>
              <a:rPr sz="1450" spc="-65" dirty="0">
                <a:latin typeface="Roboto"/>
                <a:cs typeface="Roboto"/>
              </a:rPr>
              <a:t>at:</a:t>
            </a:r>
            <a:r>
              <a:rPr sz="1450" spc="-20" dirty="0">
                <a:latin typeface="Roboto"/>
                <a:cs typeface="Roboto"/>
              </a:rPr>
              <a:t> </a:t>
            </a:r>
            <a:r>
              <a:rPr sz="1450" spc="-95" dirty="0">
                <a:latin typeface="Roboto"/>
                <a:cs typeface="Roboto"/>
              </a:rPr>
              <a:t>https://tmlewin.co.uk/pages/about-us</a:t>
            </a:r>
            <a:r>
              <a:rPr sz="1450" spc="-25" dirty="0">
                <a:latin typeface="Roboto"/>
                <a:cs typeface="Roboto"/>
              </a:rPr>
              <a:t> </a:t>
            </a:r>
            <a:r>
              <a:rPr sz="1450" spc="-85" dirty="0">
                <a:latin typeface="Roboto"/>
                <a:cs typeface="Roboto"/>
              </a:rPr>
              <a:t>[Accessed</a:t>
            </a:r>
            <a:r>
              <a:rPr sz="1450" spc="-20" dirty="0">
                <a:latin typeface="Roboto"/>
                <a:cs typeface="Roboto"/>
              </a:rPr>
              <a:t> </a:t>
            </a:r>
            <a:r>
              <a:rPr sz="1450" spc="-105" dirty="0">
                <a:latin typeface="Roboto"/>
                <a:cs typeface="Roboto"/>
              </a:rPr>
              <a:t>31</a:t>
            </a:r>
            <a:r>
              <a:rPr sz="1450" spc="-25" dirty="0">
                <a:latin typeface="Roboto"/>
                <a:cs typeface="Roboto"/>
              </a:rPr>
              <a:t> </a:t>
            </a:r>
            <a:r>
              <a:rPr sz="1450" spc="-70" dirty="0">
                <a:latin typeface="Roboto"/>
                <a:cs typeface="Roboto"/>
              </a:rPr>
              <a:t>Oct.</a:t>
            </a:r>
            <a:r>
              <a:rPr sz="1450" spc="-25" dirty="0">
                <a:latin typeface="Roboto"/>
                <a:cs typeface="Roboto"/>
              </a:rPr>
              <a:t> </a:t>
            </a:r>
            <a:r>
              <a:rPr sz="1450" spc="-75" dirty="0">
                <a:latin typeface="Roboto"/>
                <a:cs typeface="Roboto"/>
              </a:rPr>
              <a:t>2022].</a:t>
            </a:r>
            <a:endParaRPr sz="1450">
              <a:latin typeface="Roboto"/>
              <a:cs typeface="Roboto"/>
            </a:endParaRPr>
          </a:p>
          <a:p>
            <a:pPr marL="12700">
              <a:lnSpc>
                <a:spcPct val="100000"/>
              </a:lnSpc>
              <a:spcBef>
                <a:spcPts val="1260"/>
              </a:spcBef>
            </a:pPr>
            <a:r>
              <a:rPr sz="1450" spc="-150" dirty="0">
                <a:latin typeface="Roboto"/>
                <a:cs typeface="Roboto"/>
              </a:rPr>
              <a:t>UK</a:t>
            </a:r>
            <a:r>
              <a:rPr sz="1450" spc="-20" dirty="0">
                <a:latin typeface="Roboto"/>
                <a:cs typeface="Roboto"/>
              </a:rPr>
              <a:t> </a:t>
            </a:r>
            <a:r>
              <a:rPr sz="1450" spc="-85" dirty="0">
                <a:latin typeface="Roboto"/>
                <a:cs typeface="Roboto"/>
              </a:rPr>
              <a:t>Parliament,</a:t>
            </a:r>
            <a:r>
              <a:rPr sz="1450" spc="-15" dirty="0">
                <a:latin typeface="Roboto"/>
                <a:cs typeface="Roboto"/>
              </a:rPr>
              <a:t> </a:t>
            </a:r>
            <a:r>
              <a:rPr sz="1450" spc="-70" dirty="0">
                <a:latin typeface="Roboto"/>
                <a:cs typeface="Roboto"/>
              </a:rPr>
              <a:t>(2022).</a:t>
            </a:r>
            <a:r>
              <a:rPr sz="1450" spc="-15" dirty="0">
                <a:latin typeface="Roboto"/>
                <a:cs typeface="Roboto"/>
              </a:rPr>
              <a:t> </a:t>
            </a:r>
            <a:r>
              <a:rPr sz="1450" spc="-90" dirty="0">
                <a:latin typeface="Roboto"/>
                <a:cs typeface="Roboto"/>
              </a:rPr>
              <a:t>Coronavirus:</a:t>
            </a:r>
            <a:r>
              <a:rPr sz="1450" spc="-15" dirty="0">
                <a:latin typeface="Roboto"/>
                <a:cs typeface="Roboto"/>
              </a:rPr>
              <a:t> </a:t>
            </a:r>
            <a:r>
              <a:rPr sz="1450" spc="-90" dirty="0">
                <a:latin typeface="Roboto"/>
                <a:cs typeface="Roboto"/>
              </a:rPr>
              <a:t>the</a:t>
            </a:r>
            <a:r>
              <a:rPr sz="1450" spc="-20" dirty="0">
                <a:latin typeface="Roboto"/>
                <a:cs typeface="Roboto"/>
              </a:rPr>
              <a:t> </a:t>
            </a:r>
            <a:r>
              <a:rPr sz="1450" spc="-100" dirty="0">
                <a:latin typeface="Roboto"/>
                <a:cs typeface="Roboto"/>
              </a:rPr>
              <a:t>lockdown</a:t>
            </a:r>
            <a:r>
              <a:rPr sz="1450" spc="-15" dirty="0">
                <a:latin typeface="Roboto"/>
                <a:cs typeface="Roboto"/>
              </a:rPr>
              <a:t> </a:t>
            </a:r>
            <a:r>
              <a:rPr sz="1450" spc="-85" dirty="0">
                <a:latin typeface="Roboto"/>
                <a:cs typeface="Roboto"/>
              </a:rPr>
              <a:t>laws.</a:t>
            </a:r>
            <a:r>
              <a:rPr sz="1450" spc="-15" dirty="0">
                <a:latin typeface="Roboto"/>
                <a:cs typeface="Roboto"/>
              </a:rPr>
              <a:t> </a:t>
            </a:r>
            <a:r>
              <a:rPr sz="1450" spc="-80" dirty="0">
                <a:latin typeface="Roboto"/>
                <a:cs typeface="Roboto"/>
              </a:rPr>
              <a:t>Available</a:t>
            </a:r>
            <a:r>
              <a:rPr sz="1450" spc="-15" dirty="0">
                <a:latin typeface="Roboto"/>
                <a:cs typeface="Roboto"/>
              </a:rPr>
              <a:t> </a:t>
            </a:r>
            <a:r>
              <a:rPr sz="1450" spc="-65" dirty="0">
                <a:latin typeface="Roboto"/>
                <a:cs typeface="Roboto"/>
              </a:rPr>
              <a:t>at:</a:t>
            </a:r>
            <a:r>
              <a:rPr sz="1450" spc="-20" dirty="0">
                <a:latin typeface="Roboto"/>
                <a:cs typeface="Roboto"/>
              </a:rPr>
              <a:t> </a:t>
            </a:r>
            <a:r>
              <a:rPr sz="1450" spc="-95" dirty="0">
                <a:latin typeface="Roboto"/>
                <a:cs typeface="Roboto"/>
              </a:rPr>
              <a:t>https://commonslibrary.parliament.uk/research-briefings/cbp-8875/</a:t>
            </a:r>
            <a:r>
              <a:rPr sz="1450" spc="-15" dirty="0">
                <a:latin typeface="Roboto"/>
                <a:cs typeface="Roboto"/>
              </a:rPr>
              <a:t> </a:t>
            </a:r>
            <a:r>
              <a:rPr sz="1450" spc="-85" dirty="0">
                <a:latin typeface="Roboto"/>
                <a:cs typeface="Roboto"/>
              </a:rPr>
              <a:t>[Accessed</a:t>
            </a:r>
            <a:r>
              <a:rPr sz="1450" spc="-15" dirty="0">
                <a:latin typeface="Roboto"/>
                <a:cs typeface="Roboto"/>
              </a:rPr>
              <a:t> </a:t>
            </a:r>
            <a:r>
              <a:rPr sz="1450" spc="-110" dirty="0">
                <a:latin typeface="Roboto"/>
                <a:cs typeface="Roboto"/>
              </a:rPr>
              <a:t>on</a:t>
            </a:r>
            <a:r>
              <a:rPr sz="1450" spc="-15" dirty="0">
                <a:latin typeface="Roboto"/>
                <a:cs typeface="Roboto"/>
              </a:rPr>
              <a:t> </a:t>
            </a:r>
            <a:r>
              <a:rPr sz="1450" spc="-80" dirty="0">
                <a:latin typeface="Roboto"/>
                <a:cs typeface="Roboto"/>
              </a:rPr>
              <a:t>22.10.2022]</a:t>
            </a:r>
            <a:endParaRPr sz="1450">
              <a:latin typeface="Roboto"/>
              <a:cs typeface="Roboto"/>
            </a:endParaRPr>
          </a:p>
        </p:txBody>
      </p:sp>
      <p:sp>
        <p:nvSpPr>
          <p:cNvPr id="21" name="object 21"/>
          <p:cNvSpPr/>
          <p:nvPr/>
        </p:nvSpPr>
        <p:spPr>
          <a:xfrm>
            <a:off x="564253" y="9978063"/>
            <a:ext cx="60960" cy="60960"/>
          </a:xfrm>
          <a:custGeom>
            <a:avLst/>
            <a:gdLst/>
            <a:ahLst/>
            <a:cxnLst/>
            <a:rect l="l" t="t" r="r" b="b"/>
            <a:pathLst>
              <a:path w="60959" h="60959">
                <a:moveTo>
                  <a:pt x="34332" y="60625"/>
                </a:moveTo>
                <a:lnTo>
                  <a:pt x="26293" y="60625"/>
                </a:lnTo>
                <a:lnTo>
                  <a:pt x="22426" y="59855"/>
                </a:lnTo>
                <a:lnTo>
                  <a:pt x="0" y="34332"/>
                </a:lnTo>
                <a:lnTo>
                  <a:pt x="0" y="26292"/>
                </a:lnTo>
                <a:lnTo>
                  <a:pt x="26293" y="0"/>
                </a:lnTo>
                <a:lnTo>
                  <a:pt x="34332" y="0"/>
                </a:lnTo>
                <a:lnTo>
                  <a:pt x="60625" y="30312"/>
                </a:lnTo>
                <a:lnTo>
                  <a:pt x="60625" y="34332"/>
                </a:lnTo>
                <a:lnTo>
                  <a:pt x="34332" y="60625"/>
                </a:lnTo>
                <a:close/>
              </a:path>
            </a:pathLst>
          </a:custGeom>
          <a:solidFill>
            <a:srgbClr val="000000"/>
          </a:solidFill>
        </p:spPr>
        <p:txBody>
          <a:bodyPr wrap="square" lIns="0" tIns="0" rIns="0" bIns="0" rtlCol="0"/>
          <a:lstStyle/>
          <a:p>
            <a:endParaRPr/>
          </a:p>
        </p:txBody>
      </p:sp>
      <p:sp>
        <p:nvSpPr>
          <p:cNvPr id="22" name="object 22"/>
          <p:cNvSpPr txBox="1">
            <a:spLocks noGrp="1"/>
          </p:cNvSpPr>
          <p:nvPr>
            <p:ph type="title"/>
          </p:nvPr>
        </p:nvSpPr>
        <p:spPr>
          <a:xfrm>
            <a:off x="4419600" y="350699"/>
            <a:ext cx="7924800" cy="1120820"/>
          </a:xfrm>
          <a:prstGeom prst="rect">
            <a:avLst/>
          </a:prstGeom>
        </p:spPr>
        <p:txBody>
          <a:bodyPr vert="horz" wrap="square" lIns="0" tIns="12700" rIns="0" bIns="0" rtlCol="0">
            <a:spAutoFit/>
          </a:bodyPr>
          <a:lstStyle/>
          <a:p>
            <a:pPr marL="12700">
              <a:lnSpc>
                <a:spcPct val="100000"/>
              </a:lnSpc>
              <a:spcBef>
                <a:spcPts val="100"/>
              </a:spcBef>
            </a:pPr>
            <a:r>
              <a:rPr sz="7200" spc="20" dirty="0"/>
              <a:t>REFERENCES</a:t>
            </a:r>
            <a:endParaRPr sz="7200" dirty="0"/>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bject 2"/>
          <p:cNvPicPr/>
          <p:nvPr/>
        </p:nvPicPr>
        <p:blipFill>
          <a:blip r:embed="rId2" cstate="print"/>
          <a:stretch>
            <a:fillRect/>
          </a:stretch>
        </p:blipFill>
        <p:spPr>
          <a:xfrm>
            <a:off x="2415389" y="1358657"/>
            <a:ext cx="13458822" cy="5305336"/>
          </a:xfrm>
          <a:prstGeom prst="rect">
            <a:avLst/>
          </a:prstGeom>
        </p:spPr>
      </p:pic>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00"/>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47</TotalTime>
  <Words>4126</Words>
  <Application>Microsoft Office PowerPoint</Application>
  <PresentationFormat>Custom</PresentationFormat>
  <Paragraphs>334</Paragraphs>
  <Slides>17</Slides>
  <Notes>14</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17</vt:i4>
      </vt:variant>
    </vt:vector>
  </HeadingPairs>
  <TitlesOfParts>
    <vt:vector size="26" baseType="lpstr">
      <vt:lpstr>Arial</vt:lpstr>
      <vt:lpstr>Arial MT</vt:lpstr>
      <vt:lpstr>Calibri</vt:lpstr>
      <vt:lpstr>Lucida Sans Unicode</vt:lpstr>
      <vt:lpstr>Roboto</vt:lpstr>
      <vt:lpstr>Roboto Bk</vt:lpstr>
      <vt:lpstr>Roboto Cn</vt:lpstr>
      <vt:lpstr>Times New Roman</vt:lpstr>
      <vt:lpstr>Office Theme</vt:lpstr>
      <vt:lpstr>Problem Solving and Decision  Making</vt:lpstr>
      <vt:lpstr>TABLE OF CONTENTS</vt:lpstr>
      <vt:lpstr>   INTRODUCTION</vt:lpstr>
      <vt:lpstr>NATURE, IMPACT OF THE COVID19 ON  EMPLOYEES AND THEIR ORGANISATION.</vt:lpstr>
      <vt:lpstr>NATURE, IMPACT OF THE COVID19 ON  EMPLOYEES AND THEIR ORGANISATION.</vt:lpstr>
      <vt:lpstr>PESTLE ANALYSIS DEFINITION</vt:lpstr>
      <vt:lpstr>PESTLE ANALYSIS</vt:lpstr>
      <vt:lpstr>FISHBONE DEFINITION</vt:lpstr>
      <vt:lpstr>FISHBONE APPLIED</vt:lpstr>
      <vt:lpstr>PMI - PLUS, MINUS &amp; INTERESTING DECISION MAKING TOOL -  DEFINITION</vt:lpstr>
      <vt:lpstr>PMI - PLUS, MINUS &amp; INTERESTING DECISION MAKING TOOL -  APPLIED</vt:lpstr>
      <vt:lpstr>GRID ANALYSIS APPLIED</vt:lpstr>
      <vt:lpstr>EVALUATION OF THE PROBLEM.</vt:lpstr>
      <vt:lpstr>  ALTERNATIVE  -       SOLUTION</vt:lpstr>
      <vt:lpstr>CONCLUSION</vt:lpstr>
      <vt:lpstr>REFERENCES</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Problem Solving and Decision Making</dc:title>
  <dc:creator>Florentin-Daniel Ciobanu (2127866)</dc:creator>
  <cp:keywords>DAFQkFYmeQU,BAEnx2lkLsE</cp:keywords>
  <cp:lastModifiedBy>Florentin-Daniel Ciobanu</cp:lastModifiedBy>
  <cp:revision>4</cp:revision>
  <dcterms:created xsi:type="dcterms:W3CDTF">2022-10-31T04:43:01Z</dcterms:created>
  <dcterms:modified xsi:type="dcterms:W3CDTF">2022-10-31T08:38:59Z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reated">
    <vt:filetime>2022-10-31T00:00:00Z</vt:filetime>
  </property>
  <property fmtid="{D5CDD505-2E9C-101B-9397-08002B2CF9AE}" pid="3" name="Creator">
    <vt:lpwstr>Canva</vt:lpwstr>
  </property>
  <property fmtid="{D5CDD505-2E9C-101B-9397-08002B2CF9AE}" pid="4" name="LastSaved">
    <vt:filetime>2022-10-31T00:00:00Z</vt:filetime>
  </property>
</Properties>
</file>