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5" r:id="rId4"/>
  </p:sldMasterIdLst>
  <p:notesMasterIdLst>
    <p:notesMasterId r:id="rId13"/>
  </p:notesMasterIdLst>
  <p:handoutMasterIdLst>
    <p:handoutMasterId r:id="rId14"/>
  </p:handoutMasterIdLst>
  <p:sldIdLst>
    <p:sldId id="1497" r:id="rId5"/>
    <p:sldId id="1498" r:id="rId6"/>
    <p:sldId id="1499" r:id="rId7"/>
    <p:sldId id="1500" r:id="rId8"/>
    <p:sldId id="1502" r:id="rId9"/>
    <p:sldId id="1512" r:id="rId10"/>
    <p:sldId id="1513" r:id="rId11"/>
    <p:sldId id="151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2471F2E-E011-F521-299E-65FC243E7E5E}" name="David Salaguinto" initials="DS" userId="S::davidsa@microsoft.com::9399e6ad-b974-43d0-b593-8c2804f84e0d" providerId="AD"/>
  <p188:author id="{DC3CAF61-3D39-8A1C-6AB6-F5CBCFCBEA47}" name="Vanessa Buzgheia (ALLEGIS GROUP HOLDINGS INC)" initials="" userId="S::v-vabuzgheia@microsoft.com::f3934b54-4599-40d0-96a8-d6208686f730" providerId="AD"/>
  <p188:author id="{9941987A-41B7-49AC-EE6E-03F2D0BD95BA}" name="Daria Naidenov" initials="DN" userId="S::danaidenov@microsoft.com::ab38ab5f-bdf0-4774-ae5a-d2782abb2027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559318-BC1F-7057-EF97-48AE27D3C5BD}" v="23" dt="2025-11-24T16:56:08.456"/>
    <p1510:client id="{718DC42F-9C98-2884-61E9-08A01BF09176}" v="271" dt="2025-11-24T16:48:56.201"/>
    <p1510:client id="{A13D9F09-F17B-FDE5-4622-4AB20860728B}" v="659" dt="2025-11-24T11:21:13.578"/>
  </p1510:revLst>
</p1510:revInfo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96" autoAdjust="0"/>
    <p:restoredTop sz="94634"/>
  </p:normalViewPr>
  <p:slideViewPr>
    <p:cSldViewPr snapToGrid="0">
      <p:cViewPr>
        <p:scale>
          <a:sx n="100" d="100"/>
          <a:sy n="100" d="100"/>
        </p:scale>
        <p:origin x="-898" y="-5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488"/>
    </p:cViewPr>
  </p:sorterViewPr>
  <p:notesViewPr>
    <p:cSldViewPr snapToGrid="0">
      <p:cViewPr varScale="1">
        <p:scale>
          <a:sx n="73" d="100"/>
          <a:sy n="73" d="100"/>
        </p:scale>
        <p:origin x="2981" y="29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4198972-73C8-9327-0850-18A64251345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55A2EB-01C3-20E0-FF45-07CCC86724F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D1EC30-5B0B-48D0-A1A8-66A96720DF24}" type="datetimeFigureOut">
              <a:rPr lang="en-US" smtClean="0"/>
              <a:t>11/24/2025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C50A84-CDF8-9D1C-7599-D1B543581C0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AAFBD2-1F7B-DB18-5994-6D22C6743F9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8FBFCE-2205-4B9C-81E5-532E0690D8C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87311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68A4D-42A7-45F7-9930-00E8DCB48D7E}" type="datetimeFigureOut">
              <a:rPr lang="en-US" smtClean="0"/>
              <a:t>11/24/2025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DD6F49-EBB7-4CCF-97A8-E526BB28BB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193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60" y="5218032"/>
            <a:ext cx="11460480" cy="786384"/>
          </a:xfr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5760" y="5972630"/>
            <a:ext cx="11460480" cy="471668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1999" cy="4986425"/>
          </a:xfrm>
          <a:blipFill dpi="0" rotWithShape="1"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A6C9C7-A264-237A-7F3C-46E6A7A9646D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5B8C48-05E9-5280-3F6A-22F8BCBB477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9078330" y="6444297"/>
            <a:ext cx="2447884" cy="365125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en-US" dirty="0"/>
              <a:t>High-impact sales strategies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BC820F-C031-6832-5CA0-B972903E0D5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625633" y="64466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23657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>
            <a:extLst>
              <a:ext uri="{FF2B5EF4-FFF2-40B4-BE49-F238E27FC236}">
                <a16:creationId xmlns:a16="http://schemas.microsoft.com/office/drawing/2014/main" id="{770481D4-DE7D-3DE7-7EA7-5C7300E77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720" y="881063"/>
            <a:ext cx="10390634" cy="867412"/>
          </a:xfrm>
        </p:spPr>
        <p:txBody>
          <a:bodyPr lIns="0" anchor="ctr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E7835740-4430-BC15-9747-F191C8CB78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 rot="16200000">
            <a:off x="358744" y="2102445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8056C580-C0FA-36F5-AD10-7B56327981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650594" y="3633081"/>
            <a:ext cx="24478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High-impact sales strategies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8719" y="2070404"/>
            <a:ext cx="10250215" cy="4238956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901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68896" y="1129554"/>
            <a:ext cx="4361688" cy="3475236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68897" y="4731335"/>
            <a:ext cx="4206240" cy="1184585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584950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168895" y="6453002"/>
            <a:ext cx="1707625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78330" y="6444297"/>
            <a:ext cx="2447884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High-impact sales strategies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5633" y="64466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64753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3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33602" y="2129475"/>
            <a:ext cx="4152898" cy="4093525"/>
          </a:xfrm>
        </p:spPr>
        <p:txBody>
          <a:bodyPr anchor="t">
            <a:noAutofit/>
          </a:bodyPr>
          <a:lstStyle>
            <a:lvl1pPr algn="l">
              <a:defRPr sz="72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90622" y="1000759"/>
            <a:ext cx="5095878" cy="417408"/>
          </a:xfrm>
        </p:spPr>
        <p:txBody>
          <a:bodyPr lIns="0" anchor="b">
            <a:noAutofit/>
          </a:bodyPr>
          <a:lstStyle>
            <a:lvl1pPr marL="0" indent="0" algn="l">
              <a:buNone/>
              <a:defRPr sz="1800" b="1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224097" y="0"/>
            <a:ext cx="3777281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0472585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8720" y="548642"/>
            <a:ext cx="7478991" cy="3635797"/>
          </a:xfrm>
        </p:spPr>
        <p:txBody>
          <a:bodyPr anchor="t">
            <a:normAutofit/>
          </a:bodyPr>
          <a:lstStyle>
            <a:lvl1pPr algn="l">
              <a:defRPr sz="7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88720" y="4473553"/>
            <a:ext cx="6655522" cy="1545336"/>
          </a:xfrm>
        </p:spPr>
        <p:txBody>
          <a:bodyPr anchor="b">
            <a:normAutofit/>
          </a:bodyPr>
          <a:lstStyle>
            <a:lvl1pPr marL="0" indent="0" algn="l">
              <a:buNone/>
              <a:defRPr sz="22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7A00730E-C88D-D102-6D5F-4B67F8EB4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35430" y="6114097"/>
            <a:ext cx="2447884" cy="365125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en-US" dirty="0"/>
              <a:t>High-impact sales strategies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D0E7537-2C12-CB5F-D392-FB87F132E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2733" y="61164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49503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8720" y="854239"/>
            <a:ext cx="7876287" cy="3592629"/>
          </a:xfrm>
        </p:spPr>
        <p:txBody>
          <a:bodyPr anchor="b">
            <a:normAutofit/>
          </a:bodyPr>
          <a:lstStyle>
            <a:lvl1pPr algn="l"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88720" y="4617138"/>
            <a:ext cx="7375466" cy="101498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A684206B-A091-FAAB-1810-8A4E31158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35430" y="6114097"/>
            <a:ext cx="2447884" cy="365125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en-US" dirty="0"/>
              <a:t>High-impact sales strategies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DED49BAC-6341-EC82-7727-8195FC1B0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2733" y="61164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51848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1200" y="1318302"/>
            <a:ext cx="8229600" cy="2621154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4039647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78330" y="6444297"/>
            <a:ext cx="2447884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High-impact sales strategies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5633" y="64466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36415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8720" y="1486540"/>
            <a:ext cx="7538419" cy="4093526"/>
          </a:xfrm>
        </p:spPr>
        <p:txBody>
          <a:bodyPr anchor="ctr">
            <a:normAutofit/>
          </a:bodyPr>
          <a:lstStyle>
            <a:lvl1pPr algn="l">
              <a:defRPr sz="7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7730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05501" y="664108"/>
            <a:ext cx="4709488" cy="1084367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AED8749C-9AC1-6ED0-7A37-C8CCB13145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 rot="16200000">
            <a:off x="358744" y="2102445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CF1387D1-15D1-CE52-9FAB-A4865E1733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650594" y="3633081"/>
            <a:ext cx="24478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High-impact sales strategies</a:t>
            </a:r>
          </a:p>
        </p:txBody>
      </p:sp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4DBE2974-CF8C-3529-125E-CE9BC87F5E7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190627" y="0"/>
            <a:ext cx="3771898" cy="6858000"/>
          </a:xfrm>
          <a:blipFill dpi="0" rotWithShape="1"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43095" y="2496190"/>
            <a:ext cx="3771894" cy="3726810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400">
                <a:latin typeface="+mn-lt"/>
              </a:defRPr>
            </a:lvl1pPr>
            <a:lvl2pPr marL="685800" indent="-457200">
              <a:buFont typeface="+mj-lt"/>
              <a:buAutoNum type="arabicPeriod"/>
              <a:defRPr sz="2000">
                <a:latin typeface="+mn-lt"/>
              </a:defRPr>
            </a:lvl2pPr>
            <a:lvl3pPr marL="800100" indent="-342900">
              <a:buFont typeface="+mj-lt"/>
              <a:buAutoNum type="arabicPeriod"/>
              <a:defRPr sz="1800">
                <a:latin typeface="+mn-lt"/>
              </a:defRPr>
            </a:lvl3pPr>
            <a:lvl4pPr marL="1028700" indent="-342900">
              <a:buFont typeface="+mj-lt"/>
              <a:buAutoNum type="arabicPeriod"/>
              <a:defRPr sz="1600">
                <a:latin typeface="+mn-lt"/>
              </a:defRPr>
            </a:lvl4pPr>
            <a:lvl5pPr marL="1257300" indent="-342900">
              <a:buFont typeface="+mj-lt"/>
              <a:buAutoNum type="arabicPeriod"/>
              <a:defRPr sz="14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2449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4456" y="664108"/>
            <a:ext cx="8467558" cy="155448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CF3C31C-B978-2A3E-2C0C-FE528F7BF7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 rot="16200000">
            <a:off x="358744" y="2102445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327845E8-CC34-D588-8989-5D98D1E40E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650594" y="3633081"/>
            <a:ext cx="24478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High-impact sales strategies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04456" y="2333860"/>
            <a:ext cx="8467558" cy="3689909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400">
                <a:latin typeface="+mn-lt"/>
              </a:defRPr>
            </a:lvl1pPr>
            <a:lvl2pPr marL="685800" indent="-457200">
              <a:buFont typeface="+mj-lt"/>
              <a:buAutoNum type="arabicPeriod"/>
              <a:defRPr sz="2000">
                <a:latin typeface="+mn-lt"/>
              </a:defRPr>
            </a:lvl2pPr>
            <a:lvl3pPr marL="800100" indent="-342900">
              <a:buFont typeface="+mj-lt"/>
              <a:buAutoNum type="arabicPeriod"/>
              <a:defRPr sz="1800">
                <a:latin typeface="+mn-lt"/>
              </a:defRPr>
            </a:lvl3pPr>
            <a:lvl4pPr marL="1028700" indent="-342900">
              <a:buFont typeface="+mj-lt"/>
              <a:buAutoNum type="arabicPeriod"/>
              <a:defRPr sz="1600">
                <a:latin typeface="+mn-lt"/>
              </a:defRPr>
            </a:lvl4pPr>
            <a:lvl5pPr marL="1257300" indent="-342900">
              <a:buFont typeface="+mj-lt"/>
              <a:buAutoNum type="arabicPeriod"/>
              <a:defRPr sz="14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943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0" y="1161288"/>
            <a:ext cx="4663440" cy="1554480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9AC20259-235D-F9C3-3788-C1457976F5A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99048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0" y="2825496"/>
            <a:ext cx="4663440" cy="3337560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>
                <a:latin typeface="+mn-lt"/>
              </a:defRPr>
            </a:lvl1pPr>
            <a:lvl2pPr marL="571500" indent="-342900">
              <a:buFont typeface="+mj-lt"/>
              <a:buAutoNum type="arabicPeriod"/>
              <a:defRPr sz="1800">
                <a:latin typeface="+mn-lt"/>
              </a:defRPr>
            </a:lvl2pPr>
            <a:lvl3pPr marL="800100" indent="-342900">
              <a:buFont typeface="+mj-lt"/>
              <a:buAutoNum type="arabicPeriod"/>
              <a:defRPr sz="1600">
                <a:latin typeface="+mn-lt"/>
              </a:defRPr>
            </a:lvl3pPr>
            <a:lvl4pPr marL="1028700" indent="-342900">
              <a:buFont typeface="+mj-lt"/>
              <a:buAutoNum type="arabicPeriod"/>
              <a:defRPr sz="1400">
                <a:latin typeface="+mn-lt"/>
              </a:defRPr>
            </a:lvl4pPr>
            <a:lvl5pPr>
              <a:buFont typeface="+mj-lt"/>
              <a:buAutoNum type="arabicPeriod"/>
              <a:defRPr sz="12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3B950D8-C96D-7764-78A3-3B6D396D9F26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6857999" y="6453002"/>
            <a:ext cx="2018521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8">
            <a:extLst>
              <a:ext uri="{FF2B5EF4-FFF2-40B4-BE49-F238E27FC236}">
                <a16:creationId xmlns:a16="http://schemas.microsoft.com/office/drawing/2014/main" id="{787D348D-CA8C-5267-3202-652E1EF290A1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9078330" y="6444297"/>
            <a:ext cx="2447884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High-impact sales strategies</a:t>
            </a:r>
          </a:p>
        </p:txBody>
      </p:sp>
      <p:sp>
        <p:nvSpPr>
          <p:cNvPr id="9" name="Slide Number Placeholder 9">
            <a:extLst>
              <a:ext uri="{FF2B5EF4-FFF2-40B4-BE49-F238E27FC236}">
                <a16:creationId xmlns:a16="http://schemas.microsoft.com/office/drawing/2014/main" id="{584AB7CA-D5BB-9E83-EEE0-B88D781EC7D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625633" y="64466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90562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347" y="1980306"/>
            <a:ext cx="4325112" cy="2897389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73800" y="1977390"/>
            <a:ext cx="4325112" cy="2903220"/>
          </a:xfrm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  <a:lvl2pPr marL="228600" indent="0">
              <a:buNone/>
              <a:defRPr>
                <a:latin typeface="+mn-lt"/>
              </a:defRPr>
            </a:lvl2pPr>
            <a:lvl3pPr marL="457200" indent="0">
              <a:buNone/>
              <a:defRPr>
                <a:latin typeface="+mn-lt"/>
              </a:defRPr>
            </a:lvl3pPr>
            <a:lvl4pPr marL="685800" indent="0">
              <a:buNone/>
              <a:defRPr>
                <a:latin typeface="+mn-lt"/>
              </a:defRPr>
            </a:lvl4pPr>
            <a:lvl5pPr marL="914400" indent="0">
              <a:buNone/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3118E2B-3207-A8F3-F93D-FB277EF9F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35430" y="6114097"/>
            <a:ext cx="2447884" cy="365125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en-US" dirty="0"/>
              <a:t>High-impact sales strategies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7B1990C-61FE-5E87-CFC8-B233DDA67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2733" y="61164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51152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720" y="2258568"/>
            <a:ext cx="4392739" cy="3557016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976938" y="2254250"/>
            <a:ext cx="4956175" cy="3556000"/>
          </a:xfrm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  <a:lvl2pPr marL="228600" indent="0">
              <a:buNone/>
              <a:defRPr>
                <a:latin typeface="+mn-lt"/>
              </a:defRPr>
            </a:lvl2pPr>
            <a:lvl3pPr marL="457200" indent="0">
              <a:buNone/>
              <a:defRPr>
                <a:latin typeface="+mn-lt"/>
              </a:defRPr>
            </a:lvl3pPr>
            <a:lvl4pPr marL="685800" indent="0">
              <a:buNone/>
              <a:defRPr>
                <a:latin typeface="+mn-lt"/>
              </a:defRPr>
            </a:lvl4pPr>
            <a:lvl5pPr marL="914400" indent="0">
              <a:buNone/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78330" y="6444297"/>
            <a:ext cx="2447884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High-impact sales strategies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5633" y="64466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15249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" y="1537853"/>
            <a:ext cx="4145582" cy="4638825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1538288"/>
            <a:ext cx="5681662" cy="4818062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78330" y="6444297"/>
            <a:ext cx="2447884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High-impact sales strategies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5633" y="64466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02845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7" y="877456"/>
            <a:ext cx="4142232" cy="4940661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22913" y="877456"/>
            <a:ext cx="6159500" cy="5390822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78330" y="6444297"/>
            <a:ext cx="2447884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High-impact sales strategies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5633" y="64466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23151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533" y="548639"/>
            <a:ext cx="3494314" cy="5719639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504268" y="549274"/>
            <a:ext cx="7315200" cy="5806440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78330" y="6444297"/>
            <a:ext cx="2447884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High-impact sales strategies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5633" y="64466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69107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8937" y="817135"/>
            <a:ext cx="6093225" cy="1552062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872EB54-4BF3-F4CA-BD72-778CFF4F62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 rot="16200000">
            <a:off x="358744" y="2102445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45BE8C4-642B-4971-3DE8-AACF107D6F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650594" y="3633081"/>
            <a:ext cx="24478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High-impact sales strategies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247777" y="0"/>
            <a:ext cx="3603258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538937" y="2591701"/>
            <a:ext cx="6071616" cy="3726803"/>
          </a:xfrm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  <a:lvl2pPr marL="228600" indent="0">
              <a:buNone/>
              <a:defRPr>
                <a:latin typeface="+mn-lt"/>
              </a:defRPr>
            </a:lvl2pPr>
            <a:lvl3pPr marL="457200" indent="0">
              <a:buNone/>
              <a:defRPr>
                <a:latin typeface="+mn-lt"/>
              </a:defRPr>
            </a:lvl3pPr>
            <a:lvl4pPr marL="685800" indent="0">
              <a:buNone/>
              <a:defRPr>
                <a:latin typeface="+mn-lt"/>
              </a:defRPr>
            </a:lvl4pPr>
            <a:lvl5pPr marL="914400" indent="0">
              <a:buNone/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86429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6424" y="548640"/>
            <a:ext cx="6135624" cy="1143000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F02DED-2B3A-CE39-E69D-F3836ED17C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 rot="16200000">
            <a:off x="358744" y="2102445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C2E5BD-9CFA-C31D-4BFA-0AE8D7FC15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650594" y="3633081"/>
            <a:ext cx="24478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High-impact sales strategies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106424" y="1828800"/>
            <a:ext cx="6135624" cy="4489704"/>
          </a:xfrm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  <a:lvl2pPr marL="228600" indent="0">
              <a:buNone/>
              <a:defRPr>
                <a:latin typeface="+mn-lt"/>
              </a:defRPr>
            </a:lvl2pPr>
            <a:lvl3pPr marL="457200" indent="0">
              <a:buNone/>
              <a:defRPr>
                <a:latin typeface="+mn-lt"/>
              </a:defRPr>
            </a:lvl3pPr>
            <a:lvl4pPr marL="685800" indent="0">
              <a:buNone/>
              <a:defRPr>
                <a:latin typeface="+mn-lt"/>
              </a:defRPr>
            </a:lvl4pPr>
            <a:lvl5pPr marL="914400" indent="0">
              <a:buNone/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897586" y="0"/>
            <a:ext cx="4294414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503189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5736" y="320040"/>
            <a:ext cx="6858000" cy="932688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4023360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45736" y="1380744"/>
            <a:ext cx="6858000" cy="4983480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BFB53A-8FDF-F131-DCF2-D7BECE95381F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745736" y="6453002"/>
            <a:ext cx="3494314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9078330" y="6444297"/>
            <a:ext cx="2447884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High-impact sales strategies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625633" y="64466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73910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320040"/>
            <a:ext cx="6858000" cy="93268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647" y="1380744"/>
            <a:ext cx="6858000" cy="4983480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285799" y="6453002"/>
            <a:ext cx="2805405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High-impact sales strategies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7041440" y="645300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091732" y="0"/>
            <a:ext cx="4100267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914465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53808" y="584339"/>
            <a:ext cx="4361688" cy="1527048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611509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253745" y="2212975"/>
            <a:ext cx="4362450" cy="4095750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253745" y="6453002"/>
            <a:ext cx="1622776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78330" y="6444297"/>
            <a:ext cx="2447884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High-impact sales strategies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5633" y="64466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2258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83413"/>
            <a:ext cx="4361688" cy="152704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5" y="2212975"/>
            <a:ext cx="4360863" cy="4095750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2031073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68233" y="6453002"/>
            <a:ext cx="2805405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High-impact sales strategies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23874" y="6453002"/>
            <a:ext cx="429207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745480" y="0"/>
            <a:ext cx="6446520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11840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4553" y="320040"/>
            <a:ext cx="4522936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6492240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04888" y="1380744"/>
            <a:ext cx="4512601" cy="4983480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104491" y="6453002"/>
            <a:ext cx="177202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78330" y="6444297"/>
            <a:ext cx="2447884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High-impact sales strategies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5633" y="64466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455866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320040"/>
            <a:ext cx="4572000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2774" y="1380744"/>
            <a:ext cx="4572000" cy="4983480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2031073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68233" y="6453002"/>
            <a:ext cx="2805405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High-impact sales strategies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23874" y="6453002"/>
            <a:ext cx="429207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17720" y="0"/>
            <a:ext cx="6274279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683729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2663" y="583413"/>
            <a:ext cx="3401568" cy="152704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7584144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212790" y="2212975"/>
            <a:ext cx="3401568" cy="4095750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212663" y="6453002"/>
            <a:ext cx="922372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9135035" y="6453002"/>
            <a:ext cx="2546891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High-impact sales strategies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625633" y="64466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11782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21320" y="583413"/>
            <a:ext cx="3401568" cy="1527048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00F3212-B4E4-E3B9-9E46-A7D8520BE5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 rot="16200000">
            <a:off x="358744" y="2102445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9E47A45-AD40-CAFD-19C3-9B14080FB9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650594" y="3633081"/>
            <a:ext cx="24478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High-impact sales strategies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88720" y="0"/>
            <a:ext cx="6065013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021320" y="2212975"/>
            <a:ext cx="3401568" cy="4095750"/>
          </a:xfrm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  <a:lvl2pPr marL="228600" indent="0">
              <a:buNone/>
              <a:defRPr>
                <a:latin typeface="+mn-lt"/>
              </a:defRPr>
            </a:lvl2pPr>
            <a:lvl3pPr marL="457200" indent="0">
              <a:buNone/>
              <a:defRPr>
                <a:latin typeface="+mn-lt"/>
              </a:defRPr>
            </a:lvl3pPr>
            <a:lvl4pPr marL="685800" indent="0">
              <a:buNone/>
              <a:defRPr>
                <a:latin typeface="+mn-lt"/>
              </a:defRPr>
            </a:lvl4pPr>
            <a:lvl5pPr marL="914400" indent="0">
              <a:buNone/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4631805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3102" y="1078992"/>
            <a:ext cx="3273552" cy="1942773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7781365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44096" y="3099816"/>
            <a:ext cx="3273552" cy="295351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latin typeface="+mn-lt"/>
              </a:defRPr>
            </a:lvl1pPr>
            <a:lvl2pPr marL="228600" indent="0">
              <a:buNone/>
              <a:defRPr sz="1400">
                <a:latin typeface="+mn-lt"/>
              </a:defRPr>
            </a:lvl2pPr>
            <a:lvl3pPr marL="457200" indent="0">
              <a:buNone/>
              <a:defRPr sz="1200">
                <a:latin typeface="+mn-lt"/>
              </a:defRPr>
            </a:lvl3pPr>
            <a:lvl4pPr marL="685800" indent="0">
              <a:buNone/>
              <a:defRPr sz="1100">
                <a:latin typeface="+mn-lt"/>
              </a:defRPr>
            </a:lvl4pPr>
            <a:lvl5pPr marL="914400" indent="0">
              <a:buNone/>
              <a:defRPr sz="105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43102" y="6453002"/>
            <a:ext cx="100365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346761" y="6453002"/>
            <a:ext cx="2335165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High-impact sales strategies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5633" y="64466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42714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5012268"/>
            <a:ext cx="3739896" cy="139033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2192000" cy="4635132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49240" y="5012267"/>
            <a:ext cx="6400800" cy="1390330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600">
                <a:latin typeface="+mn-lt"/>
              </a:defRPr>
            </a:lvl1pPr>
            <a:lvl2pPr marL="228600" indent="0">
              <a:buFont typeface="Arial" panose="020B0604020202020204" pitchFamily="34" charset="0"/>
              <a:buNone/>
              <a:defRPr sz="1400">
                <a:latin typeface="+mn-lt"/>
              </a:defRPr>
            </a:lvl2pPr>
            <a:lvl3pPr marL="457200" indent="0">
              <a:buFont typeface="Arial" panose="020B0604020202020204" pitchFamily="34" charset="0"/>
              <a:buNone/>
              <a:defRPr sz="1200">
                <a:latin typeface="+mn-lt"/>
              </a:defRPr>
            </a:lvl3pPr>
            <a:lvl4pPr marL="685800" indent="0">
              <a:buFont typeface="Arial" panose="020B0604020202020204" pitchFamily="34" charset="0"/>
              <a:buNone/>
              <a:defRPr sz="1100">
                <a:latin typeface="+mn-lt"/>
              </a:defRPr>
            </a:lvl4pPr>
            <a:lvl5pPr marL="914400" indent="0">
              <a:buFont typeface="Arial" panose="020B0604020202020204" pitchFamily="34" charset="0"/>
              <a:buNone/>
              <a:defRPr sz="105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78330" y="6444297"/>
            <a:ext cx="2447884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High-impact sales strategies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5633" y="64466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189263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4162318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2192000" cy="377827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4162318"/>
            <a:ext cx="7772400" cy="2240280"/>
          </a:xfrm>
        </p:spPr>
        <p:txBody>
          <a:bodyPr>
            <a:no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>
                <a:latin typeface="+mn-lt"/>
              </a:defRPr>
            </a:lvl1pPr>
            <a:lvl2pPr marL="514350" indent="-285750">
              <a:buFont typeface="Arial" panose="020B0604020202020204" pitchFamily="34" charset="0"/>
              <a:buChar char="•"/>
              <a:defRPr sz="1600">
                <a:latin typeface="+mn-lt"/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latin typeface="+mn-lt"/>
              </a:defRPr>
            </a:lvl3pPr>
            <a:lvl4pPr marL="857250" indent="-171450">
              <a:buFont typeface="Arial" panose="020B0604020202020204" pitchFamily="34" charset="0"/>
              <a:buChar char="•"/>
              <a:defRPr sz="1200">
                <a:latin typeface="+mn-lt"/>
              </a:defRPr>
            </a:lvl4pPr>
            <a:lvl5pPr marL="1085850" indent="-171450">
              <a:buFont typeface="Arial" panose="020B0604020202020204" pitchFamily="34" charset="0"/>
              <a:buChar char="•"/>
              <a:defRPr sz="11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78330" y="6444297"/>
            <a:ext cx="2447884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High-impact sales strategies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5633" y="64466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67100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561425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59778"/>
            <a:ext cx="3494314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59778"/>
            <a:ext cx="2805405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High-impact sales strategies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59778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561425"/>
            <a:ext cx="7772400" cy="2240280"/>
          </a:xfrm>
        </p:spPr>
        <p:txBody>
          <a:bodyPr>
            <a:no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>
                <a:latin typeface="+mn-lt"/>
              </a:defRPr>
            </a:lvl1pPr>
            <a:lvl2pPr marL="514350" indent="-285750">
              <a:buFont typeface="Arial" panose="020B0604020202020204" pitchFamily="34" charset="0"/>
              <a:buChar char="•"/>
              <a:defRPr sz="1600">
                <a:latin typeface="+mn-lt"/>
              </a:defRPr>
            </a:lvl2pPr>
            <a:lvl3pPr marL="742950" indent="-285750">
              <a:buFont typeface="Arial" panose="020B0604020202020204" pitchFamily="34" charset="0"/>
              <a:buChar char="•"/>
              <a:defRPr sz="1400">
                <a:latin typeface="+mn-lt"/>
              </a:defRPr>
            </a:lvl3pPr>
            <a:lvl4pPr marL="857250" indent="-171450">
              <a:buFont typeface="Arial" panose="020B0604020202020204" pitchFamily="34" charset="0"/>
              <a:buChar char="•"/>
              <a:defRPr sz="1200">
                <a:latin typeface="+mn-lt"/>
              </a:defRPr>
            </a:lvl4pPr>
            <a:lvl5pPr marL="1085850" indent="-171450">
              <a:buFont typeface="Arial" panose="020B0604020202020204" pitchFamily="34" charset="0"/>
              <a:buChar char="•"/>
              <a:defRPr sz="11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3079730"/>
            <a:ext cx="12192000" cy="377827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442348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720" y="881063"/>
            <a:ext cx="10390634" cy="867412"/>
          </a:xfrm>
        </p:spPr>
        <p:txBody>
          <a:bodyPr lIns="0" anchor="ctr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321CAEA-3EF9-812B-1AB0-5BBC156C50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 rot="16200000">
            <a:off x="358744" y="2102445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5E2B1AA-F7E0-09F3-3E5E-27536C3126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-650594" y="3633081"/>
            <a:ext cx="24478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High-impact sales strategies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88720" y="2129474"/>
            <a:ext cx="2807535" cy="3727767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62527" y="2129475"/>
            <a:ext cx="6616828" cy="3727766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83161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39"/>
            <a:ext cx="4672584" cy="145389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2648" y="2290890"/>
            <a:ext cx="4672584" cy="4041648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6000" y="549275"/>
            <a:ext cx="5585925" cy="5783263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78330" y="6444297"/>
            <a:ext cx="2447884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High-impact sales strategies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5633" y="64466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80683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" y="550217"/>
            <a:ext cx="3657603" cy="1453896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1521" y="2295144"/>
            <a:ext cx="3490176" cy="4041648"/>
          </a:xfrm>
          <a:blipFill dpi="0" rotWithShape="1"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016500" y="549275"/>
            <a:ext cx="6561138" cy="5759450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78330" y="6444297"/>
            <a:ext cx="2447884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High-impact sales strategies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5633" y="64466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20232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6424" y="4363452"/>
            <a:ext cx="8472722" cy="1708165"/>
          </a:xfrm>
        </p:spPr>
        <p:txBody>
          <a:bodyPr>
            <a:normAutofit/>
          </a:bodyPr>
          <a:lstStyle>
            <a:lvl1pPr>
              <a:lnSpc>
                <a:spcPct val="80000"/>
              </a:lnSpc>
              <a:defRPr sz="4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06424" y="595481"/>
            <a:ext cx="10250214" cy="3767971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18498481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7440" y="4809744"/>
            <a:ext cx="7525512" cy="1545336"/>
          </a:xfrm>
        </p:spPr>
        <p:txBody>
          <a:bodyPr>
            <a:normAutofit/>
          </a:bodyPr>
          <a:lstStyle>
            <a:lvl1pPr algn="ctr">
              <a:lnSpc>
                <a:spcPct val="80000"/>
              </a:lnSpc>
              <a:defRPr sz="2800" b="0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0" y="640079"/>
            <a:ext cx="10543032" cy="4206240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23200" b="1">
                <a:solidFill>
                  <a:schemeClr val="accent1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214404182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 3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7440" y="4809744"/>
            <a:ext cx="7525512" cy="1545336"/>
          </a:xfrm>
        </p:spPr>
        <p:txBody>
          <a:bodyPr>
            <a:normAutofit/>
          </a:bodyPr>
          <a:lstStyle>
            <a:lvl1pPr algn="ctr">
              <a:lnSpc>
                <a:spcPct val="80000"/>
              </a:lnSpc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0" y="640079"/>
            <a:ext cx="10543032" cy="4206240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23200" b="1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25671458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06424" y="630936"/>
            <a:ext cx="8266176" cy="5605272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5400" b="1"/>
            </a:lvl1pPr>
            <a:lvl2pPr marL="228600" indent="0">
              <a:lnSpc>
                <a:spcPct val="100000"/>
              </a:lnSpc>
              <a:buNone/>
              <a:defRPr sz="4800" b="1"/>
            </a:lvl2pPr>
            <a:lvl3pPr marL="457200" indent="0">
              <a:lnSpc>
                <a:spcPct val="100000"/>
              </a:lnSpc>
              <a:buNone/>
              <a:defRPr sz="4400" b="1"/>
            </a:lvl3pPr>
            <a:lvl4pPr marL="685800" indent="0">
              <a:lnSpc>
                <a:spcPct val="100000"/>
              </a:lnSpc>
              <a:buNone/>
              <a:defRPr sz="4000" b="1"/>
            </a:lvl4pPr>
            <a:lvl5pPr marL="914400" indent="0">
              <a:lnSpc>
                <a:spcPct val="100000"/>
              </a:lnSpc>
              <a:buNone/>
              <a:defRPr sz="3600" b="1"/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1702030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88720" y="1085850"/>
            <a:ext cx="8767826" cy="4902708"/>
          </a:xfrm>
        </p:spPr>
        <p:txBody>
          <a:bodyPr anchor="ctr">
            <a:noAutofit/>
          </a:bodyPr>
          <a:lstStyle>
            <a:lvl1pPr marL="0" indent="0">
              <a:lnSpc>
                <a:spcPct val="80000"/>
              </a:lnSpc>
              <a:buNone/>
              <a:defRPr sz="7200" b="0">
                <a:latin typeface="+mj-lt"/>
              </a:defRPr>
            </a:lvl1pPr>
            <a:lvl2pPr marL="228600" indent="0">
              <a:lnSpc>
                <a:spcPct val="80000"/>
              </a:lnSpc>
              <a:buNone/>
              <a:defRPr sz="6600" b="0">
                <a:latin typeface="+mj-lt"/>
              </a:defRPr>
            </a:lvl2pPr>
            <a:lvl3pPr marL="457200" indent="0">
              <a:lnSpc>
                <a:spcPct val="80000"/>
              </a:lnSpc>
              <a:buNone/>
              <a:defRPr sz="6000" b="0">
                <a:latin typeface="+mj-lt"/>
              </a:defRPr>
            </a:lvl3pPr>
            <a:lvl4pPr marL="685800" indent="0">
              <a:lnSpc>
                <a:spcPct val="80000"/>
              </a:lnSpc>
              <a:buNone/>
              <a:defRPr sz="5400" b="0">
                <a:latin typeface="+mj-lt"/>
              </a:defRPr>
            </a:lvl4pPr>
            <a:lvl5pPr marL="914400" indent="0">
              <a:lnSpc>
                <a:spcPct val="80000"/>
              </a:lnSpc>
              <a:buNone/>
              <a:defRPr sz="4800" b="0">
                <a:latin typeface="+mj-lt"/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8743592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900684" y="626364"/>
            <a:ext cx="10076688" cy="5605272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5000" b="1"/>
            </a:lvl1pPr>
            <a:lvl2pPr marL="228600" indent="0" algn="ctr">
              <a:lnSpc>
                <a:spcPct val="100000"/>
              </a:lnSpc>
              <a:buNone/>
              <a:defRPr sz="4400" b="1"/>
            </a:lvl2pPr>
            <a:lvl3pPr marL="457200" indent="0" algn="ctr">
              <a:lnSpc>
                <a:spcPct val="100000"/>
              </a:lnSpc>
              <a:buNone/>
              <a:defRPr sz="4000" b="1"/>
            </a:lvl3pPr>
            <a:lvl4pPr marL="685800" indent="0" algn="ctr">
              <a:lnSpc>
                <a:spcPct val="100000"/>
              </a:lnSpc>
              <a:buNone/>
              <a:defRPr sz="3600" b="1"/>
            </a:lvl4pPr>
            <a:lvl5pPr marL="914400" indent="0" algn="ctr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1564705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43000" y="966982"/>
            <a:ext cx="9504273" cy="46634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000"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025650" y="1682749"/>
            <a:ext cx="8678773" cy="4008581"/>
          </a:xfrm>
        </p:spPr>
        <p:txBody>
          <a:bodyPr anchor="t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7200"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</p:spTree>
    <p:extLst>
      <p:ext uri="{BB962C8B-B14F-4D97-AF65-F5344CB8AC3E}">
        <p14:creationId xmlns:p14="http://schemas.microsoft.com/office/powerpoint/2010/main" val="6578889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77009" y="5349240"/>
            <a:ext cx="9043416" cy="46634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88720" y="1344168"/>
            <a:ext cx="9198864" cy="329184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4000"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</p:spTree>
    <p:extLst>
      <p:ext uri="{BB962C8B-B14F-4D97-AF65-F5344CB8AC3E}">
        <p14:creationId xmlns:p14="http://schemas.microsoft.com/office/powerpoint/2010/main" val="10618403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61872" y="5669280"/>
            <a:ext cx="8805672" cy="46634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88720" y="1097280"/>
            <a:ext cx="8961120" cy="347472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100000"/>
              </a:lnSpc>
              <a:spcBef>
                <a:spcPts val="0"/>
              </a:spcBef>
              <a:buNone/>
              <a:defRPr sz="4200"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</p:spTree>
    <p:extLst>
      <p:ext uri="{BB962C8B-B14F-4D97-AF65-F5344CB8AC3E}">
        <p14:creationId xmlns:p14="http://schemas.microsoft.com/office/powerpoint/2010/main" val="74238388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6334D4D9-458A-1DDD-2EE3-FE2BA24AE5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720" y="881063"/>
            <a:ext cx="10390634" cy="867412"/>
          </a:xfrm>
        </p:spPr>
        <p:txBody>
          <a:bodyPr lIns="0" anchor="ctr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4DC103C-4E45-07FA-2734-5BAE2624DC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188720" y="1963560"/>
            <a:ext cx="5022760" cy="3922890"/>
          </a:xfrm>
        </p:spPr>
        <p:txBody>
          <a:bodyPr/>
          <a:lstStyle>
            <a:lvl1pPr marL="0" indent="0">
              <a:buNone/>
              <a:defRPr i="0">
                <a:latin typeface="+mn-lt"/>
              </a:defRPr>
            </a:lvl1pPr>
            <a:lvl2pPr marL="228600" indent="0">
              <a:buNone/>
              <a:defRPr i="0">
                <a:latin typeface="+mn-lt"/>
              </a:defRPr>
            </a:lvl2pPr>
            <a:lvl3pPr marL="457200" indent="0">
              <a:buNone/>
              <a:defRPr i="0">
                <a:latin typeface="+mn-lt"/>
              </a:defRPr>
            </a:lvl3pPr>
            <a:lvl4pPr marL="685800" indent="0">
              <a:buNone/>
              <a:defRPr i="0">
                <a:latin typeface="+mn-lt"/>
              </a:defRPr>
            </a:lvl4pPr>
            <a:lvl5pPr marL="914400" indent="0">
              <a:buNone/>
              <a:defRPr i="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88F1ED9-CE64-0191-F909-FDC002A7456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556594" y="1963560"/>
            <a:ext cx="5022760" cy="3922890"/>
          </a:xfrm>
        </p:spPr>
        <p:txBody>
          <a:bodyPr/>
          <a:lstStyle>
            <a:lvl1pPr marL="0" indent="0">
              <a:buNone/>
              <a:defRPr i="0">
                <a:latin typeface="+mn-lt"/>
              </a:defRPr>
            </a:lvl1pPr>
            <a:lvl2pPr marL="228600" indent="0">
              <a:buNone/>
              <a:defRPr i="0">
                <a:latin typeface="+mn-lt"/>
              </a:defRPr>
            </a:lvl2pPr>
            <a:lvl3pPr marL="457200" indent="0">
              <a:buNone/>
              <a:defRPr i="0">
                <a:latin typeface="+mn-lt"/>
              </a:defRPr>
            </a:lvl3pPr>
            <a:lvl4pPr marL="685800" indent="0">
              <a:buNone/>
              <a:defRPr i="0">
                <a:latin typeface="+mn-lt"/>
              </a:defRPr>
            </a:lvl4pPr>
            <a:lvl5pPr marL="914400" indent="0">
              <a:buNone/>
              <a:defRPr i="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5E9F63-2F62-D92D-A7ED-F3C3C35804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35430" y="6114097"/>
            <a:ext cx="2447884" cy="365125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en-US" dirty="0"/>
              <a:t>High-impact sales strategies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602E2C-2152-4E92-9C3B-6CDEE5716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2733" y="61164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552545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86E5640-DE07-46FE-2EFB-FCD8C5238D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" y="2387600"/>
            <a:ext cx="5157788" cy="3763963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0D5795C-6228-AA6F-1CF7-AD7010686BC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200" y="2387600"/>
            <a:ext cx="5183188" cy="3763963"/>
          </a:xfrm>
        </p:spPr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78330" y="6444297"/>
            <a:ext cx="2447884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High-impact sales strategies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5633" y="64466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32183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78330" y="6444297"/>
            <a:ext cx="2447884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High-impact sales strategies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5633" y="64466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835965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78330" y="6444297"/>
            <a:ext cx="2447884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High-impact sales strategies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5633" y="64466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8476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8" y="2311121"/>
            <a:ext cx="3595634" cy="3993263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5"/>
            <a:ext cx="6440258" cy="5755109"/>
          </a:xfrm>
        </p:spPr>
        <p:txBody>
          <a:bodyPr>
            <a:normAutofit/>
          </a:bodyPr>
          <a:lstStyle>
            <a:lvl1pPr>
              <a:defRPr sz="2800">
                <a:latin typeface="+mn-lt"/>
              </a:defRPr>
            </a:lvl1pPr>
            <a:lvl2pPr>
              <a:defRPr sz="2400">
                <a:latin typeface="+mn-lt"/>
              </a:defRPr>
            </a:lvl2pPr>
            <a:lvl3pPr>
              <a:defRPr sz="2000">
                <a:latin typeface="+mn-lt"/>
              </a:defRPr>
            </a:lvl3pPr>
            <a:lvl4pPr>
              <a:defRPr sz="1800">
                <a:latin typeface="+mn-lt"/>
              </a:defRPr>
            </a:lvl4pPr>
            <a:lvl5pPr>
              <a:defRPr sz="1800">
                <a:latin typeface="+mn-lt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78330" y="6444297"/>
            <a:ext cx="2447884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High-impact sales strategies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5633" y="64466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767135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720" y="933449"/>
            <a:ext cx="3598681" cy="2071689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88720" y="3128963"/>
            <a:ext cx="3585586" cy="3131812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latin typeface="+mn-lt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976120" y="0"/>
            <a:ext cx="5025257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454976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720" y="1269238"/>
            <a:ext cx="7342307" cy="1133856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188721" y="2793047"/>
            <a:ext cx="9814559" cy="2648903"/>
          </a:xfrm>
        </p:spPr>
        <p:txBody>
          <a:bodyPr/>
          <a:lstStyle>
            <a:lvl1pPr marL="0" indent="0">
              <a:buNone/>
              <a:defRPr>
                <a:latin typeface="+mn-lt"/>
              </a:defRPr>
            </a:lvl1pPr>
            <a:lvl2pPr marL="228600" indent="0">
              <a:buNone/>
              <a:defRPr>
                <a:latin typeface="+mn-lt"/>
              </a:defRPr>
            </a:lvl2pPr>
            <a:lvl3pPr marL="457200" indent="0">
              <a:buNone/>
              <a:defRPr>
                <a:latin typeface="+mn-lt"/>
              </a:defRPr>
            </a:lvl3pPr>
            <a:lvl4pPr marL="685800" indent="0">
              <a:buNone/>
              <a:defRPr>
                <a:latin typeface="+mn-lt"/>
              </a:defRPr>
            </a:lvl4pPr>
            <a:lvl5pPr marL="914400" indent="0">
              <a:buNone/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83A495-2561-C749-EF2D-0C8182283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35430" y="6114097"/>
            <a:ext cx="2447884" cy="365125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en-US" dirty="0"/>
              <a:t>High-impact sales strategies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FBD51F-4826-9564-5FA6-FD706B81E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2733" y="61164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53967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720" y="1627318"/>
            <a:ext cx="8430767" cy="1842020"/>
          </a:xfrm>
        </p:spPr>
        <p:txBody>
          <a:bodyPr anchor="b">
            <a:no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188720" y="3622674"/>
            <a:ext cx="8430639" cy="1279615"/>
          </a:xfrm>
        </p:spPr>
        <p:txBody>
          <a:bodyPr>
            <a:noAutofit/>
          </a:bodyPr>
          <a:lstStyle>
            <a:lvl1pPr marL="0" indent="0">
              <a:buNone/>
              <a:defRPr sz="2400">
                <a:latin typeface="+mn-lt"/>
              </a:defRPr>
            </a:lvl1pPr>
            <a:lvl2pPr marL="228600" indent="0">
              <a:buNone/>
              <a:defRPr sz="2000">
                <a:latin typeface="+mn-lt"/>
              </a:defRPr>
            </a:lvl2pPr>
            <a:lvl3pPr marL="457200" indent="0">
              <a:buNone/>
              <a:defRPr sz="1800">
                <a:latin typeface="+mn-lt"/>
              </a:defRPr>
            </a:lvl3pPr>
            <a:lvl4pPr marL="685800" indent="0">
              <a:buNone/>
              <a:defRPr sz="1600">
                <a:latin typeface="+mn-lt"/>
              </a:defRPr>
            </a:lvl4pPr>
            <a:lvl5pPr marL="914400" indent="0">
              <a:buNone/>
              <a:defRPr sz="1400"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6253063-A540-CA3E-5B9D-28F197AC2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35430" y="6114097"/>
            <a:ext cx="2447884" cy="365125"/>
          </a:xfrm>
          <a:prstGeom prst="rect">
            <a:avLst/>
          </a:prstGeom>
        </p:spPr>
        <p:txBody>
          <a:bodyPr/>
          <a:lstStyle/>
          <a:p>
            <a:pPr algn="r"/>
            <a:r>
              <a:rPr lang="en-US" dirty="0"/>
              <a:t>High-impact sales strategies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316A193-DEF8-A035-8A9F-81AB07EBA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2733" y="6116452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87969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9211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9211" y="1715532"/>
            <a:ext cx="10653579" cy="42280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7" name="Group 6" hidden="1">
            <a:extLst>
              <a:ext uri="{FF2B5EF4-FFF2-40B4-BE49-F238E27FC236}">
                <a16:creationId xmlns:a16="http://schemas.microsoft.com/office/drawing/2014/main" id="{5E62CEC1-6755-5D17-E4DD-EA2F1FD903D6}"/>
              </a:ext>
            </a:extLst>
          </p:cNvPr>
          <p:cNvGrpSpPr/>
          <p:nvPr/>
        </p:nvGrpSpPr>
        <p:grpSpPr>
          <a:xfrm>
            <a:off x="1" y="0"/>
            <a:ext cx="12191999" cy="6858000"/>
            <a:chOff x="-1" y="0"/>
            <a:chExt cx="12191999" cy="6858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BA8C55C-0A2D-3C60-D737-6705E87454EC}"/>
                </a:ext>
              </a:extLst>
            </p:cNvPr>
            <p:cNvSpPr/>
            <p:nvPr/>
          </p:nvSpPr>
          <p:spPr>
            <a:xfrm>
              <a:off x="-1" y="635000"/>
              <a:ext cx="12191999" cy="366715"/>
            </a:xfrm>
            <a:prstGeom prst="rect">
              <a:avLst/>
            </a:prstGeom>
            <a:solidFill>
              <a:srgbClr val="FF00A6">
                <a:alpha val="8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2E00DF5-2A72-5DDC-EF39-346AE4751805}"/>
                </a:ext>
              </a:extLst>
            </p:cNvPr>
            <p:cNvSpPr/>
            <p:nvPr/>
          </p:nvSpPr>
          <p:spPr>
            <a:xfrm>
              <a:off x="-1" y="1382715"/>
              <a:ext cx="12191999" cy="365760"/>
            </a:xfrm>
            <a:prstGeom prst="rect">
              <a:avLst/>
            </a:prstGeom>
            <a:solidFill>
              <a:srgbClr val="FF00A6">
                <a:alpha val="8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A35E25D-29BD-0AAF-D48F-90B60633440A}"/>
                </a:ext>
              </a:extLst>
            </p:cNvPr>
            <p:cNvSpPr/>
            <p:nvPr/>
          </p:nvSpPr>
          <p:spPr>
            <a:xfrm>
              <a:off x="-1" y="2129475"/>
              <a:ext cx="12191999" cy="366715"/>
            </a:xfrm>
            <a:prstGeom prst="rect">
              <a:avLst/>
            </a:prstGeom>
            <a:solidFill>
              <a:srgbClr val="FF00A6">
                <a:alpha val="8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239D9074-2416-8B46-DD04-D901B781DAAF}"/>
                </a:ext>
              </a:extLst>
            </p:cNvPr>
            <p:cNvSpPr/>
            <p:nvPr/>
          </p:nvSpPr>
          <p:spPr>
            <a:xfrm>
              <a:off x="-1" y="2877190"/>
              <a:ext cx="12191999" cy="365760"/>
            </a:xfrm>
            <a:prstGeom prst="rect">
              <a:avLst/>
            </a:prstGeom>
            <a:solidFill>
              <a:srgbClr val="FF00A6">
                <a:alpha val="8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ECE3AA2-4038-88C4-4171-901BD08741A4}"/>
                </a:ext>
              </a:extLst>
            </p:cNvPr>
            <p:cNvSpPr/>
            <p:nvPr/>
          </p:nvSpPr>
          <p:spPr>
            <a:xfrm>
              <a:off x="-1" y="3615051"/>
              <a:ext cx="12191999" cy="366715"/>
            </a:xfrm>
            <a:prstGeom prst="rect">
              <a:avLst/>
            </a:prstGeom>
            <a:solidFill>
              <a:srgbClr val="FF00A6">
                <a:alpha val="8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00193A9-05C0-F4DD-A932-97EF31F9730C}"/>
                </a:ext>
              </a:extLst>
            </p:cNvPr>
            <p:cNvSpPr/>
            <p:nvPr/>
          </p:nvSpPr>
          <p:spPr>
            <a:xfrm>
              <a:off x="-1" y="4362766"/>
              <a:ext cx="12191999" cy="365760"/>
            </a:xfrm>
            <a:prstGeom prst="rect">
              <a:avLst/>
            </a:prstGeom>
            <a:solidFill>
              <a:srgbClr val="FF00A6">
                <a:alpha val="8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B5AA71F-9B35-83DF-C1EC-E12F260B2AAF}"/>
                </a:ext>
              </a:extLst>
            </p:cNvPr>
            <p:cNvSpPr/>
            <p:nvPr/>
          </p:nvSpPr>
          <p:spPr>
            <a:xfrm>
              <a:off x="-1" y="5109526"/>
              <a:ext cx="12191999" cy="366715"/>
            </a:xfrm>
            <a:prstGeom prst="rect">
              <a:avLst/>
            </a:prstGeom>
            <a:solidFill>
              <a:srgbClr val="FF00A6">
                <a:alpha val="8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37672102-BB5A-256F-C76D-3650EC6D9F1A}"/>
                </a:ext>
              </a:extLst>
            </p:cNvPr>
            <p:cNvSpPr/>
            <p:nvPr/>
          </p:nvSpPr>
          <p:spPr>
            <a:xfrm>
              <a:off x="-1" y="5857241"/>
              <a:ext cx="12191999" cy="365760"/>
            </a:xfrm>
            <a:prstGeom prst="rect">
              <a:avLst/>
            </a:prstGeom>
            <a:solidFill>
              <a:srgbClr val="FF00A6">
                <a:alpha val="8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CCF451E-76D1-F002-BA35-FC16E0D6E6FD}"/>
                </a:ext>
              </a:extLst>
            </p:cNvPr>
            <p:cNvSpPr/>
            <p:nvPr/>
          </p:nvSpPr>
          <p:spPr>
            <a:xfrm>
              <a:off x="634034" y="0"/>
              <a:ext cx="556591" cy="6858000"/>
            </a:xfrm>
            <a:prstGeom prst="rect">
              <a:avLst/>
            </a:prstGeom>
            <a:solidFill>
              <a:srgbClr val="7B00FF">
                <a:alpha val="5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CD47A1A-A396-D899-8C5A-DEE7149BBC49}"/>
                </a:ext>
              </a:extLst>
            </p:cNvPr>
            <p:cNvSpPr/>
            <p:nvPr/>
          </p:nvSpPr>
          <p:spPr>
            <a:xfrm>
              <a:off x="1577009" y="0"/>
              <a:ext cx="556591" cy="6858000"/>
            </a:xfrm>
            <a:prstGeom prst="rect">
              <a:avLst/>
            </a:prstGeom>
            <a:solidFill>
              <a:srgbClr val="7B00FF">
                <a:alpha val="5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5B18B86-FD0A-EFDE-DC90-27AE21A1A5C2}"/>
                </a:ext>
              </a:extLst>
            </p:cNvPr>
            <p:cNvSpPr/>
            <p:nvPr/>
          </p:nvSpPr>
          <p:spPr>
            <a:xfrm>
              <a:off x="2519984" y="0"/>
              <a:ext cx="556591" cy="6858000"/>
            </a:xfrm>
            <a:prstGeom prst="rect">
              <a:avLst/>
            </a:prstGeom>
            <a:solidFill>
              <a:srgbClr val="7B00FF">
                <a:alpha val="5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8537D0F-6DC0-D92E-3790-21AA6FC9B10E}"/>
                </a:ext>
              </a:extLst>
            </p:cNvPr>
            <p:cNvSpPr/>
            <p:nvPr/>
          </p:nvSpPr>
          <p:spPr>
            <a:xfrm>
              <a:off x="3462959" y="0"/>
              <a:ext cx="556591" cy="6858000"/>
            </a:xfrm>
            <a:prstGeom prst="rect">
              <a:avLst/>
            </a:prstGeom>
            <a:solidFill>
              <a:srgbClr val="7B00FF">
                <a:alpha val="5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256208AB-26F9-6BDA-BED4-923EC57199E1}"/>
                </a:ext>
              </a:extLst>
            </p:cNvPr>
            <p:cNvSpPr/>
            <p:nvPr/>
          </p:nvSpPr>
          <p:spPr>
            <a:xfrm>
              <a:off x="4405934" y="0"/>
              <a:ext cx="556591" cy="6858000"/>
            </a:xfrm>
            <a:prstGeom prst="rect">
              <a:avLst/>
            </a:prstGeom>
            <a:solidFill>
              <a:srgbClr val="7B00FF">
                <a:alpha val="5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1C3C84C3-E8C7-C1F2-A9BF-38B3216C4D50}"/>
                </a:ext>
              </a:extLst>
            </p:cNvPr>
            <p:cNvSpPr/>
            <p:nvPr/>
          </p:nvSpPr>
          <p:spPr>
            <a:xfrm>
              <a:off x="5348909" y="0"/>
              <a:ext cx="556591" cy="6858000"/>
            </a:xfrm>
            <a:prstGeom prst="rect">
              <a:avLst/>
            </a:prstGeom>
            <a:solidFill>
              <a:srgbClr val="7B00FF">
                <a:alpha val="5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D9A8B812-E44E-033B-2733-FEAB72D376F9}"/>
                </a:ext>
              </a:extLst>
            </p:cNvPr>
            <p:cNvSpPr/>
            <p:nvPr/>
          </p:nvSpPr>
          <p:spPr>
            <a:xfrm>
              <a:off x="6286502" y="0"/>
              <a:ext cx="556591" cy="6858000"/>
            </a:xfrm>
            <a:prstGeom prst="rect">
              <a:avLst/>
            </a:prstGeom>
            <a:solidFill>
              <a:srgbClr val="7B00FF">
                <a:alpha val="5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242DE017-C716-BDFF-4124-5C7CAE7D5A0F}"/>
                </a:ext>
              </a:extLst>
            </p:cNvPr>
            <p:cNvSpPr/>
            <p:nvPr/>
          </p:nvSpPr>
          <p:spPr>
            <a:xfrm>
              <a:off x="7229477" y="0"/>
              <a:ext cx="556591" cy="6858000"/>
            </a:xfrm>
            <a:prstGeom prst="rect">
              <a:avLst/>
            </a:prstGeom>
            <a:solidFill>
              <a:srgbClr val="7B00FF">
                <a:alpha val="5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C0A202B5-55A5-5485-CF20-A09AA56298D0}"/>
                </a:ext>
              </a:extLst>
            </p:cNvPr>
            <p:cNvSpPr/>
            <p:nvPr/>
          </p:nvSpPr>
          <p:spPr>
            <a:xfrm>
              <a:off x="8172452" y="0"/>
              <a:ext cx="556591" cy="6858000"/>
            </a:xfrm>
            <a:prstGeom prst="rect">
              <a:avLst/>
            </a:prstGeom>
            <a:solidFill>
              <a:srgbClr val="7B00FF">
                <a:alpha val="5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013BDEF1-1BC5-43BD-754B-851F426BEBAF}"/>
                </a:ext>
              </a:extLst>
            </p:cNvPr>
            <p:cNvSpPr/>
            <p:nvPr/>
          </p:nvSpPr>
          <p:spPr>
            <a:xfrm>
              <a:off x="9115427" y="0"/>
              <a:ext cx="556591" cy="6858000"/>
            </a:xfrm>
            <a:prstGeom prst="rect">
              <a:avLst/>
            </a:prstGeom>
            <a:solidFill>
              <a:srgbClr val="7B00FF">
                <a:alpha val="5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BA99DDB9-B348-83E3-1C05-F7F44DA41648}"/>
                </a:ext>
              </a:extLst>
            </p:cNvPr>
            <p:cNvSpPr/>
            <p:nvPr/>
          </p:nvSpPr>
          <p:spPr>
            <a:xfrm>
              <a:off x="10058402" y="0"/>
              <a:ext cx="556591" cy="6858000"/>
            </a:xfrm>
            <a:prstGeom prst="rect">
              <a:avLst/>
            </a:prstGeom>
            <a:solidFill>
              <a:srgbClr val="7B00FF">
                <a:alpha val="5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B91D80EB-3C24-9C73-564F-9D9CD41708FF}"/>
                </a:ext>
              </a:extLst>
            </p:cNvPr>
            <p:cNvSpPr/>
            <p:nvPr/>
          </p:nvSpPr>
          <p:spPr>
            <a:xfrm>
              <a:off x="11001377" y="0"/>
              <a:ext cx="556591" cy="6858000"/>
            </a:xfrm>
            <a:prstGeom prst="rect">
              <a:avLst/>
            </a:prstGeom>
            <a:solidFill>
              <a:srgbClr val="7B00FF">
                <a:alpha val="5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0" name="Footer Placeholder 4">
            <a:extLst>
              <a:ext uri="{FF2B5EF4-FFF2-40B4-BE49-F238E27FC236}">
                <a16:creationId xmlns:a16="http://schemas.microsoft.com/office/drawing/2014/main" id="{ABCCC75E-346A-D106-EBC3-DD4231D5F2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735430" y="6114097"/>
            <a:ext cx="2447884" cy="365125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pPr algn="r"/>
            <a:r>
              <a:rPr lang="en-US" dirty="0"/>
              <a:t>High-impact sales strategies</a:t>
            </a:r>
          </a:p>
        </p:txBody>
      </p:sp>
      <p:sp>
        <p:nvSpPr>
          <p:cNvPr id="31" name="Slide Number Placeholder 5">
            <a:extLst>
              <a:ext uri="{FF2B5EF4-FFF2-40B4-BE49-F238E27FC236}">
                <a16:creationId xmlns:a16="http://schemas.microsoft.com/office/drawing/2014/main" id="{EEA02095-28E3-4062-860F-CF0051DC1F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82733" y="6116452"/>
            <a:ext cx="429207" cy="365125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8" name="Date Placeholder 6">
            <a:extLst>
              <a:ext uri="{FF2B5EF4-FFF2-40B4-BE49-F238E27FC236}">
                <a16:creationId xmlns:a16="http://schemas.microsoft.com/office/drawing/2014/main" id="{C0C32C00-0E9C-077D-6893-59C408D35E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80060" y="6114096"/>
            <a:ext cx="3494314" cy="365125"/>
          </a:xfrm>
          <a:prstGeom prst="rect">
            <a:avLst/>
          </a:prstGeom>
        </p:spPr>
        <p:txBody>
          <a:bodyPr/>
          <a:lstStyle>
            <a:lvl1pPr>
              <a:defRPr lang="en-US" sz="14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806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  <p:sldLayoutId id="2147483827" r:id="rId12"/>
    <p:sldLayoutId id="2147483828" r:id="rId13"/>
    <p:sldLayoutId id="2147483829" r:id="rId14"/>
    <p:sldLayoutId id="2147483830" r:id="rId15"/>
    <p:sldLayoutId id="2147483831" r:id="rId16"/>
    <p:sldLayoutId id="2147483832" r:id="rId17"/>
    <p:sldLayoutId id="2147483833" r:id="rId18"/>
    <p:sldLayoutId id="2147483834" r:id="rId19"/>
    <p:sldLayoutId id="2147483835" r:id="rId20"/>
    <p:sldLayoutId id="2147483836" r:id="rId21"/>
    <p:sldLayoutId id="2147483837" r:id="rId22"/>
    <p:sldLayoutId id="2147483838" r:id="rId23"/>
    <p:sldLayoutId id="2147483839" r:id="rId24"/>
    <p:sldLayoutId id="2147483840" r:id="rId25"/>
    <p:sldLayoutId id="2147483841" r:id="rId26"/>
    <p:sldLayoutId id="2147483842" r:id="rId27"/>
    <p:sldLayoutId id="2147483843" r:id="rId28"/>
    <p:sldLayoutId id="2147483844" r:id="rId29"/>
    <p:sldLayoutId id="2147483845" r:id="rId30"/>
    <p:sldLayoutId id="2147483846" r:id="rId31"/>
    <p:sldLayoutId id="2147483847" r:id="rId32"/>
    <p:sldLayoutId id="2147483848" r:id="rId33"/>
    <p:sldLayoutId id="2147483849" r:id="rId34"/>
    <p:sldLayoutId id="2147483850" r:id="rId35"/>
    <p:sldLayoutId id="2147483851" r:id="rId36"/>
    <p:sldLayoutId id="2147483852" r:id="rId37"/>
    <p:sldLayoutId id="2147483853" r:id="rId38"/>
    <p:sldLayoutId id="2147483854" r:id="rId39"/>
    <p:sldLayoutId id="2147483855" r:id="rId40"/>
    <p:sldLayoutId id="2147483856" r:id="rId41"/>
    <p:sldLayoutId id="2147483857" r:id="rId42"/>
    <p:sldLayoutId id="2147483858" r:id="rId43"/>
    <p:sldLayoutId id="2147483859" r:id="rId44"/>
    <p:sldLayoutId id="2147483860" r:id="rId45"/>
    <p:sldLayoutId id="2147483861" r:id="rId46"/>
    <p:sldLayoutId id="2147483862" r:id="rId47"/>
    <p:sldLayoutId id="2147483863" r:id="rId48"/>
    <p:sldLayoutId id="2147483864" r:id="rId49"/>
    <p:sldLayoutId id="2147483865" r:id="rId50"/>
  </p:sldLayoutIdLst>
  <p:hf hd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400" b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ptos Display" panose="020B0004020202020204" pitchFamily="34" charset="0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10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orient="horz" pos="2160">
          <p15:clr>
            <a:srgbClr val="F26B43"/>
          </p15:clr>
        </p15:guide>
        <p15:guide id="6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ublication/376836231_The_Role_of_Influencer_Marketing_in_Building_Authentic_Brand_Relationships_Online" TargetMode="External"/><Relationship Id="rId2" Type="http://schemas.openxmlformats.org/officeDocument/2006/relationships/hyperlink" Target="https://councils.forbes.com/blog/the-role-of-influencers-in-innovative-brand-strategies?hs_amp=true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journalism.university/persuasive-communication/challenges-ethical-considerations-influencer-marketing/" TargetMode="External"/><Relationship Id="rId5" Type="http://schemas.openxmlformats.org/officeDocument/2006/relationships/hyperlink" Target="https://izea.com/resources/impact-and-influence-of-influencer-culture-on-society/" TargetMode="External"/><Relationship Id="rId4" Type="http://schemas.openxmlformats.org/officeDocument/2006/relationships/hyperlink" Target="https://influencity.com/blog/en/storytelling-in-marketing-how-influencers-can-build-a-brand-narrative-that-sell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57989-07E4-B482-9F2A-EBF670F7FA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68896" y="1129554"/>
            <a:ext cx="4361688" cy="3475236"/>
          </a:xfrm>
        </p:spPr>
        <p:txBody>
          <a:bodyPr anchor="b">
            <a:normAutofit/>
          </a:bodyPr>
          <a:lstStyle/>
          <a:p>
            <a:r>
              <a:rPr lang="en-US" dirty="0"/>
              <a:t>The role of influencers in modern marketing 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3CF5F8-0028-8636-5006-5D5C52B327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68897" y="4731335"/>
            <a:ext cx="4206240" cy="1184585"/>
          </a:xfrm>
        </p:spPr>
        <p:txBody>
          <a:bodyPr anchor="t">
            <a:normAutofit/>
          </a:bodyPr>
          <a:lstStyle/>
          <a:p>
            <a:r>
              <a:rPr lang="en-US" dirty="0"/>
              <a:t>Presented by </a:t>
            </a:r>
            <a:r>
              <a:rPr lang="en-US" dirty="0" err="1"/>
              <a:t>Omrakha</a:t>
            </a:r>
            <a:r>
              <a:rPr lang="en-US" dirty="0"/>
              <a:t> Hassan </a:t>
            </a:r>
          </a:p>
        </p:txBody>
      </p:sp>
      <p:pic>
        <p:nvPicPr>
          <p:cNvPr id="5" name="Picture Placeholder 4" descr="A close up of a plant">
            <a:extLst>
              <a:ext uri="{FF2B5EF4-FFF2-40B4-BE49-F238E27FC236}">
                <a16:creationId xmlns:a16="http://schemas.microsoft.com/office/drawing/2014/main" id="{55A6D12F-873E-B6FD-EDF4-307756D14AB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811" b="25834"/>
          <a:stretch>
            <a:fillRect/>
          </a:stretch>
        </p:blipFill>
        <p:spPr>
          <a:xfrm>
            <a:off x="20" y="10"/>
            <a:ext cx="6584930" cy="6857990"/>
          </a:xfrm>
          <a:noFill/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1FC119AB-F595-A15E-0BB7-876854A19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78330" y="6444297"/>
            <a:ext cx="2447884" cy="365125"/>
          </a:xfrm>
        </p:spPr>
        <p:txBody>
          <a:bodyPr lIns="91440" tIns="45720" rIns="91440" bIns="45720" anchor="t"/>
          <a:lstStyle/>
          <a:p>
            <a:pPr>
              <a:spcAft>
                <a:spcPts val="600"/>
              </a:spcAft>
            </a:pPr>
            <a:endParaRPr lang="en-US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4BD12680-A092-6D81-02EB-72D9E4E9C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5633" y="6446652"/>
            <a:ext cx="429207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831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D0D9FB-B08B-6550-BEBF-B43074192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0" y="1161288"/>
            <a:ext cx="4663440" cy="1554480"/>
          </a:xfrm>
        </p:spPr>
        <p:txBody>
          <a:bodyPr anchor="b">
            <a:normAutofit/>
          </a:bodyPr>
          <a:lstStyle/>
          <a:p>
            <a:r>
              <a:rPr lang="en-US" dirty="0"/>
              <a:t>Agenda</a:t>
            </a:r>
          </a:p>
        </p:txBody>
      </p:sp>
      <p:pic>
        <p:nvPicPr>
          <p:cNvPr id="5" name="Picture Placeholder 4" descr="A black and white photo of a flower">
            <a:extLst>
              <a:ext uri="{FF2B5EF4-FFF2-40B4-BE49-F238E27FC236}">
                <a16:creationId xmlns:a16="http://schemas.microsoft.com/office/drawing/2014/main" id="{B42686CC-96E9-16F2-FA21-C9E971CEB346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1163574" y="0"/>
            <a:ext cx="3771899" cy="6858000"/>
          </a:xfr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C7904-BA22-561E-1DE0-8E716FCEA69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0" y="2825496"/>
            <a:ext cx="4663440" cy="333756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</a:pPr>
            <a:r>
              <a:rPr lang="en-US" dirty="0"/>
              <a:t>Introduction</a:t>
            </a:r>
            <a:endParaRPr lang="en-US"/>
          </a:p>
          <a:p>
            <a:pPr marL="0" indent="0">
              <a:lnSpc>
                <a:spcPct val="110000"/>
              </a:lnSpc>
              <a:buNone/>
            </a:pPr>
            <a:r>
              <a:rPr lang="en-US" dirty="0"/>
              <a:t>2. why the topic matter in modern business </a:t>
            </a:r>
            <a:endParaRPr lang="en-US"/>
          </a:p>
          <a:p>
            <a:pPr marL="0" indent="0">
              <a:lnSpc>
                <a:spcPct val="110000"/>
              </a:lnSpc>
              <a:buNone/>
            </a:pPr>
            <a:r>
              <a:rPr lang="en-US" dirty="0"/>
              <a:t>3. how influencer shape consumer </a:t>
            </a:r>
            <a:r>
              <a:rPr lang="en-US" dirty="0" err="1"/>
              <a:t>behaviour</a:t>
            </a:r>
            <a:endParaRPr lang="en-US"/>
          </a:p>
          <a:p>
            <a:pPr marL="0" indent="0">
              <a:lnSpc>
                <a:spcPct val="110000"/>
              </a:lnSpc>
              <a:buNone/>
            </a:pPr>
            <a:r>
              <a:rPr lang="en-US" dirty="0"/>
              <a:t>4. challenges facing influencers marketing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dirty="0"/>
              <a:t>5. real world example </a:t>
            </a:r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F458DC7-3EEC-8C9F-F329-BA65E5E824A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9078330" y="6444297"/>
            <a:ext cx="2447884" cy="365125"/>
          </a:xfrm>
        </p:spPr>
        <p:txBody>
          <a:bodyPr lIns="91440" tIns="45720" rIns="91440" bIns="45720" anchor="t">
            <a:normAutofit/>
          </a:bodyPr>
          <a:lstStyle/>
          <a:p>
            <a:pPr>
              <a:spcAft>
                <a:spcPts val="600"/>
              </a:spcAft>
            </a:pPr>
            <a:endParaRPr lang="en-US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ECE2840B-D0A1-81F1-C493-FDB3E77C1035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625633" y="6446652"/>
            <a:ext cx="42920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1770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CC7084-C959-6935-0D99-455326A78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3102" y="1078992"/>
            <a:ext cx="3273552" cy="1942773"/>
          </a:xfrm>
        </p:spPr>
        <p:txBody>
          <a:bodyPr anchor="b">
            <a:normAutofit/>
          </a:bodyPr>
          <a:lstStyle/>
          <a:p>
            <a:r>
              <a:rPr lang="en-US" sz="4600"/>
              <a:t>Introduction</a:t>
            </a:r>
          </a:p>
        </p:txBody>
      </p:sp>
      <p:pic>
        <p:nvPicPr>
          <p:cNvPr id="22" name="Picture 21" descr="People Discussing">
            <a:extLst>
              <a:ext uri="{FF2B5EF4-FFF2-40B4-BE49-F238E27FC236}">
                <a16:creationId xmlns:a16="http://schemas.microsoft.com/office/drawing/2014/main" id="{0BAA2D60-95A3-631F-8B4F-5CD60F999AB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6136" r="34030" b="6250"/>
          <a:stretch>
            <a:fillRect/>
          </a:stretch>
        </p:blipFill>
        <p:spPr>
          <a:xfrm>
            <a:off x="20" y="10"/>
            <a:ext cx="7781345" cy="6857990"/>
          </a:xfrm>
          <a:prstGeom prst="rect">
            <a:avLst/>
          </a:prstGeom>
          <a:noFill/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A4324BA-092B-7A6C-3D15-03D8632EAC7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44096" y="3099816"/>
            <a:ext cx="3273552" cy="295351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This presentation will explore the role of influencers in modern marketing</a:t>
            </a:r>
          </a:p>
          <a:p>
            <a:r>
              <a:rPr lang="en-US" dirty="0"/>
              <a:t>The topic matter because traditional advertising is no longer enough to capture consumer attention (Forbes council,2025)</a:t>
            </a:r>
          </a:p>
        </p:txBody>
      </p:sp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id="{5CC697D5-F679-31BB-DCBE-2A985B235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5633" y="6446652"/>
            <a:ext cx="42920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8853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5072A-5F3E-FB56-A498-3CACC2BCD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0" y="1161288"/>
            <a:ext cx="4663440" cy="1554480"/>
          </a:xfrm>
        </p:spPr>
        <p:txBody>
          <a:bodyPr anchor="b">
            <a:normAutofit/>
          </a:bodyPr>
          <a:lstStyle/>
          <a:p>
            <a:r>
              <a:rPr lang="en-US" sz="3700"/>
              <a:t>How influencers shape consumer </a:t>
            </a:r>
            <a:r>
              <a:rPr lang="en-US" sz="3700" err="1"/>
              <a:t>behaviour</a:t>
            </a:r>
            <a:r>
              <a:rPr lang="en-US" sz="3700"/>
              <a:t> </a:t>
            </a:r>
          </a:p>
        </p:txBody>
      </p:sp>
      <p:pic>
        <p:nvPicPr>
          <p:cNvPr id="6" name="Picture Placeholder 5" descr="A plant with flowers and roots">
            <a:extLst>
              <a:ext uri="{FF2B5EF4-FFF2-40B4-BE49-F238E27FC236}">
                <a16:creationId xmlns:a16="http://schemas.microsoft.com/office/drawing/2014/main" id="{813D970B-176D-694F-0D72-4E45EC530AFF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467551" y="0"/>
            <a:ext cx="5163946" cy="6858000"/>
          </a:xfrm>
          <a:noFill/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DE842F-FDC7-B259-9F3B-88630D44DFA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0" y="2825496"/>
            <a:ext cx="4663440" cy="333756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Influencers cultivate strong online communities (IZEA, 2024)</a:t>
            </a:r>
          </a:p>
          <a:p>
            <a:pPr marL="0" indent="0">
              <a:buNone/>
            </a:pPr>
            <a:r>
              <a:rPr lang="en-US" dirty="0"/>
              <a:t>Influencers use creative storytelling to promote products (</a:t>
            </a:r>
            <a:r>
              <a:rPr lang="en-US" dirty="0" err="1"/>
              <a:t>influencity</a:t>
            </a:r>
            <a:r>
              <a:rPr lang="en-US" dirty="0"/>
              <a:t>, 2025)</a:t>
            </a:r>
          </a:p>
          <a:p>
            <a:pPr marL="0" indent="0">
              <a:buNone/>
            </a:pPr>
            <a:r>
              <a:rPr lang="en-US" dirty="0"/>
              <a:t>Another important element is trust and authenticity (Research gate, 2023).</a:t>
            </a:r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A27F0622-68D4-CCB2-220A-C257D884176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9078330" y="6444297"/>
            <a:ext cx="2447884" cy="365125"/>
          </a:xfrm>
        </p:spPr>
        <p:txBody>
          <a:bodyPr lIns="91440" tIns="45720" rIns="91440" bIns="45720" anchor="t">
            <a:normAutofit/>
          </a:bodyPr>
          <a:lstStyle/>
          <a:p>
            <a:pPr>
              <a:spcAft>
                <a:spcPts val="600"/>
              </a:spcAft>
            </a:pPr>
            <a:endParaRPr lang="en-US" dirty="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2E23D9B8-9F3E-1A9F-4460-BFAB4654BAE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625633" y="6446652"/>
            <a:ext cx="42920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6002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360D7-F74C-CD9E-C576-1CB8FFE877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68896" y="1129554"/>
            <a:ext cx="4361688" cy="3475236"/>
          </a:xfrm>
        </p:spPr>
        <p:txBody>
          <a:bodyPr anchor="b">
            <a:normAutofit/>
          </a:bodyPr>
          <a:lstStyle/>
          <a:p>
            <a:r>
              <a:rPr lang="en-US" dirty="0"/>
              <a:t>A powerful world example is </a:t>
            </a:r>
            <a:br>
              <a:rPr lang="en-US" dirty="0"/>
            </a:b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8F92C48A-8265-ED24-4C52-4511ABD743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68897" y="4731335"/>
            <a:ext cx="4206240" cy="118458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err="1"/>
              <a:t>Mr</a:t>
            </a:r>
            <a:r>
              <a:rPr lang="en-US" dirty="0"/>
              <a:t> beast (Jimmy Donaldson)</a:t>
            </a:r>
          </a:p>
          <a:p>
            <a:endParaRPr lang="en-US" dirty="0"/>
          </a:p>
        </p:txBody>
      </p:sp>
      <p:pic>
        <p:nvPicPr>
          <p:cNvPr id="15" name="Picture 14" descr="Earth as a particle with gold and blue">
            <a:extLst>
              <a:ext uri="{FF2B5EF4-FFF2-40B4-BE49-F238E27FC236}">
                <a16:creationId xmlns:a16="http://schemas.microsoft.com/office/drawing/2014/main" id="{05E335AA-8E15-56F2-49F7-E9F5D7C2D7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904" r="21097" b="-3"/>
          <a:stretch>
            <a:fillRect/>
          </a:stretch>
        </p:blipFill>
        <p:spPr>
          <a:xfrm>
            <a:off x="20" y="10"/>
            <a:ext cx="6584930" cy="6857990"/>
          </a:xfrm>
          <a:prstGeom prst="rect">
            <a:avLst/>
          </a:prstGeom>
          <a:noFill/>
        </p:spPr>
      </p:pic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204A64F9-17FF-691F-309E-CD1FABF77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078330" y="6444297"/>
            <a:ext cx="244788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High-impact sales strategies</a:t>
            </a:r>
          </a:p>
        </p:txBody>
      </p:sp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id="{2A560890-CACB-BAB4-68B4-CD476351A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25633" y="6446652"/>
            <a:ext cx="429207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3877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A87EA-8BB3-79C6-656A-1A8ABD658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8720" y="933449"/>
            <a:ext cx="3598681" cy="2071689"/>
          </a:xfrm>
        </p:spPr>
        <p:txBody>
          <a:bodyPr>
            <a:normAutofit fontScale="90000"/>
          </a:bodyPr>
          <a:lstStyle/>
          <a:p>
            <a:r>
              <a:rPr lang="en-US" dirty="0"/>
              <a:t>Challenges facing influencers marketing 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1DF94A-DA27-1E29-408E-F5360E814F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88720" y="3128963"/>
            <a:ext cx="3599963" cy="1737209"/>
          </a:xfrm>
        </p:spPr>
        <p:txBody>
          <a:bodyPr>
            <a:normAutofit/>
          </a:bodyPr>
          <a:lstStyle/>
          <a:p>
            <a:r>
              <a:rPr lang="en-US" dirty="0"/>
              <a:t>Ethical concerns like lack of transparency (Journalism, 2023).</a:t>
            </a:r>
          </a:p>
        </p:txBody>
      </p:sp>
      <p:pic>
        <p:nvPicPr>
          <p:cNvPr id="7" name="Picture Placeholder 6" descr="A close up of a plant">
            <a:extLst>
              <a:ext uri="{FF2B5EF4-FFF2-40B4-BE49-F238E27FC236}">
                <a16:creationId xmlns:a16="http://schemas.microsoft.com/office/drawing/2014/main" id="{4D793EC9-E32C-C4AA-76E5-1B5E961A62D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76120" y="0"/>
            <a:ext cx="5025257" cy="6858000"/>
          </a:xfrm>
        </p:spPr>
      </p:pic>
    </p:spTree>
    <p:extLst>
      <p:ext uri="{BB962C8B-B14F-4D97-AF65-F5344CB8AC3E}">
        <p14:creationId xmlns:p14="http://schemas.microsoft.com/office/powerpoint/2010/main" val="3272732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D0301-A0E5-3D7A-589D-8CF891D7CB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0E50EF-B6E5-1620-1CBE-D76D7094BB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88720" y="3128963"/>
            <a:ext cx="3599963" cy="1622189"/>
          </a:xfrm>
        </p:spPr>
        <p:txBody>
          <a:bodyPr>
            <a:normAutofit/>
          </a:bodyPr>
          <a:lstStyle/>
          <a:p>
            <a:r>
              <a:rPr lang="en-GB" dirty="0"/>
              <a:t>Influencers marketing is an effective and powerful strategy when executed responsibly 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DB161F2E-69D6-7ED6-4DA5-569608EFFA77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</p:spTree>
    <p:extLst>
      <p:ext uri="{BB962C8B-B14F-4D97-AF65-F5344CB8AC3E}">
        <p14:creationId xmlns:p14="http://schemas.microsoft.com/office/powerpoint/2010/main" val="9328834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B96FB-D780-5987-F01A-B7B1D2A41D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8720" y="854239"/>
            <a:ext cx="7876287" cy="1407271"/>
          </a:xfrm>
        </p:spPr>
        <p:txBody>
          <a:bodyPr anchor="b">
            <a:normAutofit/>
          </a:bodyPr>
          <a:lstStyle/>
          <a:p>
            <a:r>
              <a:rPr lang="en-GB" dirty="0"/>
              <a:t>Referencing list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36DF000A-A71C-FB6C-8333-1D3A06A67B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88720" y="2446157"/>
            <a:ext cx="9819616" cy="3185965"/>
          </a:xfrm>
        </p:spPr>
        <p:txBody>
          <a:bodyPr>
            <a:normAutofit/>
          </a:bodyPr>
          <a:lstStyle/>
          <a:p>
            <a:pPr algn="just"/>
            <a:r>
              <a:rPr lang="en-GB" sz="1200" dirty="0">
                <a:latin typeface="Arial"/>
                <a:cs typeface="Arial"/>
              </a:rPr>
              <a:t>Forbes Council (2025) The role of influencers in innovative brand strategies. Available at:</a:t>
            </a:r>
            <a:r>
              <a:rPr lang="en-GB" sz="1200" u="sng" dirty="0">
                <a:latin typeface="Arial"/>
                <a:cs typeface="Arial"/>
                <a:hlinkClick r:id="rId2"/>
              </a:rPr>
              <a:t>https://councils.forbes.com/blog/the-role-of-influencers-in-innovative-brand-strategies?hs_amp=true</a:t>
            </a:r>
            <a:r>
              <a:rPr lang="en-GB" sz="1200" dirty="0">
                <a:latin typeface="Arial"/>
                <a:cs typeface="Arial"/>
              </a:rPr>
              <a:t> (Accessed 21 November 2025).</a:t>
            </a:r>
            <a:endParaRPr lang="en-US" sz="1200" dirty="0">
              <a:latin typeface="Arial"/>
              <a:cs typeface="Arial"/>
            </a:endParaRPr>
          </a:p>
          <a:p>
            <a:pPr algn="just"/>
            <a:r>
              <a:rPr lang="en-GB" sz="1200" dirty="0">
                <a:latin typeface="Arial"/>
                <a:cs typeface="Arial"/>
              </a:rPr>
              <a:t>Research Gate (2023) The role of influencer marketing in building authentic brand relationships online.  Available at:</a:t>
            </a:r>
            <a:r>
              <a:rPr lang="en-GB" sz="1200" u="sng" dirty="0">
                <a:latin typeface="Arial"/>
                <a:cs typeface="Arial"/>
                <a:hlinkClick r:id="rId3"/>
              </a:rPr>
              <a:t>(PDF) The Role of Influencer Marketing in Building Authentic Brand Relationships Online</a:t>
            </a:r>
            <a:r>
              <a:rPr lang="en-GB" sz="1200" dirty="0">
                <a:latin typeface="Arial"/>
                <a:cs typeface="Arial"/>
              </a:rPr>
              <a:t> (Accessed 21 November).</a:t>
            </a:r>
            <a:endParaRPr lang="en-US" sz="1200" dirty="0">
              <a:latin typeface="Arial"/>
              <a:cs typeface="Arial"/>
            </a:endParaRPr>
          </a:p>
          <a:p>
            <a:pPr algn="just"/>
            <a:r>
              <a:rPr lang="en-GB" sz="1200" dirty="0" err="1">
                <a:latin typeface="Arial"/>
                <a:cs typeface="Arial"/>
              </a:rPr>
              <a:t>Influencity</a:t>
            </a:r>
            <a:r>
              <a:rPr lang="en-GB" sz="1200" dirty="0">
                <a:latin typeface="Arial"/>
                <a:cs typeface="Arial"/>
              </a:rPr>
              <a:t> (2025) Storytelling in marketing: how influencers can build a brand narrative that sells. Available at: </a:t>
            </a:r>
            <a:r>
              <a:rPr lang="en-GB" sz="1200" u="sng" dirty="0">
                <a:latin typeface="Arial"/>
                <a:cs typeface="Arial"/>
                <a:hlinkClick r:id="rId4"/>
              </a:rPr>
              <a:t>Storytelling in Marketing: How Influencers Can Build a Brand Narrative That Sells</a:t>
            </a:r>
            <a:r>
              <a:rPr lang="en-GB" sz="1200" dirty="0">
                <a:latin typeface="Arial"/>
                <a:cs typeface="Arial"/>
              </a:rPr>
              <a:t>  (Accessed 21 November 2025). </a:t>
            </a:r>
            <a:endParaRPr lang="en-US" sz="1200" dirty="0">
              <a:latin typeface="Arial"/>
              <a:cs typeface="Arial"/>
            </a:endParaRPr>
          </a:p>
          <a:p>
            <a:pPr algn="just"/>
            <a:r>
              <a:rPr lang="en-GB" sz="1200" dirty="0">
                <a:latin typeface="Arial"/>
                <a:cs typeface="Arial"/>
              </a:rPr>
              <a:t>IZEA (2024) Impact and influence: the effects of influencer culture on society.  Available at:</a:t>
            </a:r>
            <a:r>
              <a:rPr lang="en-GB" sz="1200" u="sng" dirty="0">
                <a:latin typeface="Arial"/>
                <a:cs typeface="Arial"/>
                <a:hlinkClick r:id="rId5"/>
              </a:rPr>
              <a:t>Impact and Influence: The Effects of Influencer Culture on Society - IZEA Worldwide, Inc</a:t>
            </a:r>
            <a:r>
              <a:rPr lang="en-GB" sz="1200" dirty="0">
                <a:latin typeface="Arial"/>
                <a:cs typeface="Arial"/>
              </a:rPr>
              <a:t> (Accessed 21 November 2025).</a:t>
            </a:r>
            <a:endParaRPr lang="en-US" sz="1200" dirty="0">
              <a:latin typeface="Arial"/>
              <a:cs typeface="Arial"/>
            </a:endParaRPr>
          </a:p>
          <a:p>
            <a:pPr algn="just"/>
            <a:r>
              <a:rPr lang="en-GB" sz="1200" dirty="0">
                <a:latin typeface="Arial"/>
                <a:cs typeface="Arial"/>
              </a:rPr>
              <a:t>Journalism (2023) Challenges and ethical considerations in influencer marketing. Available at: </a:t>
            </a:r>
            <a:r>
              <a:rPr lang="en-GB" sz="1200" u="sng" dirty="0">
                <a:latin typeface="Arial"/>
                <a:cs typeface="Arial"/>
                <a:hlinkClick r:id="rId6"/>
              </a:rPr>
              <a:t>Challenges and Ethical Considerations in Influencer Marketing • Journalism University</a:t>
            </a:r>
            <a:r>
              <a:rPr lang="en-GB" sz="1200" dirty="0">
                <a:latin typeface="Arial"/>
                <a:cs typeface="Arial"/>
              </a:rPr>
              <a:t>  (Accessed 22 November 2025).</a:t>
            </a:r>
            <a:endParaRPr lang="en-US" sz="1200" dirty="0">
              <a:latin typeface="Arial"/>
              <a:cs typeface="Arial"/>
            </a:endParaRPr>
          </a:p>
          <a:p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4B885ED6-7B33-2C58-EE1F-56B2324DD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2733" y="6116452"/>
            <a:ext cx="429207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739592"/>
      </p:ext>
    </p:extLst>
  </p:cSld>
  <p:clrMapOvr>
    <a:masterClrMapping/>
  </p:clrMapOvr>
</p:sld>
</file>

<file path=ppt/theme/theme1.xml><?xml version="1.0" encoding="utf-8"?>
<a:theme xmlns:a="http://schemas.openxmlformats.org/drawingml/2006/main" name="Gold Minimalism">
  <a:themeElements>
    <a:clrScheme name="Custom 8">
      <a:dk1>
        <a:sysClr val="windowText" lastClr="000000"/>
      </a:dk1>
      <a:lt1>
        <a:sysClr val="window" lastClr="FFFFFF"/>
      </a:lt1>
      <a:dk2>
        <a:srgbClr val="2C3932"/>
      </a:dk2>
      <a:lt2>
        <a:srgbClr val="B17A5B"/>
      </a:lt2>
      <a:accent1>
        <a:srgbClr val="CEBA80"/>
      </a:accent1>
      <a:accent2>
        <a:srgbClr val="4E364F"/>
      </a:accent2>
      <a:accent3>
        <a:srgbClr val="7A7567"/>
      </a:accent3>
      <a:accent4>
        <a:srgbClr val="364F4A"/>
      </a:accent4>
      <a:accent5>
        <a:srgbClr val="96A3C4"/>
      </a:accent5>
      <a:accent6>
        <a:srgbClr val="C2CFBB"/>
      </a:accent6>
      <a:hlink>
        <a:srgbClr val="169C9A"/>
      </a:hlink>
      <a:folHlink>
        <a:srgbClr val="E15C3D"/>
      </a:folHlink>
    </a:clrScheme>
    <a:fontScheme name="Custom 15">
      <a:majorFont>
        <a:latin typeface="Aptos Light"/>
        <a:ea typeface=""/>
        <a:cs typeface=""/>
      </a:majorFont>
      <a:minorFont>
        <a:latin typeface="Apto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uted minimalism sales presentation_win32_DN_v2" id="{C17B8461-7BAF-4AD3-85EC-10BA211770A4}" vid="{9A34595D-8FE1-48E7-A441-CE2046B778B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30" ma:contentTypeDescription="Create a new document." ma:contentTypeScope="" ma:versionID="cec0622158e8f13124e9e8fd4de31bd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b52f30ab005d15df08657af532e6e38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881A4212-02C6-475D-B332-DC5017D045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2BAF2CE-2C32-498E-B467-6C60C3767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2185BFC-6E97-4C88-9034-F2A7ED1C005E}">
  <ds:schemaRefs>
    <ds:schemaRef ds:uri="http://schemas.openxmlformats.org/package/2006/metadata/core-properties"/>
    <ds:schemaRef ds:uri="http://schemas.microsoft.com/office/2006/metadata/properties"/>
    <ds:schemaRef ds:uri="71af3243-3dd4-4a8d-8c0d-dd76da1f02a5"/>
    <ds:schemaRef ds:uri="http://schemas.microsoft.com/office/2006/documentManagement/types"/>
    <ds:schemaRef ds:uri="http://purl.org/dc/dcmitype/"/>
    <ds:schemaRef ds:uri="http://purl.org/dc/terms/"/>
    <ds:schemaRef ds:uri="http://schemas.microsoft.com/sharepoint/v3"/>
    <ds:schemaRef ds:uri="http://schemas.microsoft.com/office/infopath/2007/PartnerControls"/>
    <ds:schemaRef ds:uri="http://purl.org/dc/elements/1.1/"/>
    <ds:schemaRef ds:uri="http://www.w3.org/XML/1998/namespace"/>
    <ds:schemaRef ds:uri="230e9df3-be65-4c73-a93b-d1236ebd677e"/>
    <ds:schemaRef ds:uri="16c05727-aa75-4e4a-9b5f-8a80a1165891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567</Words>
  <Application>Microsoft Office PowerPoint</Application>
  <PresentationFormat>Widescreen</PresentationFormat>
  <Paragraphs>88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Gold Minimalism</vt:lpstr>
      <vt:lpstr>The role of influencers in modern marketing </vt:lpstr>
      <vt:lpstr>Agenda</vt:lpstr>
      <vt:lpstr>Introduction</vt:lpstr>
      <vt:lpstr>How influencers shape consumer behaviour </vt:lpstr>
      <vt:lpstr>A powerful world example is  </vt:lpstr>
      <vt:lpstr>Challenges facing influencers marketing  </vt:lpstr>
      <vt:lpstr>summary</vt:lpstr>
      <vt:lpstr>Referencing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248</cp:revision>
  <dcterms:created xsi:type="dcterms:W3CDTF">2025-11-24T10:50:59Z</dcterms:created>
  <dcterms:modified xsi:type="dcterms:W3CDTF">2025-11-24T18:26:41Z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