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58" r:id="rId4"/>
    <p:sldId id="260" r:id="rId5"/>
    <p:sldId id="259"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7965"/>
    <p:restoredTop sz="94654"/>
  </p:normalViewPr>
  <p:slideViewPr>
    <p:cSldViewPr snapToGrid="0">
      <p:cViewPr>
        <p:scale>
          <a:sx n="138" d="100"/>
          <a:sy n="138" d="100"/>
        </p:scale>
        <p:origin x="144" y="-10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CD42552C-96DF-7641-887F-CAD1A8D4AA9A}" type="datetimeFigureOut">
              <a:rPr lang="en-US" smtClean="0"/>
              <a:t>7/14/24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EFEE9B08-4E54-2643-954E-464EB075AFBC}" type="slidenum">
              <a:rPr lang="en-US" smtClean="0"/>
              <a:t>‹#›</a:t>
            </a:fld>
            <a:endParaRPr lang="en-US" dirty="0"/>
          </a:p>
        </p:txBody>
      </p:sp>
    </p:spTree>
    <p:extLst>
      <p:ext uri="{BB962C8B-B14F-4D97-AF65-F5344CB8AC3E}">
        <p14:creationId xmlns:p14="http://schemas.microsoft.com/office/powerpoint/2010/main" val="234437407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D42552C-96DF-7641-887F-CAD1A8D4AA9A}" type="datetimeFigureOut">
              <a:rPr lang="en-US" smtClean="0"/>
              <a:t>7/14/24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EFEE9B08-4E54-2643-954E-464EB075AFBC}" type="slidenum">
              <a:rPr lang="en-US" smtClean="0"/>
              <a:t>‹#›</a:t>
            </a:fld>
            <a:endParaRPr lang="en-US" dirty="0"/>
          </a:p>
        </p:txBody>
      </p:sp>
    </p:spTree>
    <p:extLst>
      <p:ext uri="{BB962C8B-B14F-4D97-AF65-F5344CB8AC3E}">
        <p14:creationId xmlns:p14="http://schemas.microsoft.com/office/powerpoint/2010/main" val="42209771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CD42552C-96DF-7641-887F-CAD1A8D4AA9A}" type="datetimeFigureOut">
              <a:rPr lang="en-US" smtClean="0"/>
              <a:t>7/14/24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EFEE9B08-4E54-2643-954E-464EB075AFBC}" type="slidenum">
              <a:rPr lang="en-US" smtClean="0"/>
              <a:t>‹#›</a:t>
            </a:fld>
            <a:endParaRPr lang="en-US" dirty="0"/>
          </a:p>
        </p:txBody>
      </p:sp>
    </p:spTree>
    <p:extLst>
      <p:ext uri="{BB962C8B-B14F-4D97-AF65-F5344CB8AC3E}">
        <p14:creationId xmlns:p14="http://schemas.microsoft.com/office/powerpoint/2010/main" val="26713409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CD42552C-96DF-7641-887F-CAD1A8D4AA9A}" type="datetimeFigureOut">
              <a:rPr lang="en-US" smtClean="0"/>
              <a:t>7/14/24</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EFEE9B08-4E54-2643-954E-464EB075AFBC}" type="slidenum">
              <a:rPr lang="en-US" smtClean="0"/>
              <a:t>‹#›</a:t>
            </a:fld>
            <a:endParaRPr lang="en-US" dirty="0"/>
          </a:p>
        </p:txBody>
      </p:sp>
    </p:spTree>
    <p:extLst>
      <p:ext uri="{BB962C8B-B14F-4D97-AF65-F5344CB8AC3E}">
        <p14:creationId xmlns:p14="http://schemas.microsoft.com/office/powerpoint/2010/main" val="31089042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CD42552C-96DF-7641-887F-CAD1A8D4AA9A}" type="datetimeFigureOut">
              <a:rPr lang="en-US" smtClean="0"/>
              <a:t>7/14/24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EFEE9B08-4E54-2643-954E-464EB075AFBC}" type="slidenum">
              <a:rPr lang="en-US" smtClean="0"/>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20548854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D42552C-96DF-7641-887F-CAD1A8D4AA9A}" type="datetimeFigureOut">
              <a:rPr lang="en-US" smtClean="0"/>
              <a:t>7/14/24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EFEE9B08-4E54-2643-954E-464EB075AFBC}" type="slidenum">
              <a:rPr lang="en-US" smtClean="0"/>
              <a:t>‹#›</a:t>
            </a:fld>
            <a:endParaRPr lang="en-US" dirty="0"/>
          </a:p>
        </p:txBody>
      </p:sp>
    </p:spTree>
    <p:extLst>
      <p:ext uri="{BB962C8B-B14F-4D97-AF65-F5344CB8AC3E}">
        <p14:creationId xmlns:p14="http://schemas.microsoft.com/office/powerpoint/2010/main" val="4364946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42552C-96DF-7641-887F-CAD1A8D4AA9A}" type="datetimeFigureOut">
              <a:rPr lang="en-US" smtClean="0"/>
              <a:t>7/14/24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EFEE9B08-4E54-2643-954E-464EB075AFBC}" type="slidenum">
              <a:rPr lang="en-US" smtClean="0"/>
              <a:t>‹#›</a:t>
            </a:fld>
            <a:endParaRPr lang="en-US" dirty="0"/>
          </a:p>
        </p:txBody>
      </p:sp>
    </p:spTree>
    <p:extLst>
      <p:ext uri="{BB962C8B-B14F-4D97-AF65-F5344CB8AC3E}">
        <p14:creationId xmlns:p14="http://schemas.microsoft.com/office/powerpoint/2010/main" val="40292671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CD42552C-96DF-7641-887F-CAD1A8D4AA9A}" type="datetimeFigureOut">
              <a:rPr lang="en-US" smtClean="0"/>
              <a:t>7/14/24</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EFEE9B08-4E54-2643-954E-464EB075AFBC}" type="slidenum">
              <a:rPr lang="en-US" smtClean="0"/>
              <a:t>‹#›</a:t>
            </a:fld>
            <a:endParaRPr lang="en-US" dirty="0"/>
          </a:p>
        </p:txBody>
      </p:sp>
    </p:spTree>
    <p:extLst>
      <p:ext uri="{BB962C8B-B14F-4D97-AF65-F5344CB8AC3E}">
        <p14:creationId xmlns:p14="http://schemas.microsoft.com/office/powerpoint/2010/main" val="16917229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CD42552C-96DF-7641-887F-CAD1A8D4AA9A}" type="datetimeFigureOut">
              <a:rPr lang="en-US" smtClean="0"/>
              <a:t>7/14/24</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EFEE9B08-4E54-2643-954E-464EB075AFBC}" type="slidenum">
              <a:rPr lang="en-US" smtClean="0"/>
              <a:t>‹#›</a:t>
            </a:fld>
            <a:endParaRPr lang="en-US" dirty="0"/>
          </a:p>
        </p:txBody>
      </p:sp>
    </p:spTree>
    <p:extLst>
      <p:ext uri="{BB962C8B-B14F-4D97-AF65-F5344CB8AC3E}">
        <p14:creationId xmlns:p14="http://schemas.microsoft.com/office/powerpoint/2010/main" val="33996924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D42552C-96DF-7641-887F-CAD1A8D4AA9A}" type="datetimeFigureOut">
              <a:rPr lang="en-US" smtClean="0"/>
              <a:t>7/14/24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FEE9B08-4E54-2643-954E-464EB075AFBC}" type="slidenum">
              <a:rPr lang="en-US" smtClean="0"/>
              <a:t>‹#›</a:t>
            </a:fld>
            <a:endParaRPr lang="en-US" dirty="0"/>
          </a:p>
        </p:txBody>
      </p:sp>
    </p:spTree>
    <p:extLst>
      <p:ext uri="{BB962C8B-B14F-4D97-AF65-F5344CB8AC3E}">
        <p14:creationId xmlns:p14="http://schemas.microsoft.com/office/powerpoint/2010/main" val="32709114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D42552C-96DF-7641-887F-CAD1A8D4AA9A}" type="datetimeFigureOut">
              <a:rPr lang="en-US" smtClean="0"/>
              <a:t>7/14/24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FEE9B08-4E54-2643-954E-464EB075AFBC}" type="slidenum">
              <a:rPr lang="en-US" smtClean="0"/>
              <a:t>‹#›</a:t>
            </a:fld>
            <a:endParaRPr lang="en-US" dirty="0"/>
          </a:p>
        </p:txBody>
      </p:sp>
    </p:spTree>
    <p:extLst>
      <p:ext uri="{BB962C8B-B14F-4D97-AF65-F5344CB8AC3E}">
        <p14:creationId xmlns:p14="http://schemas.microsoft.com/office/powerpoint/2010/main" val="41450556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CD42552C-96DF-7641-887F-CAD1A8D4AA9A}" type="datetimeFigureOut">
              <a:rPr lang="en-US" smtClean="0"/>
              <a:t>7/14/24</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EFEE9B08-4E54-2643-954E-464EB075AFBC}" type="slidenum">
              <a:rPr lang="en-US" smtClean="0"/>
              <a:t>‹#›</a:t>
            </a:fld>
            <a:endParaRPr lang="en-US" dirty="0"/>
          </a:p>
        </p:txBody>
      </p:sp>
    </p:spTree>
    <p:extLst>
      <p:ext uri="{BB962C8B-B14F-4D97-AF65-F5344CB8AC3E}">
        <p14:creationId xmlns:p14="http://schemas.microsoft.com/office/powerpoint/2010/main" val="367288700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8" name="Picture 4" descr="Emotional intelligence">
            <a:extLst>
              <a:ext uri="{FF2B5EF4-FFF2-40B4-BE49-F238E27FC236}">
                <a16:creationId xmlns:a16="http://schemas.microsoft.com/office/drawing/2014/main" id="{F94B9F0B-17DC-23FF-E1A3-84B888E5E3B5}"/>
              </a:ext>
            </a:extLst>
          </p:cNvPr>
          <p:cNvPicPr>
            <a:picLocks noChangeAspect="1" noChangeArrowheads="1"/>
          </p:cNvPicPr>
          <p:nvPr/>
        </p:nvPicPr>
        <p:blipFill rotWithShape="1">
          <a:blip r:embed="rId2">
            <a:alphaModFix amt="40000"/>
            <a:extLst>
              <a:ext uri="{28A0092B-C50C-407E-A947-70E740481C1C}">
                <a14:useLocalDpi xmlns:a14="http://schemas.microsoft.com/office/drawing/2010/main" val="0"/>
              </a:ext>
            </a:extLst>
          </a:blip>
          <a:srcRect t="15730"/>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F47EB5A-04FD-5819-B155-4A1CEFE1C996}"/>
              </a:ext>
            </a:extLst>
          </p:cNvPr>
          <p:cNvSpPr>
            <a:spLocks noGrp="1"/>
          </p:cNvSpPr>
          <p:nvPr>
            <p:ph type="ctrTitle"/>
          </p:nvPr>
        </p:nvSpPr>
        <p:spPr>
          <a:xfrm>
            <a:off x="2231136" y="964692"/>
            <a:ext cx="7729728" cy="1188720"/>
          </a:xfrm>
          <a:noFill/>
          <a:ln>
            <a:solidFill>
              <a:srgbClr val="FFFFFF"/>
            </a:solidFill>
          </a:ln>
        </p:spPr>
        <p:txBody>
          <a:bodyPr vert="horz" lIns="182880" tIns="182880" rIns="182880" bIns="182880" rtlCol="0" anchor="ctr">
            <a:normAutofit/>
          </a:bodyPr>
          <a:lstStyle/>
          <a:p>
            <a:r>
              <a:rPr lang="en-US" sz="2800" dirty="0">
                <a:solidFill>
                  <a:schemeClr val="tx1"/>
                </a:solidFill>
              </a:rPr>
              <a:t>Evaluation of Emotional intelligence in the workplace </a:t>
            </a:r>
          </a:p>
        </p:txBody>
      </p:sp>
      <p:sp>
        <p:nvSpPr>
          <p:cNvPr id="3" name="Subtitle 2">
            <a:extLst>
              <a:ext uri="{FF2B5EF4-FFF2-40B4-BE49-F238E27FC236}">
                <a16:creationId xmlns:a16="http://schemas.microsoft.com/office/drawing/2014/main" id="{D824B149-F5FB-190B-50D4-5C14D91CF321}"/>
              </a:ext>
            </a:extLst>
          </p:cNvPr>
          <p:cNvSpPr>
            <a:spLocks noGrp="1"/>
          </p:cNvSpPr>
          <p:nvPr>
            <p:ph type="subTitle" idx="1"/>
          </p:nvPr>
        </p:nvSpPr>
        <p:spPr>
          <a:xfrm>
            <a:off x="2231136" y="2638044"/>
            <a:ext cx="7729728" cy="3101983"/>
          </a:xfrm>
        </p:spPr>
        <p:txBody>
          <a:bodyPr vert="horz" lIns="91440" tIns="45720" rIns="91440" bIns="45720" rtlCol="0">
            <a:normAutofit/>
          </a:bodyPr>
          <a:lstStyle/>
          <a:p>
            <a:pPr indent="-228600" algn="l">
              <a:buFont typeface="Arial" panose="020B0604020202020204" pitchFamily="34" charset="0"/>
              <a:buChar char="•"/>
            </a:pPr>
            <a:r>
              <a:rPr lang="en-US" dirty="0">
                <a:solidFill>
                  <a:schemeClr val="tx1">
                    <a:lumMod val="85000"/>
                    <a:lumOff val="15000"/>
                  </a:schemeClr>
                </a:solidFill>
              </a:rPr>
              <a:t>Name; Khadjha Wilson</a:t>
            </a:r>
          </a:p>
          <a:p>
            <a:pPr indent="-228600" algn="l">
              <a:buFont typeface="Arial" panose="020B0604020202020204" pitchFamily="34" charset="0"/>
              <a:buChar char="•"/>
            </a:pPr>
            <a:r>
              <a:rPr lang="en-US" dirty="0">
                <a:solidFill>
                  <a:schemeClr val="tx1">
                    <a:lumMod val="85000"/>
                    <a:lumOff val="15000"/>
                  </a:schemeClr>
                </a:solidFill>
              </a:rPr>
              <a:t>Student number:2020812</a:t>
            </a:r>
          </a:p>
          <a:p>
            <a:pPr indent="-228600" algn="l">
              <a:buFont typeface="Arial" panose="020B0604020202020204" pitchFamily="34" charset="0"/>
              <a:buChar char="•"/>
            </a:pPr>
            <a:r>
              <a:rPr lang="en-US" dirty="0">
                <a:solidFill>
                  <a:schemeClr val="tx1">
                    <a:lumMod val="85000"/>
                    <a:lumOff val="15000"/>
                  </a:schemeClr>
                </a:solidFill>
              </a:rPr>
              <a:t>Module: Developing emotional intelligence skills for the workplace</a:t>
            </a:r>
          </a:p>
          <a:p>
            <a:pPr indent="-228600" algn="l">
              <a:buFont typeface="Arial" panose="020B0604020202020204" pitchFamily="34" charset="0"/>
              <a:buChar char="•"/>
            </a:pPr>
            <a:r>
              <a:rPr lang="en-US" dirty="0">
                <a:solidFill>
                  <a:schemeClr val="tx1">
                    <a:lumMod val="85000"/>
                    <a:lumOff val="15000"/>
                  </a:schemeClr>
                </a:solidFill>
              </a:rPr>
              <a:t>Module code:BMSW6106</a:t>
            </a:r>
          </a:p>
          <a:p>
            <a:pPr indent="-228600" algn="l">
              <a:buFont typeface="Arial" panose="020B0604020202020204" pitchFamily="34" charset="0"/>
              <a:buChar char="•"/>
            </a:pPr>
            <a:r>
              <a:rPr lang="en-US" dirty="0">
                <a:solidFill>
                  <a:schemeClr val="tx1">
                    <a:lumMod val="85000"/>
                    <a:lumOff val="15000"/>
                  </a:schemeClr>
                </a:solidFill>
              </a:rPr>
              <a:t>Lecturer: Dr Olu Adegbite</a:t>
            </a:r>
          </a:p>
        </p:txBody>
      </p:sp>
    </p:spTree>
    <p:extLst>
      <p:ext uri="{BB962C8B-B14F-4D97-AF65-F5344CB8AC3E}">
        <p14:creationId xmlns:p14="http://schemas.microsoft.com/office/powerpoint/2010/main" val="31912346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8AA92-5BA8-28E9-EF71-62C8E5DBB4ED}"/>
              </a:ext>
            </a:extLst>
          </p:cNvPr>
          <p:cNvSpPr>
            <a:spLocks noGrp="1"/>
          </p:cNvSpPr>
          <p:nvPr>
            <p:ph type="title"/>
          </p:nvPr>
        </p:nvSpPr>
        <p:spPr>
          <a:xfrm>
            <a:off x="804672" y="964692"/>
            <a:ext cx="5894832" cy="1188720"/>
          </a:xfrm>
        </p:spPr>
        <p:txBody>
          <a:bodyPr>
            <a:normAutofit/>
          </a:bodyPr>
          <a:lstStyle/>
          <a:p>
            <a:r>
              <a:rPr lang="en-US" sz="2000" dirty="0">
                <a:effectLst/>
                <a:latin typeface="Arial" panose="020B0604020202020204" pitchFamily="34" charset="0"/>
                <a:ea typeface="Arial MT"/>
                <a:cs typeface="Arial MT"/>
              </a:rPr>
              <a:t>the importance of</a:t>
            </a:r>
            <a:r>
              <a:rPr lang="en-US" sz="2000" spc="5" dirty="0">
                <a:effectLst/>
                <a:latin typeface="Arial" panose="020B0604020202020204" pitchFamily="34" charset="0"/>
                <a:ea typeface="Arial MT"/>
                <a:cs typeface="Arial MT"/>
              </a:rPr>
              <a:t> </a:t>
            </a:r>
            <a:r>
              <a:rPr lang="en-US" sz="2000" dirty="0">
                <a:effectLst/>
                <a:latin typeface="Arial" panose="020B0604020202020204" pitchFamily="34" charset="0"/>
                <a:ea typeface="Arial MT"/>
                <a:cs typeface="Arial MT"/>
              </a:rPr>
              <a:t>emotional intelligence in the workplace. </a:t>
            </a:r>
            <a:br>
              <a:rPr lang="en-GB" sz="2000" dirty="0">
                <a:effectLst/>
                <a:latin typeface="Arial MT"/>
                <a:ea typeface="Arial MT"/>
                <a:cs typeface="Arial MT"/>
              </a:rPr>
            </a:br>
            <a:endParaRPr lang="en-US" sz="2000" dirty="0"/>
          </a:p>
        </p:txBody>
      </p:sp>
      <p:sp>
        <p:nvSpPr>
          <p:cNvPr id="3" name="Content Placeholder 2">
            <a:extLst>
              <a:ext uri="{FF2B5EF4-FFF2-40B4-BE49-F238E27FC236}">
                <a16:creationId xmlns:a16="http://schemas.microsoft.com/office/drawing/2014/main" id="{2F79F227-B47B-CEAA-7486-1BEF66BE343D}"/>
              </a:ext>
            </a:extLst>
          </p:cNvPr>
          <p:cNvSpPr>
            <a:spLocks noGrp="1"/>
          </p:cNvSpPr>
          <p:nvPr>
            <p:ph idx="1"/>
          </p:nvPr>
        </p:nvSpPr>
        <p:spPr>
          <a:xfrm>
            <a:off x="803243" y="2638044"/>
            <a:ext cx="5963317" cy="3263206"/>
          </a:xfrm>
        </p:spPr>
        <p:txBody>
          <a:bodyPr>
            <a:normAutofit/>
          </a:bodyPr>
          <a:lstStyle/>
          <a:p>
            <a:pPr>
              <a:lnSpc>
                <a:spcPct val="90000"/>
              </a:lnSpc>
              <a:buFont typeface="Wingdings" pitchFamily="2" charset="2"/>
              <a:buChar char="Ø"/>
            </a:pPr>
            <a:r>
              <a:rPr lang="en-US" sz="1500" dirty="0"/>
              <a:t>Emotional intelligence is what turns good leaders into great ones and transforms dysfunctional teams into powerhouse collaborators</a:t>
            </a:r>
          </a:p>
          <a:p>
            <a:pPr>
              <a:lnSpc>
                <a:spcPct val="90000"/>
              </a:lnSpc>
              <a:buFont typeface="Wingdings" pitchFamily="2" charset="2"/>
              <a:buChar char="Ø"/>
            </a:pPr>
            <a:r>
              <a:rPr lang="en-US" sz="1500" dirty="0"/>
              <a:t>Emotional intelligence is broken down in five components: self-awareness, self-regulation, motivation, empathy, and social skills. Theses skills are  important in managing relationships in business .</a:t>
            </a:r>
          </a:p>
          <a:p>
            <a:pPr>
              <a:lnSpc>
                <a:spcPct val="90000"/>
              </a:lnSpc>
              <a:buFont typeface="Wingdings" pitchFamily="2" charset="2"/>
              <a:buChar char="Ø"/>
            </a:pPr>
            <a:r>
              <a:rPr lang="en-GB" sz="1500" b="0" i="0" u="none" strike="noStrike" dirty="0">
                <a:effectLst/>
                <a:latin typeface="-webkit-standard"/>
              </a:rPr>
              <a:t>It’s the key to effective leadership, cohesive teams, and a positive organisational culture. While it presents some challenges in measurement and development, the payoff is undeniable. In a world where businesses often prioritize hard skills and immediate results, Emotional intelligence brings balance, ensuring sustainable success and a healthier work environment. </a:t>
            </a:r>
          </a:p>
          <a:p>
            <a:pPr marL="0" indent="0">
              <a:lnSpc>
                <a:spcPct val="90000"/>
              </a:lnSpc>
              <a:buNone/>
            </a:pPr>
            <a:r>
              <a:rPr lang="en-GB" sz="1500" dirty="0">
                <a:latin typeface="-webkit-standard"/>
              </a:rPr>
              <a:t>Picture </a:t>
            </a:r>
            <a:r>
              <a:rPr lang="en-GB" sz="1500" dirty="0" err="1">
                <a:latin typeface="-webkit-standard"/>
              </a:rPr>
              <a:t>source:https</a:t>
            </a:r>
            <a:r>
              <a:rPr lang="en-GB" sz="1500" dirty="0">
                <a:latin typeface="-webkit-standard"/>
              </a:rPr>
              <a:t>://</a:t>
            </a:r>
            <a:r>
              <a:rPr lang="en-GB" sz="1500" dirty="0" err="1">
                <a:latin typeface="-webkit-standard"/>
              </a:rPr>
              <a:t>www.wellable.co</a:t>
            </a:r>
            <a:r>
              <a:rPr lang="en-GB" sz="1500" dirty="0">
                <a:latin typeface="-webkit-standard"/>
              </a:rPr>
              <a:t>/blog/emotional-intelligence-in-the-workplace/</a:t>
            </a:r>
            <a:endParaRPr lang="en-US" sz="1500" dirty="0"/>
          </a:p>
        </p:txBody>
      </p:sp>
      <p:sp>
        <p:nvSpPr>
          <p:cNvPr id="2054" name="Rectangle 2053">
            <a:extLst>
              <a:ext uri="{FF2B5EF4-FFF2-40B4-BE49-F238E27FC236}">
                <a16:creationId xmlns:a16="http://schemas.microsoft.com/office/drawing/2014/main" id="{879398A9-0D0D-4901-BDDF-B3D93CECA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6706" y="964692"/>
            <a:ext cx="3986784"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56" name="Rectangle 2055">
            <a:extLst>
              <a:ext uri="{FF2B5EF4-FFF2-40B4-BE49-F238E27FC236}">
                <a16:creationId xmlns:a16="http://schemas.microsoft.com/office/drawing/2014/main" id="{011FEC3B-E514-4E21-B2CB-7903A73569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1298" y="1128683"/>
            <a:ext cx="3657600"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49" name="Picture 1" descr="A diagram of emotional intelligence&#10;&#10;Description automatically generated">
            <a:extLst>
              <a:ext uri="{FF2B5EF4-FFF2-40B4-BE49-F238E27FC236}">
                <a16:creationId xmlns:a16="http://schemas.microsoft.com/office/drawing/2014/main" id="{7F31A88F-1BF9-421F-C802-02A95A2EDD3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715890" y="1768763"/>
            <a:ext cx="3328416" cy="33284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10866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68D5C-4970-33F3-4F41-3BBF2AFC305B}"/>
              </a:ext>
            </a:extLst>
          </p:cNvPr>
          <p:cNvSpPr>
            <a:spLocks noGrp="1"/>
          </p:cNvSpPr>
          <p:nvPr>
            <p:ph type="title"/>
          </p:nvPr>
        </p:nvSpPr>
        <p:spPr/>
        <p:txBody>
          <a:bodyPr/>
          <a:lstStyle/>
          <a:p>
            <a:r>
              <a:rPr lang="en-US" dirty="0"/>
              <a:t>Implementing an EI model: Daniel Goleman model</a:t>
            </a:r>
          </a:p>
        </p:txBody>
      </p:sp>
      <p:sp>
        <p:nvSpPr>
          <p:cNvPr id="3" name="Content Placeholder 2">
            <a:extLst>
              <a:ext uri="{FF2B5EF4-FFF2-40B4-BE49-F238E27FC236}">
                <a16:creationId xmlns:a16="http://schemas.microsoft.com/office/drawing/2014/main" id="{47409FD1-913E-A4ED-6ECC-928145204DCB}"/>
              </a:ext>
            </a:extLst>
          </p:cNvPr>
          <p:cNvSpPr>
            <a:spLocks noGrp="1"/>
          </p:cNvSpPr>
          <p:nvPr>
            <p:ph idx="1"/>
          </p:nvPr>
        </p:nvSpPr>
        <p:spPr>
          <a:xfrm>
            <a:off x="2231136" y="2638044"/>
            <a:ext cx="7729728" cy="3938247"/>
          </a:xfrm>
        </p:spPr>
        <p:txBody>
          <a:bodyPr>
            <a:normAutofit fontScale="55000" lnSpcReduction="20000"/>
          </a:bodyPr>
          <a:lstStyle/>
          <a:p>
            <a:r>
              <a:rPr lang="en-US" dirty="0"/>
              <a:t>Daniel Goleman is a psychologist, author, and scientific journalist who </a:t>
            </a:r>
            <a:r>
              <a:rPr lang="en-US" dirty="0" err="1"/>
              <a:t>popularised</a:t>
            </a:r>
            <a:r>
              <a:rPr lang="en-US" dirty="0"/>
              <a:t> the term "emotional intelligence." </a:t>
            </a:r>
            <a:r>
              <a:rPr lang="en-GB" b="0" i="0" u="none" strike="noStrike" dirty="0">
                <a:solidFill>
                  <a:srgbClr val="000000"/>
                </a:solidFill>
                <a:effectLst/>
                <a:latin typeface="-webkit-standard"/>
              </a:rPr>
              <a:t>(</a:t>
            </a:r>
            <a:r>
              <a:rPr lang="en-GB" b="0" i="0" u="none" strike="noStrike" dirty="0" err="1">
                <a:solidFill>
                  <a:srgbClr val="000000"/>
                </a:solidFill>
                <a:effectLst/>
                <a:latin typeface="-webkit-standard"/>
              </a:rPr>
              <a:t>Channell</a:t>
            </a:r>
            <a:r>
              <a:rPr lang="en-GB" b="0" i="0" u="none" strike="noStrike" dirty="0">
                <a:solidFill>
                  <a:srgbClr val="000000"/>
                </a:solidFill>
                <a:effectLst/>
                <a:latin typeface="-webkit-standard"/>
              </a:rPr>
              <a:t>, 2024)</a:t>
            </a:r>
            <a:endParaRPr lang="en-US" dirty="0"/>
          </a:p>
          <a:p>
            <a:r>
              <a:rPr lang="en-US" dirty="0"/>
              <a:t>Understanding and controlling your own emotions as well as those of others is a sign of emotional intelligence.</a:t>
            </a:r>
          </a:p>
          <a:p>
            <a:r>
              <a:rPr lang="en-US" dirty="0"/>
              <a:t>Anyone can become more emotionally intelligent by following the framework he devised, which consists of five essential components that make up emotional intelligence as well as a variety of abilities that can be developed and enhanced. </a:t>
            </a:r>
            <a:r>
              <a:rPr lang="en-GB" b="0" i="0" u="none" strike="noStrike" dirty="0">
                <a:solidFill>
                  <a:srgbClr val="000000"/>
                </a:solidFill>
                <a:effectLst/>
                <a:latin typeface="-webkit-standard"/>
              </a:rPr>
              <a:t>(</a:t>
            </a:r>
            <a:r>
              <a:rPr lang="en-GB" b="0" i="0" u="none" strike="noStrike" dirty="0" err="1">
                <a:solidFill>
                  <a:srgbClr val="000000"/>
                </a:solidFill>
                <a:effectLst/>
                <a:latin typeface="-webkit-standard"/>
              </a:rPr>
              <a:t>Channell</a:t>
            </a:r>
            <a:r>
              <a:rPr lang="en-GB" b="0" i="0" u="none" strike="noStrike" dirty="0">
                <a:solidFill>
                  <a:srgbClr val="000000"/>
                </a:solidFill>
                <a:effectLst/>
                <a:latin typeface="-webkit-standard"/>
              </a:rPr>
              <a:t>, 2024)</a:t>
            </a:r>
            <a:endParaRPr lang="en-US" dirty="0"/>
          </a:p>
          <a:p>
            <a:r>
              <a:rPr lang="en-US" dirty="0"/>
              <a:t>Goleman divides EI into the following five parts:</a:t>
            </a:r>
          </a:p>
          <a:p>
            <a:pPr marL="0" indent="0">
              <a:buNone/>
            </a:pPr>
            <a:r>
              <a:rPr lang="en-US" dirty="0"/>
              <a:t>1. Self-awareness: This is about understanding who you are, your emotions, your shortcomings, and how you affect other people. Being conscious of oneself is essential in the workplace. Consider a leader who is aware of their propensity for stress at critical moments. Knowing this allows them to control their stress levels and prevent it from hurting their team.</a:t>
            </a:r>
          </a:p>
          <a:p>
            <a:pPr marL="0" indent="0">
              <a:buNone/>
            </a:pPr>
            <a:r>
              <a:rPr lang="en-US" dirty="0"/>
              <a:t>2. Self-regulation: The goal of self-regulation is to restrain or refocus erratic feelings and impulses. Imagine a project manager who, rather than freaking out or losing it, keeps cool and collected when things don't go as planned. This consistency helps stop tension and confusion from building up inside the team.</a:t>
            </a:r>
          </a:p>
          <a:p>
            <a:pPr marL="0" indent="0">
              <a:buNone/>
            </a:pPr>
            <a:r>
              <a:rPr lang="en-US" dirty="0"/>
              <a:t>3. Motivation: It all comes down to having an achievement-driven mindset. Motivated workers are those who stay late at work because they want to see the project through to completion rather than just because they have to.</a:t>
            </a:r>
          </a:p>
          <a:p>
            <a:pPr marL="0" indent="0">
              <a:buNone/>
            </a:pPr>
            <a:r>
              <a:rPr lang="en-US" dirty="0"/>
              <a:t>4. Empathy: Empathy is the capacity to feel another person's feelings. It involves attempting to view things from the viewpoint of someone else. The cohesiveness of a team depends on empathy. Without sacrificing professional standards, a leader who is empathetic towards a team member experiencing personal difficulties can offer assistance that raises spirits and fosters loyalty.</a:t>
            </a:r>
          </a:p>
          <a:p>
            <a:pPr marL="0" indent="0">
              <a:buNone/>
            </a:pPr>
            <a:r>
              <a:rPr lang="en-US" dirty="0"/>
              <a:t>5. Social skills: Managing relationships to guide individuals in desired directions is the essence of social skills. This calls for effective communication, the capacity to resolve conflicts, and the capacity to motivate and persuade. Strong social skills enable leaders to negotiate the complex web of relationships that exist in the workplace, facilitating the completion of tasks and fostering productive team dynamics.</a:t>
            </a:r>
          </a:p>
          <a:p>
            <a:pPr marL="0" indent="0">
              <a:buNone/>
            </a:pPr>
            <a:r>
              <a:rPr lang="en-GB" b="0" i="0" u="none" strike="noStrike" dirty="0">
                <a:solidFill>
                  <a:srgbClr val="000000"/>
                </a:solidFill>
                <a:effectLst/>
                <a:latin typeface="-webkit-standard"/>
              </a:rPr>
              <a:t>(</a:t>
            </a:r>
            <a:r>
              <a:rPr lang="en-GB" b="0" i="0" u="none" strike="noStrike" dirty="0" err="1">
                <a:solidFill>
                  <a:srgbClr val="000000"/>
                </a:solidFill>
                <a:effectLst/>
                <a:latin typeface="-webkit-standard"/>
              </a:rPr>
              <a:t>Channell</a:t>
            </a:r>
            <a:r>
              <a:rPr lang="en-GB" b="0" i="0" u="none" strike="noStrike" dirty="0">
                <a:solidFill>
                  <a:srgbClr val="000000"/>
                </a:solidFill>
                <a:effectLst/>
                <a:latin typeface="-webkit-standard"/>
              </a:rPr>
              <a:t>, 2024)</a:t>
            </a:r>
            <a:endParaRPr lang="en-US" dirty="0"/>
          </a:p>
          <a:p>
            <a:endParaRPr lang="en-US" dirty="0"/>
          </a:p>
        </p:txBody>
      </p:sp>
    </p:spTree>
    <p:extLst>
      <p:ext uri="{BB962C8B-B14F-4D97-AF65-F5344CB8AC3E}">
        <p14:creationId xmlns:p14="http://schemas.microsoft.com/office/powerpoint/2010/main" val="1081143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2475E-FD38-FB93-4AAA-208815129053}"/>
              </a:ext>
            </a:extLst>
          </p:cNvPr>
          <p:cNvSpPr>
            <a:spLocks noGrp="1"/>
          </p:cNvSpPr>
          <p:nvPr>
            <p:ph type="title"/>
          </p:nvPr>
        </p:nvSpPr>
        <p:spPr/>
        <p:txBody>
          <a:bodyPr/>
          <a:lstStyle/>
          <a:p>
            <a:r>
              <a:rPr lang="en-GB" b="0" i="0" u="none" strike="noStrike" dirty="0">
                <a:solidFill>
                  <a:srgbClr val="000000"/>
                </a:solidFill>
                <a:effectLst/>
                <a:latin typeface="-webkit-standard"/>
              </a:rPr>
              <a:t>Why Goleman's Model?</a:t>
            </a:r>
            <a:endParaRPr lang="en-US" dirty="0"/>
          </a:p>
        </p:txBody>
      </p:sp>
      <p:sp>
        <p:nvSpPr>
          <p:cNvPr id="3" name="Content Placeholder 2">
            <a:extLst>
              <a:ext uri="{FF2B5EF4-FFF2-40B4-BE49-F238E27FC236}">
                <a16:creationId xmlns:a16="http://schemas.microsoft.com/office/drawing/2014/main" id="{DB1EA5DC-E758-59EE-7169-AA02EBCEF53F}"/>
              </a:ext>
            </a:extLst>
          </p:cNvPr>
          <p:cNvSpPr>
            <a:spLocks noGrp="1"/>
          </p:cNvSpPr>
          <p:nvPr>
            <p:ph idx="1"/>
          </p:nvPr>
        </p:nvSpPr>
        <p:spPr/>
        <p:txBody>
          <a:bodyPr/>
          <a:lstStyle/>
          <a:p>
            <a:r>
              <a:rPr lang="en-US" dirty="0"/>
              <a:t>Goleman's model goes beyond theory. It offers a thorough but useful framework that is immediately applicable to common business situations. These five elements provide precise, doable advice for overcoming interpersonal disagreements or overseeing a project with significant risks. It also </a:t>
            </a:r>
            <a:r>
              <a:rPr lang="en-US" dirty="0" err="1"/>
              <a:t>emphasises</a:t>
            </a:r>
            <a:r>
              <a:rPr lang="en-US" dirty="0"/>
              <a:t> adaptation and leadership, which can foster effective resolution of conflicts, raise team morale, encourage innovation, and promote employee morale.</a:t>
            </a:r>
          </a:p>
        </p:txBody>
      </p:sp>
    </p:spTree>
    <p:extLst>
      <p:ext uri="{BB962C8B-B14F-4D97-AF65-F5344CB8AC3E}">
        <p14:creationId xmlns:p14="http://schemas.microsoft.com/office/powerpoint/2010/main" val="36029603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FF52F-BA01-ACD0-214A-2620AEAC50A2}"/>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C543B28E-9F9F-0682-FD82-0AF6A129B146}"/>
              </a:ext>
            </a:extLst>
          </p:cNvPr>
          <p:cNvSpPr>
            <a:spLocks noGrp="1"/>
          </p:cNvSpPr>
          <p:nvPr>
            <p:ph idx="1"/>
          </p:nvPr>
        </p:nvSpPr>
        <p:spPr/>
        <p:txBody>
          <a:bodyPr/>
          <a:lstStyle/>
          <a:p>
            <a:r>
              <a:rPr lang="en-GB" b="0" i="0" u="none" strike="noStrike" dirty="0" err="1">
                <a:solidFill>
                  <a:srgbClr val="000000"/>
                </a:solidFill>
                <a:effectLst/>
              </a:rPr>
              <a:t>Channell</a:t>
            </a:r>
            <a:r>
              <a:rPr lang="en-GB" b="0" i="0" u="none" strike="noStrike" dirty="0">
                <a:solidFill>
                  <a:srgbClr val="000000"/>
                </a:solidFill>
                <a:effectLst/>
              </a:rPr>
              <a:t>, M. (2024) </a:t>
            </a:r>
            <a:r>
              <a:rPr lang="en-GB" b="0" i="1" u="none" strike="noStrike" dirty="0">
                <a:solidFill>
                  <a:srgbClr val="000000"/>
                </a:solidFill>
                <a:effectLst/>
              </a:rPr>
              <a:t>Daniel Goleman’s Emotional Intelligence in Leadership: How to improve motivation in your team</a:t>
            </a:r>
            <a:r>
              <a:rPr lang="en-GB" b="0" i="0" u="none" strike="noStrike" dirty="0">
                <a:solidFill>
                  <a:srgbClr val="000000"/>
                </a:solidFill>
                <a:effectLst/>
              </a:rPr>
              <a:t>, </a:t>
            </a:r>
            <a:r>
              <a:rPr lang="en-GB" b="0" i="1" u="none" strike="noStrike" dirty="0">
                <a:solidFill>
                  <a:srgbClr val="000000"/>
                </a:solidFill>
                <a:effectLst/>
              </a:rPr>
              <a:t>TSW Training</a:t>
            </a:r>
            <a:r>
              <a:rPr lang="en-GB" b="0" i="0" u="none" strike="noStrike" dirty="0">
                <a:solidFill>
                  <a:srgbClr val="000000"/>
                </a:solidFill>
                <a:effectLst/>
              </a:rPr>
              <a:t>. Available at: https://</a:t>
            </a:r>
            <a:r>
              <a:rPr lang="en-GB" b="0" i="0" u="none" strike="noStrike" dirty="0" err="1">
                <a:solidFill>
                  <a:srgbClr val="000000"/>
                </a:solidFill>
                <a:effectLst/>
              </a:rPr>
              <a:t>www.tsw.co.uk</a:t>
            </a:r>
            <a:r>
              <a:rPr lang="en-GB" b="0" i="0" u="none" strike="noStrike" dirty="0">
                <a:solidFill>
                  <a:srgbClr val="000000"/>
                </a:solidFill>
                <a:effectLst/>
              </a:rPr>
              <a:t>/blog/leadership-and-management/</a:t>
            </a:r>
            <a:r>
              <a:rPr lang="en-GB" b="0" i="0" u="none" strike="noStrike" dirty="0" err="1">
                <a:solidFill>
                  <a:srgbClr val="000000"/>
                </a:solidFill>
                <a:effectLst/>
              </a:rPr>
              <a:t>daniel</a:t>
            </a:r>
            <a:r>
              <a:rPr lang="en-GB" b="0" i="0" u="none" strike="noStrike" dirty="0">
                <a:solidFill>
                  <a:srgbClr val="000000"/>
                </a:solidFill>
                <a:effectLst/>
              </a:rPr>
              <a:t>-</a:t>
            </a:r>
            <a:r>
              <a:rPr lang="en-GB" b="0" i="0" u="none" strike="noStrike" dirty="0" err="1">
                <a:solidFill>
                  <a:srgbClr val="000000"/>
                </a:solidFill>
                <a:effectLst/>
              </a:rPr>
              <a:t>goleman</a:t>
            </a:r>
            <a:r>
              <a:rPr lang="en-GB" b="0" i="0" u="none" strike="noStrike" dirty="0">
                <a:solidFill>
                  <a:srgbClr val="000000"/>
                </a:solidFill>
                <a:effectLst/>
              </a:rPr>
              <a:t>-emotional-intelligence/ (Accessed: 10 July 2024). </a:t>
            </a:r>
          </a:p>
          <a:p>
            <a:endParaRPr lang="en-US" dirty="0"/>
          </a:p>
        </p:txBody>
      </p:sp>
    </p:spTree>
    <p:extLst>
      <p:ext uri="{BB962C8B-B14F-4D97-AF65-F5344CB8AC3E}">
        <p14:creationId xmlns:p14="http://schemas.microsoft.com/office/powerpoint/2010/main" val="3982104811"/>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Parcel</Template>
  <TotalTime>39</TotalTime>
  <Words>696</Words>
  <Application>Microsoft Macintosh PowerPoint</Application>
  <PresentationFormat>Widescreen</PresentationFormat>
  <Paragraphs>26</Paragraphs>
  <Slides>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-webkit-standard</vt:lpstr>
      <vt:lpstr>Arial</vt:lpstr>
      <vt:lpstr>Arial MT</vt:lpstr>
      <vt:lpstr>Gill Sans MT</vt:lpstr>
      <vt:lpstr>Wingdings</vt:lpstr>
      <vt:lpstr>Parcel</vt:lpstr>
      <vt:lpstr>Evaluation of Emotional intelligence in the workplace </vt:lpstr>
      <vt:lpstr>the importance of emotional intelligence in the workplace.  </vt:lpstr>
      <vt:lpstr>Implementing an EI model: Daniel Goleman model</vt:lpstr>
      <vt:lpstr>Why Goleman's Model?</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Evaluation of Emotional intelligence in the workplace </dc:title>
  <dc:creator>Khadjha Wilson (2020812)</dc:creator>
  <cp:lastModifiedBy>Khadjha Wilson (2020812)</cp:lastModifiedBy>
  <cp:revision>2</cp:revision>
  <dcterms:created xsi:type="dcterms:W3CDTF">2024-07-14T00:23:06Z</dcterms:created>
  <dcterms:modified xsi:type="dcterms:W3CDTF">2024-07-14T01:02:25Z</dcterms:modified>
</cp:coreProperties>
</file>