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08" r:id="rId1"/>
  </p:sldMasterIdLst>
  <p:notesMasterIdLst>
    <p:notesMasterId r:id="rId19"/>
  </p:notesMasterIdLst>
  <p:sldIdLst>
    <p:sldId id="257" r:id="rId2"/>
    <p:sldId id="301" r:id="rId3"/>
    <p:sldId id="327" r:id="rId4"/>
    <p:sldId id="314" r:id="rId5"/>
    <p:sldId id="318" r:id="rId6"/>
    <p:sldId id="316" r:id="rId7"/>
    <p:sldId id="317" r:id="rId8"/>
    <p:sldId id="319" r:id="rId9"/>
    <p:sldId id="320" r:id="rId10"/>
    <p:sldId id="321" r:id="rId11"/>
    <p:sldId id="322" r:id="rId12"/>
    <p:sldId id="323" r:id="rId13"/>
    <p:sldId id="324" r:id="rId14"/>
    <p:sldId id="325" r:id="rId15"/>
    <p:sldId id="326" r:id="rId16"/>
    <p:sldId id="313" r:id="rId17"/>
    <p:sldId id="315" r:id="rId18"/>
  </p:sldIdLst>
  <p:sldSz cx="12192000" cy="6858000"/>
  <p:notesSz cx="6858000" cy="9144000"/>
  <p:embeddedFontLst>
    <p:embeddedFont>
      <p:font typeface="Wingdings 3" panose="05040102010807070707" pitchFamily="18" charset="2"/>
      <p:regular r:id="rId20"/>
    </p:embeddedFont>
    <p:embeddedFont>
      <p:font typeface="Century Gothic" panose="020B0502020202020204" pitchFamily="34" charset="0"/>
      <p:regular r:id="rId21"/>
      <p:bold r:id="rId22"/>
      <p:italic r:id="rId23"/>
      <p:boldItalic r:id="rId24"/>
    </p:embeddedFont>
    <p:embeddedFont>
      <p:font typeface="Calibri" panose="020F0502020204030204" pitchFamily="34" charset="0"/>
      <p:regular r:id="rId25"/>
      <p:bold r:id="rId26"/>
      <p:italic r:id="rId27"/>
      <p:boldItalic r:id="rId2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3" autoAdjust="0"/>
    <p:restoredTop sz="94660"/>
  </p:normalViewPr>
  <p:slideViewPr>
    <p:cSldViewPr snapToGrid="0" showGuides="1">
      <p:cViewPr varScale="1">
        <p:scale>
          <a:sx n="83" d="100"/>
          <a:sy n="83" d="100"/>
        </p:scale>
        <p:origin x="48" y="2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8AE66-3524-4E8B-9E47-FF68E5D3151E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EA4D6-B027-42B4-A724-437B4F85F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0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388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220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421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811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398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926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254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31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641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418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358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044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981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449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110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898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737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665E195-C89C-4871-8AE9-903FDB8B6D9D}" type="datetimeFigureOut">
              <a:rPr lang="en-US" smtClean="0"/>
              <a:pPr/>
              <a:t>10/11/2020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254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4186" y="2070979"/>
            <a:ext cx="8825658" cy="2677648"/>
          </a:xfrm>
        </p:spPr>
        <p:txBody>
          <a:bodyPr>
            <a:normAutofit/>
          </a:bodyPr>
          <a:lstStyle/>
          <a:p>
            <a:r>
              <a:rPr lang="en-US" sz="4400" dirty="0" smtClean="0"/>
              <a:t>ECHC 7002 The Counselling Reflexive Practitioner</a:t>
            </a:r>
            <a:br>
              <a:rPr lang="en-US" sz="4400" dirty="0" smtClean="0"/>
            </a:br>
            <a:endParaRPr lang="en-US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52181"/>
            <a:ext cx="9484290" cy="1486619"/>
          </a:xfrm>
        </p:spPr>
        <p:txBody>
          <a:bodyPr>
            <a:normAutofit/>
          </a:bodyPr>
          <a:lstStyle/>
          <a:p>
            <a:r>
              <a:rPr lang="en-US" dirty="0" smtClean="0"/>
              <a:t>Week </a:t>
            </a:r>
            <a:r>
              <a:rPr lang="en-US" dirty="0" smtClean="0"/>
              <a:t>3: </a:t>
            </a:r>
            <a:r>
              <a:rPr lang="en-US" dirty="0" smtClean="0"/>
              <a:t>Exploration of heuristic </a:t>
            </a:r>
            <a:r>
              <a:rPr lang="en-US" dirty="0" smtClean="0"/>
              <a:t>Design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Connection</a:t>
            </a:r>
          </a:p>
          <a:p>
            <a:r>
              <a:rPr lang="en-GB" dirty="0" smtClean="0"/>
              <a:t>What have you been reading</a:t>
            </a:r>
            <a:r>
              <a:rPr lang="en-GB" dirty="0" smtClean="0"/>
              <a:t>?</a:t>
            </a:r>
          </a:p>
          <a:p>
            <a:r>
              <a:rPr lang="en-GB" dirty="0" smtClean="0"/>
              <a:t>Assessment Overview</a:t>
            </a:r>
            <a:endParaRPr lang="en-GB" dirty="0" smtClean="0"/>
          </a:p>
          <a:p>
            <a:r>
              <a:rPr lang="en-GB" dirty="0" smtClean="0"/>
              <a:t>Exploration of </a:t>
            </a:r>
            <a:r>
              <a:rPr lang="en-GB" dirty="0" smtClean="0"/>
              <a:t>Heuristic Design and Qualities</a:t>
            </a:r>
          </a:p>
          <a:p>
            <a:r>
              <a:rPr lang="en-GB" dirty="0" smtClean="0"/>
              <a:t>Journal Article(s) </a:t>
            </a:r>
            <a:endParaRPr lang="en-GB" dirty="0" smtClean="0"/>
          </a:p>
          <a:p>
            <a:r>
              <a:rPr lang="en-GB" dirty="0" smtClean="0"/>
              <a:t>Discussion &amp; Feedback: </a:t>
            </a:r>
            <a:endParaRPr lang="en-GB" dirty="0" smtClean="0"/>
          </a:p>
          <a:p>
            <a:r>
              <a:rPr lang="en-GB" dirty="0" smtClean="0"/>
              <a:t>Tuesdays </a:t>
            </a:r>
            <a:r>
              <a:rPr lang="en-GB" dirty="0" smtClean="0"/>
              <a:t>Session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1478" y="441854"/>
            <a:ext cx="4619625" cy="2870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932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 Guidance</a:t>
            </a:r>
            <a:endParaRPr lang="en-GB" b="1" dirty="0"/>
          </a:p>
        </p:txBody>
      </p:sp>
      <p:pic>
        <p:nvPicPr>
          <p:cNvPr id="1026" name="Picture 2" descr="https://media.istockphoto.com/photos/tips-word-and-idea-picture-id1144189191?b=1&amp;k=6&amp;m=1144189191&amp;s=170667a&amp;w=0&amp;h=TA1GDRtZ1dWIJUuf44s0Dy60D6sW04zyqNEnD_zjZbo=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177" y="2628181"/>
            <a:ext cx="9661585" cy="343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42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are your reading?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6634" y="2001328"/>
            <a:ext cx="10598989" cy="4704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72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3670" y="1128944"/>
            <a:ext cx="8761413" cy="706964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Qualities of Heuristic Inquiry</a:t>
            </a:r>
          </a:p>
          <a:p>
            <a:r>
              <a:rPr lang="en-GB" dirty="0" smtClean="0"/>
              <a:t>Becoming </a:t>
            </a:r>
            <a:r>
              <a:rPr lang="en-GB" dirty="0"/>
              <a:t>aware of a topic and formulating a research question(s)</a:t>
            </a:r>
          </a:p>
          <a:p>
            <a:r>
              <a:rPr lang="en-GB" dirty="0"/>
              <a:t>Methods of Preparation</a:t>
            </a:r>
          </a:p>
          <a:p>
            <a:r>
              <a:rPr lang="en-GB" dirty="0"/>
              <a:t>Methods of Collecting Data</a:t>
            </a:r>
          </a:p>
          <a:p>
            <a:r>
              <a:rPr lang="en-GB" dirty="0"/>
              <a:t>What is Data?</a:t>
            </a:r>
          </a:p>
          <a:p>
            <a:r>
              <a:rPr lang="en-GB" dirty="0" smtClean="0"/>
              <a:t>Conducting </a:t>
            </a:r>
            <a:r>
              <a:rPr lang="en-GB" dirty="0"/>
              <a:t>a literature review</a:t>
            </a:r>
          </a:p>
          <a:p>
            <a:r>
              <a:rPr lang="en-GB" dirty="0" smtClean="0"/>
              <a:t>Preparing </a:t>
            </a:r>
            <a:r>
              <a:rPr lang="en-GB" dirty="0"/>
              <a:t>an Ethic form: Ethical Consideration</a:t>
            </a:r>
          </a:p>
          <a:p>
            <a:r>
              <a:rPr lang="en-GB" dirty="0" smtClean="0"/>
              <a:t>You </a:t>
            </a:r>
            <a:r>
              <a:rPr lang="en-GB" dirty="0"/>
              <a:t>as the researcher and research </a:t>
            </a:r>
            <a:r>
              <a:rPr lang="en-GB" dirty="0" smtClean="0"/>
              <a:t>participant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230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580845"/>
            <a:ext cx="8761413" cy="1099787"/>
          </a:xfrm>
        </p:spPr>
        <p:txBody>
          <a:bodyPr/>
          <a:lstStyle/>
          <a:p>
            <a:r>
              <a:rPr lang="en-GB" b="1" dirty="0" smtClean="0"/>
              <a:t>Qualities of Heuristic Inquiry (</a:t>
            </a:r>
            <a:r>
              <a:rPr lang="en-GB" b="1" dirty="0" err="1" smtClean="0"/>
              <a:t>Moustakas</a:t>
            </a:r>
            <a:r>
              <a:rPr lang="en-GB" b="1" dirty="0" smtClean="0"/>
              <a:t>, 1990 p. 38)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145650" cy="3416300"/>
          </a:xfrm>
        </p:spPr>
        <p:txBody>
          <a:bodyPr/>
          <a:lstStyle/>
          <a:p>
            <a:r>
              <a:rPr lang="en-GB" i="1" dirty="0" smtClean="0"/>
              <a:t>“Heuristic Inquiry leads to depictions of essential meaning and </a:t>
            </a:r>
            <a:r>
              <a:rPr lang="en-GB" b="1" i="1" dirty="0" smtClean="0"/>
              <a:t>portrayal of the intrigue and personal significance</a:t>
            </a:r>
            <a:r>
              <a:rPr lang="en-GB" i="1" dirty="0" smtClean="0"/>
              <a:t> that imbue the search to know. </a:t>
            </a:r>
          </a:p>
          <a:p>
            <a:r>
              <a:rPr lang="en-GB" i="1" dirty="0" smtClean="0"/>
              <a:t>Heuristics may involve </a:t>
            </a:r>
            <a:r>
              <a:rPr lang="en-GB" b="1" i="1" dirty="0" smtClean="0"/>
              <a:t>reintegration of derived knowledge </a:t>
            </a:r>
            <a:r>
              <a:rPr lang="en-GB" i="1" dirty="0" smtClean="0"/>
              <a:t>that itself is an act of creative discovery, a synthesis that includes intuition and tacit understanding. </a:t>
            </a:r>
          </a:p>
          <a:p>
            <a:r>
              <a:rPr lang="en-GB" i="1" dirty="0" smtClean="0"/>
              <a:t>Research participants (yourself) </a:t>
            </a:r>
            <a:r>
              <a:rPr lang="en-GB" b="1" i="1" dirty="0" smtClean="0"/>
              <a:t>remain visible </a:t>
            </a:r>
            <a:r>
              <a:rPr lang="en-GB" i="1" dirty="0" smtClean="0"/>
              <a:t>in the examination of data and continue to be portrayed as who persons</a:t>
            </a:r>
          </a:p>
          <a:p>
            <a:r>
              <a:rPr lang="en-GB" i="1" dirty="0" smtClean="0"/>
              <a:t>Heuristics retains the essence of the </a:t>
            </a:r>
            <a:r>
              <a:rPr lang="en-GB" b="1" i="1" dirty="0" smtClean="0"/>
              <a:t>person in the experience</a:t>
            </a:r>
            <a:r>
              <a:rPr lang="en-GB" i="1" dirty="0" smtClean="0"/>
              <a:t>. </a:t>
            </a:r>
          </a:p>
          <a:p>
            <a:r>
              <a:rPr lang="en-GB" i="1" dirty="0" smtClean="0"/>
              <a:t>The heuristic quest in on recreation of the </a:t>
            </a:r>
            <a:r>
              <a:rPr lang="en-GB" b="1" i="1" dirty="0" smtClean="0"/>
              <a:t>lived experience</a:t>
            </a:r>
            <a:r>
              <a:rPr lang="en-GB" i="1" dirty="0" smtClean="0"/>
              <a:t>; full and complete depictions of the experience from the frame of reference of the experiencing person”.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676795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Gathering of Materials - Data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Narrative descriptions</a:t>
            </a:r>
          </a:p>
          <a:p>
            <a:r>
              <a:rPr lang="en-GB" dirty="0" smtClean="0"/>
              <a:t>Dialogues with oneself</a:t>
            </a:r>
          </a:p>
          <a:p>
            <a:r>
              <a:rPr lang="en-GB" dirty="0" smtClean="0"/>
              <a:t>Stories, </a:t>
            </a:r>
          </a:p>
          <a:p>
            <a:r>
              <a:rPr lang="en-GB" dirty="0" smtClean="0"/>
              <a:t>Poems, </a:t>
            </a:r>
          </a:p>
          <a:p>
            <a:r>
              <a:rPr lang="en-GB" dirty="0" smtClean="0"/>
              <a:t>Artwork, </a:t>
            </a:r>
          </a:p>
          <a:p>
            <a:r>
              <a:rPr lang="en-GB" dirty="0" smtClean="0"/>
              <a:t>Journals, </a:t>
            </a:r>
          </a:p>
          <a:p>
            <a:r>
              <a:rPr lang="en-GB" dirty="0" smtClean="0"/>
              <a:t>Diaries, </a:t>
            </a:r>
          </a:p>
          <a:p>
            <a:r>
              <a:rPr lang="en-GB" dirty="0" smtClean="0"/>
              <a:t>Autobiographical logs, </a:t>
            </a:r>
            <a:endParaRPr lang="en-GB" dirty="0"/>
          </a:p>
          <a:p>
            <a:r>
              <a:rPr lang="en-GB" dirty="0" smtClean="0"/>
              <a:t>Other personal documents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5525" y="2271623"/>
            <a:ext cx="5377132" cy="374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686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Exploring the Question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140" y="2231366"/>
            <a:ext cx="10253931" cy="4134928"/>
          </a:xfrm>
        </p:spPr>
        <p:txBody>
          <a:bodyPr>
            <a:normAutofit/>
          </a:bodyPr>
          <a:lstStyle/>
          <a:p>
            <a:r>
              <a:rPr lang="en-GB" dirty="0" smtClean="0"/>
              <a:t>Once the question is formulated, careful and disciplined organisation of methods for preparing to conduct that the study </a:t>
            </a:r>
          </a:p>
          <a:p>
            <a:r>
              <a:rPr lang="en-GB" dirty="0" smtClean="0"/>
              <a:t>Construction of methods and procedures to guide a collection of data that will illuminate an answer to the questions. </a:t>
            </a:r>
          </a:p>
          <a:p>
            <a:r>
              <a:rPr lang="en-GB" dirty="0" smtClean="0"/>
              <a:t>After the data is collected, they must be organised and presented in way that depicts and illustrates the themes,  meanings, and essence of the experience. </a:t>
            </a:r>
          </a:p>
          <a:p>
            <a:r>
              <a:rPr lang="en-GB" dirty="0" smtClean="0"/>
              <a:t>Methods are open ended</a:t>
            </a:r>
          </a:p>
          <a:p>
            <a:r>
              <a:rPr lang="en-GB" dirty="0" smtClean="0"/>
              <a:t>Each research process unfolds in its own way. </a:t>
            </a:r>
          </a:p>
          <a:p>
            <a:r>
              <a:rPr lang="en-GB" dirty="0" smtClean="0"/>
              <a:t>The heuristic research constructs methods that will explicate meanings and patterns of experience relevant to the question procedure that will encourage open expression and feelings.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3401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328" y="1680632"/>
            <a:ext cx="11317857" cy="47489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GB" b="1" dirty="0" smtClean="0"/>
              <a:t>Methods of Preparation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024879" cy="3416300"/>
          </a:xfrm>
        </p:spPr>
        <p:txBody>
          <a:bodyPr>
            <a:normAutofit/>
          </a:bodyPr>
          <a:lstStyle/>
          <a:p>
            <a:endParaRPr lang="en-GB" sz="32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b="1" dirty="0" smtClean="0">
                <a:solidFill>
                  <a:schemeClr val="bg1"/>
                </a:solidFill>
              </a:rPr>
              <a:t>Immersion in to the topic or question, going wide open to discover meanings in everyday observations, conversations and published works</a:t>
            </a:r>
            <a:r>
              <a:rPr lang="en-GB" sz="3200" dirty="0" smtClean="0"/>
              <a:t>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58058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075" y="2072522"/>
            <a:ext cx="11346612" cy="478547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Methods of Preparation – Self – Reflective Study Research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8651" y="2574745"/>
            <a:ext cx="10282686" cy="3416300"/>
          </a:xfrm>
        </p:spPr>
        <p:txBody>
          <a:bodyPr>
            <a:normAutofit fontScale="92500"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Developing a set of instructions for your self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Locating and acquiring the research participants, (Not for Self Research)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Developing a Contract – What could this look like for Self-Research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Considering ways of creating an atmosphere – How will this happen for you?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Using relaxation/meditation activities to facilitate a sense of comfort, relaxation and at-</a:t>
            </a:r>
            <a:r>
              <a:rPr lang="en-GB" sz="2400" b="1" dirty="0" err="1" smtClean="0">
                <a:solidFill>
                  <a:schemeClr val="bg1"/>
                </a:solidFill>
              </a:rPr>
              <a:t>homeness</a:t>
            </a:r>
            <a:endParaRPr lang="en-GB" sz="2400" b="1" dirty="0" smtClean="0">
              <a:solidFill>
                <a:schemeClr val="bg1"/>
              </a:solidFill>
            </a:endParaRPr>
          </a:p>
          <a:p>
            <a:r>
              <a:rPr lang="en-GB" sz="2400" b="1" dirty="0" smtClean="0">
                <a:solidFill>
                  <a:schemeClr val="bg1"/>
                </a:solidFill>
              </a:rPr>
              <a:t>Constructing a way of apprising your research to yourself</a:t>
            </a:r>
            <a:r>
              <a:rPr lang="en-GB" b="1" dirty="0" smtClean="0"/>
              <a:t>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35592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– Asking Self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this person know about the experience being studied?</a:t>
            </a:r>
          </a:p>
          <a:p>
            <a:r>
              <a:rPr lang="en-GB" dirty="0" smtClean="0"/>
              <a:t>What qualities of dimensions of the experience stand out for the person?</a:t>
            </a:r>
          </a:p>
          <a:p>
            <a:r>
              <a:rPr lang="en-GB" dirty="0" smtClean="0"/>
              <a:t>What example are vivid and alive? </a:t>
            </a:r>
          </a:p>
          <a:p>
            <a:r>
              <a:rPr lang="en-GB" dirty="0" smtClean="0"/>
              <a:t>What events, situations, and people are connected with the experience?</a:t>
            </a:r>
          </a:p>
          <a:p>
            <a:r>
              <a:rPr lang="en-GB" dirty="0" smtClean="0"/>
              <a:t>What bodily states or shift in bodily presence occur in the experience?</a:t>
            </a:r>
          </a:p>
          <a:p>
            <a:r>
              <a:rPr lang="en-GB" dirty="0" smtClean="0"/>
              <a:t>What time and space factors affect the person’s awareness and meaning of the experience?</a:t>
            </a:r>
          </a:p>
          <a:p>
            <a:r>
              <a:rPr lang="en-GB" dirty="0" smtClean="0"/>
              <a:t>Has the person shared all of the significant ingredients or constituents of the experience?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12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– Asking Self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The researcher must keep in mind throughout the process that the material collected must depict the experience in accurate, compressive, rich an vivid terms. </a:t>
            </a:r>
          </a:p>
          <a:p>
            <a:r>
              <a:rPr lang="en-GB" sz="2800" i="1" dirty="0" smtClean="0"/>
              <a:t>In heuristic research, depictions are often presented in stories, examples, conversations, metaphors, and analogies. 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1614243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of organising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Thematic Analysis (to explore in Advance Research Methods Module) – Away to Analyse your data? 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6311" y="3009900"/>
            <a:ext cx="4505325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3365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Literature Review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section will introduce and review the literature of your chosen topic area. </a:t>
            </a:r>
            <a:endParaRPr lang="en-GB" sz="2400" dirty="0" smtClean="0"/>
          </a:p>
          <a:p>
            <a:r>
              <a:rPr lang="en-GB" sz="2400" dirty="0" smtClean="0"/>
              <a:t>It </a:t>
            </a:r>
            <a:r>
              <a:rPr lang="en-GB" sz="2400" dirty="0"/>
              <a:t>is not about </a:t>
            </a:r>
            <a:r>
              <a:rPr lang="en-GB" sz="2400" dirty="0" err="1"/>
              <a:t>Moustakas</a:t>
            </a:r>
            <a:r>
              <a:rPr lang="en-GB" sz="2400" dirty="0"/>
              <a:t> research method, that comes into the next section. This part is about your theme, e.g. bereavement, identity, shame etc. </a:t>
            </a:r>
            <a:endParaRPr lang="en-GB" sz="2400" dirty="0" smtClean="0"/>
          </a:p>
          <a:p>
            <a:r>
              <a:rPr lang="en-GB" sz="2400" dirty="0" smtClean="0"/>
              <a:t>So </a:t>
            </a:r>
            <a:r>
              <a:rPr lang="en-GB" sz="2400" dirty="0"/>
              <a:t>discuss the literature that surrounds your theme</a:t>
            </a:r>
            <a:r>
              <a:rPr lang="en-GB" sz="2400" i="1" dirty="0"/>
              <a:t>. Remember your word count</a:t>
            </a:r>
            <a:endParaRPr lang="en-GB" sz="2400" i="1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8861" y="481103"/>
            <a:ext cx="2400300" cy="19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088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Preparing an </a:t>
            </a:r>
            <a:r>
              <a:rPr lang="en-GB" sz="3200" b="1" dirty="0" smtClean="0"/>
              <a:t>Ethics </a:t>
            </a:r>
            <a:r>
              <a:rPr lang="en-GB" sz="3200" b="1" dirty="0"/>
              <a:t>form: Ethical </a:t>
            </a:r>
            <a:r>
              <a:rPr lang="en-GB" sz="3200" b="1" dirty="0" smtClean="0"/>
              <a:t>Consideration for Self-Study Research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See Example on Moodle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069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Discussion &amp; Feedback</a:t>
            </a:r>
            <a:endParaRPr lang="en-GB" b="1" dirty="0"/>
          </a:p>
        </p:txBody>
      </p:sp>
      <p:pic>
        <p:nvPicPr>
          <p:cNvPr id="2050" name="Picture 2" descr="Speech, Bubble, Communication, Speak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430" y="2403894"/>
            <a:ext cx="9437298" cy="352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97505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083" y="2265872"/>
            <a:ext cx="11197087" cy="45921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Tuesday Session: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408" y="2603500"/>
            <a:ext cx="9966383" cy="3969828"/>
          </a:xfrm>
        </p:spPr>
        <p:txBody>
          <a:bodyPr/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Focusing </a:t>
            </a:r>
            <a:r>
              <a:rPr lang="en-GB" sz="3600" b="1" dirty="0" smtClean="0">
                <a:solidFill>
                  <a:schemeClr val="bg1"/>
                </a:solidFill>
              </a:rPr>
              <a:t>Exercise</a:t>
            </a:r>
          </a:p>
          <a:p>
            <a:r>
              <a:rPr lang="en-GB" sz="3600" b="1" dirty="0" smtClean="0">
                <a:solidFill>
                  <a:schemeClr val="bg1"/>
                </a:solidFill>
              </a:rPr>
              <a:t>Reflective Writing Activities</a:t>
            </a:r>
            <a:endParaRPr lang="en-GB" sz="3600" b="1" dirty="0" smtClean="0">
              <a:solidFill>
                <a:schemeClr val="bg1"/>
              </a:solidFill>
            </a:endParaRPr>
          </a:p>
          <a:p>
            <a:r>
              <a:rPr lang="en-GB" sz="3600" b="1" dirty="0">
                <a:solidFill>
                  <a:schemeClr val="bg1"/>
                </a:solidFill>
              </a:rPr>
              <a:t>Exploring the </a:t>
            </a:r>
            <a:r>
              <a:rPr lang="en-GB" sz="3600" b="1" dirty="0" smtClean="0">
                <a:solidFill>
                  <a:schemeClr val="bg1"/>
                </a:solidFill>
              </a:rPr>
              <a:t>phenomenon: </a:t>
            </a:r>
            <a:r>
              <a:rPr lang="en-GB" sz="3600" b="1" i="1" dirty="0" smtClean="0">
                <a:solidFill>
                  <a:schemeClr val="bg1"/>
                </a:solidFill>
              </a:rPr>
              <a:t>Initial </a:t>
            </a:r>
            <a:r>
              <a:rPr lang="en-GB" sz="3600" b="1" i="1" dirty="0">
                <a:solidFill>
                  <a:schemeClr val="bg1"/>
                </a:solidFill>
              </a:rPr>
              <a:t>Engagement Phase – Soul </a:t>
            </a:r>
            <a:r>
              <a:rPr lang="en-GB" sz="3600" b="1" i="1" dirty="0" smtClean="0">
                <a:solidFill>
                  <a:schemeClr val="bg1"/>
                </a:solidFill>
              </a:rPr>
              <a:t>Searching</a:t>
            </a:r>
          </a:p>
          <a:p>
            <a:r>
              <a:rPr lang="en-GB" sz="3600" b="1" dirty="0" smtClean="0">
                <a:solidFill>
                  <a:schemeClr val="bg1"/>
                </a:solidFill>
              </a:rPr>
              <a:t>Going Deeper </a:t>
            </a:r>
          </a:p>
          <a:p>
            <a:r>
              <a:rPr lang="en-GB" sz="3600" b="1" dirty="0" smtClean="0">
                <a:solidFill>
                  <a:schemeClr val="bg1"/>
                </a:solidFill>
              </a:rPr>
              <a:t>Where am I now </a:t>
            </a:r>
            <a:endParaRPr lang="en-GB" sz="3600" b="1" dirty="0" smtClean="0">
              <a:solidFill>
                <a:schemeClr val="bg1"/>
              </a:solidFill>
            </a:endParaRP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206347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6891</TotalTime>
  <Words>720</Words>
  <Application>Microsoft Office PowerPoint</Application>
  <PresentationFormat>Widescreen</PresentationFormat>
  <Paragraphs>79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Wingdings 3</vt:lpstr>
      <vt:lpstr>Arial</vt:lpstr>
      <vt:lpstr>Century Gothic</vt:lpstr>
      <vt:lpstr>Calibri</vt:lpstr>
      <vt:lpstr>Ion Boardroom</vt:lpstr>
      <vt:lpstr>ECHC 7002 The Counselling Reflexive Practitioner </vt:lpstr>
      <vt:lpstr>Aims for today</vt:lpstr>
      <vt:lpstr>Assessment Guidance</vt:lpstr>
      <vt:lpstr>What are your reading?</vt:lpstr>
      <vt:lpstr>PowerPoint Presentation</vt:lpstr>
      <vt:lpstr>Qualities of Heuristic Inquiry (Moustakas, 1990 p. 38) </vt:lpstr>
      <vt:lpstr>Gathering of Materials - Data</vt:lpstr>
      <vt:lpstr>Exploring the Question</vt:lpstr>
      <vt:lpstr>Methods of Preparation</vt:lpstr>
      <vt:lpstr>Methods of Preparation – Self – Reflective Study Research </vt:lpstr>
      <vt:lpstr>Questions – Asking Self</vt:lpstr>
      <vt:lpstr>Questions – Asking Self</vt:lpstr>
      <vt:lpstr>Method of organising the data</vt:lpstr>
      <vt:lpstr>Literature Review</vt:lpstr>
      <vt:lpstr>Preparing an Ethics form: Ethical Consideration for Self-Study Research </vt:lpstr>
      <vt:lpstr>Discussion &amp; Feedback</vt:lpstr>
      <vt:lpstr>Tuesday Session: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</dc:title>
  <dc:creator>Andrea Williams</dc:creator>
  <cp:lastModifiedBy>Ruth Groff</cp:lastModifiedBy>
  <cp:revision>136</cp:revision>
  <dcterms:created xsi:type="dcterms:W3CDTF">2018-10-15T20:48:49Z</dcterms:created>
  <dcterms:modified xsi:type="dcterms:W3CDTF">2020-10-11T14:14:08Z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