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7AA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7AA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7AA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49935" y="6452755"/>
            <a:ext cx="621030" cy="128905"/>
          </a:xfrm>
          <a:custGeom>
            <a:avLst/>
            <a:gdLst/>
            <a:ahLst/>
            <a:cxnLst/>
            <a:rect l="l" t="t" r="r" b="b"/>
            <a:pathLst>
              <a:path w="621030" h="128904">
                <a:moveTo>
                  <a:pt x="106248" y="37172"/>
                </a:moveTo>
                <a:lnTo>
                  <a:pt x="101320" y="18656"/>
                </a:lnTo>
                <a:lnTo>
                  <a:pt x="88582" y="7277"/>
                </a:lnTo>
                <a:lnTo>
                  <a:pt x="84759" y="6019"/>
                </a:lnTo>
                <a:lnTo>
                  <a:pt x="84226" y="5854"/>
                </a:lnTo>
                <a:lnTo>
                  <a:pt x="84226" y="37172"/>
                </a:lnTo>
                <a:lnTo>
                  <a:pt x="83019" y="51257"/>
                </a:lnTo>
                <a:lnTo>
                  <a:pt x="78320" y="61671"/>
                </a:lnTo>
                <a:lnTo>
                  <a:pt x="68554" y="68122"/>
                </a:lnTo>
                <a:lnTo>
                  <a:pt x="52120" y="70345"/>
                </a:lnTo>
                <a:lnTo>
                  <a:pt x="38100" y="70345"/>
                </a:lnTo>
                <a:lnTo>
                  <a:pt x="38100" y="6019"/>
                </a:lnTo>
                <a:lnTo>
                  <a:pt x="53136" y="6019"/>
                </a:lnTo>
                <a:lnTo>
                  <a:pt x="69405" y="8775"/>
                </a:lnTo>
                <a:lnTo>
                  <a:pt x="78828" y="15951"/>
                </a:lnTo>
                <a:lnTo>
                  <a:pt x="83172" y="25946"/>
                </a:lnTo>
                <a:lnTo>
                  <a:pt x="84226" y="37172"/>
                </a:lnTo>
                <a:lnTo>
                  <a:pt x="84226" y="5854"/>
                </a:lnTo>
                <a:lnTo>
                  <a:pt x="78625" y="4013"/>
                </a:lnTo>
                <a:lnTo>
                  <a:pt x="71158" y="1562"/>
                </a:lnTo>
                <a:lnTo>
                  <a:pt x="52120" y="0"/>
                </a:lnTo>
                <a:lnTo>
                  <a:pt x="1003" y="0"/>
                </a:lnTo>
                <a:lnTo>
                  <a:pt x="0" y="1003"/>
                </a:lnTo>
                <a:lnTo>
                  <a:pt x="0" y="4013"/>
                </a:lnTo>
                <a:lnTo>
                  <a:pt x="1003" y="5016"/>
                </a:lnTo>
                <a:lnTo>
                  <a:pt x="6019" y="6019"/>
                </a:lnTo>
                <a:lnTo>
                  <a:pt x="18046" y="4013"/>
                </a:lnTo>
                <a:lnTo>
                  <a:pt x="18046" y="116573"/>
                </a:lnTo>
                <a:lnTo>
                  <a:pt x="15036" y="121589"/>
                </a:lnTo>
                <a:lnTo>
                  <a:pt x="1003" y="122593"/>
                </a:lnTo>
                <a:lnTo>
                  <a:pt x="0" y="122593"/>
                </a:lnTo>
                <a:lnTo>
                  <a:pt x="0" y="126619"/>
                </a:lnTo>
                <a:lnTo>
                  <a:pt x="1003" y="127622"/>
                </a:lnTo>
                <a:lnTo>
                  <a:pt x="57162" y="127622"/>
                </a:lnTo>
                <a:lnTo>
                  <a:pt x="57162" y="122593"/>
                </a:lnTo>
                <a:lnTo>
                  <a:pt x="56146" y="122593"/>
                </a:lnTo>
                <a:lnTo>
                  <a:pt x="41097" y="121589"/>
                </a:lnTo>
                <a:lnTo>
                  <a:pt x="38100" y="117576"/>
                </a:lnTo>
                <a:lnTo>
                  <a:pt x="38100" y="76365"/>
                </a:lnTo>
                <a:lnTo>
                  <a:pt x="51130" y="76365"/>
                </a:lnTo>
                <a:lnTo>
                  <a:pt x="64643" y="75615"/>
                </a:lnTo>
                <a:lnTo>
                  <a:pt x="100342" y="57391"/>
                </a:lnTo>
                <a:lnTo>
                  <a:pt x="105791" y="43535"/>
                </a:lnTo>
                <a:lnTo>
                  <a:pt x="106248" y="37172"/>
                </a:lnTo>
                <a:close/>
              </a:path>
              <a:path w="621030" h="128904">
                <a:moveTo>
                  <a:pt x="184480" y="70345"/>
                </a:moveTo>
                <a:lnTo>
                  <a:pt x="165430" y="39217"/>
                </a:lnTo>
                <a:lnTo>
                  <a:pt x="165430" y="70345"/>
                </a:lnTo>
                <a:lnTo>
                  <a:pt x="125298" y="70345"/>
                </a:lnTo>
                <a:lnTo>
                  <a:pt x="127762" y="57581"/>
                </a:lnTo>
                <a:lnTo>
                  <a:pt x="132092" y="48107"/>
                </a:lnTo>
                <a:lnTo>
                  <a:pt x="138290" y="42214"/>
                </a:lnTo>
                <a:lnTo>
                  <a:pt x="146380" y="40195"/>
                </a:lnTo>
                <a:lnTo>
                  <a:pt x="152374" y="40195"/>
                </a:lnTo>
                <a:lnTo>
                  <a:pt x="165430" y="70345"/>
                </a:lnTo>
                <a:lnTo>
                  <a:pt x="165430" y="39217"/>
                </a:lnTo>
                <a:lnTo>
                  <a:pt x="163283" y="38061"/>
                </a:lnTo>
                <a:lnTo>
                  <a:pt x="155841" y="35902"/>
                </a:lnTo>
                <a:lnTo>
                  <a:pt x="147370" y="35166"/>
                </a:lnTo>
                <a:lnTo>
                  <a:pt x="131064" y="38887"/>
                </a:lnTo>
                <a:lnTo>
                  <a:pt x="117678" y="49110"/>
                </a:lnTo>
                <a:lnTo>
                  <a:pt x="108610" y="64427"/>
                </a:lnTo>
                <a:lnTo>
                  <a:pt x="105270" y="83400"/>
                </a:lnTo>
                <a:lnTo>
                  <a:pt x="108470" y="101498"/>
                </a:lnTo>
                <a:lnTo>
                  <a:pt x="117297" y="115811"/>
                </a:lnTo>
                <a:lnTo>
                  <a:pt x="130644" y="125234"/>
                </a:lnTo>
                <a:lnTo>
                  <a:pt x="147370" y="128625"/>
                </a:lnTo>
                <a:lnTo>
                  <a:pt x="161201" y="126580"/>
                </a:lnTo>
                <a:lnTo>
                  <a:pt x="171564" y="121335"/>
                </a:lnTo>
                <a:lnTo>
                  <a:pt x="173418" y="119583"/>
                </a:lnTo>
                <a:lnTo>
                  <a:pt x="179108" y="114211"/>
                </a:lnTo>
                <a:lnTo>
                  <a:pt x="184480" y="106514"/>
                </a:lnTo>
                <a:lnTo>
                  <a:pt x="184480" y="104508"/>
                </a:lnTo>
                <a:lnTo>
                  <a:pt x="183464" y="104508"/>
                </a:lnTo>
                <a:lnTo>
                  <a:pt x="183464" y="103505"/>
                </a:lnTo>
                <a:lnTo>
                  <a:pt x="181470" y="103505"/>
                </a:lnTo>
                <a:lnTo>
                  <a:pt x="180454" y="104508"/>
                </a:lnTo>
                <a:lnTo>
                  <a:pt x="174688" y="110680"/>
                </a:lnTo>
                <a:lnTo>
                  <a:pt x="168922" y="115443"/>
                </a:lnTo>
                <a:lnTo>
                  <a:pt x="162407" y="118503"/>
                </a:lnTo>
                <a:lnTo>
                  <a:pt x="154406" y="119583"/>
                </a:lnTo>
                <a:lnTo>
                  <a:pt x="143776" y="117576"/>
                </a:lnTo>
                <a:lnTo>
                  <a:pt x="134099" y="111036"/>
                </a:lnTo>
                <a:lnTo>
                  <a:pt x="127050" y="99237"/>
                </a:lnTo>
                <a:lnTo>
                  <a:pt x="124320" y="81394"/>
                </a:lnTo>
                <a:lnTo>
                  <a:pt x="124320" y="76365"/>
                </a:lnTo>
                <a:lnTo>
                  <a:pt x="184480" y="76365"/>
                </a:lnTo>
                <a:lnTo>
                  <a:pt x="184480" y="70345"/>
                </a:lnTo>
                <a:close/>
              </a:path>
              <a:path w="621030" h="128904">
                <a:moveTo>
                  <a:pt x="277698" y="122593"/>
                </a:moveTo>
                <a:lnTo>
                  <a:pt x="276682" y="121589"/>
                </a:lnTo>
                <a:lnTo>
                  <a:pt x="276682" y="120586"/>
                </a:lnTo>
                <a:lnTo>
                  <a:pt x="269684" y="120586"/>
                </a:lnTo>
                <a:lnTo>
                  <a:pt x="265684" y="118579"/>
                </a:lnTo>
                <a:lnTo>
                  <a:pt x="264680" y="115570"/>
                </a:lnTo>
                <a:lnTo>
                  <a:pt x="264680" y="113550"/>
                </a:lnTo>
                <a:lnTo>
                  <a:pt x="264680" y="81394"/>
                </a:lnTo>
                <a:lnTo>
                  <a:pt x="264680" y="63309"/>
                </a:lnTo>
                <a:lnTo>
                  <a:pt x="262623" y="51435"/>
                </a:lnTo>
                <a:lnTo>
                  <a:pt x="256527" y="42951"/>
                </a:lnTo>
                <a:lnTo>
                  <a:pt x="253060" y="41198"/>
                </a:lnTo>
                <a:lnTo>
                  <a:pt x="246494" y="37871"/>
                </a:lnTo>
                <a:lnTo>
                  <a:pt x="232600" y="36169"/>
                </a:lnTo>
                <a:lnTo>
                  <a:pt x="219227" y="37757"/>
                </a:lnTo>
                <a:lnTo>
                  <a:pt x="208407" y="42075"/>
                </a:lnTo>
                <a:lnTo>
                  <a:pt x="201142" y="48463"/>
                </a:lnTo>
                <a:lnTo>
                  <a:pt x="198488" y="56273"/>
                </a:lnTo>
                <a:lnTo>
                  <a:pt x="198488" y="62306"/>
                </a:lnTo>
                <a:lnTo>
                  <a:pt x="202514" y="67322"/>
                </a:lnTo>
                <a:lnTo>
                  <a:pt x="207530" y="67322"/>
                </a:lnTo>
                <a:lnTo>
                  <a:pt x="210540" y="68338"/>
                </a:lnTo>
                <a:lnTo>
                  <a:pt x="214528" y="66319"/>
                </a:lnTo>
                <a:lnTo>
                  <a:pt x="221564" y="59283"/>
                </a:lnTo>
                <a:lnTo>
                  <a:pt x="220548" y="53251"/>
                </a:lnTo>
                <a:lnTo>
                  <a:pt x="215544" y="46228"/>
                </a:lnTo>
                <a:lnTo>
                  <a:pt x="218554" y="43205"/>
                </a:lnTo>
                <a:lnTo>
                  <a:pt x="224574" y="41198"/>
                </a:lnTo>
                <a:lnTo>
                  <a:pt x="231584" y="41198"/>
                </a:lnTo>
                <a:lnTo>
                  <a:pt x="247624" y="75361"/>
                </a:lnTo>
                <a:lnTo>
                  <a:pt x="247624" y="81394"/>
                </a:lnTo>
                <a:lnTo>
                  <a:pt x="247624" y="107518"/>
                </a:lnTo>
                <a:lnTo>
                  <a:pt x="244614" y="110540"/>
                </a:lnTo>
                <a:lnTo>
                  <a:pt x="237604" y="119583"/>
                </a:lnTo>
                <a:lnTo>
                  <a:pt x="216560" y="119583"/>
                </a:lnTo>
                <a:lnTo>
                  <a:pt x="214528" y="110540"/>
                </a:lnTo>
                <a:lnTo>
                  <a:pt x="214528" y="103505"/>
                </a:lnTo>
                <a:lnTo>
                  <a:pt x="216319" y="96088"/>
                </a:lnTo>
                <a:lnTo>
                  <a:pt x="222059" y="90182"/>
                </a:lnTo>
                <a:lnTo>
                  <a:pt x="232295" y="85420"/>
                </a:lnTo>
                <a:lnTo>
                  <a:pt x="247624" y="81394"/>
                </a:lnTo>
                <a:lnTo>
                  <a:pt x="247624" y="75361"/>
                </a:lnTo>
                <a:lnTo>
                  <a:pt x="244614" y="75361"/>
                </a:lnTo>
                <a:lnTo>
                  <a:pt x="242608" y="76365"/>
                </a:lnTo>
                <a:lnTo>
                  <a:pt x="237604" y="77381"/>
                </a:lnTo>
                <a:lnTo>
                  <a:pt x="199504" y="91440"/>
                </a:lnTo>
                <a:lnTo>
                  <a:pt x="195478" y="98475"/>
                </a:lnTo>
                <a:lnTo>
                  <a:pt x="195478" y="107518"/>
                </a:lnTo>
                <a:lnTo>
                  <a:pt x="196697" y="115062"/>
                </a:lnTo>
                <a:lnTo>
                  <a:pt x="200748" y="121843"/>
                </a:lnTo>
                <a:lnTo>
                  <a:pt x="208178" y="126746"/>
                </a:lnTo>
                <a:lnTo>
                  <a:pt x="219570" y="128625"/>
                </a:lnTo>
                <a:lnTo>
                  <a:pt x="226910" y="127685"/>
                </a:lnTo>
                <a:lnTo>
                  <a:pt x="233972" y="124853"/>
                </a:lnTo>
                <a:lnTo>
                  <a:pt x="240855" y="120142"/>
                </a:lnTo>
                <a:lnTo>
                  <a:pt x="241427" y="119583"/>
                </a:lnTo>
                <a:lnTo>
                  <a:pt x="247624" y="113550"/>
                </a:lnTo>
                <a:lnTo>
                  <a:pt x="248640" y="123596"/>
                </a:lnTo>
                <a:lnTo>
                  <a:pt x="252628" y="127622"/>
                </a:lnTo>
                <a:lnTo>
                  <a:pt x="267690" y="127622"/>
                </a:lnTo>
                <a:lnTo>
                  <a:pt x="270700" y="126619"/>
                </a:lnTo>
                <a:lnTo>
                  <a:pt x="275704" y="124612"/>
                </a:lnTo>
                <a:lnTo>
                  <a:pt x="276682" y="124612"/>
                </a:lnTo>
                <a:lnTo>
                  <a:pt x="277698" y="122593"/>
                </a:lnTo>
                <a:close/>
              </a:path>
              <a:path w="621030" h="128904">
                <a:moveTo>
                  <a:pt x="352882" y="43205"/>
                </a:moveTo>
                <a:lnTo>
                  <a:pt x="348894" y="36169"/>
                </a:lnTo>
                <a:lnTo>
                  <a:pt x="337858" y="36169"/>
                </a:lnTo>
                <a:lnTo>
                  <a:pt x="331266" y="37147"/>
                </a:lnTo>
                <a:lnTo>
                  <a:pt x="324942" y="40195"/>
                </a:lnTo>
                <a:lnTo>
                  <a:pt x="318820" y="45504"/>
                </a:lnTo>
                <a:lnTo>
                  <a:pt x="312788" y="53251"/>
                </a:lnTo>
                <a:lnTo>
                  <a:pt x="312788" y="38188"/>
                </a:lnTo>
                <a:lnTo>
                  <a:pt x="311810" y="37172"/>
                </a:lnTo>
                <a:lnTo>
                  <a:pt x="286740" y="37172"/>
                </a:lnTo>
                <a:lnTo>
                  <a:pt x="285724" y="38188"/>
                </a:lnTo>
                <a:lnTo>
                  <a:pt x="285724" y="41198"/>
                </a:lnTo>
                <a:lnTo>
                  <a:pt x="286740" y="42202"/>
                </a:lnTo>
                <a:lnTo>
                  <a:pt x="294754" y="43205"/>
                </a:lnTo>
                <a:lnTo>
                  <a:pt x="295732" y="46228"/>
                </a:lnTo>
                <a:lnTo>
                  <a:pt x="295732" y="120586"/>
                </a:lnTo>
                <a:lnTo>
                  <a:pt x="294754" y="122593"/>
                </a:lnTo>
                <a:lnTo>
                  <a:pt x="287718" y="122593"/>
                </a:lnTo>
                <a:lnTo>
                  <a:pt x="285724" y="123596"/>
                </a:lnTo>
                <a:lnTo>
                  <a:pt x="285724" y="126619"/>
                </a:lnTo>
                <a:lnTo>
                  <a:pt x="286740" y="127622"/>
                </a:lnTo>
                <a:lnTo>
                  <a:pt x="325818" y="127622"/>
                </a:lnTo>
                <a:lnTo>
                  <a:pt x="325818" y="123596"/>
                </a:lnTo>
                <a:lnTo>
                  <a:pt x="324840" y="123596"/>
                </a:lnTo>
                <a:lnTo>
                  <a:pt x="315798" y="122593"/>
                </a:lnTo>
                <a:lnTo>
                  <a:pt x="313804" y="121589"/>
                </a:lnTo>
                <a:lnTo>
                  <a:pt x="313804" y="62306"/>
                </a:lnTo>
                <a:lnTo>
                  <a:pt x="319227" y="53251"/>
                </a:lnTo>
                <a:lnTo>
                  <a:pt x="319824" y="52247"/>
                </a:lnTo>
                <a:lnTo>
                  <a:pt x="323824" y="47231"/>
                </a:lnTo>
                <a:lnTo>
                  <a:pt x="331838" y="45224"/>
                </a:lnTo>
                <a:lnTo>
                  <a:pt x="330822" y="46228"/>
                </a:lnTo>
                <a:lnTo>
                  <a:pt x="330822" y="56273"/>
                </a:lnTo>
                <a:lnTo>
                  <a:pt x="335864" y="60286"/>
                </a:lnTo>
                <a:lnTo>
                  <a:pt x="348894" y="60286"/>
                </a:lnTo>
                <a:lnTo>
                  <a:pt x="352882" y="56273"/>
                </a:lnTo>
                <a:lnTo>
                  <a:pt x="352882" y="45224"/>
                </a:lnTo>
                <a:lnTo>
                  <a:pt x="352882" y="43205"/>
                </a:lnTo>
                <a:close/>
              </a:path>
              <a:path w="621030" h="128904">
                <a:moveTo>
                  <a:pt x="422084" y="98475"/>
                </a:moveTo>
                <a:lnTo>
                  <a:pt x="420662" y="89154"/>
                </a:lnTo>
                <a:lnTo>
                  <a:pt x="416052" y="81902"/>
                </a:lnTo>
                <a:lnTo>
                  <a:pt x="407695" y="76149"/>
                </a:lnTo>
                <a:lnTo>
                  <a:pt x="395008" y="71348"/>
                </a:lnTo>
                <a:lnTo>
                  <a:pt x="393992" y="71348"/>
                </a:lnTo>
                <a:lnTo>
                  <a:pt x="383781" y="68122"/>
                </a:lnTo>
                <a:lnTo>
                  <a:pt x="376948" y="64439"/>
                </a:lnTo>
                <a:lnTo>
                  <a:pt x="373126" y="60185"/>
                </a:lnTo>
                <a:lnTo>
                  <a:pt x="371932" y="55270"/>
                </a:lnTo>
                <a:lnTo>
                  <a:pt x="371932" y="46228"/>
                </a:lnTo>
                <a:lnTo>
                  <a:pt x="377964" y="40195"/>
                </a:lnTo>
                <a:lnTo>
                  <a:pt x="387972" y="40195"/>
                </a:lnTo>
                <a:lnTo>
                  <a:pt x="394741" y="41414"/>
                </a:lnTo>
                <a:lnTo>
                  <a:pt x="400646" y="45466"/>
                </a:lnTo>
                <a:lnTo>
                  <a:pt x="406742" y="52908"/>
                </a:lnTo>
                <a:lnTo>
                  <a:pt x="414058" y="64312"/>
                </a:lnTo>
                <a:lnTo>
                  <a:pt x="414058" y="65316"/>
                </a:lnTo>
                <a:lnTo>
                  <a:pt x="417068" y="65316"/>
                </a:lnTo>
                <a:lnTo>
                  <a:pt x="417931" y="64439"/>
                </a:lnTo>
                <a:lnTo>
                  <a:pt x="418058" y="35166"/>
                </a:lnTo>
                <a:lnTo>
                  <a:pt x="415048" y="35166"/>
                </a:lnTo>
                <a:lnTo>
                  <a:pt x="415048" y="36169"/>
                </a:lnTo>
                <a:lnTo>
                  <a:pt x="414058" y="36169"/>
                </a:lnTo>
                <a:lnTo>
                  <a:pt x="411048" y="40195"/>
                </a:lnTo>
                <a:lnTo>
                  <a:pt x="406044" y="38188"/>
                </a:lnTo>
                <a:lnTo>
                  <a:pt x="399008" y="35166"/>
                </a:lnTo>
                <a:lnTo>
                  <a:pt x="390982" y="35166"/>
                </a:lnTo>
                <a:lnTo>
                  <a:pt x="378523" y="37299"/>
                </a:lnTo>
                <a:lnTo>
                  <a:pt x="368693" y="43205"/>
                </a:lnTo>
                <a:lnTo>
                  <a:pt x="362242" y="52120"/>
                </a:lnTo>
                <a:lnTo>
                  <a:pt x="359918" y="63309"/>
                </a:lnTo>
                <a:lnTo>
                  <a:pt x="361772" y="73609"/>
                </a:lnTo>
                <a:lnTo>
                  <a:pt x="367182" y="80899"/>
                </a:lnTo>
                <a:lnTo>
                  <a:pt x="375983" y="85915"/>
                </a:lnTo>
                <a:lnTo>
                  <a:pt x="387972" y="89433"/>
                </a:lnTo>
                <a:lnTo>
                  <a:pt x="398780" y="93268"/>
                </a:lnTo>
                <a:lnTo>
                  <a:pt x="405904" y="97472"/>
                </a:lnTo>
                <a:lnTo>
                  <a:pt x="409841" y="102438"/>
                </a:lnTo>
                <a:lnTo>
                  <a:pt x="411048" y="108521"/>
                </a:lnTo>
                <a:lnTo>
                  <a:pt x="411048" y="118579"/>
                </a:lnTo>
                <a:lnTo>
                  <a:pt x="401040" y="123596"/>
                </a:lnTo>
                <a:lnTo>
                  <a:pt x="393992" y="123596"/>
                </a:lnTo>
                <a:lnTo>
                  <a:pt x="362940" y="96469"/>
                </a:lnTo>
                <a:lnTo>
                  <a:pt x="362940" y="95465"/>
                </a:lnTo>
                <a:lnTo>
                  <a:pt x="359918" y="95465"/>
                </a:lnTo>
                <a:lnTo>
                  <a:pt x="358914" y="96469"/>
                </a:lnTo>
                <a:lnTo>
                  <a:pt x="358914" y="128625"/>
                </a:lnTo>
                <a:lnTo>
                  <a:pt x="362940" y="128625"/>
                </a:lnTo>
                <a:lnTo>
                  <a:pt x="362940" y="127622"/>
                </a:lnTo>
                <a:lnTo>
                  <a:pt x="368922" y="122593"/>
                </a:lnTo>
                <a:lnTo>
                  <a:pt x="374942" y="126619"/>
                </a:lnTo>
                <a:lnTo>
                  <a:pt x="384962" y="128625"/>
                </a:lnTo>
                <a:lnTo>
                  <a:pt x="401040" y="128625"/>
                </a:lnTo>
                <a:lnTo>
                  <a:pt x="409054" y="125615"/>
                </a:lnTo>
                <a:lnTo>
                  <a:pt x="411048" y="123596"/>
                </a:lnTo>
                <a:lnTo>
                  <a:pt x="420090" y="114554"/>
                </a:lnTo>
                <a:lnTo>
                  <a:pt x="422084" y="107518"/>
                </a:lnTo>
                <a:lnTo>
                  <a:pt x="422084" y="98475"/>
                </a:lnTo>
                <a:close/>
              </a:path>
              <a:path w="621030" h="128904">
                <a:moveTo>
                  <a:pt x="521322" y="81394"/>
                </a:moveTo>
                <a:lnTo>
                  <a:pt x="517804" y="63576"/>
                </a:lnTo>
                <a:lnTo>
                  <a:pt x="508177" y="48856"/>
                </a:lnTo>
                <a:lnTo>
                  <a:pt x="501294" y="44069"/>
                </a:lnTo>
                <a:lnTo>
                  <a:pt x="501294" y="82397"/>
                </a:lnTo>
                <a:lnTo>
                  <a:pt x="499783" y="100711"/>
                </a:lnTo>
                <a:lnTo>
                  <a:pt x="495261" y="113550"/>
                </a:lnTo>
                <a:lnTo>
                  <a:pt x="487730" y="121119"/>
                </a:lnTo>
                <a:lnTo>
                  <a:pt x="477202" y="123596"/>
                </a:lnTo>
                <a:lnTo>
                  <a:pt x="466102" y="121119"/>
                </a:lnTo>
                <a:lnTo>
                  <a:pt x="458292" y="113550"/>
                </a:lnTo>
                <a:lnTo>
                  <a:pt x="453682" y="100711"/>
                </a:lnTo>
                <a:lnTo>
                  <a:pt x="452158" y="82397"/>
                </a:lnTo>
                <a:lnTo>
                  <a:pt x="454355" y="60121"/>
                </a:lnTo>
                <a:lnTo>
                  <a:pt x="459930" y="47358"/>
                </a:lnTo>
                <a:lnTo>
                  <a:pt x="467372" y="41554"/>
                </a:lnTo>
                <a:lnTo>
                  <a:pt x="475208" y="40195"/>
                </a:lnTo>
                <a:lnTo>
                  <a:pt x="486473" y="42824"/>
                </a:lnTo>
                <a:lnTo>
                  <a:pt x="494639" y="50749"/>
                </a:lnTo>
                <a:lnTo>
                  <a:pt x="499618" y="63931"/>
                </a:lnTo>
                <a:lnTo>
                  <a:pt x="501294" y="82397"/>
                </a:lnTo>
                <a:lnTo>
                  <a:pt x="501294" y="44069"/>
                </a:lnTo>
                <a:lnTo>
                  <a:pt x="495757" y="40195"/>
                </a:lnTo>
                <a:lnTo>
                  <a:pt x="493839" y="38862"/>
                </a:lnTo>
                <a:lnTo>
                  <a:pt x="476224" y="35166"/>
                </a:lnTo>
                <a:lnTo>
                  <a:pt x="459181" y="38874"/>
                </a:lnTo>
                <a:lnTo>
                  <a:pt x="445135" y="48983"/>
                </a:lnTo>
                <a:lnTo>
                  <a:pt x="435610" y="63995"/>
                </a:lnTo>
                <a:lnTo>
                  <a:pt x="432092" y="82397"/>
                </a:lnTo>
                <a:lnTo>
                  <a:pt x="435470" y="100647"/>
                </a:lnTo>
                <a:lnTo>
                  <a:pt x="444754" y="115316"/>
                </a:lnTo>
                <a:lnTo>
                  <a:pt x="458749" y="125082"/>
                </a:lnTo>
                <a:lnTo>
                  <a:pt x="476224" y="128625"/>
                </a:lnTo>
                <a:lnTo>
                  <a:pt x="492569" y="125349"/>
                </a:lnTo>
                <a:lnTo>
                  <a:pt x="495249" y="123596"/>
                </a:lnTo>
                <a:lnTo>
                  <a:pt x="507047" y="115938"/>
                </a:lnTo>
                <a:lnTo>
                  <a:pt x="517372" y="101066"/>
                </a:lnTo>
                <a:lnTo>
                  <a:pt x="521322" y="81394"/>
                </a:lnTo>
                <a:close/>
              </a:path>
              <a:path w="621030" h="128904">
                <a:moveTo>
                  <a:pt x="620560" y="123596"/>
                </a:moveTo>
                <a:lnTo>
                  <a:pt x="619582" y="122593"/>
                </a:lnTo>
                <a:lnTo>
                  <a:pt x="610552" y="122593"/>
                </a:lnTo>
                <a:lnTo>
                  <a:pt x="609561" y="120586"/>
                </a:lnTo>
                <a:lnTo>
                  <a:pt x="609561" y="63309"/>
                </a:lnTo>
                <a:lnTo>
                  <a:pt x="607923" y="51854"/>
                </a:lnTo>
                <a:lnTo>
                  <a:pt x="604774" y="46228"/>
                </a:lnTo>
                <a:lnTo>
                  <a:pt x="603173" y="43332"/>
                </a:lnTo>
                <a:lnTo>
                  <a:pt x="595591" y="38011"/>
                </a:lnTo>
                <a:lnTo>
                  <a:pt x="585470" y="36169"/>
                </a:lnTo>
                <a:lnTo>
                  <a:pt x="569899" y="39001"/>
                </a:lnTo>
                <a:lnTo>
                  <a:pt x="560044" y="45212"/>
                </a:lnTo>
                <a:lnTo>
                  <a:pt x="554888" y="51435"/>
                </a:lnTo>
                <a:lnTo>
                  <a:pt x="553402" y="54267"/>
                </a:lnTo>
                <a:lnTo>
                  <a:pt x="553402" y="38188"/>
                </a:lnTo>
                <a:lnTo>
                  <a:pt x="552411" y="37172"/>
                </a:lnTo>
                <a:lnTo>
                  <a:pt x="551408" y="36169"/>
                </a:lnTo>
                <a:lnTo>
                  <a:pt x="527342" y="37172"/>
                </a:lnTo>
                <a:lnTo>
                  <a:pt x="526326" y="37172"/>
                </a:lnTo>
                <a:lnTo>
                  <a:pt x="525348" y="38188"/>
                </a:lnTo>
                <a:lnTo>
                  <a:pt x="525348" y="41198"/>
                </a:lnTo>
                <a:lnTo>
                  <a:pt x="526326" y="42202"/>
                </a:lnTo>
                <a:lnTo>
                  <a:pt x="534352" y="43205"/>
                </a:lnTo>
                <a:lnTo>
                  <a:pt x="535368" y="46228"/>
                </a:lnTo>
                <a:lnTo>
                  <a:pt x="535368" y="120586"/>
                </a:lnTo>
                <a:lnTo>
                  <a:pt x="534352" y="122593"/>
                </a:lnTo>
                <a:lnTo>
                  <a:pt x="525348" y="122593"/>
                </a:lnTo>
                <a:lnTo>
                  <a:pt x="525348" y="126619"/>
                </a:lnTo>
                <a:lnTo>
                  <a:pt x="526326" y="127622"/>
                </a:lnTo>
                <a:lnTo>
                  <a:pt x="561416" y="127622"/>
                </a:lnTo>
                <a:lnTo>
                  <a:pt x="562432" y="126619"/>
                </a:lnTo>
                <a:lnTo>
                  <a:pt x="562432" y="123596"/>
                </a:lnTo>
                <a:lnTo>
                  <a:pt x="561416" y="122593"/>
                </a:lnTo>
                <a:lnTo>
                  <a:pt x="554418" y="122593"/>
                </a:lnTo>
                <a:lnTo>
                  <a:pt x="553402" y="120586"/>
                </a:lnTo>
                <a:lnTo>
                  <a:pt x="553402" y="66319"/>
                </a:lnTo>
                <a:lnTo>
                  <a:pt x="555434" y="61302"/>
                </a:lnTo>
                <a:lnTo>
                  <a:pt x="557428" y="58280"/>
                </a:lnTo>
                <a:lnTo>
                  <a:pt x="560616" y="54267"/>
                </a:lnTo>
                <a:lnTo>
                  <a:pt x="561416" y="53251"/>
                </a:lnTo>
                <a:lnTo>
                  <a:pt x="567436" y="46228"/>
                </a:lnTo>
                <a:lnTo>
                  <a:pt x="575462" y="46228"/>
                </a:lnTo>
                <a:lnTo>
                  <a:pt x="583044" y="47421"/>
                </a:lnTo>
                <a:lnTo>
                  <a:pt x="587997" y="51244"/>
                </a:lnTo>
                <a:lnTo>
                  <a:pt x="590689" y="58089"/>
                </a:lnTo>
                <a:lnTo>
                  <a:pt x="591502" y="68338"/>
                </a:lnTo>
                <a:lnTo>
                  <a:pt x="591502" y="120586"/>
                </a:lnTo>
                <a:lnTo>
                  <a:pt x="590511" y="122593"/>
                </a:lnTo>
                <a:lnTo>
                  <a:pt x="583476" y="122593"/>
                </a:lnTo>
                <a:lnTo>
                  <a:pt x="582498" y="123596"/>
                </a:lnTo>
                <a:lnTo>
                  <a:pt x="582498" y="126619"/>
                </a:lnTo>
                <a:lnTo>
                  <a:pt x="583476" y="127622"/>
                </a:lnTo>
                <a:lnTo>
                  <a:pt x="619582" y="127622"/>
                </a:lnTo>
                <a:lnTo>
                  <a:pt x="620560" y="126619"/>
                </a:lnTo>
                <a:lnTo>
                  <a:pt x="620560" y="123596"/>
                </a:lnTo>
                <a:close/>
              </a:path>
            </a:pathLst>
          </a:custGeom>
          <a:solidFill>
            <a:srgbClr val="3D39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457367" y="6378470"/>
            <a:ext cx="251460" cy="276225"/>
          </a:xfrm>
          <a:custGeom>
            <a:avLst/>
            <a:gdLst/>
            <a:ahLst/>
            <a:cxnLst/>
            <a:rect l="l" t="t" r="r" b="b"/>
            <a:pathLst>
              <a:path w="251459" h="276225">
                <a:moveTo>
                  <a:pt x="114071" y="0"/>
                </a:moveTo>
                <a:lnTo>
                  <a:pt x="73905" y="12364"/>
                </a:lnTo>
                <a:lnTo>
                  <a:pt x="38743" y="38765"/>
                </a:lnTo>
                <a:lnTo>
                  <a:pt x="11858" y="79299"/>
                </a:lnTo>
                <a:lnTo>
                  <a:pt x="0" y="125966"/>
                </a:lnTo>
                <a:lnTo>
                  <a:pt x="2709" y="178285"/>
                </a:lnTo>
                <a:lnTo>
                  <a:pt x="21022" y="226835"/>
                </a:lnTo>
                <a:lnTo>
                  <a:pt x="55970" y="262196"/>
                </a:lnTo>
                <a:lnTo>
                  <a:pt x="102353" y="275935"/>
                </a:lnTo>
                <a:lnTo>
                  <a:pt x="150334" y="268853"/>
                </a:lnTo>
                <a:lnTo>
                  <a:pt x="193993" y="243118"/>
                </a:lnTo>
                <a:lnTo>
                  <a:pt x="227407" y="200896"/>
                </a:lnTo>
                <a:lnTo>
                  <a:pt x="245541" y="156012"/>
                </a:lnTo>
                <a:lnTo>
                  <a:pt x="250971" y="113153"/>
                </a:lnTo>
                <a:lnTo>
                  <a:pt x="244226" y="74347"/>
                </a:lnTo>
                <a:lnTo>
                  <a:pt x="225835" y="41619"/>
                </a:lnTo>
                <a:lnTo>
                  <a:pt x="196329" y="16995"/>
                </a:lnTo>
                <a:lnTo>
                  <a:pt x="155970" y="1575"/>
                </a:lnTo>
                <a:lnTo>
                  <a:pt x="114071" y="0"/>
                </a:lnTo>
                <a:close/>
              </a:path>
            </a:pathLst>
          </a:custGeom>
          <a:solidFill>
            <a:srgbClr val="0980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49935" y="6452755"/>
            <a:ext cx="621030" cy="128905"/>
          </a:xfrm>
          <a:custGeom>
            <a:avLst/>
            <a:gdLst/>
            <a:ahLst/>
            <a:cxnLst/>
            <a:rect l="l" t="t" r="r" b="b"/>
            <a:pathLst>
              <a:path w="621030" h="128904">
                <a:moveTo>
                  <a:pt x="106248" y="37172"/>
                </a:moveTo>
                <a:lnTo>
                  <a:pt x="101320" y="18656"/>
                </a:lnTo>
                <a:lnTo>
                  <a:pt x="88582" y="7277"/>
                </a:lnTo>
                <a:lnTo>
                  <a:pt x="84759" y="6019"/>
                </a:lnTo>
                <a:lnTo>
                  <a:pt x="84226" y="5854"/>
                </a:lnTo>
                <a:lnTo>
                  <a:pt x="84226" y="37172"/>
                </a:lnTo>
                <a:lnTo>
                  <a:pt x="83019" y="51257"/>
                </a:lnTo>
                <a:lnTo>
                  <a:pt x="78320" y="61671"/>
                </a:lnTo>
                <a:lnTo>
                  <a:pt x="68554" y="68122"/>
                </a:lnTo>
                <a:lnTo>
                  <a:pt x="52120" y="70345"/>
                </a:lnTo>
                <a:lnTo>
                  <a:pt x="38100" y="70345"/>
                </a:lnTo>
                <a:lnTo>
                  <a:pt x="38100" y="6019"/>
                </a:lnTo>
                <a:lnTo>
                  <a:pt x="53136" y="6019"/>
                </a:lnTo>
                <a:lnTo>
                  <a:pt x="69405" y="8775"/>
                </a:lnTo>
                <a:lnTo>
                  <a:pt x="78828" y="15951"/>
                </a:lnTo>
                <a:lnTo>
                  <a:pt x="83172" y="25946"/>
                </a:lnTo>
                <a:lnTo>
                  <a:pt x="84226" y="37172"/>
                </a:lnTo>
                <a:lnTo>
                  <a:pt x="84226" y="5854"/>
                </a:lnTo>
                <a:lnTo>
                  <a:pt x="78625" y="4013"/>
                </a:lnTo>
                <a:lnTo>
                  <a:pt x="71158" y="1562"/>
                </a:lnTo>
                <a:lnTo>
                  <a:pt x="52120" y="0"/>
                </a:lnTo>
                <a:lnTo>
                  <a:pt x="1003" y="0"/>
                </a:lnTo>
                <a:lnTo>
                  <a:pt x="0" y="1003"/>
                </a:lnTo>
                <a:lnTo>
                  <a:pt x="0" y="4013"/>
                </a:lnTo>
                <a:lnTo>
                  <a:pt x="1003" y="5016"/>
                </a:lnTo>
                <a:lnTo>
                  <a:pt x="6019" y="6019"/>
                </a:lnTo>
                <a:lnTo>
                  <a:pt x="18046" y="4013"/>
                </a:lnTo>
                <a:lnTo>
                  <a:pt x="18046" y="116573"/>
                </a:lnTo>
                <a:lnTo>
                  <a:pt x="15036" y="121589"/>
                </a:lnTo>
                <a:lnTo>
                  <a:pt x="1003" y="122593"/>
                </a:lnTo>
                <a:lnTo>
                  <a:pt x="0" y="122593"/>
                </a:lnTo>
                <a:lnTo>
                  <a:pt x="0" y="126619"/>
                </a:lnTo>
                <a:lnTo>
                  <a:pt x="1003" y="127622"/>
                </a:lnTo>
                <a:lnTo>
                  <a:pt x="57162" y="127622"/>
                </a:lnTo>
                <a:lnTo>
                  <a:pt x="57162" y="122593"/>
                </a:lnTo>
                <a:lnTo>
                  <a:pt x="56146" y="122593"/>
                </a:lnTo>
                <a:lnTo>
                  <a:pt x="41097" y="121589"/>
                </a:lnTo>
                <a:lnTo>
                  <a:pt x="38100" y="117576"/>
                </a:lnTo>
                <a:lnTo>
                  <a:pt x="38100" y="76365"/>
                </a:lnTo>
                <a:lnTo>
                  <a:pt x="51130" y="76365"/>
                </a:lnTo>
                <a:lnTo>
                  <a:pt x="64643" y="75615"/>
                </a:lnTo>
                <a:lnTo>
                  <a:pt x="100342" y="57391"/>
                </a:lnTo>
                <a:lnTo>
                  <a:pt x="105791" y="43535"/>
                </a:lnTo>
                <a:lnTo>
                  <a:pt x="106248" y="37172"/>
                </a:lnTo>
                <a:close/>
              </a:path>
              <a:path w="621030" h="128904">
                <a:moveTo>
                  <a:pt x="184480" y="70345"/>
                </a:moveTo>
                <a:lnTo>
                  <a:pt x="165430" y="39217"/>
                </a:lnTo>
                <a:lnTo>
                  <a:pt x="165430" y="70345"/>
                </a:lnTo>
                <a:lnTo>
                  <a:pt x="125298" y="70345"/>
                </a:lnTo>
                <a:lnTo>
                  <a:pt x="127762" y="57581"/>
                </a:lnTo>
                <a:lnTo>
                  <a:pt x="132092" y="48107"/>
                </a:lnTo>
                <a:lnTo>
                  <a:pt x="138290" y="42214"/>
                </a:lnTo>
                <a:lnTo>
                  <a:pt x="146380" y="40195"/>
                </a:lnTo>
                <a:lnTo>
                  <a:pt x="152374" y="40195"/>
                </a:lnTo>
                <a:lnTo>
                  <a:pt x="165430" y="70345"/>
                </a:lnTo>
                <a:lnTo>
                  <a:pt x="165430" y="39217"/>
                </a:lnTo>
                <a:lnTo>
                  <a:pt x="163283" y="38061"/>
                </a:lnTo>
                <a:lnTo>
                  <a:pt x="155841" y="35902"/>
                </a:lnTo>
                <a:lnTo>
                  <a:pt x="147370" y="35166"/>
                </a:lnTo>
                <a:lnTo>
                  <a:pt x="131064" y="38887"/>
                </a:lnTo>
                <a:lnTo>
                  <a:pt x="117678" y="49110"/>
                </a:lnTo>
                <a:lnTo>
                  <a:pt x="108610" y="64427"/>
                </a:lnTo>
                <a:lnTo>
                  <a:pt x="105270" y="83400"/>
                </a:lnTo>
                <a:lnTo>
                  <a:pt x="108470" y="101498"/>
                </a:lnTo>
                <a:lnTo>
                  <a:pt x="117297" y="115811"/>
                </a:lnTo>
                <a:lnTo>
                  <a:pt x="130644" y="125234"/>
                </a:lnTo>
                <a:lnTo>
                  <a:pt x="147370" y="128625"/>
                </a:lnTo>
                <a:lnTo>
                  <a:pt x="161201" y="126580"/>
                </a:lnTo>
                <a:lnTo>
                  <a:pt x="171564" y="121335"/>
                </a:lnTo>
                <a:lnTo>
                  <a:pt x="173418" y="119583"/>
                </a:lnTo>
                <a:lnTo>
                  <a:pt x="179108" y="114211"/>
                </a:lnTo>
                <a:lnTo>
                  <a:pt x="184480" y="106514"/>
                </a:lnTo>
                <a:lnTo>
                  <a:pt x="184480" y="104508"/>
                </a:lnTo>
                <a:lnTo>
                  <a:pt x="183464" y="104508"/>
                </a:lnTo>
                <a:lnTo>
                  <a:pt x="183464" y="103505"/>
                </a:lnTo>
                <a:lnTo>
                  <a:pt x="181470" y="103505"/>
                </a:lnTo>
                <a:lnTo>
                  <a:pt x="180454" y="104508"/>
                </a:lnTo>
                <a:lnTo>
                  <a:pt x="174688" y="110680"/>
                </a:lnTo>
                <a:lnTo>
                  <a:pt x="168922" y="115443"/>
                </a:lnTo>
                <a:lnTo>
                  <a:pt x="162407" y="118503"/>
                </a:lnTo>
                <a:lnTo>
                  <a:pt x="154406" y="119583"/>
                </a:lnTo>
                <a:lnTo>
                  <a:pt x="143776" y="117576"/>
                </a:lnTo>
                <a:lnTo>
                  <a:pt x="134099" y="111036"/>
                </a:lnTo>
                <a:lnTo>
                  <a:pt x="127050" y="99237"/>
                </a:lnTo>
                <a:lnTo>
                  <a:pt x="124320" y="81394"/>
                </a:lnTo>
                <a:lnTo>
                  <a:pt x="124320" y="76365"/>
                </a:lnTo>
                <a:lnTo>
                  <a:pt x="184480" y="76365"/>
                </a:lnTo>
                <a:lnTo>
                  <a:pt x="184480" y="70345"/>
                </a:lnTo>
                <a:close/>
              </a:path>
              <a:path w="621030" h="128904">
                <a:moveTo>
                  <a:pt x="277698" y="122593"/>
                </a:moveTo>
                <a:lnTo>
                  <a:pt x="276682" y="121589"/>
                </a:lnTo>
                <a:lnTo>
                  <a:pt x="276682" y="120586"/>
                </a:lnTo>
                <a:lnTo>
                  <a:pt x="269684" y="120586"/>
                </a:lnTo>
                <a:lnTo>
                  <a:pt x="265684" y="118579"/>
                </a:lnTo>
                <a:lnTo>
                  <a:pt x="264680" y="115570"/>
                </a:lnTo>
                <a:lnTo>
                  <a:pt x="264680" y="113550"/>
                </a:lnTo>
                <a:lnTo>
                  <a:pt x="264680" y="81394"/>
                </a:lnTo>
                <a:lnTo>
                  <a:pt x="264680" y="63309"/>
                </a:lnTo>
                <a:lnTo>
                  <a:pt x="262623" y="51435"/>
                </a:lnTo>
                <a:lnTo>
                  <a:pt x="256527" y="42951"/>
                </a:lnTo>
                <a:lnTo>
                  <a:pt x="253060" y="41198"/>
                </a:lnTo>
                <a:lnTo>
                  <a:pt x="246494" y="37871"/>
                </a:lnTo>
                <a:lnTo>
                  <a:pt x="232600" y="36169"/>
                </a:lnTo>
                <a:lnTo>
                  <a:pt x="219227" y="37757"/>
                </a:lnTo>
                <a:lnTo>
                  <a:pt x="208407" y="42075"/>
                </a:lnTo>
                <a:lnTo>
                  <a:pt x="201142" y="48463"/>
                </a:lnTo>
                <a:lnTo>
                  <a:pt x="198488" y="56273"/>
                </a:lnTo>
                <a:lnTo>
                  <a:pt x="198488" y="62306"/>
                </a:lnTo>
                <a:lnTo>
                  <a:pt x="202514" y="67322"/>
                </a:lnTo>
                <a:lnTo>
                  <a:pt x="207530" y="67322"/>
                </a:lnTo>
                <a:lnTo>
                  <a:pt x="210540" y="68338"/>
                </a:lnTo>
                <a:lnTo>
                  <a:pt x="214528" y="66319"/>
                </a:lnTo>
                <a:lnTo>
                  <a:pt x="221564" y="59283"/>
                </a:lnTo>
                <a:lnTo>
                  <a:pt x="220548" y="53251"/>
                </a:lnTo>
                <a:lnTo>
                  <a:pt x="215544" y="46228"/>
                </a:lnTo>
                <a:lnTo>
                  <a:pt x="218554" y="43205"/>
                </a:lnTo>
                <a:lnTo>
                  <a:pt x="224574" y="41198"/>
                </a:lnTo>
                <a:lnTo>
                  <a:pt x="231584" y="41198"/>
                </a:lnTo>
                <a:lnTo>
                  <a:pt x="247624" y="75361"/>
                </a:lnTo>
                <a:lnTo>
                  <a:pt x="247624" y="81394"/>
                </a:lnTo>
                <a:lnTo>
                  <a:pt x="247624" y="107518"/>
                </a:lnTo>
                <a:lnTo>
                  <a:pt x="244614" y="110540"/>
                </a:lnTo>
                <a:lnTo>
                  <a:pt x="237604" y="119583"/>
                </a:lnTo>
                <a:lnTo>
                  <a:pt x="216560" y="119583"/>
                </a:lnTo>
                <a:lnTo>
                  <a:pt x="214528" y="110540"/>
                </a:lnTo>
                <a:lnTo>
                  <a:pt x="214528" y="103505"/>
                </a:lnTo>
                <a:lnTo>
                  <a:pt x="216319" y="96088"/>
                </a:lnTo>
                <a:lnTo>
                  <a:pt x="222059" y="90182"/>
                </a:lnTo>
                <a:lnTo>
                  <a:pt x="232295" y="85420"/>
                </a:lnTo>
                <a:lnTo>
                  <a:pt x="247624" y="81394"/>
                </a:lnTo>
                <a:lnTo>
                  <a:pt x="247624" y="75361"/>
                </a:lnTo>
                <a:lnTo>
                  <a:pt x="244614" y="75361"/>
                </a:lnTo>
                <a:lnTo>
                  <a:pt x="242608" y="76365"/>
                </a:lnTo>
                <a:lnTo>
                  <a:pt x="237604" y="77381"/>
                </a:lnTo>
                <a:lnTo>
                  <a:pt x="199504" y="91440"/>
                </a:lnTo>
                <a:lnTo>
                  <a:pt x="195478" y="98475"/>
                </a:lnTo>
                <a:lnTo>
                  <a:pt x="195478" y="107518"/>
                </a:lnTo>
                <a:lnTo>
                  <a:pt x="196697" y="115062"/>
                </a:lnTo>
                <a:lnTo>
                  <a:pt x="200748" y="121843"/>
                </a:lnTo>
                <a:lnTo>
                  <a:pt x="208178" y="126746"/>
                </a:lnTo>
                <a:lnTo>
                  <a:pt x="219570" y="128625"/>
                </a:lnTo>
                <a:lnTo>
                  <a:pt x="226910" y="127685"/>
                </a:lnTo>
                <a:lnTo>
                  <a:pt x="233972" y="124853"/>
                </a:lnTo>
                <a:lnTo>
                  <a:pt x="240855" y="120142"/>
                </a:lnTo>
                <a:lnTo>
                  <a:pt x="241427" y="119583"/>
                </a:lnTo>
                <a:lnTo>
                  <a:pt x="247624" y="113550"/>
                </a:lnTo>
                <a:lnTo>
                  <a:pt x="248640" y="123596"/>
                </a:lnTo>
                <a:lnTo>
                  <a:pt x="252628" y="127622"/>
                </a:lnTo>
                <a:lnTo>
                  <a:pt x="267690" y="127622"/>
                </a:lnTo>
                <a:lnTo>
                  <a:pt x="270700" y="126619"/>
                </a:lnTo>
                <a:lnTo>
                  <a:pt x="275704" y="124612"/>
                </a:lnTo>
                <a:lnTo>
                  <a:pt x="276682" y="124612"/>
                </a:lnTo>
                <a:lnTo>
                  <a:pt x="277698" y="122593"/>
                </a:lnTo>
                <a:close/>
              </a:path>
              <a:path w="621030" h="128904">
                <a:moveTo>
                  <a:pt x="352882" y="43205"/>
                </a:moveTo>
                <a:lnTo>
                  <a:pt x="348894" y="36169"/>
                </a:lnTo>
                <a:lnTo>
                  <a:pt x="337858" y="36169"/>
                </a:lnTo>
                <a:lnTo>
                  <a:pt x="331266" y="37147"/>
                </a:lnTo>
                <a:lnTo>
                  <a:pt x="324942" y="40195"/>
                </a:lnTo>
                <a:lnTo>
                  <a:pt x="318820" y="45504"/>
                </a:lnTo>
                <a:lnTo>
                  <a:pt x="312788" y="53251"/>
                </a:lnTo>
                <a:lnTo>
                  <a:pt x="312788" y="38188"/>
                </a:lnTo>
                <a:lnTo>
                  <a:pt x="311810" y="37172"/>
                </a:lnTo>
                <a:lnTo>
                  <a:pt x="286740" y="37172"/>
                </a:lnTo>
                <a:lnTo>
                  <a:pt x="285724" y="38188"/>
                </a:lnTo>
                <a:lnTo>
                  <a:pt x="285724" y="41198"/>
                </a:lnTo>
                <a:lnTo>
                  <a:pt x="286740" y="42202"/>
                </a:lnTo>
                <a:lnTo>
                  <a:pt x="294754" y="43205"/>
                </a:lnTo>
                <a:lnTo>
                  <a:pt x="295732" y="46228"/>
                </a:lnTo>
                <a:lnTo>
                  <a:pt x="295732" y="120586"/>
                </a:lnTo>
                <a:lnTo>
                  <a:pt x="294754" y="122593"/>
                </a:lnTo>
                <a:lnTo>
                  <a:pt x="287718" y="122593"/>
                </a:lnTo>
                <a:lnTo>
                  <a:pt x="285724" y="123596"/>
                </a:lnTo>
                <a:lnTo>
                  <a:pt x="285724" y="126619"/>
                </a:lnTo>
                <a:lnTo>
                  <a:pt x="286740" y="127622"/>
                </a:lnTo>
                <a:lnTo>
                  <a:pt x="325818" y="127622"/>
                </a:lnTo>
                <a:lnTo>
                  <a:pt x="325818" y="123596"/>
                </a:lnTo>
                <a:lnTo>
                  <a:pt x="324840" y="123596"/>
                </a:lnTo>
                <a:lnTo>
                  <a:pt x="315798" y="122593"/>
                </a:lnTo>
                <a:lnTo>
                  <a:pt x="313804" y="121589"/>
                </a:lnTo>
                <a:lnTo>
                  <a:pt x="313804" y="62306"/>
                </a:lnTo>
                <a:lnTo>
                  <a:pt x="319227" y="53251"/>
                </a:lnTo>
                <a:lnTo>
                  <a:pt x="319824" y="52247"/>
                </a:lnTo>
                <a:lnTo>
                  <a:pt x="323824" y="47231"/>
                </a:lnTo>
                <a:lnTo>
                  <a:pt x="331838" y="45224"/>
                </a:lnTo>
                <a:lnTo>
                  <a:pt x="330822" y="46228"/>
                </a:lnTo>
                <a:lnTo>
                  <a:pt x="330822" y="56273"/>
                </a:lnTo>
                <a:lnTo>
                  <a:pt x="335864" y="60286"/>
                </a:lnTo>
                <a:lnTo>
                  <a:pt x="348894" y="60286"/>
                </a:lnTo>
                <a:lnTo>
                  <a:pt x="352882" y="56273"/>
                </a:lnTo>
                <a:lnTo>
                  <a:pt x="352882" y="45224"/>
                </a:lnTo>
                <a:lnTo>
                  <a:pt x="352882" y="43205"/>
                </a:lnTo>
                <a:close/>
              </a:path>
              <a:path w="621030" h="128904">
                <a:moveTo>
                  <a:pt x="422084" y="98475"/>
                </a:moveTo>
                <a:lnTo>
                  <a:pt x="420662" y="89154"/>
                </a:lnTo>
                <a:lnTo>
                  <a:pt x="416052" y="81902"/>
                </a:lnTo>
                <a:lnTo>
                  <a:pt x="407695" y="76149"/>
                </a:lnTo>
                <a:lnTo>
                  <a:pt x="395008" y="71348"/>
                </a:lnTo>
                <a:lnTo>
                  <a:pt x="393992" y="71348"/>
                </a:lnTo>
                <a:lnTo>
                  <a:pt x="383781" y="68122"/>
                </a:lnTo>
                <a:lnTo>
                  <a:pt x="376948" y="64439"/>
                </a:lnTo>
                <a:lnTo>
                  <a:pt x="373126" y="60185"/>
                </a:lnTo>
                <a:lnTo>
                  <a:pt x="371932" y="55270"/>
                </a:lnTo>
                <a:lnTo>
                  <a:pt x="371932" y="46228"/>
                </a:lnTo>
                <a:lnTo>
                  <a:pt x="377964" y="40195"/>
                </a:lnTo>
                <a:lnTo>
                  <a:pt x="387972" y="40195"/>
                </a:lnTo>
                <a:lnTo>
                  <a:pt x="394741" y="41414"/>
                </a:lnTo>
                <a:lnTo>
                  <a:pt x="400646" y="45466"/>
                </a:lnTo>
                <a:lnTo>
                  <a:pt x="406742" y="52908"/>
                </a:lnTo>
                <a:lnTo>
                  <a:pt x="414058" y="64312"/>
                </a:lnTo>
                <a:lnTo>
                  <a:pt x="414058" y="65316"/>
                </a:lnTo>
                <a:lnTo>
                  <a:pt x="417068" y="65316"/>
                </a:lnTo>
                <a:lnTo>
                  <a:pt x="417931" y="64439"/>
                </a:lnTo>
                <a:lnTo>
                  <a:pt x="418058" y="35166"/>
                </a:lnTo>
                <a:lnTo>
                  <a:pt x="415048" y="35166"/>
                </a:lnTo>
                <a:lnTo>
                  <a:pt x="415048" y="36169"/>
                </a:lnTo>
                <a:lnTo>
                  <a:pt x="414058" y="36169"/>
                </a:lnTo>
                <a:lnTo>
                  <a:pt x="411048" y="40195"/>
                </a:lnTo>
                <a:lnTo>
                  <a:pt x="406044" y="38188"/>
                </a:lnTo>
                <a:lnTo>
                  <a:pt x="399008" y="35166"/>
                </a:lnTo>
                <a:lnTo>
                  <a:pt x="390982" y="35166"/>
                </a:lnTo>
                <a:lnTo>
                  <a:pt x="378523" y="37299"/>
                </a:lnTo>
                <a:lnTo>
                  <a:pt x="368693" y="43205"/>
                </a:lnTo>
                <a:lnTo>
                  <a:pt x="362242" y="52120"/>
                </a:lnTo>
                <a:lnTo>
                  <a:pt x="359918" y="63309"/>
                </a:lnTo>
                <a:lnTo>
                  <a:pt x="361772" y="73609"/>
                </a:lnTo>
                <a:lnTo>
                  <a:pt x="367182" y="80899"/>
                </a:lnTo>
                <a:lnTo>
                  <a:pt x="375983" y="85915"/>
                </a:lnTo>
                <a:lnTo>
                  <a:pt x="387972" y="89433"/>
                </a:lnTo>
                <a:lnTo>
                  <a:pt x="398780" y="93268"/>
                </a:lnTo>
                <a:lnTo>
                  <a:pt x="405904" y="97472"/>
                </a:lnTo>
                <a:lnTo>
                  <a:pt x="409841" y="102438"/>
                </a:lnTo>
                <a:lnTo>
                  <a:pt x="411048" y="108521"/>
                </a:lnTo>
                <a:lnTo>
                  <a:pt x="411048" y="118579"/>
                </a:lnTo>
                <a:lnTo>
                  <a:pt x="401040" y="123596"/>
                </a:lnTo>
                <a:lnTo>
                  <a:pt x="393992" y="123596"/>
                </a:lnTo>
                <a:lnTo>
                  <a:pt x="362940" y="96469"/>
                </a:lnTo>
                <a:lnTo>
                  <a:pt x="362940" y="95465"/>
                </a:lnTo>
                <a:lnTo>
                  <a:pt x="359918" y="95465"/>
                </a:lnTo>
                <a:lnTo>
                  <a:pt x="358914" y="96469"/>
                </a:lnTo>
                <a:lnTo>
                  <a:pt x="358914" y="128625"/>
                </a:lnTo>
                <a:lnTo>
                  <a:pt x="362940" y="128625"/>
                </a:lnTo>
                <a:lnTo>
                  <a:pt x="362940" y="127622"/>
                </a:lnTo>
                <a:lnTo>
                  <a:pt x="368922" y="122593"/>
                </a:lnTo>
                <a:lnTo>
                  <a:pt x="374942" y="126619"/>
                </a:lnTo>
                <a:lnTo>
                  <a:pt x="384962" y="128625"/>
                </a:lnTo>
                <a:lnTo>
                  <a:pt x="401040" y="128625"/>
                </a:lnTo>
                <a:lnTo>
                  <a:pt x="409054" y="125615"/>
                </a:lnTo>
                <a:lnTo>
                  <a:pt x="411048" y="123596"/>
                </a:lnTo>
                <a:lnTo>
                  <a:pt x="420090" y="114554"/>
                </a:lnTo>
                <a:lnTo>
                  <a:pt x="422084" y="107518"/>
                </a:lnTo>
                <a:lnTo>
                  <a:pt x="422084" y="98475"/>
                </a:lnTo>
                <a:close/>
              </a:path>
              <a:path w="621030" h="128904">
                <a:moveTo>
                  <a:pt x="521322" y="81394"/>
                </a:moveTo>
                <a:lnTo>
                  <a:pt x="517804" y="63576"/>
                </a:lnTo>
                <a:lnTo>
                  <a:pt x="508177" y="48856"/>
                </a:lnTo>
                <a:lnTo>
                  <a:pt x="501294" y="44069"/>
                </a:lnTo>
                <a:lnTo>
                  <a:pt x="501294" y="82397"/>
                </a:lnTo>
                <a:lnTo>
                  <a:pt x="499783" y="100711"/>
                </a:lnTo>
                <a:lnTo>
                  <a:pt x="495261" y="113550"/>
                </a:lnTo>
                <a:lnTo>
                  <a:pt x="487730" y="121119"/>
                </a:lnTo>
                <a:lnTo>
                  <a:pt x="477202" y="123596"/>
                </a:lnTo>
                <a:lnTo>
                  <a:pt x="466102" y="121119"/>
                </a:lnTo>
                <a:lnTo>
                  <a:pt x="458292" y="113550"/>
                </a:lnTo>
                <a:lnTo>
                  <a:pt x="453682" y="100711"/>
                </a:lnTo>
                <a:lnTo>
                  <a:pt x="452158" y="82397"/>
                </a:lnTo>
                <a:lnTo>
                  <a:pt x="454355" y="60121"/>
                </a:lnTo>
                <a:lnTo>
                  <a:pt x="459930" y="47358"/>
                </a:lnTo>
                <a:lnTo>
                  <a:pt x="467372" y="41554"/>
                </a:lnTo>
                <a:lnTo>
                  <a:pt x="475208" y="40195"/>
                </a:lnTo>
                <a:lnTo>
                  <a:pt x="486473" y="42824"/>
                </a:lnTo>
                <a:lnTo>
                  <a:pt x="494639" y="50749"/>
                </a:lnTo>
                <a:lnTo>
                  <a:pt x="499618" y="63931"/>
                </a:lnTo>
                <a:lnTo>
                  <a:pt x="501294" y="82397"/>
                </a:lnTo>
                <a:lnTo>
                  <a:pt x="501294" y="44069"/>
                </a:lnTo>
                <a:lnTo>
                  <a:pt x="495757" y="40195"/>
                </a:lnTo>
                <a:lnTo>
                  <a:pt x="493839" y="38862"/>
                </a:lnTo>
                <a:lnTo>
                  <a:pt x="476224" y="35166"/>
                </a:lnTo>
                <a:lnTo>
                  <a:pt x="459181" y="38874"/>
                </a:lnTo>
                <a:lnTo>
                  <a:pt x="445135" y="48983"/>
                </a:lnTo>
                <a:lnTo>
                  <a:pt x="435610" y="63995"/>
                </a:lnTo>
                <a:lnTo>
                  <a:pt x="432092" y="82397"/>
                </a:lnTo>
                <a:lnTo>
                  <a:pt x="435470" y="100647"/>
                </a:lnTo>
                <a:lnTo>
                  <a:pt x="444754" y="115316"/>
                </a:lnTo>
                <a:lnTo>
                  <a:pt x="458749" y="125082"/>
                </a:lnTo>
                <a:lnTo>
                  <a:pt x="476224" y="128625"/>
                </a:lnTo>
                <a:lnTo>
                  <a:pt x="492569" y="125349"/>
                </a:lnTo>
                <a:lnTo>
                  <a:pt x="495249" y="123596"/>
                </a:lnTo>
                <a:lnTo>
                  <a:pt x="507047" y="115938"/>
                </a:lnTo>
                <a:lnTo>
                  <a:pt x="517372" y="101066"/>
                </a:lnTo>
                <a:lnTo>
                  <a:pt x="521322" y="81394"/>
                </a:lnTo>
                <a:close/>
              </a:path>
              <a:path w="621030" h="128904">
                <a:moveTo>
                  <a:pt x="620560" y="123596"/>
                </a:moveTo>
                <a:lnTo>
                  <a:pt x="619582" y="122593"/>
                </a:lnTo>
                <a:lnTo>
                  <a:pt x="610552" y="122593"/>
                </a:lnTo>
                <a:lnTo>
                  <a:pt x="609561" y="120586"/>
                </a:lnTo>
                <a:lnTo>
                  <a:pt x="609561" y="63309"/>
                </a:lnTo>
                <a:lnTo>
                  <a:pt x="607923" y="51854"/>
                </a:lnTo>
                <a:lnTo>
                  <a:pt x="604774" y="46228"/>
                </a:lnTo>
                <a:lnTo>
                  <a:pt x="603173" y="43332"/>
                </a:lnTo>
                <a:lnTo>
                  <a:pt x="595591" y="38011"/>
                </a:lnTo>
                <a:lnTo>
                  <a:pt x="585470" y="36169"/>
                </a:lnTo>
                <a:lnTo>
                  <a:pt x="569899" y="39001"/>
                </a:lnTo>
                <a:lnTo>
                  <a:pt x="560044" y="45212"/>
                </a:lnTo>
                <a:lnTo>
                  <a:pt x="554888" y="51435"/>
                </a:lnTo>
                <a:lnTo>
                  <a:pt x="553402" y="54267"/>
                </a:lnTo>
                <a:lnTo>
                  <a:pt x="553402" y="38188"/>
                </a:lnTo>
                <a:lnTo>
                  <a:pt x="552411" y="37172"/>
                </a:lnTo>
                <a:lnTo>
                  <a:pt x="551408" y="36169"/>
                </a:lnTo>
                <a:lnTo>
                  <a:pt x="527342" y="37172"/>
                </a:lnTo>
                <a:lnTo>
                  <a:pt x="526326" y="37172"/>
                </a:lnTo>
                <a:lnTo>
                  <a:pt x="525348" y="38188"/>
                </a:lnTo>
                <a:lnTo>
                  <a:pt x="525348" y="41198"/>
                </a:lnTo>
                <a:lnTo>
                  <a:pt x="526326" y="42202"/>
                </a:lnTo>
                <a:lnTo>
                  <a:pt x="534352" y="43205"/>
                </a:lnTo>
                <a:lnTo>
                  <a:pt x="535368" y="46228"/>
                </a:lnTo>
                <a:lnTo>
                  <a:pt x="535368" y="120586"/>
                </a:lnTo>
                <a:lnTo>
                  <a:pt x="534352" y="122593"/>
                </a:lnTo>
                <a:lnTo>
                  <a:pt x="525348" y="122593"/>
                </a:lnTo>
                <a:lnTo>
                  <a:pt x="525348" y="126619"/>
                </a:lnTo>
                <a:lnTo>
                  <a:pt x="526326" y="127622"/>
                </a:lnTo>
                <a:lnTo>
                  <a:pt x="561416" y="127622"/>
                </a:lnTo>
                <a:lnTo>
                  <a:pt x="562432" y="126619"/>
                </a:lnTo>
                <a:lnTo>
                  <a:pt x="562432" y="123596"/>
                </a:lnTo>
                <a:lnTo>
                  <a:pt x="561416" y="122593"/>
                </a:lnTo>
                <a:lnTo>
                  <a:pt x="554418" y="122593"/>
                </a:lnTo>
                <a:lnTo>
                  <a:pt x="553402" y="120586"/>
                </a:lnTo>
                <a:lnTo>
                  <a:pt x="553402" y="66319"/>
                </a:lnTo>
                <a:lnTo>
                  <a:pt x="555434" y="61302"/>
                </a:lnTo>
                <a:lnTo>
                  <a:pt x="557428" y="58280"/>
                </a:lnTo>
                <a:lnTo>
                  <a:pt x="560616" y="54267"/>
                </a:lnTo>
                <a:lnTo>
                  <a:pt x="561416" y="53251"/>
                </a:lnTo>
                <a:lnTo>
                  <a:pt x="567436" y="46228"/>
                </a:lnTo>
                <a:lnTo>
                  <a:pt x="575462" y="46228"/>
                </a:lnTo>
                <a:lnTo>
                  <a:pt x="583044" y="47421"/>
                </a:lnTo>
                <a:lnTo>
                  <a:pt x="587997" y="51244"/>
                </a:lnTo>
                <a:lnTo>
                  <a:pt x="590689" y="58089"/>
                </a:lnTo>
                <a:lnTo>
                  <a:pt x="591502" y="68338"/>
                </a:lnTo>
                <a:lnTo>
                  <a:pt x="591502" y="120586"/>
                </a:lnTo>
                <a:lnTo>
                  <a:pt x="590511" y="122593"/>
                </a:lnTo>
                <a:lnTo>
                  <a:pt x="583476" y="122593"/>
                </a:lnTo>
                <a:lnTo>
                  <a:pt x="582498" y="123596"/>
                </a:lnTo>
                <a:lnTo>
                  <a:pt x="582498" y="126619"/>
                </a:lnTo>
                <a:lnTo>
                  <a:pt x="583476" y="127622"/>
                </a:lnTo>
                <a:lnTo>
                  <a:pt x="619582" y="127622"/>
                </a:lnTo>
                <a:lnTo>
                  <a:pt x="620560" y="126619"/>
                </a:lnTo>
                <a:lnTo>
                  <a:pt x="620560" y="123596"/>
                </a:lnTo>
                <a:close/>
              </a:path>
            </a:pathLst>
          </a:custGeom>
          <a:solidFill>
            <a:srgbClr val="3D39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457367" y="6378470"/>
            <a:ext cx="251460" cy="276225"/>
          </a:xfrm>
          <a:custGeom>
            <a:avLst/>
            <a:gdLst/>
            <a:ahLst/>
            <a:cxnLst/>
            <a:rect l="l" t="t" r="r" b="b"/>
            <a:pathLst>
              <a:path w="251459" h="276225">
                <a:moveTo>
                  <a:pt x="114071" y="0"/>
                </a:moveTo>
                <a:lnTo>
                  <a:pt x="73905" y="12364"/>
                </a:lnTo>
                <a:lnTo>
                  <a:pt x="38743" y="38765"/>
                </a:lnTo>
                <a:lnTo>
                  <a:pt x="11858" y="79299"/>
                </a:lnTo>
                <a:lnTo>
                  <a:pt x="0" y="125966"/>
                </a:lnTo>
                <a:lnTo>
                  <a:pt x="2709" y="178285"/>
                </a:lnTo>
                <a:lnTo>
                  <a:pt x="21022" y="226835"/>
                </a:lnTo>
                <a:lnTo>
                  <a:pt x="55970" y="262196"/>
                </a:lnTo>
                <a:lnTo>
                  <a:pt x="102353" y="275935"/>
                </a:lnTo>
                <a:lnTo>
                  <a:pt x="150334" y="268853"/>
                </a:lnTo>
                <a:lnTo>
                  <a:pt x="193993" y="243118"/>
                </a:lnTo>
                <a:lnTo>
                  <a:pt x="227407" y="200896"/>
                </a:lnTo>
                <a:lnTo>
                  <a:pt x="245541" y="156012"/>
                </a:lnTo>
                <a:lnTo>
                  <a:pt x="250971" y="113153"/>
                </a:lnTo>
                <a:lnTo>
                  <a:pt x="244226" y="74347"/>
                </a:lnTo>
                <a:lnTo>
                  <a:pt x="225835" y="41619"/>
                </a:lnTo>
                <a:lnTo>
                  <a:pt x="196329" y="16995"/>
                </a:lnTo>
                <a:lnTo>
                  <a:pt x="155970" y="1575"/>
                </a:lnTo>
                <a:lnTo>
                  <a:pt x="114071" y="0"/>
                </a:lnTo>
                <a:close/>
              </a:path>
            </a:pathLst>
          </a:custGeom>
          <a:solidFill>
            <a:srgbClr val="0980A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51224" y="300608"/>
            <a:ext cx="2241550" cy="5137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7AA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89889" y="1110183"/>
            <a:ext cx="7964220" cy="29305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66490" y="6461057"/>
            <a:ext cx="5077459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84605" y="3987949"/>
            <a:ext cx="7811770" cy="982961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5715" algn="ctr">
              <a:lnSpc>
                <a:spcPct val="100000"/>
              </a:lnSpc>
              <a:spcBef>
                <a:spcPts val="1005"/>
              </a:spcBef>
            </a:pPr>
            <a:r>
              <a:rPr sz="2400" b="1" spc="-5" dirty="0">
                <a:solidFill>
                  <a:srgbClr val="007AA3"/>
                </a:solidFill>
                <a:latin typeface="Arial"/>
                <a:cs typeface="Arial"/>
              </a:rPr>
              <a:t>Lecture</a:t>
            </a:r>
            <a:r>
              <a:rPr sz="2400" b="1" spc="5" dirty="0">
                <a:solidFill>
                  <a:srgbClr val="007AA3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007AA3"/>
                </a:solidFill>
                <a:latin typeface="Arial"/>
                <a:cs typeface="Arial"/>
              </a:rPr>
              <a:t>Cross-Cultural</a:t>
            </a:r>
            <a:r>
              <a:rPr sz="2400" b="1" spc="10" dirty="0">
                <a:solidFill>
                  <a:srgbClr val="007AA3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007AA3"/>
                </a:solidFill>
                <a:latin typeface="Arial"/>
                <a:cs typeface="Arial"/>
              </a:rPr>
              <a:t>Communication</a:t>
            </a:r>
            <a:endParaRPr sz="2400" dirty="0">
              <a:latin typeface="Arial"/>
              <a:cs typeface="Arial"/>
            </a:endParaRPr>
          </a:p>
          <a:p>
            <a:pPr marL="1905" algn="ctr">
              <a:lnSpc>
                <a:spcPct val="100000"/>
              </a:lnSpc>
              <a:spcBef>
                <a:spcPts val="900"/>
              </a:spcBef>
            </a:pPr>
            <a:r>
              <a:rPr sz="2400" b="1" spc="-5" dirty="0">
                <a:solidFill>
                  <a:srgbClr val="007AA3"/>
                </a:solidFill>
                <a:latin typeface="Arial"/>
                <a:cs typeface="Arial"/>
              </a:rPr>
              <a:t>Dr</a:t>
            </a:r>
            <a:r>
              <a:rPr sz="2400" b="1" spc="-30" dirty="0">
                <a:solidFill>
                  <a:srgbClr val="007AA3"/>
                </a:solidFill>
                <a:latin typeface="Arial"/>
                <a:cs typeface="Arial"/>
              </a:rPr>
              <a:t> </a:t>
            </a:r>
            <a:r>
              <a:rPr lang="en-GB" sz="2400" b="1" spc="-30" dirty="0">
                <a:solidFill>
                  <a:srgbClr val="007AA3"/>
                </a:solidFill>
                <a:latin typeface="Arial"/>
                <a:cs typeface="Arial"/>
              </a:rPr>
              <a:t>Zahra Mohammadnazari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608" y="481699"/>
            <a:ext cx="8570939" cy="3224536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7192" y="299084"/>
            <a:ext cx="377190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Learning</a:t>
            </a:r>
            <a:r>
              <a:rPr spc="-120" dirty="0"/>
              <a:t> </a:t>
            </a:r>
            <a:r>
              <a:rPr dirty="0"/>
              <a:t>outcomes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0557" y="976284"/>
            <a:ext cx="8166734" cy="2824480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3200" dirty="0">
                <a:latin typeface="Arial MT"/>
                <a:cs typeface="Arial MT"/>
              </a:rPr>
              <a:t>At</a:t>
            </a:r>
            <a:r>
              <a:rPr sz="3200" spc="-5" dirty="0">
                <a:latin typeface="Arial MT"/>
                <a:cs typeface="Arial MT"/>
              </a:rPr>
              <a:t> the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end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of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the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session,</a:t>
            </a:r>
            <a:r>
              <a:rPr sz="3200" spc="-30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you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will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be </a:t>
            </a:r>
            <a:r>
              <a:rPr sz="3200" spc="-5" dirty="0">
                <a:latin typeface="Arial MT"/>
                <a:cs typeface="Arial MT"/>
              </a:rPr>
              <a:t>able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to:</a:t>
            </a:r>
            <a:endParaRPr sz="3200">
              <a:latin typeface="Arial MT"/>
              <a:cs typeface="Arial MT"/>
            </a:endParaRPr>
          </a:p>
          <a:p>
            <a:pPr marL="830580" marR="2147570" indent="-457834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•"/>
              <a:tabLst>
                <a:tab pos="830580" algn="l"/>
                <a:tab pos="831215" algn="l"/>
              </a:tabLst>
            </a:pPr>
            <a:r>
              <a:rPr sz="2600" dirty="0">
                <a:latin typeface="Arial MT"/>
                <a:cs typeface="Arial MT"/>
              </a:rPr>
              <a:t>Understand</a:t>
            </a:r>
            <a:r>
              <a:rPr sz="2600" spc="-3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how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culture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impacts</a:t>
            </a:r>
            <a:r>
              <a:rPr sz="2600" spc="-3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on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communication</a:t>
            </a:r>
            <a:endParaRPr sz="2600">
              <a:latin typeface="Arial MT"/>
              <a:cs typeface="Arial MT"/>
            </a:endParaRPr>
          </a:p>
          <a:p>
            <a:pPr marL="830580" indent="-457834">
              <a:lnSpc>
                <a:spcPct val="100000"/>
              </a:lnSpc>
              <a:spcBef>
                <a:spcPts val="600"/>
              </a:spcBef>
              <a:buClr>
                <a:srgbClr val="007AA3"/>
              </a:buClr>
              <a:buChar char="•"/>
              <a:tabLst>
                <a:tab pos="830580" algn="l"/>
                <a:tab pos="831215" algn="l"/>
              </a:tabLst>
            </a:pPr>
            <a:r>
              <a:rPr sz="2600" dirty="0">
                <a:latin typeface="Arial MT"/>
                <a:cs typeface="Arial MT"/>
              </a:rPr>
              <a:t>Understand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verbal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and</a:t>
            </a:r>
            <a:r>
              <a:rPr sz="2600" spc="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non-verbal communication</a:t>
            </a:r>
            <a:endParaRPr sz="2600">
              <a:latin typeface="Arial MT"/>
              <a:cs typeface="Arial MT"/>
            </a:endParaRPr>
          </a:p>
          <a:p>
            <a:pPr marL="830580" marR="904875" indent="-457834">
              <a:lnSpc>
                <a:spcPct val="100000"/>
              </a:lnSpc>
              <a:spcBef>
                <a:spcPts val="600"/>
              </a:spcBef>
              <a:buClr>
                <a:srgbClr val="007AA3"/>
              </a:buClr>
              <a:buChar char="•"/>
              <a:tabLst>
                <a:tab pos="830580" algn="l"/>
                <a:tab pos="831215" algn="l"/>
              </a:tabLst>
            </a:pPr>
            <a:r>
              <a:rPr sz="2600" dirty="0">
                <a:latin typeface="Arial MT"/>
                <a:cs typeface="Arial MT"/>
              </a:rPr>
              <a:t>Identify the factors that impact on </a:t>
            </a:r>
            <a:r>
              <a:rPr sz="2600" spc="-5" dirty="0">
                <a:latin typeface="Arial MT"/>
                <a:cs typeface="Arial MT"/>
              </a:rPr>
              <a:t>the </a:t>
            </a:r>
            <a:r>
              <a:rPr sz="2600" spc="5" dirty="0">
                <a:latin typeface="Arial MT"/>
                <a:cs typeface="Arial MT"/>
              </a:rPr>
              <a:t>cross-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cultural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communication</a:t>
            </a:r>
            <a:r>
              <a:rPr sz="2600" spc="-3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 the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workplace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66338" y="216534"/>
            <a:ext cx="31369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solidFill>
                  <a:srgbClr val="000000"/>
                </a:solidFill>
              </a:rPr>
              <a:t>Facets</a:t>
            </a:r>
            <a:r>
              <a:rPr sz="3000" spc="-40" dirty="0">
                <a:solidFill>
                  <a:srgbClr val="000000"/>
                </a:solidFill>
              </a:rPr>
              <a:t> </a:t>
            </a:r>
            <a:r>
              <a:rPr sz="3000" dirty="0">
                <a:solidFill>
                  <a:srgbClr val="000000"/>
                </a:solidFill>
              </a:rPr>
              <a:t>of</a:t>
            </a:r>
            <a:r>
              <a:rPr sz="3000" spc="-5" dirty="0">
                <a:solidFill>
                  <a:srgbClr val="000000"/>
                </a:solidFill>
              </a:rPr>
              <a:t> Culture</a:t>
            </a:r>
            <a:endParaRPr sz="3000"/>
          </a:p>
        </p:txBody>
      </p:sp>
      <p:sp>
        <p:nvSpPr>
          <p:cNvPr id="3" name="object 3"/>
          <p:cNvSpPr txBox="1"/>
          <p:nvPr/>
        </p:nvSpPr>
        <p:spPr>
          <a:xfrm>
            <a:off x="558190" y="534390"/>
            <a:ext cx="4766945" cy="122047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400" spc="5" dirty="0">
                <a:latin typeface="Arial MT"/>
                <a:cs typeface="Arial MT"/>
              </a:rPr>
              <a:t>What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does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culture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really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mean?</a:t>
            </a:r>
            <a:endParaRPr sz="14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  <a:spcBef>
                <a:spcPts val="335"/>
              </a:spcBef>
            </a:pPr>
            <a:r>
              <a:rPr sz="1400" spc="-5" dirty="0">
                <a:latin typeface="Arial MT"/>
                <a:cs typeface="Arial MT"/>
              </a:rPr>
              <a:t>-pause</a:t>
            </a:r>
            <a:r>
              <a:rPr sz="1400" spc="13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for</a:t>
            </a:r>
            <a:r>
              <a:rPr sz="1400" spc="1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</a:t>
            </a:r>
            <a:r>
              <a:rPr sz="1400" spc="12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second</a:t>
            </a:r>
            <a:r>
              <a:rPr sz="1400" spc="1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</a:t>
            </a:r>
            <a:r>
              <a:rPr sz="1400" spc="14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write</a:t>
            </a:r>
            <a:r>
              <a:rPr sz="1400" spc="1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out</a:t>
            </a:r>
            <a:r>
              <a:rPr sz="1400" spc="1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what</a:t>
            </a:r>
            <a:r>
              <a:rPr sz="1400" spc="1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you</a:t>
            </a:r>
            <a:r>
              <a:rPr sz="1400" spc="13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understand</a:t>
            </a:r>
            <a:r>
              <a:rPr sz="1400" spc="12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by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culture.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spc="-5" dirty="0">
                <a:latin typeface="Arial MT"/>
                <a:cs typeface="Arial MT"/>
              </a:rPr>
              <a:t>Collective</a:t>
            </a:r>
            <a:r>
              <a:rPr sz="1400" spc="29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programming</a:t>
            </a:r>
            <a:r>
              <a:rPr sz="1400" spc="28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spc="28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the</a:t>
            </a:r>
            <a:r>
              <a:rPr sz="1400" spc="29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mind</a:t>
            </a:r>
            <a:r>
              <a:rPr sz="1400" spc="28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spc="28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people</a:t>
            </a:r>
            <a:r>
              <a:rPr sz="1400" spc="28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</a:t>
            </a:r>
            <a:r>
              <a:rPr sz="1400" spc="28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different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Arial MT"/>
                <a:cs typeface="Arial MT"/>
              </a:rPr>
              <a:t>groups?</a:t>
            </a:r>
            <a:r>
              <a:rPr sz="1400" spc="-6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(Hofstede,</a:t>
            </a:r>
            <a:r>
              <a:rPr sz="1400" spc="-5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1980)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8190" y="1771650"/>
            <a:ext cx="4767580" cy="1092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latin typeface="Arial MT"/>
                <a:cs typeface="Arial MT"/>
              </a:rPr>
              <a:t>Organizational culture: collection </a:t>
            </a:r>
            <a:r>
              <a:rPr sz="1400" spc="-10" dirty="0">
                <a:latin typeface="Arial MT"/>
                <a:cs typeface="Arial MT"/>
              </a:rPr>
              <a:t>of </a:t>
            </a:r>
            <a:r>
              <a:rPr sz="1400" spc="-5" dirty="0">
                <a:latin typeface="Arial MT"/>
                <a:cs typeface="Arial MT"/>
              </a:rPr>
              <a:t>relatively </a:t>
            </a:r>
            <a:r>
              <a:rPr sz="1400" dirty="0">
                <a:latin typeface="Arial MT"/>
                <a:cs typeface="Arial MT"/>
              </a:rPr>
              <a:t>uniform </a:t>
            </a:r>
            <a:r>
              <a:rPr sz="1400" spc="-15" dirty="0">
                <a:latin typeface="Arial MT"/>
                <a:cs typeface="Arial MT"/>
              </a:rPr>
              <a:t>and 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enduring beliefs </a:t>
            </a:r>
            <a:r>
              <a:rPr sz="1400" dirty="0">
                <a:latin typeface="Arial MT"/>
                <a:cs typeface="Arial MT"/>
              </a:rPr>
              <a:t>, </a:t>
            </a:r>
            <a:r>
              <a:rPr sz="1400" spc="-5" dirty="0">
                <a:latin typeface="Arial MT"/>
                <a:cs typeface="Arial MT"/>
              </a:rPr>
              <a:t>values, traditions and practices that are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shared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by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organisation’s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members,</a:t>
            </a:r>
            <a:r>
              <a:rPr sz="1400" spc="-5" dirty="0">
                <a:latin typeface="Arial MT"/>
                <a:cs typeface="Arial MT"/>
              </a:rPr>
              <a:t> learned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by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new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recruits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 transmitted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from one generation of</a:t>
            </a:r>
            <a:r>
              <a:rPr sz="1400" spc="3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employees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to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the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next</a:t>
            </a:r>
            <a:r>
              <a:rPr sz="1400" dirty="0">
                <a:latin typeface="Arial MT"/>
                <a:cs typeface="Arial MT"/>
              </a:rPr>
              <a:t> (Buchanan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Huczynski,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2010: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643)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8190" y="3137407"/>
            <a:ext cx="4768215" cy="13068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5"/>
              </a:spcBef>
              <a:buChar char="•"/>
              <a:tabLst>
                <a:tab pos="355600" algn="l"/>
              </a:tabLst>
            </a:pPr>
            <a:r>
              <a:rPr sz="1400" dirty="0">
                <a:latin typeface="Arial MT"/>
                <a:cs typeface="Arial MT"/>
              </a:rPr>
              <a:t>A </a:t>
            </a:r>
            <a:r>
              <a:rPr sz="1400" spc="-5" dirty="0">
                <a:latin typeface="Arial MT"/>
                <a:cs typeface="Arial MT"/>
              </a:rPr>
              <a:t>pattern of </a:t>
            </a:r>
            <a:r>
              <a:rPr sz="1400" spc="-10" dirty="0">
                <a:latin typeface="Arial MT"/>
                <a:cs typeface="Arial MT"/>
              </a:rPr>
              <a:t>shared </a:t>
            </a:r>
            <a:r>
              <a:rPr sz="1400" spc="-5" dirty="0">
                <a:latin typeface="Arial MT"/>
                <a:cs typeface="Arial MT"/>
              </a:rPr>
              <a:t>basic assumptions that the group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learned </a:t>
            </a:r>
            <a:r>
              <a:rPr sz="1400" spc="-10" dirty="0">
                <a:latin typeface="Arial MT"/>
                <a:cs typeface="Arial MT"/>
              </a:rPr>
              <a:t>as </a:t>
            </a:r>
            <a:r>
              <a:rPr sz="1400" dirty="0">
                <a:latin typeface="Arial MT"/>
                <a:cs typeface="Arial MT"/>
              </a:rPr>
              <a:t>it </a:t>
            </a:r>
            <a:r>
              <a:rPr sz="1400" spc="-5" dirty="0">
                <a:latin typeface="Arial MT"/>
                <a:cs typeface="Arial MT"/>
              </a:rPr>
              <a:t>solved its problems </a:t>
            </a:r>
            <a:r>
              <a:rPr sz="1400" spc="-10" dirty="0">
                <a:latin typeface="Arial MT"/>
                <a:cs typeface="Arial MT"/>
              </a:rPr>
              <a:t>of </a:t>
            </a:r>
            <a:r>
              <a:rPr sz="1400" spc="-5" dirty="0">
                <a:latin typeface="Arial MT"/>
                <a:cs typeface="Arial MT"/>
              </a:rPr>
              <a:t>external adaptation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 internal integration, that </a:t>
            </a:r>
            <a:r>
              <a:rPr sz="1400" spc="-10" dirty="0">
                <a:latin typeface="Arial MT"/>
                <a:cs typeface="Arial MT"/>
              </a:rPr>
              <a:t>has </a:t>
            </a:r>
            <a:r>
              <a:rPr sz="1400" spc="-5" dirty="0">
                <a:latin typeface="Arial MT"/>
                <a:cs typeface="Arial MT"/>
              </a:rPr>
              <a:t>worked well enough </a:t>
            </a:r>
            <a:r>
              <a:rPr sz="1400" spc="-10" dirty="0">
                <a:latin typeface="Arial MT"/>
                <a:cs typeface="Arial MT"/>
              </a:rPr>
              <a:t>to </a:t>
            </a:r>
            <a:r>
              <a:rPr sz="1400" spc="-5" dirty="0">
                <a:latin typeface="Arial MT"/>
                <a:cs typeface="Arial MT"/>
              </a:rPr>
              <a:t> be considered valid and, </a:t>
            </a:r>
            <a:r>
              <a:rPr sz="1400" spc="-10" dirty="0">
                <a:latin typeface="Arial MT"/>
                <a:cs typeface="Arial MT"/>
              </a:rPr>
              <a:t>therefore, </a:t>
            </a:r>
            <a:r>
              <a:rPr sz="1400" dirty="0">
                <a:latin typeface="Arial MT"/>
                <a:cs typeface="Arial MT"/>
              </a:rPr>
              <a:t>to </a:t>
            </a:r>
            <a:r>
              <a:rPr sz="1400" spc="-5" dirty="0">
                <a:latin typeface="Arial MT"/>
                <a:cs typeface="Arial MT"/>
              </a:rPr>
              <a:t>be taught to new 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members </a:t>
            </a:r>
            <a:r>
              <a:rPr sz="1400" spc="-10" dirty="0">
                <a:latin typeface="Arial MT"/>
                <a:cs typeface="Arial MT"/>
              </a:rPr>
              <a:t>as </a:t>
            </a:r>
            <a:r>
              <a:rPr sz="1400" spc="-5" dirty="0">
                <a:latin typeface="Arial MT"/>
                <a:cs typeface="Arial MT"/>
              </a:rPr>
              <a:t>the correct way you perceive, think, </a:t>
            </a:r>
            <a:r>
              <a:rPr sz="1400" spc="-15" dirty="0">
                <a:latin typeface="Arial MT"/>
                <a:cs typeface="Arial MT"/>
              </a:rPr>
              <a:t>and 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feel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in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relation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spc="5" dirty="0">
                <a:latin typeface="Arial MT"/>
                <a:cs typeface="Arial MT"/>
              </a:rPr>
              <a:t>to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those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problems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(Schein,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1985)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8190" y="4674463"/>
            <a:ext cx="4768850" cy="147701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400" dirty="0">
                <a:latin typeface="Arial MT"/>
                <a:cs typeface="Arial MT"/>
              </a:rPr>
              <a:t>Culture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can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be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seen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as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having </a:t>
            </a:r>
            <a:r>
              <a:rPr sz="1400" dirty="0">
                <a:latin typeface="Arial MT"/>
                <a:cs typeface="Arial MT"/>
              </a:rPr>
              <a:t>three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layers</a:t>
            </a:r>
            <a:endParaRPr sz="1400">
              <a:latin typeface="Arial MT"/>
              <a:cs typeface="Arial MT"/>
            </a:endParaRPr>
          </a:p>
          <a:p>
            <a:pPr marL="12700" marR="6985">
              <a:lnSpc>
                <a:spcPct val="100000"/>
              </a:lnSpc>
              <a:spcBef>
                <a:spcPts val="335"/>
              </a:spcBef>
              <a:tabLst>
                <a:tab pos="3440429" algn="l"/>
              </a:tabLst>
            </a:pPr>
            <a:r>
              <a:rPr sz="1400" spc="-5" dirty="0">
                <a:latin typeface="Arial MT"/>
                <a:cs typeface="Arial MT"/>
              </a:rPr>
              <a:t>-Outer</a:t>
            </a:r>
            <a:r>
              <a:rPr sz="1400" spc="28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layer:</a:t>
            </a:r>
            <a:r>
              <a:rPr sz="1400" spc="2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behavioural</a:t>
            </a:r>
            <a:r>
              <a:rPr sz="1400" spc="28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or</a:t>
            </a:r>
            <a:r>
              <a:rPr sz="1400" spc="27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explicit</a:t>
            </a:r>
            <a:r>
              <a:rPr sz="1400" spc="254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e.g.	Language,</a:t>
            </a:r>
            <a:r>
              <a:rPr sz="1400" spc="1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food,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dressing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spc="-5" dirty="0">
                <a:latin typeface="Arial MT"/>
                <a:cs typeface="Arial MT"/>
              </a:rPr>
              <a:t>-Second</a:t>
            </a:r>
            <a:r>
              <a:rPr sz="1400" spc="57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layer:</a:t>
            </a:r>
            <a:r>
              <a:rPr sz="1400" spc="56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norms</a:t>
            </a:r>
            <a:r>
              <a:rPr sz="1400" spc="5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</a:t>
            </a:r>
            <a:r>
              <a:rPr sz="1400" spc="56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values</a:t>
            </a:r>
            <a:r>
              <a:rPr sz="1400" spc="55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e.g.</a:t>
            </a:r>
            <a:r>
              <a:rPr sz="1400" spc="56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rules</a:t>
            </a:r>
            <a:r>
              <a:rPr sz="1400" spc="57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of</a:t>
            </a:r>
            <a:r>
              <a:rPr sz="1400" spc="56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society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Arial MT"/>
                <a:cs typeface="Arial MT"/>
              </a:rPr>
              <a:t>determining</a:t>
            </a:r>
            <a:r>
              <a:rPr sz="1400" spc="-6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good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bad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400" spc="-5" dirty="0">
                <a:latin typeface="Arial MT"/>
                <a:cs typeface="Arial MT"/>
              </a:rPr>
              <a:t>-Third/innermost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layer:</a:t>
            </a:r>
            <a:r>
              <a:rPr sz="1400" dirty="0">
                <a:latin typeface="Arial MT"/>
                <a:cs typeface="Arial MT"/>
              </a:rPr>
              <a:t> assumptions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and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beliefs</a:t>
            </a:r>
            <a:endParaRPr sz="14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92165" y="1329182"/>
            <a:ext cx="3442208" cy="30505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983985" y="1813305"/>
            <a:ext cx="19113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Artifacts: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behaviours,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products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95135" y="2401062"/>
            <a:ext cx="103378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 dirty="0">
                <a:latin typeface="Times New Roman"/>
                <a:cs typeface="Times New Roman"/>
              </a:rPr>
              <a:t>Norms</a:t>
            </a:r>
            <a:r>
              <a:rPr sz="1100" spc="-40" dirty="0">
                <a:latin typeface="Times New Roman"/>
                <a:cs typeface="Times New Roman"/>
              </a:rPr>
              <a:t> </a:t>
            </a:r>
            <a:r>
              <a:rPr sz="1100" dirty="0">
                <a:latin typeface="Times New Roman"/>
                <a:cs typeface="Times New Roman"/>
              </a:rPr>
              <a:t>and</a:t>
            </a:r>
            <a:r>
              <a:rPr sz="1100" spc="-50" dirty="0">
                <a:latin typeface="Times New Roman"/>
                <a:cs typeface="Times New Roman"/>
              </a:rPr>
              <a:t> </a:t>
            </a:r>
            <a:r>
              <a:rPr sz="1100" dirty="0">
                <a:latin typeface="Times New Roman"/>
                <a:cs typeface="Times New Roman"/>
              </a:rPr>
              <a:t>values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678294" y="2874391"/>
            <a:ext cx="63817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800" spc="-5" dirty="0">
                <a:latin typeface="Times New Roman"/>
                <a:cs typeface="Times New Roman"/>
              </a:rPr>
              <a:t>Underlying </a:t>
            </a:r>
            <a:r>
              <a:rPr sz="800" dirty="0">
                <a:latin typeface="Times New Roman"/>
                <a:cs typeface="Times New Roman"/>
              </a:rPr>
              <a:t> a</a:t>
            </a:r>
            <a:r>
              <a:rPr sz="800" spc="-5" dirty="0">
                <a:latin typeface="Times New Roman"/>
                <a:cs typeface="Times New Roman"/>
              </a:rPr>
              <a:t>ss</a:t>
            </a:r>
            <a:r>
              <a:rPr sz="800" dirty="0">
                <a:latin typeface="Times New Roman"/>
                <a:cs typeface="Times New Roman"/>
              </a:rPr>
              <a:t>umpti</a:t>
            </a:r>
            <a:r>
              <a:rPr sz="800" spc="-10" dirty="0">
                <a:latin typeface="Times New Roman"/>
                <a:cs typeface="Times New Roman"/>
              </a:rPr>
              <a:t>o</a:t>
            </a:r>
            <a:r>
              <a:rPr sz="800" dirty="0">
                <a:latin typeface="Times New Roman"/>
                <a:cs typeface="Times New Roman"/>
              </a:rPr>
              <a:t>ns</a:t>
            </a:r>
            <a:r>
              <a:rPr sz="800" spc="-35" dirty="0">
                <a:latin typeface="Times New Roman"/>
                <a:cs typeface="Times New Roman"/>
              </a:rPr>
              <a:t> </a:t>
            </a:r>
            <a:r>
              <a:rPr sz="800" spc="-10" dirty="0">
                <a:latin typeface="Times New Roman"/>
                <a:cs typeface="Times New Roman"/>
              </a:rPr>
              <a:t>o</a:t>
            </a:r>
            <a:r>
              <a:rPr sz="800" dirty="0">
                <a:latin typeface="Times New Roman"/>
                <a:cs typeface="Times New Roman"/>
              </a:rPr>
              <a:t>r  </a:t>
            </a:r>
            <a:r>
              <a:rPr sz="800" spc="-5" dirty="0">
                <a:latin typeface="Times New Roman"/>
                <a:cs typeface="Times New Roman"/>
              </a:rPr>
              <a:t>beliefs </a:t>
            </a:r>
            <a:r>
              <a:rPr sz="800" dirty="0">
                <a:latin typeface="Times New Roman"/>
                <a:cs typeface="Times New Roman"/>
              </a:rPr>
              <a:t> assumptions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10680" y="4534916"/>
            <a:ext cx="21202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Based</a:t>
            </a:r>
            <a:r>
              <a:rPr sz="1800" spc="-2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on</a:t>
            </a:r>
            <a:r>
              <a:rPr sz="1800" spc="-2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Schein,</a:t>
            </a:r>
            <a:r>
              <a:rPr sz="1800" spc="-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1985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0325" y="295478"/>
            <a:ext cx="708660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Communication</a:t>
            </a:r>
            <a:r>
              <a:rPr spc="-70" dirty="0"/>
              <a:t> </a:t>
            </a:r>
            <a:r>
              <a:rPr dirty="0"/>
              <a:t>theories</a:t>
            </a:r>
            <a:r>
              <a:rPr spc="-55" dirty="0"/>
              <a:t> </a:t>
            </a:r>
            <a:r>
              <a:rPr dirty="0"/>
              <a:t>and</a:t>
            </a:r>
            <a:r>
              <a:rPr spc="-45" dirty="0"/>
              <a:t> </a:t>
            </a:r>
            <a:r>
              <a:rPr dirty="0"/>
              <a:t>culture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4461" y="978439"/>
            <a:ext cx="7835265" cy="4557395"/>
          </a:xfrm>
          <a:prstGeom prst="rect">
            <a:avLst/>
          </a:prstGeom>
        </p:spPr>
        <p:txBody>
          <a:bodyPr vert="horz" wrap="square" lIns="0" tIns="147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2400" b="1" i="1" spc="-5" dirty="0">
                <a:latin typeface="Arial"/>
                <a:cs typeface="Arial"/>
              </a:rPr>
              <a:t>Key</a:t>
            </a:r>
            <a:r>
              <a:rPr sz="2400" b="1" i="1" dirty="0">
                <a:latin typeface="Arial"/>
                <a:cs typeface="Arial"/>
              </a:rPr>
              <a:t> insights</a:t>
            </a:r>
            <a:r>
              <a:rPr sz="2400" b="1" i="1" spc="-25" dirty="0">
                <a:latin typeface="Arial"/>
                <a:cs typeface="Arial"/>
              </a:rPr>
              <a:t> </a:t>
            </a:r>
            <a:r>
              <a:rPr sz="2400" b="1" i="1" spc="-5" dirty="0">
                <a:latin typeface="Arial"/>
                <a:cs typeface="Arial"/>
              </a:rPr>
              <a:t>from</a:t>
            </a:r>
            <a:r>
              <a:rPr sz="2400" b="1" i="1" spc="-15" dirty="0">
                <a:latin typeface="Arial"/>
                <a:cs typeface="Arial"/>
              </a:rPr>
              <a:t> </a:t>
            </a:r>
            <a:r>
              <a:rPr sz="2400" b="1" i="1" spc="-5" dirty="0">
                <a:latin typeface="Arial"/>
                <a:cs typeface="Arial"/>
              </a:rPr>
              <a:t>Palo</a:t>
            </a:r>
            <a:r>
              <a:rPr sz="2400" b="1" i="1" spc="-105" dirty="0">
                <a:latin typeface="Arial"/>
                <a:cs typeface="Arial"/>
              </a:rPr>
              <a:t> </a:t>
            </a:r>
            <a:r>
              <a:rPr sz="2400" b="1" i="1" dirty="0">
                <a:latin typeface="Arial"/>
                <a:cs typeface="Arial"/>
              </a:rPr>
              <a:t>Alto</a:t>
            </a:r>
            <a:r>
              <a:rPr sz="2400" b="1" i="1" spc="-5" dirty="0">
                <a:latin typeface="Arial"/>
                <a:cs typeface="Arial"/>
              </a:rPr>
              <a:t> research</a:t>
            </a:r>
            <a:r>
              <a:rPr sz="2400" b="1" i="1" spc="15" dirty="0">
                <a:latin typeface="Arial"/>
                <a:cs typeface="Arial"/>
              </a:rPr>
              <a:t> </a:t>
            </a:r>
            <a:r>
              <a:rPr sz="2400" b="1" i="1" dirty="0">
                <a:latin typeface="Arial"/>
                <a:cs typeface="Arial"/>
              </a:rPr>
              <a:t>group</a:t>
            </a:r>
            <a:endParaRPr sz="2400">
              <a:latin typeface="Arial"/>
              <a:cs typeface="Arial"/>
            </a:endParaRPr>
          </a:p>
          <a:p>
            <a:pPr marL="12700" marR="897255">
              <a:lnSpc>
                <a:spcPct val="100000"/>
              </a:lnSpc>
              <a:spcBef>
                <a:spcPts val="1155"/>
              </a:spcBef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The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addresser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and addressee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are in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perpetual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interaction</a:t>
            </a:r>
            <a:endParaRPr sz="2600">
              <a:latin typeface="Arial MT"/>
              <a:cs typeface="Arial MT"/>
            </a:endParaRPr>
          </a:p>
          <a:p>
            <a:pPr marL="128905" indent="-116839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More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important </a:t>
            </a:r>
            <a:r>
              <a:rPr sz="2600" spc="-5" dirty="0">
                <a:latin typeface="Arial MT"/>
                <a:cs typeface="Arial MT"/>
              </a:rPr>
              <a:t>than </a:t>
            </a:r>
            <a:r>
              <a:rPr sz="2600" dirty="0">
                <a:latin typeface="Arial MT"/>
                <a:cs typeface="Arial MT"/>
              </a:rPr>
              <a:t>the</a:t>
            </a:r>
            <a:r>
              <a:rPr sz="2600" spc="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message</a:t>
            </a:r>
            <a:r>
              <a:rPr sz="2600" spc="-4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is:</a:t>
            </a:r>
            <a:endParaRPr sz="2600">
              <a:latin typeface="Arial MT"/>
              <a:cs typeface="Arial MT"/>
            </a:endParaRPr>
          </a:p>
          <a:p>
            <a:pPr marL="777240" lvl="1" indent="-40767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Font typeface="Verdana"/>
              <a:buChar char="–"/>
              <a:tabLst>
                <a:tab pos="777240" algn="l"/>
                <a:tab pos="777875" algn="l"/>
              </a:tabLst>
            </a:pPr>
            <a:r>
              <a:rPr sz="2600" dirty="0">
                <a:latin typeface="Arial MT"/>
                <a:cs typeface="Arial MT"/>
              </a:rPr>
              <a:t>The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relation between the people communicating</a:t>
            </a:r>
            <a:endParaRPr sz="2600">
              <a:latin typeface="Arial MT"/>
              <a:cs typeface="Arial MT"/>
            </a:endParaRPr>
          </a:p>
          <a:p>
            <a:pPr marL="777240" lvl="1" indent="-40767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Font typeface="Verdana"/>
              <a:buChar char="–"/>
              <a:tabLst>
                <a:tab pos="777240" algn="l"/>
                <a:tab pos="777875" algn="l"/>
              </a:tabLst>
            </a:pPr>
            <a:r>
              <a:rPr sz="2600" dirty="0">
                <a:latin typeface="Arial MT"/>
                <a:cs typeface="Arial MT"/>
              </a:rPr>
              <a:t>The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context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of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the communication</a:t>
            </a:r>
            <a:endParaRPr sz="2600">
              <a:latin typeface="Arial MT"/>
              <a:cs typeface="Arial MT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Clr>
                <a:srgbClr val="007AA3"/>
              </a:buClr>
              <a:buFont typeface="Verdana"/>
              <a:buChar char="–"/>
            </a:pPr>
            <a:endParaRPr sz="3250">
              <a:latin typeface="Arial MT"/>
              <a:cs typeface="Arial MT"/>
            </a:endParaRPr>
          </a:p>
          <a:p>
            <a:pPr marL="12700" marR="575945">
              <a:lnSpc>
                <a:spcPct val="100000"/>
              </a:lnSpc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Question of interpretation remains crucial in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human/intercultural</a:t>
            </a:r>
            <a:r>
              <a:rPr sz="2600" spc="-3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communication</a:t>
            </a:r>
            <a:r>
              <a:rPr sz="2600" spc="-3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(Donnadieu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&amp; </a:t>
            </a:r>
            <a:r>
              <a:rPr sz="2600" spc="-705" dirty="0">
                <a:latin typeface="Arial MT"/>
                <a:cs typeface="Arial MT"/>
              </a:rPr>
              <a:t> </a:t>
            </a:r>
            <a:r>
              <a:rPr sz="2600" spc="-25" dirty="0">
                <a:latin typeface="Arial MT"/>
                <a:cs typeface="Arial MT"/>
              </a:rPr>
              <a:t>Karsky,</a:t>
            </a:r>
            <a:r>
              <a:rPr sz="2600" spc="-3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2002)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68779" y="293065"/>
            <a:ext cx="48088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Model</a:t>
            </a:r>
            <a:r>
              <a:rPr spc="-2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5" dirty="0"/>
              <a:t>communication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476" y="1333500"/>
            <a:ext cx="9003030" cy="3967479"/>
            <a:chOff x="6476" y="1333500"/>
            <a:chExt cx="9003030" cy="3967479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8204" y="1333500"/>
              <a:ext cx="8891016" cy="396697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6001" y="2782061"/>
              <a:ext cx="8983980" cy="2087880"/>
            </a:xfrm>
            <a:custGeom>
              <a:avLst/>
              <a:gdLst/>
              <a:ahLst/>
              <a:cxnLst/>
              <a:rect l="l" t="t" r="r" b="b"/>
              <a:pathLst>
                <a:path w="8983980" h="2087879">
                  <a:moveTo>
                    <a:pt x="0" y="1043939"/>
                  </a:moveTo>
                  <a:lnTo>
                    <a:pt x="1097" y="994794"/>
                  </a:lnTo>
                  <a:lnTo>
                    <a:pt x="4356" y="946234"/>
                  </a:lnTo>
                  <a:lnTo>
                    <a:pt x="9730" y="898309"/>
                  </a:lnTo>
                  <a:lnTo>
                    <a:pt x="17169" y="851069"/>
                  </a:lnTo>
                  <a:lnTo>
                    <a:pt x="26625" y="804565"/>
                  </a:lnTo>
                  <a:lnTo>
                    <a:pt x="38050" y="758846"/>
                  </a:lnTo>
                  <a:lnTo>
                    <a:pt x="51395" y="713963"/>
                  </a:lnTo>
                  <a:lnTo>
                    <a:pt x="66612" y="669966"/>
                  </a:lnTo>
                  <a:lnTo>
                    <a:pt x="83652" y="626904"/>
                  </a:lnTo>
                  <a:lnTo>
                    <a:pt x="102467" y="584829"/>
                  </a:lnTo>
                  <a:lnTo>
                    <a:pt x="123009" y="543790"/>
                  </a:lnTo>
                  <a:lnTo>
                    <a:pt x="145229" y="503837"/>
                  </a:lnTo>
                  <a:lnTo>
                    <a:pt x="169079" y="465020"/>
                  </a:lnTo>
                  <a:lnTo>
                    <a:pt x="194511" y="427390"/>
                  </a:lnTo>
                  <a:lnTo>
                    <a:pt x="221475" y="390997"/>
                  </a:lnTo>
                  <a:lnTo>
                    <a:pt x="249924" y="355890"/>
                  </a:lnTo>
                  <a:lnTo>
                    <a:pt x="279809" y="322120"/>
                  </a:lnTo>
                  <a:lnTo>
                    <a:pt x="311081" y="289737"/>
                  </a:lnTo>
                  <a:lnTo>
                    <a:pt x="343693" y="258791"/>
                  </a:lnTo>
                  <a:lnTo>
                    <a:pt x="377596" y="229333"/>
                  </a:lnTo>
                  <a:lnTo>
                    <a:pt x="412741" y="201411"/>
                  </a:lnTo>
                  <a:lnTo>
                    <a:pt x="449081" y="175078"/>
                  </a:lnTo>
                  <a:lnTo>
                    <a:pt x="486566" y="150381"/>
                  </a:lnTo>
                  <a:lnTo>
                    <a:pt x="525148" y="127373"/>
                  </a:lnTo>
                  <a:lnTo>
                    <a:pt x="564779" y="106102"/>
                  </a:lnTo>
                  <a:lnTo>
                    <a:pt x="605411" y="86619"/>
                  </a:lnTo>
                  <a:lnTo>
                    <a:pt x="646994" y="68974"/>
                  </a:lnTo>
                  <a:lnTo>
                    <a:pt x="689481" y="53218"/>
                  </a:lnTo>
                  <a:lnTo>
                    <a:pt x="732824" y="39399"/>
                  </a:lnTo>
                  <a:lnTo>
                    <a:pt x="776973" y="27569"/>
                  </a:lnTo>
                  <a:lnTo>
                    <a:pt x="821880" y="17778"/>
                  </a:lnTo>
                  <a:lnTo>
                    <a:pt x="867498" y="10075"/>
                  </a:lnTo>
                  <a:lnTo>
                    <a:pt x="913777" y="4511"/>
                  </a:lnTo>
                  <a:lnTo>
                    <a:pt x="960669" y="1136"/>
                  </a:lnTo>
                  <a:lnTo>
                    <a:pt x="1008126" y="0"/>
                  </a:lnTo>
                  <a:lnTo>
                    <a:pt x="1055582" y="1136"/>
                  </a:lnTo>
                  <a:lnTo>
                    <a:pt x="1102474" y="4511"/>
                  </a:lnTo>
                  <a:lnTo>
                    <a:pt x="1148753" y="10075"/>
                  </a:lnTo>
                  <a:lnTo>
                    <a:pt x="1194371" y="17778"/>
                  </a:lnTo>
                  <a:lnTo>
                    <a:pt x="1239278" y="27569"/>
                  </a:lnTo>
                  <a:lnTo>
                    <a:pt x="1283427" y="39399"/>
                  </a:lnTo>
                  <a:lnTo>
                    <a:pt x="1326770" y="53218"/>
                  </a:lnTo>
                  <a:lnTo>
                    <a:pt x="1369257" y="68974"/>
                  </a:lnTo>
                  <a:lnTo>
                    <a:pt x="1410840" y="86619"/>
                  </a:lnTo>
                  <a:lnTo>
                    <a:pt x="1451472" y="106102"/>
                  </a:lnTo>
                  <a:lnTo>
                    <a:pt x="1491103" y="127373"/>
                  </a:lnTo>
                  <a:lnTo>
                    <a:pt x="1529685" y="150381"/>
                  </a:lnTo>
                  <a:lnTo>
                    <a:pt x="1567170" y="175078"/>
                  </a:lnTo>
                  <a:lnTo>
                    <a:pt x="1603510" y="201411"/>
                  </a:lnTo>
                  <a:lnTo>
                    <a:pt x="1638655" y="229333"/>
                  </a:lnTo>
                  <a:lnTo>
                    <a:pt x="1672558" y="258791"/>
                  </a:lnTo>
                  <a:lnTo>
                    <a:pt x="1705170" y="289737"/>
                  </a:lnTo>
                  <a:lnTo>
                    <a:pt x="1736442" y="322120"/>
                  </a:lnTo>
                  <a:lnTo>
                    <a:pt x="1766327" y="355890"/>
                  </a:lnTo>
                  <a:lnTo>
                    <a:pt x="1794776" y="390997"/>
                  </a:lnTo>
                  <a:lnTo>
                    <a:pt x="1821740" y="427390"/>
                  </a:lnTo>
                  <a:lnTo>
                    <a:pt x="1847172" y="465020"/>
                  </a:lnTo>
                  <a:lnTo>
                    <a:pt x="1871022" y="503837"/>
                  </a:lnTo>
                  <a:lnTo>
                    <a:pt x="1893242" y="543790"/>
                  </a:lnTo>
                  <a:lnTo>
                    <a:pt x="1913784" y="584829"/>
                  </a:lnTo>
                  <a:lnTo>
                    <a:pt x="1932599" y="626904"/>
                  </a:lnTo>
                  <a:lnTo>
                    <a:pt x="1949639" y="669966"/>
                  </a:lnTo>
                  <a:lnTo>
                    <a:pt x="1964856" y="713963"/>
                  </a:lnTo>
                  <a:lnTo>
                    <a:pt x="1978201" y="758846"/>
                  </a:lnTo>
                  <a:lnTo>
                    <a:pt x="1989626" y="804565"/>
                  </a:lnTo>
                  <a:lnTo>
                    <a:pt x="1999082" y="851069"/>
                  </a:lnTo>
                  <a:lnTo>
                    <a:pt x="2006521" y="898309"/>
                  </a:lnTo>
                  <a:lnTo>
                    <a:pt x="2011895" y="946234"/>
                  </a:lnTo>
                  <a:lnTo>
                    <a:pt x="2015154" y="994794"/>
                  </a:lnTo>
                  <a:lnTo>
                    <a:pt x="2016252" y="1043939"/>
                  </a:lnTo>
                  <a:lnTo>
                    <a:pt x="2015154" y="1093085"/>
                  </a:lnTo>
                  <a:lnTo>
                    <a:pt x="2011895" y="1141645"/>
                  </a:lnTo>
                  <a:lnTo>
                    <a:pt x="2006521" y="1189570"/>
                  </a:lnTo>
                  <a:lnTo>
                    <a:pt x="1999082" y="1236810"/>
                  </a:lnTo>
                  <a:lnTo>
                    <a:pt x="1989626" y="1283314"/>
                  </a:lnTo>
                  <a:lnTo>
                    <a:pt x="1978201" y="1329033"/>
                  </a:lnTo>
                  <a:lnTo>
                    <a:pt x="1964856" y="1373916"/>
                  </a:lnTo>
                  <a:lnTo>
                    <a:pt x="1949639" y="1417913"/>
                  </a:lnTo>
                  <a:lnTo>
                    <a:pt x="1932599" y="1460975"/>
                  </a:lnTo>
                  <a:lnTo>
                    <a:pt x="1913784" y="1503050"/>
                  </a:lnTo>
                  <a:lnTo>
                    <a:pt x="1893242" y="1544089"/>
                  </a:lnTo>
                  <a:lnTo>
                    <a:pt x="1871022" y="1584042"/>
                  </a:lnTo>
                  <a:lnTo>
                    <a:pt x="1847172" y="1622859"/>
                  </a:lnTo>
                  <a:lnTo>
                    <a:pt x="1821740" y="1660489"/>
                  </a:lnTo>
                  <a:lnTo>
                    <a:pt x="1794776" y="1696882"/>
                  </a:lnTo>
                  <a:lnTo>
                    <a:pt x="1766327" y="1731989"/>
                  </a:lnTo>
                  <a:lnTo>
                    <a:pt x="1736442" y="1765759"/>
                  </a:lnTo>
                  <a:lnTo>
                    <a:pt x="1705170" y="1798142"/>
                  </a:lnTo>
                  <a:lnTo>
                    <a:pt x="1672558" y="1829088"/>
                  </a:lnTo>
                  <a:lnTo>
                    <a:pt x="1638655" y="1858546"/>
                  </a:lnTo>
                  <a:lnTo>
                    <a:pt x="1603510" y="1886468"/>
                  </a:lnTo>
                  <a:lnTo>
                    <a:pt x="1567170" y="1912801"/>
                  </a:lnTo>
                  <a:lnTo>
                    <a:pt x="1529685" y="1937498"/>
                  </a:lnTo>
                  <a:lnTo>
                    <a:pt x="1491103" y="1960506"/>
                  </a:lnTo>
                  <a:lnTo>
                    <a:pt x="1451472" y="1981777"/>
                  </a:lnTo>
                  <a:lnTo>
                    <a:pt x="1410840" y="2001260"/>
                  </a:lnTo>
                  <a:lnTo>
                    <a:pt x="1369257" y="2018905"/>
                  </a:lnTo>
                  <a:lnTo>
                    <a:pt x="1326770" y="2034661"/>
                  </a:lnTo>
                  <a:lnTo>
                    <a:pt x="1283427" y="2048480"/>
                  </a:lnTo>
                  <a:lnTo>
                    <a:pt x="1239278" y="2060310"/>
                  </a:lnTo>
                  <a:lnTo>
                    <a:pt x="1194371" y="2070101"/>
                  </a:lnTo>
                  <a:lnTo>
                    <a:pt x="1148753" y="2077804"/>
                  </a:lnTo>
                  <a:lnTo>
                    <a:pt x="1102474" y="2083368"/>
                  </a:lnTo>
                  <a:lnTo>
                    <a:pt x="1055582" y="2086743"/>
                  </a:lnTo>
                  <a:lnTo>
                    <a:pt x="1008126" y="2087880"/>
                  </a:lnTo>
                  <a:lnTo>
                    <a:pt x="960669" y="2086743"/>
                  </a:lnTo>
                  <a:lnTo>
                    <a:pt x="913777" y="2083368"/>
                  </a:lnTo>
                  <a:lnTo>
                    <a:pt x="867498" y="2077804"/>
                  </a:lnTo>
                  <a:lnTo>
                    <a:pt x="821880" y="2070101"/>
                  </a:lnTo>
                  <a:lnTo>
                    <a:pt x="776973" y="2060310"/>
                  </a:lnTo>
                  <a:lnTo>
                    <a:pt x="732824" y="2048480"/>
                  </a:lnTo>
                  <a:lnTo>
                    <a:pt x="689481" y="2034661"/>
                  </a:lnTo>
                  <a:lnTo>
                    <a:pt x="646994" y="2018905"/>
                  </a:lnTo>
                  <a:lnTo>
                    <a:pt x="605411" y="2001260"/>
                  </a:lnTo>
                  <a:lnTo>
                    <a:pt x="564779" y="1981777"/>
                  </a:lnTo>
                  <a:lnTo>
                    <a:pt x="525148" y="1960506"/>
                  </a:lnTo>
                  <a:lnTo>
                    <a:pt x="486566" y="1937498"/>
                  </a:lnTo>
                  <a:lnTo>
                    <a:pt x="449081" y="1912801"/>
                  </a:lnTo>
                  <a:lnTo>
                    <a:pt x="412741" y="1886468"/>
                  </a:lnTo>
                  <a:lnTo>
                    <a:pt x="377596" y="1858546"/>
                  </a:lnTo>
                  <a:lnTo>
                    <a:pt x="343693" y="1829088"/>
                  </a:lnTo>
                  <a:lnTo>
                    <a:pt x="311081" y="1798142"/>
                  </a:lnTo>
                  <a:lnTo>
                    <a:pt x="279809" y="1765759"/>
                  </a:lnTo>
                  <a:lnTo>
                    <a:pt x="249924" y="1731989"/>
                  </a:lnTo>
                  <a:lnTo>
                    <a:pt x="221475" y="1696882"/>
                  </a:lnTo>
                  <a:lnTo>
                    <a:pt x="194511" y="1660489"/>
                  </a:lnTo>
                  <a:lnTo>
                    <a:pt x="169079" y="1622859"/>
                  </a:lnTo>
                  <a:lnTo>
                    <a:pt x="145229" y="1584042"/>
                  </a:lnTo>
                  <a:lnTo>
                    <a:pt x="123009" y="1544089"/>
                  </a:lnTo>
                  <a:lnTo>
                    <a:pt x="102467" y="1503050"/>
                  </a:lnTo>
                  <a:lnTo>
                    <a:pt x="83652" y="1460975"/>
                  </a:lnTo>
                  <a:lnTo>
                    <a:pt x="66612" y="1417913"/>
                  </a:lnTo>
                  <a:lnTo>
                    <a:pt x="51395" y="1373916"/>
                  </a:lnTo>
                  <a:lnTo>
                    <a:pt x="38050" y="1329033"/>
                  </a:lnTo>
                  <a:lnTo>
                    <a:pt x="26625" y="1283314"/>
                  </a:lnTo>
                  <a:lnTo>
                    <a:pt x="17169" y="1236810"/>
                  </a:lnTo>
                  <a:lnTo>
                    <a:pt x="9730" y="1189570"/>
                  </a:lnTo>
                  <a:lnTo>
                    <a:pt x="4356" y="1141645"/>
                  </a:lnTo>
                  <a:lnTo>
                    <a:pt x="1097" y="1093085"/>
                  </a:lnTo>
                  <a:lnTo>
                    <a:pt x="0" y="1043939"/>
                  </a:lnTo>
                  <a:close/>
                </a:path>
                <a:path w="8983980" h="2087879">
                  <a:moveTo>
                    <a:pt x="6967728" y="1043939"/>
                  </a:moveTo>
                  <a:lnTo>
                    <a:pt x="6968825" y="994794"/>
                  </a:lnTo>
                  <a:lnTo>
                    <a:pt x="6972084" y="946234"/>
                  </a:lnTo>
                  <a:lnTo>
                    <a:pt x="6977458" y="898309"/>
                  </a:lnTo>
                  <a:lnTo>
                    <a:pt x="6984897" y="851069"/>
                  </a:lnTo>
                  <a:lnTo>
                    <a:pt x="6994353" y="804565"/>
                  </a:lnTo>
                  <a:lnTo>
                    <a:pt x="7005778" y="758846"/>
                  </a:lnTo>
                  <a:lnTo>
                    <a:pt x="7019123" y="713963"/>
                  </a:lnTo>
                  <a:lnTo>
                    <a:pt x="7034340" y="669966"/>
                  </a:lnTo>
                  <a:lnTo>
                    <a:pt x="7051380" y="626904"/>
                  </a:lnTo>
                  <a:lnTo>
                    <a:pt x="7070195" y="584829"/>
                  </a:lnTo>
                  <a:lnTo>
                    <a:pt x="7090737" y="543790"/>
                  </a:lnTo>
                  <a:lnTo>
                    <a:pt x="7112957" y="503837"/>
                  </a:lnTo>
                  <a:lnTo>
                    <a:pt x="7136807" y="465020"/>
                  </a:lnTo>
                  <a:lnTo>
                    <a:pt x="7162239" y="427390"/>
                  </a:lnTo>
                  <a:lnTo>
                    <a:pt x="7189203" y="390997"/>
                  </a:lnTo>
                  <a:lnTo>
                    <a:pt x="7217652" y="355890"/>
                  </a:lnTo>
                  <a:lnTo>
                    <a:pt x="7247537" y="322120"/>
                  </a:lnTo>
                  <a:lnTo>
                    <a:pt x="7278809" y="289737"/>
                  </a:lnTo>
                  <a:lnTo>
                    <a:pt x="7311421" y="258791"/>
                  </a:lnTo>
                  <a:lnTo>
                    <a:pt x="7345324" y="229333"/>
                  </a:lnTo>
                  <a:lnTo>
                    <a:pt x="7380469" y="201411"/>
                  </a:lnTo>
                  <a:lnTo>
                    <a:pt x="7416809" y="175078"/>
                  </a:lnTo>
                  <a:lnTo>
                    <a:pt x="7454294" y="150381"/>
                  </a:lnTo>
                  <a:lnTo>
                    <a:pt x="7492876" y="127373"/>
                  </a:lnTo>
                  <a:lnTo>
                    <a:pt x="7532507" y="106102"/>
                  </a:lnTo>
                  <a:lnTo>
                    <a:pt x="7573139" y="86619"/>
                  </a:lnTo>
                  <a:lnTo>
                    <a:pt x="7614722" y="68974"/>
                  </a:lnTo>
                  <a:lnTo>
                    <a:pt x="7657209" y="53218"/>
                  </a:lnTo>
                  <a:lnTo>
                    <a:pt x="7700552" y="39399"/>
                  </a:lnTo>
                  <a:lnTo>
                    <a:pt x="7744701" y="27569"/>
                  </a:lnTo>
                  <a:lnTo>
                    <a:pt x="7789608" y="17778"/>
                  </a:lnTo>
                  <a:lnTo>
                    <a:pt x="7835226" y="10075"/>
                  </a:lnTo>
                  <a:lnTo>
                    <a:pt x="7881505" y="4511"/>
                  </a:lnTo>
                  <a:lnTo>
                    <a:pt x="7928397" y="1136"/>
                  </a:lnTo>
                  <a:lnTo>
                    <a:pt x="7975854" y="0"/>
                  </a:lnTo>
                  <a:lnTo>
                    <a:pt x="8023310" y="1136"/>
                  </a:lnTo>
                  <a:lnTo>
                    <a:pt x="8070202" y="4511"/>
                  </a:lnTo>
                  <a:lnTo>
                    <a:pt x="8116481" y="10075"/>
                  </a:lnTo>
                  <a:lnTo>
                    <a:pt x="8162099" y="17778"/>
                  </a:lnTo>
                  <a:lnTo>
                    <a:pt x="8207006" y="27569"/>
                  </a:lnTo>
                  <a:lnTo>
                    <a:pt x="8251155" y="39399"/>
                  </a:lnTo>
                  <a:lnTo>
                    <a:pt x="8294498" y="53218"/>
                  </a:lnTo>
                  <a:lnTo>
                    <a:pt x="8336985" y="68974"/>
                  </a:lnTo>
                  <a:lnTo>
                    <a:pt x="8378568" y="86619"/>
                  </a:lnTo>
                  <a:lnTo>
                    <a:pt x="8419200" y="106102"/>
                  </a:lnTo>
                  <a:lnTo>
                    <a:pt x="8458831" y="127373"/>
                  </a:lnTo>
                  <a:lnTo>
                    <a:pt x="8497413" y="150381"/>
                  </a:lnTo>
                  <a:lnTo>
                    <a:pt x="8534898" y="175078"/>
                  </a:lnTo>
                  <a:lnTo>
                    <a:pt x="8571238" y="201411"/>
                  </a:lnTo>
                  <a:lnTo>
                    <a:pt x="8606383" y="229333"/>
                  </a:lnTo>
                  <a:lnTo>
                    <a:pt x="8640286" y="258791"/>
                  </a:lnTo>
                  <a:lnTo>
                    <a:pt x="8672898" y="289737"/>
                  </a:lnTo>
                  <a:lnTo>
                    <a:pt x="8704170" y="322120"/>
                  </a:lnTo>
                  <a:lnTo>
                    <a:pt x="8734055" y="355890"/>
                  </a:lnTo>
                  <a:lnTo>
                    <a:pt x="8762504" y="390997"/>
                  </a:lnTo>
                  <a:lnTo>
                    <a:pt x="8789468" y="427390"/>
                  </a:lnTo>
                  <a:lnTo>
                    <a:pt x="8814900" y="465020"/>
                  </a:lnTo>
                  <a:lnTo>
                    <a:pt x="8838750" y="503837"/>
                  </a:lnTo>
                  <a:lnTo>
                    <a:pt x="8860970" y="543790"/>
                  </a:lnTo>
                  <a:lnTo>
                    <a:pt x="8881512" y="584829"/>
                  </a:lnTo>
                  <a:lnTo>
                    <a:pt x="8900327" y="626904"/>
                  </a:lnTo>
                  <a:lnTo>
                    <a:pt x="8917367" y="669966"/>
                  </a:lnTo>
                  <a:lnTo>
                    <a:pt x="8932584" y="713963"/>
                  </a:lnTo>
                  <a:lnTo>
                    <a:pt x="8945929" y="758846"/>
                  </a:lnTo>
                  <a:lnTo>
                    <a:pt x="8957354" y="804565"/>
                  </a:lnTo>
                  <a:lnTo>
                    <a:pt x="8966810" y="851069"/>
                  </a:lnTo>
                  <a:lnTo>
                    <a:pt x="8974249" y="898309"/>
                  </a:lnTo>
                  <a:lnTo>
                    <a:pt x="8979623" y="946234"/>
                  </a:lnTo>
                  <a:lnTo>
                    <a:pt x="8982882" y="994794"/>
                  </a:lnTo>
                  <a:lnTo>
                    <a:pt x="8983980" y="1043939"/>
                  </a:lnTo>
                  <a:lnTo>
                    <a:pt x="8982882" y="1093085"/>
                  </a:lnTo>
                  <a:lnTo>
                    <a:pt x="8979623" y="1141645"/>
                  </a:lnTo>
                  <a:lnTo>
                    <a:pt x="8974249" y="1189570"/>
                  </a:lnTo>
                  <a:lnTo>
                    <a:pt x="8966810" y="1236810"/>
                  </a:lnTo>
                  <a:lnTo>
                    <a:pt x="8957354" y="1283314"/>
                  </a:lnTo>
                  <a:lnTo>
                    <a:pt x="8945929" y="1329033"/>
                  </a:lnTo>
                  <a:lnTo>
                    <a:pt x="8932584" y="1373916"/>
                  </a:lnTo>
                  <a:lnTo>
                    <a:pt x="8917367" y="1417913"/>
                  </a:lnTo>
                  <a:lnTo>
                    <a:pt x="8900327" y="1460975"/>
                  </a:lnTo>
                  <a:lnTo>
                    <a:pt x="8881512" y="1503050"/>
                  </a:lnTo>
                  <a:lnTo>
                    <a:pt x="8860970" y="1544089"/>
                  </a:lnTo>
                  <a:lnTo>
                    <a:pt x="8838750" y="1584042"/>
                  </a:lnTo>
                  <a:lnTo>
                    <a:pt x="8814900" y="1622859"/>
                  </a:lnTo>
                  <a:lnTo>
                    <a:pt x="8789468" y="1660489"/>
                  </a:lnTo>
                  <a:lnTo>
                    <a:pt x="8762504" y="1696882"/>
                  </a:lnTo>
                  <a:lnTo>
                    <a:pt x="8734055" y="1731989"/>
                  </a:lnTo>
                  <a:lnTo>
                    <a:pt x="8704170" y="1765759"/>
                  </a:lnTo>
                  <a:lnTo>
                    <a:pt x="8672898" y="1798142"/>
                  </a:lnTo>
                  <a:lnTo>
                    <a:pt x="8640286" y="1829088"/>
                  </a:lnTo>
                  <a:lnTo>
                    <a:pt x="8606383" y="1858546"/>
                  </a:lnTo>
                  <a:lnTo>
                    <a:pt x="8571238" y="1886468"/>
                  </a:lnTo>
                  <a:lnTo>
                    <a:pt x="8534898" y="1912801"/>
                  </a:lnTo>
                  <a:lnTo>
                    <a:pt x="8497413" y="1937498"/>
                  </a:lnTo>
                  <a:lnTo>
                    <a:pt x="8458831" y="1960506"/>
                  </a:lnTo>
                  <a:lnTo>
                    <a:pt x="8419200" y="1981777"/>
                  </a:lnTo>
                  <a:lnTo>
                    <a:pt x="8378568" y="2001260"/>
                  </a:lnTo>
                  <a:lnTo>
                    <a:pt x="8336985" y="2018905"/>
                  </a:lnTo>
                  <a:lnTo>
                    <a:pt x="8294498" y="2034661"/>
                  </a:lnTo>
                  <a:lnTo>
                    <a:pt x="8251155" y="2048480"/>
                  </a:lnTo>
                  <a:lnTo>
                    <a:pt x="8207006" y="2060310"/>
                  </a:lnTo>
                  <a:lnTo>
                    <a:pt x="8162099" y="2070101"/>
                  </a:lnTo>
                  <a:lnTo>
                    <a:pt x="8116481" y="2077804"/>
                  </a:lnTo>
                  <a:lnTo>
                    <a:pt x="8070202" y="2083368"/>
                  </a:lnTo>
                  <a:lnTo>
                    <a:pt x="8023310" y="2086743"/>
                  </a:lnTo>
                  <a:lnTo>
                    <a:pt x="7975854" y="2087880"/>
                  </a:lnTo>
                  <a:lnTo>
                    <a:pt x="7928397" y="2086743"/>
                  </a:lnTo>
                  <a:lnTo>
                    <a:pt x="7881505" y="2083368"/>
                  </a:lnTo>
                  <a:lnTo>
                    <a:pt x="7835226" y="2077804"/>
                  </a:lnTo>
                  <a:lnTo>
                    <a:pt x="7789608" y="2070101"/>
                  </a:lnTo>
                  <a:lnTo>
                    <a:pt x="7744701" y="2060310"/>
                  </a:lnTo>
                  <a:lnTo>
                    <a:pt x="7700552" y="2048480"/>
                  </a:lnTo>
                  <a:lnTo>
                    <a:pt x="7657209" y="2034661"/>
                  </a:lnTo>
                  <a:lnTo>
                    <a:pt x="7614722" y="2018905"/>
                  </a:lnTo>
                  <a:lnTo>
                    <a:pt x="7573139" y="2001260"/>
                  </a:lnTo>
                  <a:lnTo>
                    <a:pt x="7532507" y="1981777"/>
                  </a:lnTo>
                  <a:lnTo>
                    <a:pt x="7492876" y="1960506"/>
                  </a:lnTo>
                  <a:lnTo>
                    <a:pt x="7454294" y="1937498"/>
                  </a:lnTo>
                  <a:lnTo>
                    <a:pt x="7416809" y="1912801"/>
                  </a:lnTo>
                  <a:lnTo>
                    <a:pt x="7380469" y="1886468"/>
                  </a:lnTo>
                  <a:lnTo>
                    <a:pt x="7345324" y="1858546"/>
                  </a:lnTo>
                  <a:lnTo>
                    <a:pt x="7311421" y="1829088"/>
                  </a:lnTo>
                  <a:lnTo>
                    <a:pt x="7278809" y="1798142"/>
                  </a:lnTo>
                  <a:lnTo>
                    <a:pt x="7247537" y="1765759"/>
                  </a:lnTo>
                  <a:lnTo>
                    <a:pt x="7217652" y="1731989"/>
                  </a:lnTo>
                  <a:lnTo>
                    <a:pt x="7189203" y="1696882"/>
                  </a:lnTo>
                  <a:lnTo>
                    <a:pt x="7162239" y="1660489"/>
                  </a:lnTo>
                  <a:lnTo>
                    <a:pt x="7136807" y="1622859"/>
                  </a:lnTo>
                  <a:lnTo>
                    <a:pt x="7112957" y="1584042"/>
                  </a:lnTo>
                  <a:lnTo>
                    <a:pt x="7090737" y="1544089"/>
                  </a:lnTo>
                  <a:lnTo>
                    <a:pt x="7070195" y="1503050"/>
                  </a:lnTo>
                  <a:lnTo>
                    <a:pt x="7051380" y="1460975"/>
                  </a:lnTo>
                  <a:lnTo>
                    <a:pt x="7034340" y="1417913"/>
                  </a:lnTo>
                  <a:lnTo>
                    <a:pt x="7019123" y="1373916"/>
                  </a:lnTo>
                  <a:lnTo>
                    <a:pt x="7005778" y="1329033"/>
                  </a:lnTo>
                  <a:lnTo>
                    <a:pt x="6994353" y="1283314"/>
                  </a:lnTo>
                  <a:lnTo>
                    <a:pt x="6984897" y="1236810"/>
                  </a:lnTo>
                  <a:lnTo>
                    <a:pt x="6977458" y="1189570"/>
                  </a:lnTo>
                  <a:lnTo>
                    <a:pt x="6972084" y="1141645"/>
                  </a:lnTo>
                  <a:lnTo>
                    <a:pt x="6968825" y="1093085"/>
                  </a:lnTo>
                  <a:lnTo>
                    <a:pt x="6967728" y="1043939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2942" y="300050"/>
            <a:ext cx="47409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Communicating</a:t>
            </a:r>
            <a:r>
              <a:rPr spc="-105" dirty="0"/>
              <a:t> </a:t>
            </a:r>
            <a:r>
              <a:rPr spc="-5" dirty="0"/>
              <a:t>verbally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1718" y="1541144"/>
            <a:ext cx="7425690" cy="301307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68935" marR="218440" indent="-356870">
              <a:lnSpc>
                <a:spcPct val="95200"/>
              </a:lnSpc>
              <a:spcBef>
                <a:spcPts val="254"/>
              </a:spcBef>
              <a:buClr>
                <a:srgbClr val="007AA3"/>
              </a:buClr>
              <a:buChar char="•"/>
              <a:tabLst>
                <a:tab pos="368935" algn="l"/>
                <a:tab pos="369570" algn="l"/>
              </a:tabLst>
            </a:pPr>
            <a:r>
              <a:rPr sz="2800" dirty="0">
                <a:latin typeface="Arial MT"/>
                <a:cs typeface="Arial MT"/>
              </a:rPr>
              <a:t>Intercultural</a:t>
            </a:r>
            <a:r>
              <a:rPr sz="2800" spc="-5" dirty="0">
                <a:latin typeface="Arial MT"/>
                <a:cs typeface="Arial MT"/>
              </a:rPr>
              <a:t> communication:</a:t>
            </a:r>
            <a:r>
              <a:rPr sz="2800" spc="3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an</a:t>
            </a:r>
            <a:r>
              <a:rPr sz="2800" spc="50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interactive </a:t>
            </a:r>
            <a:r>
              <a:rPr sz="2800" b="1" spc="-76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phenomenon</a:t>
            </a:r>
            <a:r>
              <a:rPr sz="2800" b="1" spc="40" dirty="0">
                <a:latin typeface="Arial"/>
                <a:cs typeface="Arial"/>
              </a:rPr>
              <a:t> </a:t>
            </a:r>
            <a:r>
              <a:rPr sz="2800" dirty="0">
                <a:latin typeface="Arial MT"/>
                <a:cs typeface="Arial MT"/>
              </a:rPr>
              <a:t>rather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than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one involving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comparisons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between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cultures.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007AA3"/>
              </a:buClr>
              <a:buFont typeface="Arial MT"/>
              <a:buChar char="•"/>
            </a:pPr>
            <a:endParaRPr sz="3650">
              <a:latin typeface="Arial MT"/>
              <a:cs typeface="Arial MT"/>
            </a:endParaRPr>
          </a:p>
          <a:p>
            <a:pPr marL="368935" marR="5080" indent="-356870">
              <a:lnSpc>
                <a:spcPts val="3210"/>
              </a:lnSpc>
              <a:buClr>
                <a:srgbClr val="007AA3"/>
              </a:buClr>
              <a:buChar char="•"/>
              <a:tabLst>
                <a:tab pos="368935" algn="l"/>
                <a:tab pos="369570" algn="l"/>
              </a:tabLst>
            </a:pPr>
            <a:r>
              <a:rPr sz="2800" spc="-5" dirty="0">
                <a:latin typeface="Arial MT"/>
                <a:cs typeface="Arial MT"/>
              </a:rPr>
              <a:t>This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is</a:t>
            </a:r>
            <a:r>
              <a:rPr sz="2800" spc="-5" dirty="0">
                <a:latin typeface="Arial MT"/>
                <a:cs typeface="Arial MT"/>
              </a:rPr>
              <a:t> a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b="1" spc="-10" dirty="0">
                <a:latin typeface="Arial"/>
                <a:cs typeface="Arial"/>
              </a:rPr>
              <a:t>dynamic</a:t>
            </a:r>
            <a:r>
              <a:rPr sz="2800" b="1" spc="40" dirty="0">
                <a:latin typeface="Arial"/>
                <a:cs typeface="Arial"/>
              </a:rPr>
              <a:t> </a:t>
            </a:r>
            <a:r>
              <a:rPr sz="2800" b="1" dirty="0">
                <a:latin typeface="Arial"/>
                <a:cs typeface="Arial"/>
              </a:rPr>
              <a:t>process</a:t>
            </a:r>
            <a:r>
              <a:rPr sz="2800" dirty="0">
                <a:latin typeface="Arial MT"/>
                <a:cs typeface="Arial MT"/>
              </a:rPr>
              <a:t>: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cultures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defined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through </a:t>
            </a:r>
            <a:r>
              <a:rPr sz="2800" spc="-5" dirty="0">
                <a:latin typeface="Arial MT"/>
                <a:cs typeface="Arial MT"/>
              </a:rPr>
              <a:t>own </a:t>
            </a:r>
            <a:r>
              <a:rPr sz="2800" dirty="0">
                <a:latin typeface="Arial MT"/>
                <a:cs typeface="Arial MT"/>
              </a:rPr>
              <a:t>characteristics </a:t>
            </a:r>
            <a:r>
              <a:rPr sz="2800" spc="-5" dirty="0">
                <a:latin typeface="Arial MT"/>
                <a:cs typeface="Arial MT"/>
              </a:rPr>
              <a:t>AND </a:t>
            </a:r>
            <a:r>
              <a:rPr sz="2800" dirty="0">
                <a:latin typeface="Arial MT"/>
                <a:cs typeface="Arial MT"/>
              </a:rPr>
              <a:t>through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interaction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with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each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30" dirty="0">
                <a:latin typeface="Arial MT"/>
                <a:cs typeface="Arial MT"/>
              </a:rPr>
              <a:t>other.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5104" y="291845"/>
            <a:ext cx="365632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Situational</a:t>
            </a:r>
            <a:r>
              <a:rPr spc="-100" dirty="0"/>
              <a:t> </a:t>
            </a:r>
            <a:r>
              <a:rPr spc="-5" dirty="0"/>
              <a:t>context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1718" y="1108963"/>
            <a:ext cx="7948295" cy="4161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32740" indent="8890">
              <a:lnSpc>
                <a:spcPts val="3490"/>
              </a:lnSpc>
              <a:spcBef>
                <a:spcPts val="100"/>
              </a:spcBef>
            </a:pPr>
            <a:r>
              <a:rPr sz="2800" b="1" spc="-5" dirty="0">
                <a:latin typeface="Arial"/>
                <a:cs typeface="Arial"/>
              </a:rPr>
              <a:t>Context:</a:t>
            </a:r>
            <a:r>
              <a:rPr sz="2800" b="1" spc="3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the</a:t>
            </a:r>
            <a:r>
              <a:rPr sz="2800" b="1" spc="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environment</a:t>
            </a:r>
            <a:r>
              <a:rPr sz="2800" b="1" spc="3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where </a:t>
            </a:r>
            <a:r>
              <a:rPr sz="2800" b="1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communication</a:t>
            </a:r>
            <a:r>
              <a:rPr sz="2800" b="1" spc="4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happens,</a:t>
            </a:r>
            <a:r>
              <a:rPr sz="2800" b="1" spc="4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and</a:t>
            </a:r>
            <a:r>
              <a:rPr sz="2800" b="1" spc="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which</a:t>
            </a:r>
            <a:r>
              <a:rPr sz="2800" b="1" spc="1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helps</a:t>
            </a:r>
            <a:r>
              <a:rPr sz="2800" b="1" spc="1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to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2800" b="1" spc="-5" dirty="0">
                <a:latin typeface="Arial"/>
                <a:cs typeface="Arial"/>
              </a:rPr>
              <a:t>define the</a:t>
            </a:r>
            <a:r>
              <a:rPr sz="2800" b="1" spc="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communication</a:t>
            </a:r>
            <a:endParaRPr sz="2800">
              <a:latin typeface="Arial"/>
              <a:cs typeface="Arial"/>
            </a:endParaRPr>
          </a:p>
          <a:p>
            <a:pPr marL="360045" marR="5080" indent="-338455">
              <a:lnSpc>
                <a:spcPct val="112200"/>
              </a:lnSpc>
              <a:spcBef>
                <a:spcPts val="585"/>
              </a:spcBef>
              <a:buClr>
                <a:srgbClr val="007AA3"/>
              </a:buClr>
              <a:buChar char="•"/>
              <a:tabLst>
                <a:tab pos="360045" algn="l"/>
                <a:tab pos="360680" algn="l"/>
              </a:tabLst>
            </a:pPr>
            <a:r>
              <a:rPr sz="2600" dirty="0">
                <a:latin typeface="Arial MT"/>
                <a:cs typeface="Arial MT"/>
              </a:rPr>
              <a:t>Culture is also a context- helps identify the extent to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which meaning of the communicated symbols is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shared</a:t>
            </a:r>
            <a:endParaRPr sz="2600">
              <a:latin typeface="Arial MT"/>
              <a:cs typeface="Arial MT"/>
            </a:endParaRPr>
          </a:p>
          <a:p>
            <a:pPr marL="368935" marR="16510" indent="-356870">
              <a:lnSpc>
                <a:spcPct val="112100"/>
              </a:lnSpc>
              <a:spcBef>
                <a:spcPts val="630"/>
              </a:spcBef>
              <a:buClr>
                <a:srgbClr val="007AA3"/>
              </a:buClr>
              <a:buChar char="•"/>
              <a:tabLst>
                <a:tab pos="368935" algn="l"/>
                <a:tab pos="369570" algn="l"/>
              </a:tabLst>
            </a:pPr>
            <a:r>
              <a:rPr sz="2600" dirty="0">
                <a:latin typeface="Arial MT"/>
                <a:cs typeface="Arial MT"/>
              </a:rPr>
              <a:t>Similar understandings of the culture in which the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communication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takes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place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is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critical</a:t>
            </a:r>
            <a:r>
              <a:rPr sz="2600" spc="-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to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the</a:t>
            </a:r>
            <a:r>
              <a:rPr sz="2600" spc="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success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of the communication.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99691" y="231394"/>
            <a:ext cx="447230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Global</a:t>
            </a:r>
            <a:r>
              <a:rPr spc="-105" dirty="0"/>
              <a:t> </a:t>
            </a:r>
            <a:r>
              <a:rPr dirty="0"/>
              <a:t>Communication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9668" y="1432305"/>
            <a:ext cx="7373620" cy="27311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487680" indent="-342900">
              <a:lnSpc>
                <a:spcPct val="100499"/>
              </a:lnSpc>
              <a:spcBef>
                <a:spcPts val="105"/>
              </a:spcBef>
              <a:buFont typeface="Arial MT"/>
              <a:buChar char="•"/>
              <a:tabLst>
                <a:tab pos="425450" algn="l"/>
                <a:tab pos="426084" algn="l"/>
              </a:tabLst>
            </a:pPr>
            <a:r>
              <a:rPr dirty="0"/>
              <a:t>	</a:t>
            </a:r>
            <a:r>
              <a:rPr sz="1950" spc="5" dirty="0">
                <a:latin typeface="Arial MT"/>
                <a:cs typeface="Arial MT"/>
              </a:rPr>
              <a:t>Global</a:t>
            </a:r>
            <a:r>
              <a:rPr sz="1950" spc="3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communication</a:t>
            </a:r>
            <a:r>
              <a:rPr sz="1950" spc="6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varies based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upon</a:t>
            </a:r>
            <a:r>
              <a:rPr sz="1950" spc="3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different</a:t>
            </a:r>
            <a:r>
              <a:rPr sz="1950" spc="3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cultural </a:t>
            </a:r>
            <a:r>
              <a:rPr sz="1950" spc="-5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backgrounds.</a:t>
            </a:r>
            <a:endParaRPr sz="1950">
              <a:latin typeface="Arial MT"/>
              <a:cs typeface="Arial MT"/>
            </a:endParaRPr>
          </a:p>
          <a:p>
            <a:pPr marL="425450" indent="-413384">
              <a:lnSpc>
                <a:spcPct val="100000"/>
              </a:lnSpc>
              <a:spcBef>
                <a:spcPts val="830"/>
              </a:spcBef>
              <a:buChar char="•"/>
              <a:tabLst>
                <a:tab pos="425450" algn="l"/>
                <a:tab pos="426084" algn="l"/>
              </a:tabLst>
            </a:pPr>
            <a:r>
              <a:rPr sz="1950" dirty="0">
                <a:latin typeface="Arial MT"/>
                <a:cs typeface="Arial MT"/>
              </a:rPr>
              <a:t>Hall</a:t>
            </a:r>
            <a:r>
              <a:rPr sz="1950" spc="2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(1976)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explores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between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High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and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Low </a:t>
            </a:r>
            <a:r>
              <a:rPr sz="1950" spc="5" dirty="0">
                <a:latin typeface="Arial MT"/>
                <a:cs typeface="Arial MT"/>
              </a:rPr>
              <a:t>cultural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contexts.</a:t>
            </a:r>
            <a:endParaRPr sz="19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950" b="1" spc="5" dirty="0">
                <a:latin typeface="Arial"/>
                <a:cs typeface="Arial"/>
              </a:rPr>
              <a:t>High </a:t>
            </a:r>
            <a:r>
              <a:rPr sz="1950" spc="10" dirty="0">
                <a:latin typeface="Arial MT"/>
                <a:cs typeface="Arial MT"/>
              </a:rPr>
              <a:t>–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a</a:t>
            </a:r>
            <a:r>
              <a:rPr sz="1950" spc="5" dirty="0">
                <a:latin typeface="Arial MT"/>
                <a:cs typeface="Arial MT"/>
              </a:rPr>
              <a:t> culture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which</a:t>
            </a:r>
            <a:r>
              <a:rPr sz="1950" spc="3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relies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heavily</a:t>
            </a:r>
            <a:r>
              <a:rPr sz="1950" spc="40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on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a</a:t>
            </a:r>
            <a:r>
              <a:rPr sz="1950" spc="5" dirty="0">
                <a:latin typeface="Arial MT"/>
                <a:cs typeface="Arial MT"/>
              </a:rPr>
              <a:t> range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of social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and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non-</a:t>
            </a:r>
            <a:endParaRPr sz="19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950" spc="5" dirty="0">
                <a:latin typeface="Arial MT"/>
                <a:cs typeface="Arial MT"/>
              </a:rPr>
              <a:t>verbal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clues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when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communicating</a:t>
            </a:r>
            <a:r>
              <a:rPr sz="1950" spc="5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with</a:t>
            </a:r>
            <a:r>
              <a:rPr sz="1950" spc="2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others.</a:t>
            </a:r>
            <a:endParaRPr sz="1950">
              <a:latin typeface="Arial MT"/>
              <a:cs typeface="Arial MT"/>
            </a:endParaRPr>
          </a:p>
          <a:p>
            <a:pPr marL="12700" marR="95885">
              <a:lnSpc>
                <a:spcPct val="101000"/>
              </a:lnSpc>
              <a:spcBef>
                <a:spcPts val="790"/>
              </a:spcBef>
            </a:pPr>
            <a:r>
              <a:rPr sz="1950" b="1" spc="5" dirty="0">
                <a:latin typeface="Arial"/>
                <a:cs typeface="Arial"/>
              </a:rPr>
              <a:t>Low</a:t>
            </a:r>
            <a:r>
              <a:rPr sz="1950" b="1" spc="15" dirty="0">
                <a:latin typeface="Arial"/>
                <a:cs typeface="Arial"/>
              </a:rPr>
              <a:t> </a:t>
            </a:r>
            <a:r>
              <a:rPr sz="1950" spc="10" dirty="0">
                <a:latin typeface="Arial MT"/>
                <a:cs typeface="Arial MT"/>
              </a:rPr>
              <a:t>– </a:t>
            </a:r>
            <a:r>
              <a:rPr sz="1950" spc="5" dirty="0">
                <a:latin typeface="Arial MT"/>
                <a:cs typeface="Arial MT"/>
              </a:rPr>
              <a:t>a</a:t>
            </a:r>
            <a:r>
              <a:rPr sz="1950" spc="2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culture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whose</a:t>
            </a:r>
            <a:r>
              <a:rPr sz="1950" spc="30" dirty="0">
                <a:latin typeface="Arial MT"/>
                <a:cs typeface="Arial MT"/>
              </a:rPr>
              <a:t> </a:t>
            </a:r>
            <a:r>
              <a:rPr sz="1950" spc="10" dirty="0">
                <a:latin typeface="Arial MT"/>
                <a:cs typeface="Arial MT"/>
              </a:rPr>
              <a:t>members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focus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on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the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written</a:t>
            </a:r>
            <a:r>
              <a:rPr sz="1950" spc="3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and</a:t>
            </a:r>
            <a:r>
              <a:rPr sz="1950" spc="1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spoken </a:t>
            </a:r>
            <a:r>
              <a:rPr sz="1950" spc="-5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word</a:t>
            </a:r>
            <a:r>
              <a:rPr sz="1950" spc="2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when</a:t>
            </a:r>
            <a:r>
              <a:rPr sz="1950" spc="4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communicating</a:t>
            </a:r>
            <a:r>
              <a:rPr sz="1950" spc="5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with</a:t>
            </a:r>
            <a:r>
              <a:rPr sz="1950" spc="2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others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and</a:t>
            </a:r>
            <a:r>
              <a:rPr sz="1950" spc="2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interpreting</a:t>
            </a:r>
            <a:r>
              <a:rPr sz="1950" spc="45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their </a:t>
            </a:r>
            <a:r>
              <a:rPr sz="1950" spc="10" dirty="0">
                <a:latin typeface="Arial MT"/>
                <a:cs typeface="Arial MT"/>
              </a:rPr>
              <a:t> </a:t>
            </a:r>
            <a:r>
              <a:rPr sz="1950" spc="5" dirty="0">
                <a:latin typeface="Arial MT"/>
                <a:cs typeface="Arial MT"/>
              </a:rPr>
              <a:t>message.</a:t>
            </a:r>
            <a:endParaRPr sz="195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847843"/>
            <a:ext cx="9143999" cy="201015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50300" y="1475685"/>
            <a:ext cx="7340579" cy="486848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66419" y="315290"/>
            <a:ext cx="8002270" cy="4121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500" spc="20" dirty="0">
                <a:solidFill>
                  <a:srgbClr val="000000"/>
                </a:solidFill>
              </a:rPr>
              <a:t>Low</a:t>
            </a:r>
            <a:r>
              <a:rPr sz="2500" spc="-10" dirty="0">
                <a:solidFill>
                  <a:srgbClr val="000000"/>
                </a:solidFill>
              </a:rPr>
              <a:t> </a:t>
            </a:r>
            <a:r>
              <a:rPr sz="2500" spc="15" dirty="0">
                <a:solidFill>
                  <a:srgbClr val="000000"/>
                </a:solidFill>
              </a:rPr>
              <a:t>(Implicit</a:t>
            </a:r>
            <a:r>
              <a:rPr sz="2500" spc="-20" dirty="0">
                <a:solidFill>
                  <a:srgbClr val="000000"/>
                </a:solidFill>
              </a:rPr>
              <a:t> </a:t>
            </a:r>
            <a:r>
              <a:rPr sz="2500" spc="15" dirty="0">
                <a:solidFill>
                  <a:srgbClr val="000000"/>
                </a:solidFill>
              </a:rPr>
              <a:t>–</a:t>
            </a:r>
            <a:r>
              <a:rPr sz="2500" spc="10" dirty="0">
                <a:solidFill>
                  <a:srgbClr val="000000"/>
                </a:solidFill>
              </a:rPr>
              <a:t> </a:t>
            </a:r>
            <a:r>
              <a:rPr sz="2500" spc="15" dirty="0">
                <a:solidFill>
                  <a:srgbClr val="000000"/>
                </a:solidFill>
              </a:rPr>
              <a:t>Implied/unspoken)</a:t>
            </a:r>
            <a:r>
              <a:rPr sz="2500" spc="10" dirty="0">
                <a:solidFill>
                  <a:srgbClr val="000000"/>
                </a:solidFill>
              </a:rPr>
              <a:t> </a:t>
            </a:r>
            <a:r>
              <a:rPr sz="2500" spc="20" dirty="0">
                <a:solidFill>
                  <a:srgbClr val="000000"/>
                </a:solidFill>
              </a:rPr>
              <a:t>and</a:t>
            </a:r>
            <a:r>
              <a:rPr sz="2500" spc="25" dirty="0">
                <a:solidFill>
                  <a:srgbClr val="000000"/>
                </a:solidFill>
              </a:rPr>
              <a:t> </a:t>
            </a:r>
            <a:r>
              <a:rPr sz="2500" spc="15" dirty="0">
                <a:solidFill>
                  <a:srgbClr val="000000"/>
                </a:solidFill>
              </a:rPr>
              <a:t>High</a:t>
            </a:r>
            <a:r>
              <a:rPr sz="2500" spc="10" dirty="0">
                <a:solidFill>
                  <a:srgbClr val="000000"/>
                </a:solidFill>
              </a:rPr>
              <a:t> </a:t>
            </a:r>
            <a:r>
              <a:rPr sz="2500" spc="15" dirty="0">
                <a:solidFill>
                  <a:srgbClr val="000000"/>
                </a:solidFill>
              </a:rPr>
              <a:t>(Explicit</a:t>
            </a:r>
            <a:endParaRPr sz="2500"/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5083" y="701420"/>
            <a:ext cx="8033384" cy="4114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500" b="1" spc="15" dirty="0">
                <a:latin typeface="Arial"/>
                <a:cs typeface="Arial"/>
              </a:rPr>
              <a:t>–</a:t>
            </a:r>
            <a:r>
              <a:rPr sz="2500" b="1" spc="5" dirty="0">
                <a:latin typeface="Arial"/>
                <a:cs typeface="Arial"/>
              </a:rPr>
              <a:t> </a:t>
            </a:r>
            <a:r>
              <a:rPr sz="2500" b="1" spc="10" dirty="0">
                <a:latin typeface="Arial"/>
                <a:cs typeface="Arial"/>
              </a:rPr>
              <a:t>Clearly</a:t>
            </a:r>
            <a:r>
              <a:rPr sz="2500" b="1" spc="25" dirty="0">
                <a:latin typeface="Arial"/>
                <a:cs typeface="Arial"/>
              </a:rPr>
              <a:t> </a:t>
            </a:r>
            <a:r>
              <a:rPr sz="2500" b="1" spc="15" dirty="0">
                <a:latin typeface="Arial"/>
                <a:cs typeface="Arial"/>
              </a:rPr>
              <a:t>communicated)</a:t>
            </a:r>
            <a:r>
              <a:rPr sz="2500" b="1" spc="10" dirty="0">
                <a:latin typeface="Arial"/>
                <a:cs typeface="Arial"/>
              </a:rPr>
              <a:t> context</a:t>
            </a:r>
            <a:r>
              <a:rPr sz="2500" b="1" spc="35" dirty="0">
                <a:latin typeface="Arial"/>
                <a:cs typeface="Arial"/>
              </a:rPr>
              <a:t> </a:t>
            </a:r>
            <a:r>
              <a:rPr sz="2500" b="1" spc="15" dirty="0">
                <a:latin typeface="Arial"/>
                <a:cs typeface="Arial"/>
              </a:rPr>
              <a:t>cultures compared</a:t>
            </a:r>
            <a:endParaRPr sz="25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19600" y="3922776"/>
            <a:ext cx="2987040" cy="350520"/>
          </a:xfrm>
          <a:prstGeom prst="rect">
            <a:avLst/>
          </a:prstGeom>
          <a:solidFill>
            <a:srgbClr val="DAECEE"/>
          </a:solidFill>
        </p:spPr>
        <p:txBody>
          <a:bodyPr vert="horz" wrap="square" lIns="0" tIns="3175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50"/>
              </a:spcBef>
            </a:pPr>
            <a:r>
              <a:rPr sz="1700" b="1" spc="-20" dirty="0">
                <a:latin typeface="Calibri"/>
                <a:cs typeface="Calibri"/>
              </a:rPr>
              <a:t>Easy</a:t>
            </a:r>
            <a:r>
              <a:rPr sz="1700" b="1" spc="-5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going</a:t>
            </a:r>
            <a:r>
              <a:rPr sz="1700" b="1" spc="-3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with </a:t>
            </a:r>
            <a:r>
              <a:rPr sz="1700" b="1" spc="-15" dirty="0">
                <a:latin typeface="Calibri"/>
                <a:cs typeface="Calibri"/>
              </a:rPr>
              <a:t>respect to</a:t>
            </a:r>
            <a:r>
              <a:rPr sz="1700" b="1" spc="-5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time</a:t>
            </a:r>
            <a:endParaRPr sz="1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9157" y="298195"/>
            <a:ext cx="748855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Language</a:t>
            </a:r>
            <a:r>
              <a:rPr spc="-65" dirty="0"/>
              <a:t> </a:t>
            </a:r>
            <a:r>
              <a:rPr dirty="0"/>
              <a:t>during</a:t>
            </a:r>
            <a:r>
              <a:rPr spc="-50" dirty="0"/>
              <a:t> </a:t>
            </a:r>
            <a:r>
              <a:rPr spc="-5" dirty="0"/>
              <a:t>business</a:t>
            </a:r>
            <a:r>
              <a:rPr spc="-50" dirty="0"/>
              <a:t> </a:t>
            </a:r>
            <a:r>
              <a:rPr dirty="0"/>
              <a:t>encounters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540" y="1078230"/>
            <a:ext cx="7654925" cy="5137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50190" algn="ctr">
              <a:lnSpc>
                <a:spcPct val="100000"/>
              </a:lnSpc>
              <a:spcBef>
                <a:spcPts val="105"/>
              </a:spcBef>
            </a:pPr>
            <a:r>
              <a:rPr sz="2000" b="1" i="1" dirty="0">
                <a:latin typeface="Arial"/>
                <a:cs typeface="Arial"/>
              </a:rPr>
              <a:t>What</a:t>
            </a:r>
            <a:r>
              <a:rPr sz="2000" b="1" i="1" spc="-2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happens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when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business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representatives</a:t>
            </a:r>
            <a:r>
              <a:rPr sz="2000" b="1" i="1" spc="-50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do </a:t>
            </a:r>
            <a:r>
              <a:rPr sz="2000" b="1" i="1" spc="-5" dirty="0">
                <a:latin typeface="Arial"/>
                <a:cs typeface="Arial"/>
              </a:rPr>
              <a:t>not</a:t>
            </a:r>
            <a:r>
              <a:rPr sz="2000" b="1" i="1" spc="-10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share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  <a:p>
            <a:pPr marL="252095" algn="ctr">
              <a:lnSpc>
                <a:spcPct val="100000"/>
              </a:lnSpc>
            </a:pPr>
            <a:r>
              <a:rPr sz="2000" b="1" i="1" dirty="0">
                <a:latin typeface="Arial"/>
                <a:cs typeface="Arial"/>
              </a:rPr>
              <a:t>common</a:t>
            </a:r>
            <a:r>
              <a:rPr sz="2000" b="1" i="1" spc="-4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language?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300">
              <a:latin typeface="Arial"/>
              <a:cs typeface="Arial"/>
            </a:endParaRPr>
          </a:p>
          <a:p>
            <a:pPr marL="266700" indent="-254635">
              <a:lnSpc>
                <a:spcPct val="100000"/>
              </a:lnSpc>
              <a:buClr>
                <a:srgbClr val="007AA3"/>
              </a:buClr>
              <a:buSzPct val="95833"/>
              <a:buAutoNum type="arabicPeriod"/>
              <a:tabLst>
                <a:tab pos="267335" algn="l"/>
              </a:tabLst>
            </a:pPr>
            <a:r>
              <a:rPr sz="2400" b="1" spc="-5" dirty="0">
                <a:latin typeface="Arial"/>
                <a:cs typeface="Arial"/>
              </a:rPr>
              <a:t>Use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interpreter</a:t>
            </a:r>
            <a:r>
              <a:rPr sz="2400" dirty="0">
                <a:latin typeface="Arial MT"/>
                <a:cs typeface="Arial MT"/>
              </a:rPr>
              <a:t>,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but there</a:t>
            </a:r>
            <a:r>
              <a:rPr sz="2400" spc="-5" dirty="0">
                <a:latin typeface="Arial MT"/>
                <a:cs typeface="Arial MT"/>
              </a:rPr>
              <a:t> are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problems:</a:t>
            </a:r>
            <a:endParaRPr sz="2400">
              <a:latin typeface="Arial MT"/>
              <a:cs typeface="Arial MT"/>
            </a:endParaRPr>
          </a:p>
          <a:p>
            <a:pPr marL="908685" lvl="1" indent="-351155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–"/>
              <a:tabLst>
                <a:tab pos="908685" algn="l"/>
                <a:tab pos="909319" algn="l"/>
              </a:tabLst>
            </a:pPr>
            <a:r>
              <a:rPr sz="2400" spc="-5" dirty="0">
                <a:latin typeface="Arial MT"/>
                <a:cs typeface="Arial MT"/>
              </a:rPr>
              <a:t>Reliability: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is </a:t>
            </a:r>
            <a:r>
              <a:rPr sz="2400" spc="-5" dirty="0">
                <a:latin typeface="Arial MT"/>
                <a:cs typeface="Arial MT"/>
              </a:rPr>
              <a:t>work</a:t>
            </a:r>
            <a:r>
              <a:rPr sz="2400" dirty="0">
                <a:latin typeface="Arial MT"/>
                <a:cs typeface="Arial MT"/>
              </a:rPr>
              <a:t> accurate,</a:t>
            </a:r>
            <a:r>
              <a:rPr sz="2400" spc="-5" dirty="0">
                <a:latin typeface="Arial MT"/>
                <a:cs typeface="Arial MT"/>
              </a:rPr>
              <a:t> with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full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nuance?</a:t>
            </a:r>
            <a:endParaRPr sz="2400">
              <a:latin typeface="Arial MT"/>
              <a:cs typeface="Arial MT"/>
            </a:endParaRPr>
          </a:p>
          <a:p>
            <a:pPr marL="908685" lvl="1" indent="-351155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–"/>
              <a:tabLst>
                <a:tab pos="908685" algn="l"/>
                <a:tab pos="909319" algn="l"/>
              </a:tabLst>
            </a:pPr>
            <a:r>
              <a:rPr sz="2400" dirty="0">
                <a:latin typeface="Arial MT"/>
                <a:cs typeface="Arial MT"/>
              </a:rPr>
              <a:t>May</a:t>
            </a:r>
            <a:r>
              <a:rPr sz="2400" spc="-5" dirty="0">
                <a:latin typeface="Arial MT"/>
                <a:cs typeface="Arial MT"/>
              </a:rPr>
              <a:t> hamper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establishment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relationships</a:t>
            </a:r>
            <a:endParaRPr sz="2400">
              <a:latin typeface="Arial MT"/>
              <a:cs typeface="Arial MT"/>
            </a:endParaRPr>
          </a:p>
          <a:p>
            <a:pPr marL="908685" marR="212725" lvl="1" indent="-351155">
              <a:lnSpc>
                <a:spcPct val="107900"/>
              </a:lnSpc>
              <a:spcBef>
                <a:spcPts val="385"/>
              </a:spcBef>
              <a:buClr>
                <a:srgbClr val="007AA3"/>
              </a:buClr>
              <a:buChar char="–"/>
              <a:tabLst>
                <a:tab pos="908685" algn="l"/>
                <a:tab pos="909319" algn="l"/>
              </a:tabLst>
            </a:pPr>
            <a:r>
              <a:rPr sz="2400" spc="-5" dirty="0">
                <a:latin typeface="Arial MT"/>
                <a:cs typeface="Arial MT"/>
              </a:rPr>
              <a:t>Delays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interaction,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reduces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impact</a:t>
            </a:r>
            <a:r>
              <a:rPr sz="2400" dirty="0">
                <a:latin typeface="Arial MT"/>
                <a:cs typeface="Arial MT"/>
              </a:rPr>
              <a:t> 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non-verbal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communication</a:t>
            </a:r>
            <a:endParaRPr sz="2400">
              <a:latin typeface="Arial MT"/>
              <a:cs typeface="Arial MT"/>
            </a:endParaRPr>
          </a:p>
          <a:p>
            <a:pPr marL="908685" marR="167005" lvl="1" indent="-351155">
              <a:lnSpc>
                <a:spcPct val="107900"/>
              </a:lnSpc>
              <a:spcBef>
                <a:spcPts val="385"/>
              </a:spcBef>
              <a:buClr>
                <a:srgbClr val="007AA3"/>
              </a:buClr>
              <a:buChar char="–"/>
              <a:tabLst>
                <a:tab pos="908685" algn="l"/>
                <a:tab pos="909319" algn="l"/>
              </a:tabLst>
            </a:pPr>
            <a:r>
              <a:rPr sz="2400" dirty="0">
                <a:latin typeface="Arial MT"/>
                <a:cs typeface="Arial MT"/>
              </a:rPr>
              <a:t>If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interpreter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outsider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who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not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familiar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company,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nor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dirty="0">
                <a:latin typeface="Arial MT"/>
                <a:cs typeface="Arial MT"/>
              </a:rPr>
              <a:t> its </a:t>
            </a:r>
            <a:r>
              <a:rPr sz="2400" spc="-5" dirty="0">
                <a:latin typeface="Arial MT"/>
                <a:cs typeface="Arial MT"/>
              </a:rPr>
              <a:t>culture</a:t>
            </a:r>
            <a:endParaRPr sz="2400">
              <a:latin typeface="Arial MT"/>
              <a:cs typeface="Arial MT"/>
            </a:endParaRPr>
          </a:p>
          <a:p>
            <a:pPr marL="908685" marR="111125" lvl="1" indent="-351155">
              <a:lnSpc>
                <a:spcPct val="107800"/>
              </a:lnSpc>
              <a:spcBef>
                <a:spcPts val="390"/>
              </a:spcBef>
              <a:buClr>
                <a:srgbClr val="007AA3"/>
              </a:buClr>
              <a:buChar char="–"/>
              <a:tabLst>
                <a:tab pos="908685" algn="l"/>
                <a:tab pos="909319" algn="l"/>
              </a:tabLst>
            </a:pP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interpreter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becomes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focus,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controls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exchange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but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without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responsibility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for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final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outcome.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4662" y="295147"/>
            <a:ext cx="80943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Language</a:t>
            </a:r>
            <a:r>
              <a:rPr spc="-60" dirty="0"/>
              <a:t> </a:t>
            </a:r>
            <a:r>
              <a:rPr dirty="0"/>
              <a:t>during</a:t>
            </a:r>
            <a:r>
              <a:rPr spc="-45" dirty="0"/>
              <a:t> </a:t>
            </a:r>
            <a:r>
              <a:rPr spc="-5" dirty="0"/>
              <a:t>business</a:t>
            </a:r>
            <a:r>
              <a:rPr spc="-45" dirty="0"/>
              <a:t> </a:t>
            </a:r>
            <a:r>
              <a:rPr dirty="0"/>
              <a:t>encounters</a:t>
            </a:r>
            <a:r>
              <a:rPr spc="-50" dirty="0"/>
              <a:t> </a:t>
            </a:r>
            <a:r>
              <a:rPr dirty="0"/>
              <a:t>(2)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1718" y="1095197"/>
            <a:ext cx="7682230" cy="49980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6860" algn="ctr">
              <a:lnSpc>
                <a:spcPct val="100000"/>
              </a:lnSpc>
              <a:spcBef>
                <a:spcPts val="105"/>
              </a:spcBef>
            </a:pPr>
            <a:r>
              <a:rPr sz="2000" b="1" i="1" dirty="0">
                <a:latin typeface="Arial"/>
                <a:cs typeface="Arial"/>
              </a:rPr>
              <a:t>What</a:t>
            </a:r>
            <a:r>
              <a:rPr sz="2000" b="1" i="1" spc="-2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happens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when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business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representatives</a:t>
            </a:r>
            <a:r>
              <a:rPr sz="2000" b="1" i="1" spc="-5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do</a:t>
            </a:r>
            <a:r>
              <a:rPr sz="2000" b="1" i="1" spc="-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not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share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  <a:p>
            <a:pPr marL="277495" algn="ctr">
              <a:lnSpc>
                <a:spcPct val="100000"/>
              </a:lnSpc>
              <a:spcBef>
                <a:spcPts val="5"/>
              </a:spcBef>
            </a:pPr>
            <a:r>
              <a:rPr sz="2000" b="1" i="1" dirty="0">
                <a:latin typeface="Arial"/>
                <a:cs typeface="Arial"/>
              </a:rPr>
              <a:t>common</a:t>
            </a:r>
            <a:r>
              <a:rPr sz="2000" b="1" i="1" spc="-40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language?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600">
              <a:latin typeface="Arial"/>
              <a:cs typeface="Arial"/>
            </a:endParaRPr>
          </a:p>
          <a:p>
            <a:pPr marL="368935" marR="486409" indent="-356870">
              <a:lnSpc>
                <a:spcPct val="100800"/>
              </a:lnSpc>
              <a:spcBef>
                <a:spcPts val="5"/>
              </a:spcBef>
              <a:buClr>
                <a:srgbClr val="007AA3"/>
              </a:buClr>
              <a:buAutoNum type="arabicPeriod" startAt="2"/>
              <a:tabLst>
                <a:tab pos="369570" algn="l"/>
              </a:tabLst>
            </a:pPr>
            <a:r>
              <a:rPr sz="2400" b="1" dirty="0">
                <a:latin typeface="Arial"/>
                <a:cs typeface="Arial"/>
              </a:rPr>
              <a:t>One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interlocutor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uses</a:t>
            </a:r>
            <a:r>
              <a:rPr sz="2400" b="1" dirty="0">
                <a:latin typeface="Arial"/>
                <a:cs typeface="Arial"/>
              </a:rPr>
              <a:t> the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mother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tongue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of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the </a:t>
            </a:r>
            <a:r>
              <a:rPr sz="2400" b="1" spc="-65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other:</a:t>
            </a:r>
            <a:endParaRPr sz="2400">
              <a:latin typeface="Arial"/>
              <a:cs typeface="Arial"/>
            </a:endParaRPr>
          </a:p>
          <a:p>
            <a:pPr marL="728345" lvl="1" indent="-360045">
              <a:lnSpc>
                <a:spcPct val="100000"/>
              </a:lnSpc>
              <a:spcBef>
                <a:spcPts val="600"/>
              </a:spcBef>
              <a:buClr>
                <a:srgbClr val="007AA3"/>
              </a:buClr>
              <a:buChar char="•"/>
              <a:tabLst>
                <a:tab pos="728345" algn="l"/>
                <a:tab pos="728980" algn="l"/>
              </a:tabLst>
            </a:pPr>
            <a:r>
              <a:rPr sz="2400" spc="-5" dirty="0">
                <a:latin typeface="Arial MT"/>
                <a:cs typeface="Arial MT"/>
              </a:rPr>
              <a:t>Advantage:</a:t>
            </a:r>
            <a:endParaRPr sz="2400">
              <a:latin typeface="Arial MT"/>
              <a:cs typeface="Arial MT"/>
            </a:endParaRPr>
          </a:p>
          <a:p>
            <a:pPr marL="360045" marR="112395">
              <a:lnSpc>
                <a:spcPct val="100800"/>
              </a:lnSpc>
              <a:spcBef>
                <a:spcPts val="565"/>
              </a:spcBef>
            </a:pPr>
            <a:r>
              <a:rPr sz="2400" dirty="0">
                <a:latin typeface="Arial MT"/>
                <a:cs typeface="Arial MT"/>
              </a:rPr>
              <a:t>Manager can </a:t>
            </a:r>
            <a:r>
              <a:rPr sz="2400" spc="-5" dirty="0">
                <a:latin typeface="Arial MT"/>
                <a:cs typeface="Arial MT"/>
              </a:rPr>
              <a:t>‘tune into’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other’s </a:t>
            </a:r>
            <a:r>
              <a:rPr sz="2400" dirty="0">
                <a:latin typeface="Arial MT"/>
                <a:cs typeface="Arial MT"/>
              </a:rPr>
              <a:t>culture, </a:t>
            </a:r>
            <a:r>
              <a:rPr sz="2400" spc="-5" dirty="0">
                <a:latin typeface="Arial MT"/>
                <a:cs typeface="Arial MT"/>
              </a:rPr>
              <a:t>pick up all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nuances,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understand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cultural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references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respond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appropriately.</a:t>
            </a:r>
            <a:endParaRPr sz="2400">
              <a:latin typeface="Arial MT"/>
              <a:cs typeface="Arial MT"/>
            </a:endParaRPr>
          </a:p>
          <a:p>
            <a:pPr marL="728345" lvl="1" indent="-360045">
              <a:lnSpc>
                <a:spcPct val="100000"/>
              </a:lnSpc>
              <a:spcBef>
                <a:spcPts val="590"/>
              </a:spcBef>
              <a:buClr>
                <a:srgbClr val="007AA3"/>
              </a:buClr>
              <a:buChar char="•"/>
              <a:tabLst>
                <a:tab pos="728345" algn="l"/>
                <a:tab pos="728980" algn="l"/>
              </a:tabLst>
            </a:pPr>
            <a:r>
              <a:rPr sz="2400" spc="-5" dirty="0">
                <a:latin typeface="Arial MT"/>
                <a:cs typeface="Arial MT"/>
              </a:rPr>
              <a:t>Disadvantage:</a:t>
            </a:r>
            <a:endParaRPr sz="2400">
              <a:latin typeface="Arial MT"/>
              <a:cs typeface="Arial MT"/>
            </a:endParaRPr>
          </a:p>
          <a:p>
            <a:pPr marL="368935" marR="201930">
              <a:lnSpc>
                <a:spcPct val="100699"/>
              </a:lnSpc>
              <a:spcBef>
                <a:spcPts val="580"/>
              </a:spcBef>
            </a:pPr>
            <a:r>
              <a:rPr sz="2400" spc="-5" dirty="0">
                <a:latin typeface="Arial MT"/>
                <a:cs typeface="Arial MT"/>
              </a:rPr>
              <a:t>Managers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operating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across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many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cannot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expected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acquire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language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every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which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they </a:t>
            </a:r>
            <a:r>
              <a:rPr sz="2400" spc="-5" dirty="0">
                <a:latin typeface="Arial MT"/>
                <a:cs typeface="Arial MT"/>
              </a:rPr>
              <a:t>are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(about</a:t>
            </a:r>
            <a:r>
              <a:rPr sz="2400" dirty="0">
                <a:latin typeface="Arial MT"/>
                <a:cs typeface="Arial MT"/>
              </a:rPr>
              <a:t> 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be)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involved.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4662" y="295147"/>
            <a:ext cx="80943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Language</a:t>
            </a:r>
            <a:r>
              <a:rPr spc="-60" dirty="0"/>
              <a:t> </a:t>
            </a:r>
            <a:r>
              <a:rPr dirty="0"/>
              <a:t>during</a:t>
            </a:r>
            <a:r>
              <a:rPr spc="-45" dirty="0"/>
              <a:t> </a:t>
            </a:r>
            <a:r>
              <a:rPr spc="-5" dirty="0"/>
              <a:t>business</a:t>
            </a:r>
            <a:r>
              <a:rPr spc="-45" dirty="0"/>
              <a:t> </a:t>
            </a:r>
            <a:r>
              <a:rPr dirty="0"/>
              <a:t>encounters</a:t>
            </a:r>
            <a:r>
              <a:rPr spc="-50" dirty="0"/>
              <a:t> </a:t>
            </a:r>
            <a:r>
              <a:rPr dirty="0"/>
              <a:t>(3)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6536" y="1095197"/>
            <a:ext cx="7956550" cy="5026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2000" b="1" i="1" dirty="0">
                <a:latin typeface="Arial"/>
                <a:cs typeface="Arial"/>
              </a:rPr>
              <a:t>What</a:t>
            </a:r>
            <a:r>
              <a:rPr sz="2000" b="1" i="1" spc="-2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happens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when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business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representatives</a:t>
            </a:r>
            <a:r>
              <a:rPr sz="2000" b="1" i="1" spc="-5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do</a:t>
            </a:r>
            <a:r>
              <a:rPr sz="2000" b="1" i="1" spc="-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not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share</a:t>
            </a:r>
            <a:r>
              <a:rPr sz="2000" b="1" i="1" spc="-15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a</a:t>
            </a:r>
            <a:endParaRPr sz="2000">
              <a:latin typeface="Arial"/>
              <a:cs typeface="Arial"/>
            </a:endParaRPr>
          </a:p>
          <a:p>
            <a:pPr marL="12700" algn="ctr">
              <a:lnSpc>
                <a:spcPct val="100000"/>
              </a:lnSpc>
              <a:spcBef>
                <a:spcPts val="5"/>
              </a:spcBef>
            </a:pPr>
            <a:r>
              <a:rPr sz="2000" b="1" i="1" dirty="0">
                <a:latin typeface="Arial"/>
                <a:cs typeface="Arial"/>
              </a:rPr>
              <a:t>common</a:t>
            </a:r>
            <a:r>
              <a:rPr sz="2000" b="1" i="1" spc="-40" dirty="0">
                <a:latin typeface="Arial"/>
                <a:cs typeface="Arial"/>
              </a:rPr>
              <a:t> </a:t>
            </a:r>
            <a:r>
              <a:rPr sz="2000" b="1" i="1" dirty="0">
                <a:latin typeface="Arial"/>
                <a:cs typeface="Arial"/>
              </a:rPr>
              <a:t>language?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600">
              <a:latin typeface="Arial"/>
              <a:cs typeface="Arial"/>
            </a:endParaRPr>
          </a:p>
          <a:p>
            <a:pPr marL="379730" indent="-367665">
              <a:lnSpc>
                <a:spcPct val="100000"/>
              </a:lnSpc>
              <a:buClr>
                <a:srgbClr val="007AA3"/>
              </a:buClr>
              <a:buAutoNum type="arabicPeriod" startAt="3"/>
              <a:tabLst>
                <a:tab pos="380365" algn="l"/>
              </a:tabLst>
            </a:pPr>
            <a:r>
              <a:rPr sz="2400" b="1" spc="-5" dirty="0">
                <a:latin typeface="Arial"/>
                <a:cs typeface="Arial"/>
              </a:rPr>
              <a:t>Share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a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neutral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foreign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language:</a:t>
            </a:r>
            <a:endParaRPr sz="2400">
              <a:latin typeface="Arial"/>
              <a:cs typeface="Arial"/>
            </a:endParaRPr>
          </a:p>
          <a:p>
            <a:pPr marL="379730">
              <a:lnSpc>
                <a:spcPct val="100000"/>
              </a:lnSpc>
              <a:spcBef>
                <a:spcPts val="575"/>
              </a:spcBef>
            </a:pPr>
            <a:r>
              <a:rPr sz="2400" spc="-10" dirty="0">
                <a:latin typeface="Arial MT"/>
                <a:cs typeface="Arial MT"/>
              </a:rPr>
              <a:t>‘international’</a:t>
            </a:r>
            <a:r>
              <a:rPr sz="2400" spc="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English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(IE)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often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used</a:t>
            </a:r>
            <a:endParaRPr sz="2400">
              <a:latin typeface="Arial MT"/>
              <a:cs typeface="Arial MT"/>
            </a:endParaRPr>
          </a:p>
          <a:p>
            <a:pPr marL="737870" marR="126364" lvl="1" indent="-358140">
              <a:lnSpc>
                <a:spcPct val="117900"/>
              </a:lnSpc>
              <a:spcBef>
                <a:spcPts val="280"/>
              </a:spcBef>
              <a:buClr>
                <a:srgbClr val="007AA3"/>
              </a:buClr>
              <a:buChar char="–"/>
              <a:tabLst>
                <a:tab pos="737870" algn="l"/>
                <a:tab pos="738505" algn="l"/>
              </a:tabLst>
            </a:pPr>
            <a:r>
              <a:rPr sz="2400" spc="-5" dirty="0">
                <a:latin typeface="Arial MT"/>
                <a:cs typeface="Arial MT"/>
              </a:rPr>
              <a:t>Evolved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organically,</a:t>
            </a:r>
            <a:r>
              <a:rPr sz="2400" spc="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little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complex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grammar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few idiomatic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phrases</a:t>
            </a:r>
            <a:endParaRPr sz="2400">
              <a:latin typeface="Arial MT"/>
              <a:cs typeface="Arial MT"/>
            </a:endParaRPr>
          </a:p>
          <a:p>
            <a:pPr marL="737870" marR="5080" lvl="1" indent="-358140">
              <a:lnSpc>
                <a:spcPct val="118100"/>
              </a:lnSpc>
              <a:spcBef>
                <a:spcPts val="570"/>
              </a:spcBef>
              <a:buClr>
                <a:srgbClr val="007AA3"/>
              </a:buClr>
              <a:buChar char="–"/>
              <a:tabLst>
                <a:tab pos="737870" algn="l"/>
                <a:tab pos="738505" algn="l"/>
              </a:tabLst>
            </a:pPr>
            <a:r>
              <a:rPr sz="2400" dirty="0">
                <a:latin typeface="Arial MT"/>
                <a:cs typeface="Arial MT"/>
              </a:rPr>
              <a:t>Often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needs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 </a:t>
            </a:r>
            <a:r>
              <a:rPr sz="2400" spc="-10" dirty="0">
                <a:latin typeface="Arial MT"/>
                <a:cs typeface="Arial MT"/>
              </a:rPr>
              <a:t>be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adjusted</a:t>
            </a:r>
            <a:r>
              <a:rPr sz="2400" dirty="0">
                <a:latin typeface="Arial MT"/>
                <a:cs typeface="Arial MT"/>
              </a:rPr>
              <a:t> to </a:t>
            </a:r>
            <a:r>
              <a:rPr sz="2400" spc="-5" dirty="0">
                <a:latin typeface="Arial MT"/>
                <a:cs typeface="Arial MT"/>
              </a:rPr>
              <a:t>accommodate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differences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knowledge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understanding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between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 speakers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concerned</a:t>
            </a:r>
            <a:endParaRPr sz="2400">
              <a:latin typeface="Arial MT"/>
              <a:cs typeface="Arial MT"/>
            </a:endParaRPr>
          </a:p>
          <a:p>
            <a:pPr marL="737870" marR="666750" lvl="1" indent="-358140">
              <a:lnSpc>
                <a:spcPct val="118300"/>
              </a:lnSpc>
              <a:spcBef>
                <a:spcPts val="570"/>
              </a:spcBef>
              <a:buClr>
                <a:srgbClr val="007AA3"/>
              </a:buClr>
              <a:buChar char="–"/>
              <a:tabLst>
                <a:tab pos="737870" algn="l"/>
                <a:tab pos="738505" algn="l"/>
              </a:tabLst>
            </a:pPr>
            <a:r>
              <a:rPr sz="2400" spc="-5" dirty="0">
                <a:latin typeface="Arial MT"/>
                <a:cs typeface="Arial MT"/>
              </a:rPr>
              <a:t>Differences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 pronunciation: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influence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mother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tongue.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1765" y="293065"/>
            <a:ext cx="69043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International</a:t>
            </a:r>
            <a:r>
              <a:rPr spc="-40" dirty="0"/>
              <a:t> </a:t>
            </a:r>
            <a:r>
              <a:rPr dirty="0"/>
              <a:t>English</a:t>
            </a:r>
            <a:r>
              <a:rPr spc="-25" dirty="0"/>
              <a:t> </a:t>
            </a:r>
            <a:r>
              <a:rPr dirty="0"/>
              <a:t>(IE):</a:t>
            </a:r>
            <a:r>
              <a:rPr spc="-15" dirty="0"/>
              <a:t> </a:t>
            </a:r>
            <a:r>
              <a:rPr spc="-5" dirty="0"/>
              <a:t>Problems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3242" y="1035020"/>
            <a:ext cx="8168005" cy="4780915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367665" indent="-355600">
              <a:lnSpc>
                <a:spcPct val="100000"/>
              </a:lnSpc>
              <a:spcBef>
                <a:spcPts val="720"/>
              </a:spcBef>
              <a:buClr>
                <a:srgbClr val="007AA3"/>
              </a:buClr>
              <a:buChar char="•"/>
              <a:tabLst>
                <a:tab pos="367665" algn="l"/>
                <a:tab pos="368300" algn="l"/>
              </a:tabLst>
            </a:pPr>
            <a:r>
              <a:rPr sz="2600" dirty="0">
                <a:latin typeface="Arial MT"/>
                <a:cs typeface="Arial MT"/>
              </a:rPr>
              <a:t>Differences</a:t>
            </a:r>
            <a:r>
              <a:rPr sz="2600" spc="-4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levels</a:t>
            </a:r>
            <a:endParaRPr sz="2600">
              <a:latin typeface="Arial MT"/>
              <a:cs typeface="Arial MT"/>
            </a:endParaRPr>
          </a:p>
          <a:p>
            <a:pPr marL="367665" marR="769620" indent="-35560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•"/>
              <a:tabLst>
                <a:tab pos="367665" algn="l"/>
                <a:tab pos="368300" algn="l"/>
              </a:tabLst>
            </a:pPr>
            <a:r>
              <a:rPr sz="2600" dirty="0">
                <a:latin typeface="Arial MT"/>
                <a:cs typeface="Arial MT"/>
              </a:rPr>
              <a:t>Pronunciation: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interference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from mother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tongue,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regional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English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accent</a:t>
            </a:r>
            <a:endParaRPr sz="2600">
              <a:latin typeface="Arial MT"/>
              <a:cs typeface="Arial MT"/>
            </a:endParaRPr>
          </a:p>
          <a:p>
            <a:pPr marL="367665" marR="165735" indent="-35560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•"/>
              <a:tabLst>
                <a:tab pos="367665" algn="l"/>
                <a:tab pos="368300" algn="l"/>
              </a:tabLst>
            </a:pPr>
            <a:r>
              <a:rPr sz="2600" dirty="0">
                <a:latin typeface="Arial MT"/>
                <a:cs typeface="Arial MT"/>
              </a:rPr>
              <a:t>Discussion</a:t>
            </a:r>
            <a:r>
              <a:rPr sz="2600" spc="-3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can be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rather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superficial,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communicating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thoughts difficult: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spc="5" dirty="0">
                <a:latin typeface="Arial MT"/>
                <a:cs typeface="Arial MT"/>
              </a:rPr>
              <a:t>power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of expression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reduced</a:t>
            </a:r>
            <a:endParaRPr sz="2600">
              <a:latin typeface="Arial MT"/>
              <a:cs typeface="Arial MT"/>
            </a:endParaRPr>
          </a:p>
          <a:p>
            <a:pPr marL="367665" marR="5080" indent="-35560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•"/>
              <a:tabLst>
                <a:tab pos="367665" algn="l"/>
                <a:tab pos="368300" algn="l"/>
              </a:tabLst>
            </a:pPr>
            <a:r>
              <a:rPr sz="2600" spc="-5" dirty="0">
                <a:latin typeface="Arial MT"/>
                <a:cs typeface="Arial MT"/>
              </a:rPr>
              <a:t>Written IE </a:t>
            </a:r>
            <a:r>
              <a:rPr sz="2600" dirty="0">
                <a:latin typeface="Arial MT"/>
                <a:cs typeface="Arial MT"/>
              </a:rPr>
              <a:t>may may cause more problems than those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it was intended to solve: the connections between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thoughts, ideas and information may become more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diffuse or even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non-existent</a:t>
            </a:r>
            <a:endParaRPr sz="2600">
              <a:latin typeface="Arial MT"/>
              <a:cs typeface="Arial MT"/>
            </a:endParaRPr>
          </a:p>
          <a:p>
            <a:pPr marL="367665" marR="69215" indent="-355600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Char char="•"/>
              <a:tabLst>
                <a:tab pos="367665" algn="l"/>
                <a:tab pos="368300" algn="l"/>
              </a:tabLst>
            </a:pPr>
            <a:r>
              <a:rPr sz="2600" dirty="0">
                <a:latin typeface="Arial MT"/>
                <a:cs typeface="Arial MT"/>
              </a:rPr>
              <a:t>Beyond these problems: the question of language as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</a:t>
            </a:r>
            <a:r>
              <a:rPr sz="2600" spc="-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potent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means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of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expressing</a:t>
            </a:r>
            <a:r>
              <a:rPr sz="2600" spc="-3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cultural identity.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5293" y="296671"/>
            <a:ext cx="683640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Face-to-face</a:t>
            </a:r>
            <a:r>
              <a:rPr spc="-55" dirty="0"/>
              <a:t> </a:t>
            </a:r>
            <a:r>
              <a:rPr spc="-5" dirty="0"/>
              <a:t>management</a:t>
            </a:r>
            <a:r>
              <a:rPr spc="-35" dirty="0"/>
              <a:t> </a:t>
            </a:r>
            <a:r>
              <a:rPr dirty="0"/>
              <a:t>relations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540" y="1106805"/>
            <a:ext cx="7464425" cy="43129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50875" algn="ctr">
              <a:lnSpc>
                <a:spcPct val="100000"/>
              </a:lnSpc>
              <a:spcBef>
                <a:spcPts val="105"/>
              </a:spcBef>
            </a:pPr>
            <a:r>
              <a:rPr sz="2600" b="1" dirty="0">
                <a:latin typeface="Arial"/>
                <a:cs typeface="Arial"/>
              </a:rPr>
              <a:t>The</a:t>
            </a:r>
            <a:r>
              <a:rPr sz="2600" b="1" spc="-30" dirty="0">
                <a:latin typeface="Arial"/>
                <a:cs typeface="Arial"/>
              </a:rPr>
              <a:t> </a:t>
            </a:r>
            <a:r>
              <a:rPr sz="2600" b="1" spc="-5" dirty="0">
                <a:latin typeface="Arial"/>
                <a:cs typeface="Arial"/>
              </a:rPr>
              <a:t>first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encounter</a:t>
            </a:r>
            <a:endParaRPr sz="2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45"/>
              </a:spcBef>
            </a:pPr>
            <a:r>
              <a:rPr sz="2400" spc="-5" dirty="0">
                <a:latin typeface="Arial MT"/>
                <a:cs typeface="Arial MT"/>
              </a:rPr>
              <a:t>Such </a:t>
            </a:r>
            <a:r>
              <a:rPr sz="2400" dirty="0">
                <a:latin typeface="Arial MT"/>
                <a:cs typeface="Arial MT"/>
              </a:rPr>
              <a:t>as that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between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US </a:t>
            </a:r>
            <a:r>
              <a:rPr sz="2400" spc="-5" dirty="0">
                <a:latin typeface="Arial MT"/>
                <a:cs typeface="Arial MT"/>
              </a:rPr>
              <a:t>and </a:t>
            </a:r>
            <a:r>
              <a:rPr sz="2400" dirty="0">
                <a:latin typeface="Arial MT"/>
                <a:cs typeface="Arial MT"/>
              </a:rPr>
              <a:t>German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manager</a:t>
            </a:r>
            <a:endParaRPr sz="2400">
              <a:latin typeface="Arial MT"/>
              <a:cs typeface="Arial MT"/>
            </a:endParaRPr>
          </a:p>
          <a:p>
            <a:pPr marL="12700" marR="5080">
              <a:lnSpc>
                <a:spcPct val="110800"/>
              </a:lnSpc>
              <a:spcBef>
                <a:spcPts val="15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dirty="0">
                <a:latin typeface="Arial MT"/>
                <a:cs typeface="Arial MT"/>
              </a:rPr>
              <a:t>One</a:t>
            </a:r>
            <a:r>
              <a:rPr sz="2400" spc="-5" dirty="0">
                <a:latin typeface="Arial MT"/>
                <a:cs typeface="Arial MT"/>
              </a:rPr>
              <a:t> is,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intent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on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establishing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open,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25" dirty="0">
                <a:latin typeface="Arial MT"/>
                <a:cs typeface="Arial MT"/>
              </a:rPr>
              <a:t>friendly,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optimistic,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informal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relationship</a:t>
            </a:r>
            <a:endParaRPr sz="2400">
              <a:latin typeface="Arial MT"/>
              <a:cs typeface="Arial MT"/>
            </a:endParaRPr>
          </a:p>
          <a:p>
            <a:pPr marL="12700" marR="135255">
              <a:lnSpc>
                <a:spcPct val="111100"/>
              </a:lnSpc>
              <a:spcBef>
                <a:spcPts val="5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other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is</a:t>
            </a:r>
            <a:r>
              <a:rPr sz="2400" dirty="0">
                <a:latin typeface="Arial MT"/>
                <a:cs typeface="Arial MT"/>
              </a:rPr>
              <a:t> more reserved, </a:t>
            </a:r>
            <a:r>
              <a:rPr sz="2400" spc="-5" dirty="0">
                <a:latin typeface="Arial MT"/>
                <a:cs typeface="Arial MT"/>
              </a:rPr>
              <a:t>intent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establishing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other’s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credentials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clarifying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potential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of </a:t>
            </a:r>
            <a:r>
              <a:rPr sz="2400" dirty="0">
                <a:latin typeface="Arial MT"/>
                <a:cs typeface="Arial MT"/>
              </a:rPr>
              <a:t>a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business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deal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exchanging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information.</a:t>
            </a:r>
            <a:endParaRPr sz="2400">
              <a:latin typeface="Arial MT"/>
              <a:cs typeface="Arial MT"/>
            </a:endParaRPr>
          </a:p>
          <a:p>
            <a:pPr marL="12700" marR="474980" algn="just">
              <a:lnSpc>
                <a:spcPct val="111100"/>
              </a:lnSpc>
              <a:spcBef>
                <a:spcPts val="5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spc="-50" dirty="0">
                <a:latin typeface="Arial MT"/>
                <a:cs typeface="Arial MT"/>
              </a:rPr>
              <a:t>Two </a:t>
            </a:r>
            <a:r>
              <a:rPr sz="2400" spc="-5" dirty="0">
                <a:latin typeface="Arial MT"/>
                <a:cs typeface="Arial MT"/>
              </a:rPr>
              <a:t>conflicting functions </a:t>
            </a:r>
            <a:r>
              <a:rPr sz="2400" dirty="0">
                <a:latin typeface="Arial MT"/>
                <a:cs typeface="Arial MT"/>
              </a:rPr>
              <a:t>of the </a:t>
            </a:r>
            <a:r>
              <a:rPr sz="2400" spc="-5" dirty="0">
                <a:latin typeface="Arial MT"/>
                <a:cs typeface="Arial MT"/>
              </a:rPr>
              <a:t>meeting (cultivating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social </a:t>
            </a:r>
            <a:r>
              <a:rPr sz="2400" dirty="0">
                <a:latin typeface="Arial MT"/>
                <a:cs typeface="Arial MT"/>
              </a:rPr>
              <a:t>ties </a:t>
            </a:r>
            <a:r>
              <a:rPr sz="2400" spc="-5" dirty="0">
                <a:latin typeface="Arial MT"/>
                <a:cs typeface="Arial MT"/>
              </a:rPr>
              <a:t>and exchanging information) </a:t>
            </a:r>
            <a:r>
              <a:rPr sz="2400" dirty="0">
                <a:latin typeface="Arial MT"/>
                <a:cs typeface="Arial MT"/>
              </a:rPr>
              <a:t>may </a:t>
            </a:r>
            <a:r>
              <a:rPr sz="2400" spc="-5" dirty="0">
                <a:latin typeface="Arial MT"/>
                <a:cs typeface="Arial MT"/>
              </a:rPr>
              <a:t>well </a:t>
            </a:r>
            <a:r>
              <a:rPr sz="2400" dirty="0">
                <a:latin typeface="Arial MT"/>
                <a:cs typeface="Arial MT"/>
              </a:rPr>
              <a:t>be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pursued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growing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unease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two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parties.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4766" y="1100785"/>
            <a:ext cx="8060690" cy="32512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60325" algn="ctr">
              <a:lnSpc>
                <a:spcPct val="100000"/>
              </a:lnSpc>
              <a:spcBef>
                <a:spcPts val="105"/>
              </a:spcBef>
            </a:pPr>
            <a:r>
              <a:rPr sz="2600" b="1" dirty="0">
                <a:latin typeface="Arial"/>
                <a:cs typeface="Arial"/>
              </a:rPr>
              <a:t>Conversational</a:t>
            </a:r>
            <a:r>
              <a:rPr sz="2600" b="1" spc="-50" dirty="0">
                <a:latin typeface="Arial"/>
                <a:cs typeface="Arial"/>
              </a:rPr>
              <a:t> </a:t>
            </a:r>
            <a:r>
              <a:rPr sz="2600" b="1" spc="-5" dirty="0">
                <a:latin typeface="Arial"/>
                <a:cs typeface="Arial"/>
              </a:rPr>
              <a:t>styles</a:t>
            </a:r>
            <a:endParaRPr sz="2600">
              <a:latin typeface="Arial"/>
              <a:cs typeface="Arial"/>
            </a:endParaRPr>
          </a:p>
          <a:p>
            <a:pPr marL="379730" marR="673735" indent="-367665">
              <a:lnSpc>
                <a:spcPct val="100000"/>
              </a:lnSpc>
              <a:spcBef>
                <a:spcPts val="1885"/>
              </a:spcBef>
              <a:buClr>
                <a:srgbClr val="007AA3"/>
              </a:buClr>
              <a:buChar char="•"/>
              <a:tabLst>
                <a:tab pos="379730" algn="l"/>
                <a:tab pos="380365" algn="l"/>
              </a:tabLst>
            </a:pP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context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involved</a:t>
            </a:r>
            <a:r>
              <a:rPr sz="2400" spc="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plays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 decisive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role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(e.g.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outside</a:t>
            </a:r>
            <a:r>
              <a:rPr sz="2400" dirty="0">
                <a:latin typeface="Arial MT"/>
                <a:cs typeface="Arial MT"/>
              </a:rPr>
              <a:t> 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office)</a:t>
            </a:r>
            <a:endParaRPr sz="2400">
              <a:latin typeface="Arial MT"/>
              <a:cs typeface="Arial MT"/>
            </a:endParaRPr>
          </a:p>
          <a:p>
            <a:pPr marL="379730" indent="-367665">
              <a:lnSpc>
                <a:spcPct val="100000"/>
              </a:lnSpc>
              <a:buClr>
                <a:srgbClr val="007AA3"/>
              </a:buClr>
              <a:buChar char="•"/>
              <a:tabLst>
                <a:tab pos="379730" algn="l"/>
                <a:tab pos="380365" algn="l"/>
              </a:tabLst>
            </a:pPr>
            <a:r>
              <a:rPr sz="2400" spc="-5" dirty="0">
                <a:latin typeface="Arial MT"/>
                <a:cs typeface="Arial MT"/>
              </a:rPr>
              <a:t>Listening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 a </a:t>
            </a:r>
            <a:r>
              <a:rPr sz="2400" dirty="0">
                <a:latin typeface="Arial MT"/>
                <a:cs typeface="Arial MT"/>
              </a:rPr>
              <a:t>key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skill:</a:t>
            </a:r>
            <a:endParaRPr sz="2400">
              <a:latin typeface="Arial MT"/>
              <a:cs typeface="Arial MT"/>
            </a:endParaRPr>
          </a:p>
          <a:p>
            <a:pPr marL="737870" lvl="1" indent="-358775">
              <a:lnSpc>
                <a:spcPct val="100000"/>
              </a:lnSpc>
              <a:buClr>
                <a:srgbClr val="007AA3"/>
              </a:buClr>
              <a:buChar char="–"/>
              <a:tabLst>
                <a:tab pos="737870" algn="l"/>
                <a:tab pos="738505" algn="l"/>
              </a:tabLst>
            </a:pPr>
            <a:r>
              <a:rPr sz="2400" spc="-5" dirty="0">
                <a:latin typeface="Arial MT"/>
                <a:cs typeface="Arial MT"/>
              </a:rPr>
              <a:t>asking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questions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 </a:t>
            </a:r>
            <a:r>
              <a:rPr sz="2400" spc="-5" dirty="0">
                <a:latin typeface="Arial MT"/>
                <a:cs typeface="Arial MT"/>
              </a:rPr>
              <a:t>check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on</a:t>
            </a:r>
            <a:r>
              <a:rPr sz="2400" dirty="0">
                <a:latin typeface="Arial MT"/>
                <a:cs typeface="Arial MT"/>
              </a:rPr>
              <a:t> understanding</a:t>
            </a:r>
            <a:endParaRPr sz="2400">
              <a:latin typeface="Arial MT"/>
              <a:cs typeface="Arial MT"/>
            </a:endParaRPr>
          </a:p>
          <a:p>
            <a:pPr marL="737870" lvl="1" indent="-358775">
              <a:lnSpc>
                <a:spcPct val="100000"/>
              </a:lnSpc>
              <a:buClr>
                <a:srgbClr val="007AA3"/>
              </a:buClr>
              <a:buChar char="–"/>
              <a:tabLst>
                <a:tab pos="737870" algn="l"/>
                <a:tab pos="738505" algn="l"/>
              </a:tabLst>
            </a:pPr>
            <a:r>
              <a:rPr sz="2400" spc="-5" dirty="0">
                <a:latin typeface="Arial MT"/>
                <a:cs typeface="Arial MT"/>
              </a:rPr>
              <a:t>rephrasing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statements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 </a:t>
            </a:r>
            <a:r>
              <a:rPr sz="2400" spc="-5" dirty="0">
                <a:latin typeface="Arial MT"/>
                <a:cs typeface="Arial MT"/>
              </a:rPr>
              <a:t>clarify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understanding</a:t>
            </a:r>
            <a:endParaRPr sz="2400">
              <a:latin typeface="Arial MT"/>
              <a:cs typeface="Arial MT"/>
            </a:endParaRPr>
          </a:p>
          <a:p>
            <a:pPr marL="379730" marR="5080" indent="-367665">
              <a:lnSpc>
                <a:spcPct val="69600"/>
              </a:lnSpc>
              <a:spcBef>
                <a:spcPts val="1975"/>
              </a:spcBef>
              <a:buClr>
                <a:srgbClr val="007AA3"/>
              </a:buClr>
              <a:buChar char="•"/>
              <a:tabLst>
                <a:tab pos="379730" algn="l"/>
                <a:tab pos="380365" algn="l"/>
              </a:tabLst>
            </a:pPr>
            <a:r>
              <a:rPr sz="2400" spc="-10" dirty="0">
                <a:latin typeface="Arial MT"/>
                <a:cs typeface="Arial MT"/>
              </a:rPr>
              <a:t>Different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styles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conversation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may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still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cause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problems,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e.g.: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2108" y="4500753"/>
            <a:ext cx="2662555" cy="13328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0" indent="-368935">
              <a:lnSpc>
                <a:spcPct val="100000"/>
              </a:lnSpc>
              <a:spcBef>
                <a:spcPts val="95"/>
              </a:spcBef>
              <a:buClr>
                <a:srgbClr val="007AA3"/>
              </a:buClr>
              <a:buChar char="–"/>
              <a:tabLst>
                <a:tab pos="381000" algn="l"/>
                <a:tab pos="381635" algn="l"/>
              </a:tabLst>
            </a:pPr>
            <a:r>
              <a:rPr sz="2200" spc="-5" dirty="0">
                <a:latin typeface="Arial MT"/>
                <a:cs typeface="Arial MT"/>
              </a:rPr>
              <a:t>Interrupting</a:t>
            </a:r>
            <a:r>
              <a:rPr sz="2200" spc="-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others</a:t>
            </a:r>
            <a:endParaRPr sz="2200">
              <a:latin typeface="Arial MT"/>
              <a:cs typeface="Arial MT"/>
            </a:endParaRPr>
          </a:p>
          <a:p>
            <a:pPr marL="381000" indent="-368935">
              <a:lnSpc>
                <a:spcPts val="2420"/>
              </a:lnSpc>
              <a:spcBef>
                <a:spcPts val="85"/>
              </a:spcBef>
              <a:buClr>
                <a:srgbClr val="007AA3"/>
              </a:buClr>
              <a:buChar char="–"/>
              <a:tabLst>
                <a:tab pos="381000" algn="l"/>
                <a:tab pos="381635" algn="l"/>
              </a:tabLst>
            </a:pPr>
            <a:r>
              <a:rPr sz="2200" spc="-5" dirty="0">
                <a:latin typeface="Arial MT"/>
                <a:cs typeface="Arial MT"/>
              </a:rPr>
              <a:t>Making assertive</a:t>
            </a:r>
            <a:endParaRPr sz="2200">
              <a:latin typeface="Arial MT"/>
              <a:cs typeface="Arial MT"/>
            </a:endParaRPr>
          </a:p>
          <a:p>
            <a:pPr marL="381000">
              <a:lnSpc>
                <a:spcPts val="2420"/>
              </a:lnSpc>
            </a:pPr>
            <a:r>
              <a:rPr sz="2200" spc="-5" dirty="0">
                <a:latin typeface="Arial MT"/>
                <a:cs typeface="Arial MT"/>
              </a:rPr>
              <a:t>statements</a:t>
            </a:r>
            <a:endParaRPr sz="2200">
              <a:latin typeface="Arial MT"/>
              <a:cs typeface="Arial MT"/>
            </a:endParaRPr>
          </a:p>
          <a:p>
            <a:pPr marL="381000" indent="-368935">
              <a:lnSpc>
                <a:spcPct val="100000"/>
              </a:lnSpc>
              <a:spcBef>
                <a:spcPts val="95"/>
              </a:spcBef>
              <a:buClr>
                <a:srgbClr val="007AA3"/>
              </a:buClr>
              <a:buChar char="–"/>
              <a:tabLst>
                <a:tab pos="381000" algn="l"/>
                <a:tab pos="381635" algn="l"/>
              </a:tabLst>
            </a:pPr>
            <a:r>
              <a:rPr sz="2200" spc="-5" dirty="0">
                <a:latin typeface="Arial MT"/>
                <a:cs typeface="Arial MT"/>
              </a:rPr>
              <a:t>Avoiding</a:t>
            </a:r>
            <a:r>
              <a:rPr sz="2200" spc="-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silence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40173" y="4497704"/>
            <a:ext cx="3662045" cy="13328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72110" indent="-360045">
              <a:lnSpc>
                <a:spcPct val="100000"/>
              </a:lnSpc>
              <a:spcBef>
                <a:spcPts val="95"/>
              </a:spcBef>
              <a:buClr>
                <a:srgbClr val="007AA3"/>
              </a:buClr>
              <a:buChar char="–"/>
              <a:tabLst>
                <a:tab pos="372110" algn="l"/>
                <a:tab pos="372745" algn="l"/>
              </a:tabLst>
            </a:pPr>
            <a:r>
              <a:rPr sz="2200" spc="-5" dirty="0">
                <a:latin typeface="Arial MT"/>
                <a:cs typeface="Arial MT"/>
              </a:rPr>
              <a:t>Taking</a:t>
            </a:r>
            <a:r>
              <a:rPr sz="2200" spc="-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turns</a:t>
            </a:r>
            <a:endParaRPr sz="2200">
              <a:latin typeface="Arial MT"/>
              <a:cs typeface="Arial MT"/>
            </a:endParaRPr>
          </a:p>
          <a:p>
            <a:pPr marL="372110" marR="316230" indent="-360045">
              <a:lnSpc>
                <a:spcPts val="2200"/>
              </a:lnSpc>
              <a:spcBef>
                <a:spcPts val="525"/>
              </a:spcBef>
              <a:buClr>
                <a:srgbClr val="007AA3"/>
              </a:buClr>
              <a:buChar char="–"/>
              <a:tabLst>
                <a:tab pos="372110" algn="l"/>
                <a:tab pos="372745" algn="l"/>
              </a:tabLst>
            </a:pPr>
            <a:r>
              <a:rPr sz="2200" spc="-5" dirty="0">
                <a:latin typeface="Arial MT"/>
                <a:cs typeface="Arial MT"/>
              </a:rPr>
              <a:t>Making negotiable, </a:t>
            </a:r>
            <a:r>
              <a:rPr sz="2200" dirty="0">
                <a:latin typeface="Arial MT"/>
                <a:cs typeface="Arial MT"/>
              </a:rPr>
              <a:t>less </a:t>
            </a:r>
            <a:r>
              <a:rPr sz="2200" spc="-6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conclusive</a:t>
            </a:r>
            <a:r>
              <a:rPr sz="2200" spc="-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contributions</a:t>
            </a:r>
            <a:endParaRPr sz="2200">
              <a:latin typeface="Arial MT"/>
              <a:cs typeface="Arial MT"/>
            </a:endParaRPr>
          </a:p>
          <a:p>
            <a:pPr marL="372110" indent="-360045">
              <a:lnSpc>
                <a:spcPct val="100000"/>
              </a:lnSpc>
              <a:spcBef>
                <a:spcPts val="90"/>
              </a:spcBef>
              <a:buClr>
                <a:srgbClr val="007AA3"/>
              </a:buClr>
              <a:buChar char="–"/>
              <a:tabLst>
                <a:tab pos="372110" algn="l"/>
                <a:tab pos="372745" algn="l"/>
              </a:tabLst>
            </a:pPr>
            <a:r>
              <a:rPr sz="2200" spc="-5" dirty="0">
                <a:latin typeface="Arial MT"/>
                <a:cs typeface="Arial MT"/>
              </a:rPr>
              <a:t>Using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silence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for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reflection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155293" y="293065"/>
            <a:ext cx="683768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Face-to-face</a:t>
            </a:r>
            <a:r>
              <a:rPr spc="-50" dirty="0"/>
              <a:t> </a:t>
            </a:r>
            <a:r>
              <a:rPr spc="-5" dirty="0"/>
              <a:t>management</a:t>
            </a:r>
            <a:r>
              <a:rPr spc="-30" dirty="0"/>
              <a:t> </a:t>
            </a:r>
            <a:r>
              <a:rPr dirty="0"/>
              <a:t>relations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2125" y="282956"/>
            <a:ext cx="562165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Communicating</a:t>
            </a:r>
            <a:r>
              <a:rPr spc="-130" dirty="0"/>
              <a:t> </a:t>
            </a:r>
            <a:r>
              <a:rPr dirty="0"/>
              <a:t>non-verbally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7690" y="1535684"/>
            <a:ext cx="8361045" cy="2702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25800" marR="190500" indent="-2977515">
              <a:lnSpc>
                <a:spcPct val="100000"/>
              </a:lnSpc>
              <a:spcBef>
                <a:spcPts val="95"/>
              </a:spcBef>
            </a:pPr>
            <a:r>
              <a:rPr sz="2800" b="1" spc="-5" dirty="0">
                <a:latin typeface="Arial"/>
                <a:cs typeface="Arial"/>
              </a:rPr>
              <a:t>This</a:t>
            </a:r>
            <a:r>
              <a:rPr sz="2800" b="1" spc="2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concept</a:t>
            </a:r>
            <a:r>
              <a:rPr sz="2800" b="1" spc="4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about</a:t>
            </a:r>
            <a:r>
              <a:rPr sz="2800" b="1" spc="3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non-verbal</a:t>
            </a:r>
            <a:r>
              <a:rPr sz="2800" b="1" spc="5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communication </a:t>
            </a:r>
            <a:r>
              <a:rPr sz="2800" b="1" spc="-760" dirty="0">
                <a:latin typeface="Arial"/>
                <a:cs typeface="Arial"/>
              </a:rPr>
              <a:t> </a:t>
            </a:r>
            <a:r>
              <a:rPr sz="2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</a:t>
            </a:r>
            <a:r>
              <a:rPr sz="28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business</a:t>
            </a:r>
            <a:endParaRPr sz="2800">
              <a:latin typeface="Arial"/>
              <a:cs typeface="Arial"/>
            </a:endParaRPr>
          </a:p>
          <a:p>
            <a:pPr marL="12700" marR="741045">
              <a:lnSpc>
                <a:spcPct val="100000"/>
              </a:lnSpc>
              <a:spcBef>
                <a:spcPts val="630"/>
              </a:spcBef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Non-verbal behaviour can be crucial in face-to-face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interaction</a:t>
            </a:r>
            <a:endParaRPr sz="2600">
              <a:latin typeface="Arial MT"/>
              <a:cs typeface="Arial MT"/>
            </a:endParaRPr>
          </a:p>
          <a:p>
            <a:pPr marL="128905" indent="-116839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Cultural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assumptions</a:t>
            </a:r>
            <a:r>
              <a:rPr sz="2600" spc="-4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 business</a:t>
            </a:r>
            <a:endParaRPr sz="2600">
              <a:latin typeface="Arial MT"/>
              <a:cs typeface="Arial MT"/>
            </a:endParaRPr>
          </a:p>
          <a:p>
            <a:pPr marL="128905" indent="-116839">
              <a:lnSpc>
                <a:spcPct val="100000"/>
              </a:lnSpc>
              <a:spcBef>
                <a:spcPts val="625"/>
              </a:spcBef>
              <a:buClr>
                <a:srgbClr val="007AA3"/>
              </a:buClr>
              <a:buSzPct val="96153"/>
              <a:buChar char="•"/>
              <a:tabLst>
                <a:tab pos="129539" algn="l"/>
              </a:tabLst>
            </a:pPr>
            <a:r>
              <a:rPr sz="2600" dirty="0">
                <a:latin typeface="Arial MT"/>
                <a:cs typeface="Arial MT"/>
              </a:rPr>
              <a:t>Perceptions</a:t>
            </a:r>
            <a:r>
              <a:rPr sz="2600" spc="-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and</a:t>
            </a:r>
            <a:r>
              <a:rPr sz="2600" spc="1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stereotypes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in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a</a:t>
            </a:r>
            <a:r>
              <a:rPr sz="2600" spc="2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business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environment.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6733" y="298831"/>
            <a:ext cx="6654800" cy="1002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4989" marR="5080" indent="-1812925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Meta-communication</a:t>
            </a:r>
            <a:r>
              <a:rPr spc="-5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5" dirty="0"/>
              <a:t>levels</a:t>
            </a:r>
            <a:r>
              <a:rPr spc="-10" dirty="0"/>
              <a:t> </a:t>
            </a:r>
            <a:r>
              <a:rPr dirty="0"/>
              <a:t>of </a:t>
            </a:r>
            <a:r>
              <a:rPr spc="-875" dirty="0"/>
              <a:t> </a:t>
            </a:r>
            <a:r>
              <a:rPr spc="-5" dirty="0"/>
              <a:t>communication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7204" y="1543557"/>
            <a:ext cx="8147684" cy="43929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3556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latin typeface="Arial MT"/>
                <a:cs typeface="Arial MT"/>
              </a:rPr>
              <a:t>All communication always includes a </a:t>
            </a:r>
            <a:r>
              <a:rPr sz="2600" b="1" dirty="0">
                <a:latin typeface="Arial"/>
                <a:cs typeface="Arial"/>
              </a:rPr>
              <a:t>'meta- 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communication'</a:t>
            </a:r>
            <a:r>
              <a:rPr sz="2600" dirty="0">
                <a:latin typeface="Arial MT"/>
                <a:cs typeface="Arial MT"/>
              </a:rPr>
              <a:t>, expressed by </a:t>
            </a:r>
            <a:r>
              <a:rPr sz="2600" spc="-5" dirty="0">
                <a:latin typeface="Arial MT"/>
                <a:cs typeface="Arial MT"/>
              </a:rPr>
              <a:t>the </a:t>
            </a:r>
            <a:r>
              <a:rPr sz="2600" dirty="0">
                <a:latin typeface="Arial MT"/>
                <a:cs typeface="Arial MT"/>
              </a:rPr>
              <a:t>tone of voice used, </a:t>
            </a:r>
            <a:r>
              <a:rPr sz="2600" spc="-7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by attitudes and expressions which are grafted on the 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primary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content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of</a:t>
            </a:r>
            <a:r>
              <a:rPr sz="2600" spc="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the message</a:t>
            </a:r>
            <a:r>
              <a:rPr sz="2600" spc="-25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(Dortier,</a:t>
            </a:r>
            <a:r>
              <a:rPr sz="2600" spc="-10" dirty="0">
                <a:latin typeface="Arial MT"/>
                <a:cs typeface="Arial MT"/>
              </a:rPr>
              <a:t> </a:t>
            </a:r>
            <a:r>
              <a:rPr sz="2600" dirty="0">
                <a:latin typeface="Arial MT"/>
                <a:cs typeface="Arial MT"/>
              </a:rPr>
              <a:t>2011)</a:t>
            </a:r>
            <a:endParaRPr sz="2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5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2400" b="1" spc="-5" dirty="0">
                <a:latin typeface="Arial"/>
                <a:cs typeface="Arial"/>
              </a:rPr>
              <a:t>Non-verbal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communication: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80"/>
              </a:spcBef>
              <a:tabLst>
                <a:tab pos="1637030" algn="l"/>
              </a:tabLst>
            </a:pPr>
            <a:r>
              <a:rPr sz="2400" i="1" spc="-5" dirty="0">
                <a:latin typeface="Arial"/>
                <a:cs typeface="Arial"/>
              </a:rPr>
              <a:t>“may</a:t>
            </a:r>
            <a:r>
              <a:rPr sz="2400" i="1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perform</a:t>
            </a:r>
            <a:r>
              <a:rPr sz="2400" i="1" spc="-1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functions</a:t>
            </a:r>
            <a:r>
              <a:rPr sz="2400" i="1" spc="-5" dirty="0">
                <a:latin typeface="Arial"/>
                <a:cs typeface="Arial"/>
              </a:rPr>
              <a:t> which</a:t>
            </a:r>
            <a:r>
              <a:rPr sz="2400" i="1" spc="1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verbal </a:t>
            </a:r>
            <a:r>
              <a:rPr sz="2400" i="1" spc="-10" dirty="0">
                <a:latin typeface="Arial"/>
                <a:cs typeface="Arial"/>
              </a:rPr>
              <a:t>language</a:t>
            </a:r>
            <a:r>
              <a:rPr sz="2400" i="1" spc="2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is</a:t>
            </a:r>
            <a:r>
              <a:rPr sz="2400" i="1" spc="-10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unsuited</a:t>
            </a:r>
            <a:r>
              <a:rPr sz="2400" i="1" spc="2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to </a:t>
            </a:r>
            <a:r>
              <a:rPr sz="2400" i="1" spc="-65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perform”…	</a:t>
            </a:r>
            <a:r>
              <a:rPr sz="2400" i="1" dirty="0">
                <a:latin typeface="Arial"/>
                <a:cs typeface="Arial"/>
              </a:rPr>
              <a:t>“is</a:t>
            </a:r>
            <a:r>
              <a:rPr sz="2400" i="1" spc="-20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precisely</a:t>
            </a:r>
            <a:r>
              <a:rPr sz="2400" i="1" spc="2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concerned</a:t>
            </a:r>
            <a:r>
              <a:rPr sz="2400" i="1" spc="1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with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matters</a:t>
            </a:r>
            <a:r>
              <a:rPr sz="2400" i="1" spc="-5" dirty="0">
                <a:latin typeface="Arial"/>
                <a:cs typeface="Arial"/>
              </a:rPr>
              <a:t> of </a:t>
            </a:r>
            <a:r>
              <a:rPr sz="2400" i="1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relationship</a:t>
            </a:r>
            <a:r>
              <a:rPr sz="2400" i="1" spc="3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– </a:t>
            </a:r>
            <a:r>
              <a:rPr sz="2400" i="1" spc="-5" dirty="0">
                <a:latin typeface="Arial"/>
                <a:cs typeface="Arial"/>
              </a:rPr>
              <a:t>love,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hate,</a:t>
            </a:r>
            <a:r>
              <a:rPr sz="2400" i="1" spc="-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respect, fear,</a:t>
            </a:r>
            <a:r>
              <a:rPr sz="2400" i="1" spc="-1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dependency,</a:t>
            </a:r>
            <a:r>
              <a:rPr sz="2400" i="1" spc="2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etc.</a:t>
            </a:r>
            <a:r>
              <a:rPr sz="2400" i="1" spc="-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– 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between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self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and</a:t>
            </a:r>
            <a:r>
              <a:rPr sz="2400" i="1" spc="1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vis-à-vis</a:t>
            </a:r>
            <a:r>
              <a:rPr sz="2400" i="1" spc="-1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or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between</a:t>
            </a:r>
            <a:r>
              <a:rPr sz="2400" i="1" spc="10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self</a:t>
            </a:r>
            <a:r>
              <a:rPr sz="2400" i="1" spc="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and </a:t>
            </a:r>
            <a:r>
              <a:rPr sz="2400" i="1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environment…”</a:t>
            </a:r>
            <a:r>
              <a:rPr sz="2400" i="1" spc="45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(Bateson,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1987:418</a:t>
            </a:r>
            <a:r>
              <a:rPr sz="2400" spc="-5" dirty="0">
                <a:latin typeface="Arial MT"/>
                <a:cs typeface="Arial MT"/>
              </a:rPr>
              <a:t>).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3563" y="295147"/>
            <a:ext cx="598106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Meta-communicative</a:t>
            </a:r>
            <a:r>
              <a:rPr spc="-65" dirty="0"/>
              <a:t> </a:t>
            </a:r>
            <a:r>
              <a:rPr dirty="0"/>
              <a:t>functions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050" marR="321945">
              <a:lnSpc>
                <a:spcPts val="3490"/>
              </a:lnSpc>
              <a:spcBef>
                <a:spcPts val="105"/>
              </a:spcBef>
            </a:pPr>
            <a:r>
              <a:rPr spc="-5" dirty="0"/>
              <a:t>In</a:t>
            </a:r>
            <a:r>
              <a:rPr spc="5" dirty="0"/>
              <a:t> </a:t>
            </a:r>
            <a:r>
              <a:rPr spc="-5" dirty="0"/>
              <a:t>terms</a:t>
            </a:r>
            <a:r>
              <a:rPr spc="5" dirty="0"/>
              <a:t> </a:t>
            </a:r>
            <a:r>
              <a:rPr spc="-5" dirty="0"/>
              <a:t>of</a:t>
            </a:r>
            <a:r>
              <a:rPr spc="5" dirty="0"/>
              <a:t> </a:t>
            </a:r>
            <a:r>
              <a:rPr spc="-5" dirty="0"/>
              <a:t>non-verbal</a:t>
            </a:r>
            <a:r>
              <a:rPr spc="45" dirty="0"/>
              <a:t> </a:t>
            </a:r>
            <a:r>
              <a:rPr spc="-5" dirty="0"/>
              <a:t>communication,</a:t>
            </a:r>
            <a:r>
              <a:rPr spc="35" dirty="0"/>
              <a:t> </a:t>
            </a:r>
            <a:r>
              <a:rPr dirty="0"/>
              <a:t>meta- </a:t>
            </a:r>
            <a:r>
              <a:rPr spc="-765" dirty="0"/>
              <a:t> </a:t>
            </a:r>
            <a:r>
              <a:rPr spc="-5" dirty="0"/>
              <a:t>communicative</a:t>
            </a:r>
            <a:r>
              <a:rPr spc="40" dirty="0"/>
              <a:t> </a:t>
            </a:r>
            <a:r>
              <a:rPr spc="-5" dirty="0"/>
              <a:t>functions</a:t>
            </a:r>
            <a:r>
              <a:rPr spc="25" dirty="0"/>
              <a:t> </a:t>
            </a:r>
            <a:r>
              <a:rPr spc="-5" dirty="0"/>
              <a:t>can</a:t>
            </a:r>
            <a:r>
              <a:rPr spc="5" dirty="0"/>
              <a:t> </a:t>
            </a:r>
            <a:r>
              <a:rPr dirty="0"/>
              <a:t>also</a:t>
            </a:r>
            <a:r>
              <a:rPr spc="-5" dirty="0"/>
              <a:t> include:</a:t>
            </a:r>
          </a:p>
          <a:p>
            <a:pPr marL="377190" indent="-358140">
              <a:lnSpc>
                <a:spcPct val="100000"/>
              </a:lnSpc>
              <a:spcBef>
                <a:spcPts val="680"/>
              </a:spcBef>
              <a:buClr>
                <a:srgbClr val="007AA3"/>
              </a:buClr>
              <a:buChar char="•"/>
              <a:tabLst>
                <a:tab pos="376555" algn="l"/>
                <a:tab pos="377190" algn="l"/>
              </a:tabLst>
            </a:pPr>
            <a:r>
              <a:rPr b="0" dirty="0">
                <a:latin typeface="Arial MT"/>
                <a:cs typeface="Arial MT"/>
              </a:rPr>
              <a:t>Making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gestures</a:t>
            </a:r>
            <a:r>
              <a:rPr b="0" spc="-5" dirty="0">
                <a:latin typeface="Arial MT"/>
                <a:cs typeface="Arial MT"/>
              </a:rPr>
              <a:t> to </a:t>
            </a:r>
            <a:r>
              <a:rPr b="0" dirty="0">
                <a:latin typeface="Arial MT"/>
                <a:cs typeface="Arial MT"/>
              </a:rPr>
              <a:t>complete messages</a:t>
            </a:r>
          </a:p>
          <a:p>
            <a:pPr marL="377190" marR="5080" indent="-358140">
              <a:lnSpc>
                <a:spcPct val="104000"/>
              </a:lnSpc>
              <a:spcBef>
                <a:spcPts val="685"/>
              </a:spcBef>
              <a:buClr>
                <a:srgbClr val="007AA3"/>
              </a:buClr>
              <a:buChar char="•"/>
              <a:tabLst>
                <a:tab pos="376555" algn="l"/>
                <a:tab pos="377190" algn="l"/>
              </a:tabLst>
            </a:pPr>
            <a:r>
              <a:rPr b="0" dirty="0">
                <a:latin typeface="Arial MT"/>
                <a:cs typeface="Arial MT"/>
              </a:rPr>
              <a:t>Making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hand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gestures and modulating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 voice </a:t>
            </a:r>
            <a:r>
              <a:rPr b="0" spc="-760" dirty="0">
                <a:latin typeface="Arial MT"/>
                <a:cs typeface="Arial MT"/>
              </a:rPr>
              <a:t> </a:t>
            </a:r>
            <a:r>
              <a:rPr b="0" spc="-5" dirty="0">
                <a:latin typeface="Arial MT"/>
                <a:cs typeface="Arial MT"/>
              </a:rPr>
              <a:t>to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reinforce</a:t>
            </a:r>
            <a:r>
              <a:rPr b="0" spc="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verbal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message</a:t>
            </a:r>
          </a:p>
          <a:p>
            <a:pPr marL="377190" indent="-358140">
              <a:lnSpc>
                <a:spcPct val="100000"/>
              </a:lnSpc>
              <a:spcBef>
                <a:spcPts val="815"/>
              </a:spcBef>
              <a:buClr>
                <a:srgbClr val="007AA3"/>
              </a:buClr>
              <a:buChar char="•"/>
              <a:tabLst>
                <a:tab pos="376555" algn="l"/>
                <a:tab pos="377190" algn="l"/>
              </a:tabLst>
            </a:pPr>
            <a:r>
              <a:rPr b="0" dirty="0">
                <a:latin typeface="Arial MT"/>
                <a:cs typeface="Arial MT"/>
              </a:rPr>
              <a:t>Replacing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spoken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language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0026" y="291845"/>
            <a:ext cx="760412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Non-verbal</a:t>
            </a:r>
            <a:r>
              <a:rPr spc="-35" dirty="0"/>
              <a:t> </a:t>
            </a:r>
            <a:r>
              <a:rPr spc="-5" dirty="0"/>
              <a:t>communication</a:t>
            </a:r>
            <a:r>
              <a:rPr spc="-45" dirty="0"/>
              <a:t> </a:t>
            </a:r>
            <a:r>
              <a:rPr dirty="0"/>
              <a:t>in </a:t>
            </a:r>
            <a:r>
              <a:rPr spc="-5" dirty="0"/>
              <a:t>business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5985" y="1065471"/>
            <a:ext cx="8035290" cy="4667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000"/>
              </a:lnSpc>
              <a:spcBef>
                <a:spcPts val="100"/>
              </a:spcBef>
            </a:pPr>
            <a:r>
              <a:rPr sz="2600" b="1" dirty="0">
                <a:latin typeface="Arial"/>
                <a:cs typeface="Arial"/>
              </a:rPr>
              <a:t>Non-verbal</a:t>
            </a:r>
            <a:r>
              <a:rPr sz="2600" b="1" spc="-2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communication</a:t>
            </a:r>
            <a:r>
              <a:rPr sz="2600" b="1" spc="-4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can</a:t>
            </a:r>
            <a:r>
              <a:rPr sz="2600" b="1" spc="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also</a:t>
            </a:r>
            <a:r>
              <a:rPr sz="2600" b="1" spc="-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be</a:t>
            </a:r>
            <a:r>
              <a:rPr sz="2600" b="1" spc="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source</a:t>
            </a:r>
            <a:r>
              <a:rPr sz="2600" b="1" spc="-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of </a:t>
            </a:r>
            <a:r>
              <a:rPr sz="2600" b="1" spc="-705" dirty="0">
                <a:latin typeface="Arial"/>
                <a:cs typeface="Arial"/>
              </a:rPr>
              <a:t> </a:t>
            </a:r>
            <a:r>
              <a:rPr sz="2600" b="1" spc="-5" dirty="0">
                <a:latin typeface="Arial"/>
                <a:cs typeface="Arial"/>
              </a:rPr>
              <a:t>irritation:</a:t>
            </a:r>
            <a:endParaRPr sz="2600">
              <a:latin typeface="Arial"/>
              <a:cs typeface="Arial"/>
            </a:endParaRPr>
          </a:p>
          <a:p>
            <a:pPr marL="12700" marR="8890">
              <a:lnSpc>
                <a:spcPct val="121700"/>
              </a:lnSpc>
              <a:spcBef>
                <a:spcPts val="535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use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 </a:t>
            </a:r>
            <a:r>
              <a:rPr sz="2400" spc="-5" dirty="0">
                <a:latin typeface="Arial MT"/>
                <a:cs typeface="Arial MT"/>
              </a:rPr>
              <a:t>body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language: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conclusion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that </a:t>
            </a:r>
            <a:r>
              <a:rPr sz="2400" spc="-5" dirty="0">
                <a:latin typeface="Arial MT"/>
                <a:cs typeface="Arial MT"/>
              </a:rPr>
              <a:t>interlocutors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are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very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emotional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excited</a:t>
            </a:r>
            <a:endParaRPr sz="2400">
              <a:latin typeface="Arial MT"/>
              <a:cs typeface="Arial MT"/>
            </a:endParaRPr>
          </a:p>
          <a:p>
            <a:pPr marL="12700" marR="365125">
              <a:lnSpc>
                <a:spcPct val="121700"/>
              </a:lnSpc>
              <a:spcBef>
                <a:spcPts val="565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spc="-5" dirty="0">
                <a:latin typeface="Arial MT"/>
                <a:cs typeface="Arial MT"/>
              </a:rPr>
              <a:t>Silence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also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misinterpreted,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particularly</a:t>
            </a:r>
            <a:r>
              <a:rPr sz="2400" spc="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between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Western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Asian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cultures</a:t>
            </a:r>
            <a:endParaRPr sz="2400">
              <a:latin typeface="Arial MT"/>
              <a:cs typeface="Arial MT"/>
            </a:endParaRPr>
          </a:p>
          <a:p>
            <a:pPr marL="12700" marR="1311910">
              <a:lnSpc>
                <a:spcPct val="100000"/>
              </a:lnSpc>
              <a:spcBef>
                <a:spcPts val="955"/>
              </a:spcBef>
            </a:pPr>
            <a:r>
              <a:rPr sz="2600" b="1" dirty="0">
                <a:latin typeface="Arial"/>
                <a:cs typeface="Arial"/>
              </a:rPr>
              <a:t>All</a:t>
            </a:r>
            <a:r>
              <a:rPr sz="2600" b="1" spc="-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cultures use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forms</a:t>
            </a:r>
            <a:r>
              <a:rPr sz="2600" b="1" spc="-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of</a:t>
            </a:r>
            <a:r>
              <a:rPr sz="2600" b="1" spc="-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body</a:t>
            </a:r>
            <a:r>
              <a:rPr sz="2600" b="1" spc="-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language</a:t>
            </a:r>
            <a:r>
              <a:rPr sz="2600" b="1" spc="-2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to </a:t>
            </a:r>
            <a:r>
              <a:rPr sz="2600" b="1" spc="-7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communicate,</a:t>
            </a:r>
            <a:r>
              <a:rPr sz="2600" b="1" spc="-3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but:</a:t>
            </a:r>
            <a:endParaRPr sz="2600">
              <a:latin typeface="Arial"/>
              <a:cs typeface="Arial"/>
            </a:endParaRPr>
          </a:p>
          <a:p>
            <a:pPr marL="12700" marR="95250">
              <a:lnSpc>
                <a:spcPct val="121200"/>
              </a:lnSpc>
              <a:spcBef>
                <a:spcPts val="260"/>
              </a:spcBef>
              <a:buClr>
                <a:srgbClr val="007AA3"/>
              </a:buClr>
              <a:buSzPct val="95833"/>
              <a:buChar char="•"/>
              <a:tabLst>
                <a:tab pos="120650" algn="l"/>
              </a:tabLst>
            </a:pPr>
            <a:r>
              <a:rPr sz="2400" spc="-5" dirty="0">
                <a:latin typeface="Arial MT"/>
                <a:cs typeface="Arial MT"/>
              </a:rPr>
              <a:t>meaning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subject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5" dirty="0">
                <a:latin typeface="Arial MT"/>
                <a:cs typeface="Arial MT"/>
              </a:rPr>
              <a:t> different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interpretations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according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cultural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background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interpreter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63269" y="298195"/>
            <a:ext cx="721995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i="1" spc="-5" dirty="0">
                <a:latin typeface="Arial"/>
                <a:cs typeface="Arial"/>
              </a:rPr>
              <a:t>Facial</a:t>
            </a:r>
            <a:r>
              <a:rPr i="1" spc="-30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expressions</a:t>
            </a:r>
            <a:r>
              <a:rPr i="1" spc="-35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during</a:t>
            </a:r>
            <a:r>
              <a:rPr i="1" spc="-40" dirty="0">
                <a:latin typeface="Arial"/>
                <a:cs typeface="Arial"/>
              </a:rPr>
              <a:t> </a:t>
            </a:r>
            <a:r>
              <a:rPr i="1" dirty="0">
                <a:latin typeface="Arial"/>
                <a:cs typeface="Arial"/>
              </a:rPr>
              <a:t>interaction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9643" y="948472"/>
            <a:ext cx="8158480" cy="4948555"/>
          </a:xfrm>
          <a:prstGeom prst="rect">
            <a:avLst/>
          </a:prstGeom>
        </p:spPr>
        <p:txBody>
          <a:bodyPr vert="horz" wrap="square" lIns="0" tIns="170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2600" b="1" dirty="0">
                <a:latin typeface="Arial"/>
                <a:cs typeface="Arial"/>
              </a:rPr>
              <a:t>Facial</a:t>
            </a:r>
            <a:r>
              <a:rPr sz="2600" b="1" spc="-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expressions</a:t>
            </a:r>
            <a:r>
              <a:rPr sz="2600" b="1" spc="-2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are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linked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to the</a:t>
            </a:r>
            <a:r>
              <a:rPr sz="2600" b="1" spc="-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context:</a:t>
            </a:r>
            <a:endParaRPr sz="2600">
              <a:latin typeface="Arial"/>
              <a:cs typeface="Arial"/>
            </a:endParaRPr>
          </a:p>
          <a:p>
            <a:pPr marL="370205" marR="1154430" indent="-358140">
              <a:lnSpc>
                <a:spcPct val="121700"/>
              </a:lnSpc>
              <a:spcBef>
                <a:spcPts val="525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Differ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according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 </a:t>
            </a:r>
            <a:r>
              <a:rPr sz="2400" spc="-5" dirty="0">
                <a:latin typeface="Arial MT"/>
                <a:cs typeface="Arial MT"/>
              </a:rPr>
              <a:t>whether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context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clear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ambiguous</a:t>
            </a:r>
            <a:endParaRPr sz="2400">
              <a:latin typeface="Arial MT"/>
              <a:cs typeface="Arial MT"/>
            </a:endParaRPr>
          </a:p>
          <a:p>
            <a:pPr marL="370205" marR="645795" indent="-358140">
              <a:lnSpc>
                <a:spcPct val="121300"/>
              </a:lnSpc>
              <a:spcBef>
                <a:spcPts val="59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Express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degrees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dominance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between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people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different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levels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status</a:t>
            </a:r>
            <a:endParaRPr sz="2400">
              <a:latin typeface="Arial MT"/>
              <a:cs typeface="Arial MT"/>
            </a:endParaRPr>
          </a:p>
          <a:p>
            <a:pPr marL="12700" marR="421640">
              <a:lnSpc>
                <a:spcPct val="112400"/>
              </a:lnSpc>
              <a:spcBef>
                <a:spcPts val="660"/>
              </a:spcBef>
            </a:pPr>
            <a:r>
              <a:rPr sz="2600" b="1" dirty="0">
                <a:latin typeface="Arial"/>
                <a:cs typeface="Arial"/>
              </a:rPr>
              <a:t>Facial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expressions</a:t>
            </a:r>
            <a:r>
              <a:rPr sz="2600" b="1" spc="-2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can</a:t>
            </a:r>
            <a:r>
              <a:rPr sz="2600" b="1" spc="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function</a:t>
            </a:r>
            <a:r>
              <a:rPr sz="2600" b="1" spc="-3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in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different</a:t>
            </a:r>
            <a:r>
              <a:rPr sz="2600" b="1" spc="-2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ways </a:t>
            </a:r>
            <a:r>
              <a:rPr sz="2600" b="1" spc="-70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according</a:t>
            </a:r>
            <a:r>
              <a:rPr sz="2600" b="1" spc="-2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to</a:t>
            </a:r>
            <a:r>
              <a:rPr sz="2600" b="1" spc="-1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culture,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e.g.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averting</a:t>
            </a:r>
            <a:r>
              <a:rPr sz="2600" b="1" spc="-1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 gaze:</a:t>
            </a:r>
            <a:endParaRPr sz="2600">
              <a:latin typeface="Arial"/>
              <a:cs typeface="Arial"/>
            </a:endParaRPr>
          </a:p>
          <a:p>
            <a:pPr marL="370840" indent="-358140">
              <a:lnSpc>
                <a:spcPct val="100000"/>
              </a:lnSpc>
              <a:spcBef>
                <a:spcPts val="115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Can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have a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negative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connotation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some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cultures</a:t>
            </a:r>
            <a:endParaRPr sz="2400">
              <a:latin typeface="Arial MT"/>
              <a:cs typeface="Arial MT"/>
            </a:endParaRPr>
          </a:p>
          <a:p>
            <a:pPr marL="370840" indent="-358140">
              <a:lnSpc>
                <a:spcPct val="100000"/>
              </a:lnSpc>
              <a:spcBef>
                <a:spcPts val="120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dirty="0">
                <a:latin typeface="Arial MT"/>
                <a:cs typeface="Arial MT"/>
              </a:rPr>
              <a:t>In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others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it may </a:t>
            </a:r>
            <a:r>
              <a:rPr sz="2400" spc="-5" dirty="0">
                <a:latin typeface="Arial MT"/>
                <a:cs typeface="Arial MT"/>
              </a:rPr>
              <a:t>be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seen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simply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as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 </a:t>
            </a:r>
            <a:r>
              <a:rPr sz="2400" spc="-5" dirty="0">
                <a:latin typeface="Arial MT"/>
                <a:cs typeface="Arial MT"/>
              </a:rPr>
              <a:t>sign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that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speaker</a:t>
            </a:r>
            <a:endParaRPr sz="2400">
              <a:latin typeface="Arial MT"/>
              <a:cs typeface="Arial MT"/>
            </a:endParaRPr>
          </a:p>
          <a:p>
            <a:pPr marL="370205">
              <a:lnSpc>
                <a:spcPct val="100000"/>
              </a:lnSpc>
              <a:spcBef>
                <a:spcPts val="625"/>
              </a:spcBef>
            </a:pPr>
            <a:r>
              <a:rPr sz="2400" spc="-5" dirty="0">
                <a:latin typeface="Arial MT"/>
                <a:cs typeface="Arial MT"/>
              </a:rPr>
              <a:t>is changing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direction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dirty="0">
                <a:latin typeface="Arial MT"/>
                <a:cs typeface="Arial MT"/>
              </a:rPr>
              <a:t> the </a:t>
            </a:r>
            <a:r>
              <a:rPr sz="2400" spc="-5" dirty="0">
                <a:latin typeface="Arial MT"/>
                <a:cs typeface="Arial MT"/>
              </a:rPr>
              <a:t>discussion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6244" y="562178"/>
            <a:ext cx="7988934" cy="22891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854710" algn="ctr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solidFill>
                  <a:srgbClr val="007AA3"/>
                </a:solidFill>
                <a:latin typeface="Arial"/>
                <a:cs typeface="Arial"/>
              </a:rPr>
              <a:t>EYE-CONTACT</a:t>
            </a:r>
            <a:endParaRPr sz="32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2450"/>
              </a:spcBef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Times New Roman"/>
                <a:cs typeface="Times New Roman"/>
              </a:rPr>
              <a:t>Some cultures, looking people in </a:t>
            </a:r>
            <a:r>
              <a:rPr sz="3200" spc="-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eyes </a:t>
            </a:r>
            <a:r>
              <a:rPr sz="3200" spc="-10" dirty="0">
                <a:latin typeface="Times New Roman"/>
                <a:cs typeface="Times New Roman"/>
              </a:rPr>
              <a:t>is 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honesty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straight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forwardness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 in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others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seen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challenging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rude.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6991" y="2918460"/>
            <a:ext cx="8583168" cy="368198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82497" y="364997"/>
            <a:ext cx="692594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Eye</a:t>
            </a:r>
            <a:r>
              <a:rPr spc="-30" dirty="0"/>
              <a:t> </a:t>
            </a:r>
            <a:r>
              <a:rPr spc="-5" dirty="0"/>
              <a:t>contact</a:t>
            </a:r>
            <a:r>
              <a:rPr spc="-35" dirty="0"/>
              <a:t> </a:t>
            </a:r>
            <a:r>
              <a:rPr dirty="0"/>
              <a:t>in</a:t>
            </a:r>
            <a:r>
              <a:rPr spc="-30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dirty="0"/>
              <a:t>different</a:t>
            </a:r>
            <a:r>
              <a:rPr spc="-40" dirty="0"/>
              <a:t> </a:t>
            </a:r>
            <a:r>
              <a:rPr dirty="0"/>
              <a:t>cultures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0732" y="1046225"/>
            <a:ext cx="7814309" cy="5027930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355600" marR="625475" indent="-342900">
              <a:lnSpc>
                <a:spcPct val="93100"/>
              </a:lnSpc>
              <a:spcBef>
                <a:spcPts val="325"/>
              </a:spcBef>
              <a:buChar char="•"/>
              <a:tabLst>
                <a:tab pos="354965" algn="l"/>
                <a:tab pos="355600" algn="l"/>
                <a:tab pos="1621790" algn="l"/>
              </a:tabLst>
            </a:pPr>
            <a:r>
              <a:rPr sz="2800" spc="-5" dirty="0">
                <a:latin typeface="Arial MT"/>
                <a:cs typeface="Arial MT"/>
              </a:rPr>
              <a:t>In US,	if you </a:t>
            </a:r>
            <a:r>
              <a:rPr sz="2800" dirty="0">
                <a:latin typeface="Arial MT"/>
                <a:cs typeface="Arial MT"/>
              </a:rPr>
              <a:t>have </a:t>
            </a:r>
            <a:r>
              <a:rPr sz="2800" spc="-5" dirty="0">
                <a:latin typeface="Arial MT"/>
                <a:cs typeface="Arial MT"/>
              </a:rPr>
              <a:t>good </a:t>
            </a:r>
            <a:r>
              <a:rPr sz="2800" dirty="0">
                <a:latin typeface="Arial MT"/>
                <a:cs typeface="Arial MT"/>
              </a:rPr>
              <a:t>eye contact </a:t>
            </a:r>
            <a:r>
              <a:rPr sz="2800" spc="-5" dirty="0">
                <a:latin typeface="Arial MT"/>
                <a:cs typeface="Arial MT"/>
              </a:rPr>
              <a:t>with a </a:t>
            </a:r>
            <a:r>
              <a:rPr sz="2800" spc="-76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person,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it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generally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signifies</a:t>
            </a:r>
            <a:r>
              <a:rPr sz="2800" spc="-5" dirty="0">
                <a:latin typeface="Arial MT"/>
                <a:cs typeface="Arial MT"/>
              </a:rPr>
              <a:t> that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you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are </a:t>
            </a:r>
            <a:r>
              <a:rPr sz="2800" dirty="0">
                <a:latin typeface="Arial MT"/>
                <a:cs typeface="Arial MT"/>
              </a:rPr>
              <a:t> interested </a:t>
            </a: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the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person.</a:t>
            </a:r>
            <a:endParaRPr sz="2800">
              <a:latin typeface="Arial MT"/>
              <a:cs typeface="Arial MT"/>
            </a:endParaRPr>
          </a:p>
          <a:p>
            <a:pPr marL="355600" marR="812800" indent="-342900">
              <a:lnSpc>
                <a:spcPct val="107200"/>
              </a:lnSpc>
              <a:spcBef>
                <a:spcPts val="635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Middle</a:t>
            </a:r>
            <a:r>
              <a:rPr sz="2800" spc="3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East,</a:t>
            </a:r>
            <a:r>
              <a:rPr sz="2800" spc="-2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eye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contact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is much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less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common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and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considered less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appropriate.</a:t>
            </a:r>
            <a:endParaRPr sz="2800">
              <a:latin typeface="Arial MT"/>
              <a:cs typeface="Arial MT"/>
            </a:endParaRPr>
          </a:p>
          <a:p>
            <a:pPr marL="355600" marR="5080" indent="-342900">
              <a:lnSpc>
                <a:spcPct val="107200"/>
              </a:lnSpc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many</a:t>
            </a:r>
            <a:r>
              <a:rPr sz="2800" spc="2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Asian,</a:t>
            </a:r>
            <a:r>
              <a:rPr sz="2800" spc="-5" dirty="0">
                <a:latin typeface="Arial MT"/>
                <a:cs typeface="Arial MT"/>
              </a:rPr>
              <a:t> African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and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Latin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American </a:t>
            </a:r>
            <a:r>
              <a:rPr sz="2800" dirty="0">
                <a:latin typeface="Arial MT"/>
                <a:cs typeface="Arial MT"/>
              </a:rPr>
              <a:t> cultures, extended eye contact can </a:t>
            </a:r>
            <a:r>
              <a:rPr sz="2800" spc="-5" dirty="0">
                <a:latin typeface="Arial MT"/>
                <a:cs typeface="Arial MT"/>
              </a:rPr>
              <a:t>be </a:t>
            </a:r>
            <a:r>
              <a:rPr sz="2800" dirty="0">
                <a:latin typeface="Arial MT"/>
                <a:cs typeface="Arial MT"/>
              </a:rPr>
              <a:t>taken </a:t>
            </a:r>
            <a:r>
              <a:rPr sz="2800" spc="-5" dirty="0">
                <a:latin typeface="Arial MT"/>
                <a:cs typeface="Arial MT"/>
              </a:rPr>
              <a:t>as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affront</a:t>
            </a:r>
            <a:r>
              <a:rPr sz="2800" spc="-5" dirty="0">
                <a:latin typeface="Arial MT"/>
                <a:cs typeface="Arial MT"/>
              </a:rPr>
              <a:t> or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challenge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of</a:t>
            </a:r>
            <a:r>
              <a:rPr sz="2800" dirty="0">
                <a:latin typeface="Arial MT"/>
                <a:cs typeface="Arial MT"/>
              </a:rPr>
              <a:t> authority.</a:t>
            </a:r>
            <a:endParaRPr sz="2800">
              <a:latin typeface="Arial MT"/>
              <a:cs typeface="Arial MT"/>
            </a:endParaRPr>
          </a:p>
          <a:p>
            <a:pPr marL="355600" marR="83185" indent="-342900">
              <a:lnSpc>
                <a:spcPct val="92900"/>
              </a:lnSpc>
              <a:spcBef>
                <a:spcPts val="975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Western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Europe, </a:t>
            </a:r>
            <a:r>
              <a:rPr sz="2800" spc="-5" dirty="0">
                <a:latin typeface="Arial MT"/>
                <a:cs typeface="Arial MT"/>
              </a:rPr>
              <a:t>it is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considered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proper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and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polite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to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maintain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almost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constant </a:t>
            </a:r>
            <a:r>
              <a:rPr sz="2800" spc="-5" dirty="0">
                <a:latin typeface="Arial MT"/>
                <a:cs typeface="Arial MT"/>
              </a:rPr>
              <a:t>eye</a:t>
            </a:r>
            <a:r>
              <a:rPr sz="2800" dirty="0">
                <a:latin typeface="Arial MT"/>
                <a:cs typeface="Arial MT"/>
              </a:rPr>
              <a:t> contact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with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another</a:t>
            </a:r>
            <a:r>
              <a:rPr sz="2800" spc="2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person.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75945" y="467359"/>
            <a:ext cx="8181340" cy="5772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16450" algn="l"/>
              </a:tabLst>
            </a:pPr>
            <a:r>
              <a:rPr sz="3200" b="1" dirty="0">
                <a:solidFill>
                  <a:srgbClr val="007AA3"/>
                </a:solidFill>
                <a:latin typeface="Arial"/>
                <a:cs typeface="Arial"/>
              </a:rPr>
              <a:t>Barriers</a:t>
            </a:r>
            <a:r>
              <a:rPr sz="3200" b="1" spc="-5" dirty="0">
                <a:solidFill>
                  <a:srgbClr val="007AA3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7AA3"/>
                </a:solidFill>
                <a:latin typeface="Arial"/>
                <a:cs typeface="Arial"/>
              </a:rPr>
              <a:t>to</a:t>
            </a:r>
            <a:r>
              <a:rPr sz="3200" b="1" spc="-5" dirty="0">
                <a:solidFill>
                  <a:srgbClr val="007AA3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7AA3"/>
                </a:solidFill>
                <a:latin typeface="Arial"/>
                <a:cs typeface="Arial"/>
              </a:rPr>
              <a:t>CULTURAL	COMMUNICATION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550">
              <a:latin typeface="Arial"/>
              <a:cs typeface="Arial"/>
            </a:endParaRPr>
          </a:p>
          <a:p>
            <a:pPr marL="788035" indent="-516255">
              <a:lnSpc>
                <a:spcPct val="100000"/>
              </a:lnSpc>
              <a:buAutoNum type="arabicPeriod"/>
              <a:tabLst>
                <a:tab pos="788035" algn="l"/>
                <a:tab pos="788670" algn="l"/>
              </a:tabLst>
            </a:pPr>
            <a:r>
              <a:rPr sz="3200" dirty="0">
                <a:latin typeface="Times New Roman"/>
                <a:cs typeface="Times New Roman"/>
              </a:rPr>
              <a:t>Ethnocentrism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: Inability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accept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another</a:t>
            </a:r>
            <a:endParaRPr sz="3200">
              <a:latin typeface="Times New Roman"/>
              <a:cs typeface="Times New Roman"/>
            </a:endParaRPr>
          </a:p>
          <a:p>
            <a:pPr marL="788035" marR="5080">
              <a:lnSpc>
                <a:spcPct val="100000"/>
              </a:lnSpc>
            </a:pPr>
            <a:r>
              <a:rPr sz="3200" dirty="0">
                <a:latin typeface="Times New Roman"/>
                <a:cs typeface="Times New Roman"/>
              </a:rPr>
              <a:t>cultures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world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40" dirty="0">
                <a:latin typeface="Times New Roman"/>
                <a:cs typeface="Times New Roman"/>
              </a:rPr>
              <a:t>view.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Ex: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“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my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way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 the best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way”</a:t>
            </a:r>
            <a:endParaRPr sz="3200">
              <a:latin typeface="Times New Roman"/>
              <a:cs typeface="Times New Roman"/>
            </a:endParaRPr>
          </a:p>
          <a:p>
            <a:pPr marL="788035" marR="230504" indent="-515620">
              <a:lnSpc>
                <a:spcPct val="100000"/>
              </a:lnSpc>
              <a:spcBef>
                <a:spcPts val="795"/>
              </a:spcBef>
              <a:buAutoNum type="arabicPeriod" startAt="2"/>
              <a:tabLst>
                <a:tab pos="788035" algn="l"/>
                <a:tab pos="788670" algn="l"/>
              </a:tabLst>
            </a:pPr>
            <a:r>
              <a:rPr sz="3200" dirty="0">
                <a:latin typeface="Times New Roman"/>
                <a:cs typeface="Times New Roman"/>
              </a:rPr>
              <a:t>Discrimination : </a:t>
            </a:r>
            <a:r>
              <a:rPr sz="3200" spc="-10" dirty="0">
                <a:latin typeface="Times New Roman"/>
                <a:cs typeface="Times New Roman"/>
              </a:rPr>
              <a:t>Treatment </a:t>
            </a:r>
            <a:r>
              <a:rPr sz="3200" dirty="0">
                <a:latin typeface="Times New Roman"/>
                <a:cs typeface="Times New Roman"/>
              </a:rPr>
              <a:t>to an individual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due to minority status, actual &amp; perceived.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Ex: “we </a:t>
            </a:r>
            <a:r>
              <a:rPr sz="3200" spc="-5" dirty="0">
                <a:latin typeface="Times New Roman"/>
                <a:cs typeface="Times New Roman"/>
              </a:rPr>
              <a:t>just </a:t>
            </a:r>
            <a:r>
              <a:rPr sz="3200" dirty="0">
                <a:latin typeface="Times New Roman"/>
                <a:cs typeface="Times New Roman"/>
              </a:rPr>
              <a:t>aren't equipped to </a:t>
            </a:r>
            <a:r>
              <a:rPr sz="3200" spc="-5" dirty="0">
                <a:latin typeface="Times New Roman"/>
                <a:cs typeface="Times New Roman"/>
              </a:rPr>
              <a:t>serve </a:t>
            </a:r>
            <a:r>
              <a:rPr sz="3200" dirty="0">
                <a:latin typeface="Times New Roman"/>
                <a:cs typeface="Times New Roman"/>
              </a:rPr>
              <a:t>people </a:t>
            </a:r>
            <a:r>
              <a:rPr sz="3200" spc="-7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like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that.”</a:t>
            </a:r>
            <a:endParaRPr sz="3200">
              <a:latin typeface="Times New Roman"/>
              <a:cs typeface="Times New Roman"/>
            </a:endParaRPr>
          </a:p>
          <a:p>
            <a:pPr marL="788035" marR="278765" indent="-515620">
              <a:lnSpc>
                <a:spcPct val="100000"/>
              </a:lnSpc>
              <a:spcBef>
                <a:spcPts val="805"/>
              </a:spcBef>
              <a:buAutoNum type="arabicPeriod" startAt="2"/>
              <a:tabLst>
                <a:tab pos="788035" algn="l"/>
                <a:tab pos="788670" algn="l"/>
              </a:tabLst>
            </a:pPr>
            <a:r>
              <a:rPr sz="3200" dirty="0">
                <a:latin typeface="Times New Roman"/>
                <a:cs typeface="Times New Roman"/>
              </a:rPr>
              <a:t>Stereotyping: Generalizing about a person.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Ex: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30" dirty="0">
                <a:latin typeface="Times New Roman"/>
                <a:cs typeface="Times New Roman"/>
              </a:rPr>
              <a:t>“she’s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like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…because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she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is</a:t>
            </a:r>
            <a:r>
              <a:rPr sz="3200" spc="-18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Asian”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47217" y="569213"/>
            <a:ext cx="7966709" cy="4029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33655" indent="-342900" algn="just">
              <a:lnSpc>
                <a:spcPct val="100000"/>
              </a:lnSpc>
              <a:spcBef>
                <a:spcPts val="105"/>
              </a:spcBef>
              <a:buSzPct val="75000"/>
              <a:buFont typeface="Times New Roman"/>
              <a:buAutoNum type="arabicPeriod" startAt="4"/>
              <a:tabLst>
                <a:tab pos="421640" algn="l"/>
              </a:tabLst>
            </a:pPr>
            <a:r>
              <a:rPr dirty="0"/>
              <a:t>	</a:t>
            </a:r>
            <a:r>
              <a:rPr sz="3200" dirty="0">
                <a:latin typeface="Times New Roman"/>
                <a:cs typeface="Times New Roman"/>
              </a:rPr>
              <a:t>Cultural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Blindness: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Differences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ignored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 </a:t>
            </a:r>
            <a:r>
              <a:rPr sz="3200" spc="-79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proceeds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though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differences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did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exist.</a:t>
            </a:r>
            <a:r>
              <a:rPr sz="3200" spc="7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Ex: </a:t>
            </a:r>
            <a:r>
              <a:rPr sz="3200" spc="-7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‘there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no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worry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about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 persons</a:t>
            </a:r>
            <a:endParaRPr sz="3200">
              <a:latin typeface="Times New Roman"/>
              <a:cs typeface="Times New Roman"/>
            </a:endParaRPr>
          </a:p>
          <a:p>
            <a:pPr marL="354965">
              <a:lnSpc>
                <a:spcPct val="100000"/>
              </a:lnSpc>
            </a:pPr>
            <a:r>
              <a:rPr sz="3200" dirty="0">
                <a:latin typeface="Times New Roman"/>
                <a:cs typeface="Times New Roman"/>
              </a:rPr>
              <a:t>culture”</a:t>
            </a:r>
            <a:endParaRPr sz="3200">
              <a:latin typeface="Times New Roman"/>
              <a:cs typeface="Times New Roman"/>
            </a:endParaRPr>
          </a:p>
          <a:p>
            <a:pPr marL="354965" marR="5080" indent="-342900">
              <a:lnSpc>
                <a:spcPct val="100000"/>
              </a:lnSpc>
              <a:spcBef>
                <a:spcPts val="790"/>
              </a:spcBef>
              <a:buSzPct val="75000"/>
              <a:buFont typeface="Times New Roman"/>
              <a:buAutoNum type="arabicPeriod" startAt="5"/>
              <a:tabLst>
                <a:tab pos="421005" algn="l"/>
                <a:tab pos="421640" algn="l"/>
              </a:tabLst>
            </a:pPr>
            <a:r>
              <a:rPr dirty="0"/>
              <a:t>	</a:t>
            </a:r>
            <a:r>
              <a:rPr sz="3200" dirty="0">
                <a:latin typeface="Times New Roman"/>
                <a:cs typeface="Times New Roman"/>
              </a:rPr>
              <a:t>Cultural Imposition: Belief that </a:t>
            </a:r>
            <a:r>
              <a:rPr sz="3200" spc="5" dirty="0">
                <a:latin typeface="Times New Roman"/>
                <a:cs typeface="Times New Roman"/>
              </a:rPr>
              <a:t>everyone 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should conform to </a:t>
            </a:r>
            <a:r>
              <a:rPr sz="3200" spc="-20" dirty="0">
                <a:latin typeface="Times New Roman"/>
                <a:cs typeface="Times New Roman"/>
              </a:rPr>
              <a:t>majority. </a:t>
            </a:r>
            <a:r>
              <a:rPr sz="3200" dirty="0">
                <a:latin typeface="Times New Roman"/>
                <a:cs typeface="Times New Roman"/>
              </a:rPr>
              <a:t>Ex: </a:t>
            </a:r>
            <a:r>
              <a:rPr sz="3200" spc="5" dirty="0">
                <a:latin typeface="Times New Roman"/>
                <a:cs typeface="Times New Roman"/>
              </a:rPr>
              <a:t>“we </a:t>
            </a:r>
            <a:r>
              <a:rPr sz="3200" dirty="0">
                <a:latin typeface="Times New Roman"/>
                <a:cs typeface="Times New Roman"/>
              </a:rPr>
              <a:t>know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what's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best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you,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if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you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don’t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like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you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can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go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elsewhere”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84730" y="294258"/>
            <a:ext cx="557657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Perceptions</a:t>
            </a:r>
            <a:r>
              <a:rPr spc="-5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spc="-5" dirty="0"/>
              <a:t>stereotypes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552" y="1988820"/>
            <a:ext cx="8692896" cy="280111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96290" y="5908344"/>
            <a:ext cx="186626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i="1" spc="-5" dirty="0">
                <a:latin typeface="Arial"/>
                <a:cs typeface="Arial"/>
              </a:rPr>
              <a:t>Source</a:t>
            </a:r>
            <a:r>
              <a:rPr sz="800" spc="-5" dirty="0">
                <a:latin typeface="Arial MT"/>
                <a:cs typeface="Arial MT"/>
              </a:rPr>
              <a:t>:</a:t>
            </a:r>
            <a:r>
              <a:rPr sz="800" spc="10" dirty="0">
                <a:latin typeface="Arial MT"/>
                <a:cs typeface="Arial MT"/>
              </a:rPr>
              <a:t> </a:t>
            </a:r>
            <a:r>
              <a:rPr sz="800" spc="-5" dirty="0">
                <a:latin typeface="Arial MT"/>
                <a:cs typeface="Arial MT"/>
              </a:rPr>
              <a:t>based</a:t>
            </a:r>
            <a:r>
              <a:rPr sz="800" spc="10" dirty="0">
                <a:latin typeface="Arial MT"/>
                <a:cs typeface="Arial MT"/>
              </a:rPr>
              <a:t> </a:t>
            </a:r>
            <a:r>
              <a:rPr sz="800" spc="-5" dirty="0">
                <a:latin typeface="Arial MT"/>
                <a:cs typeface="Arial MT"/>
              </a:rPr>
              <a:t>on</a:t>
            </a:r>
            <a:r>
              <a:rPr sz="800" spc="15" dirty="0">
                <a:latin typeface="Arial MT"/>
                <a:cs typeface="Arial MT"/>
              </a:rPr>
              <a:t> </a:t>
            </a:r>
            <a:r>
              <a:rPr sz="800" spc="-5" dirty="0">
                <a:latin typeface="Arial MT"/>
                <a:cs typeface="Arial MT"/>
              </a:rPr>
              <a:t>Gruère</a:t>
            </a:r>
            <a:r>
              <a:rPr sz="800" spc="10" dirty="0">
                <a:latin typeface="Arial MT"/>
                <a:cs typeface="Arial MT"/>
              </a:rPr>
              <a:t> </a:t>
            </a:r>
            <a:r>
              <a:rPr sz="800" dirty="0">
                <a:latin typeface="Arial MT"/>
                <a:cs typeface="Arial MT"/>
              </a:rPr>
              <a:t>&amp;</a:t>
            </a:r>
            <a:r>
              <a:rPr sz="800" spc="-5" dirty="0">
                <a:latin typeface="Arial MT"/>
                <a:cs typeface="Arial MT"/>
              </a:rPr>
              <a:t> Morel,</a:t>
            </a:r>
            <a:r>
              <a:rPr sz="800" spc="25" dirty="0">
                <a:latin typeface="Arial MT"/>
                <a:cs typeface="Arial MT"/>
              </a:rPr>
              <a:t> </a:t>
            </a:r>
            <a:r>
              <a:rPr sz="800" spc="-5" dirty="0">
                <a:latin typeface="Arial MT"/>
                <a:cs typeface="Arial MT"/>
              </a:rPr>
              <a:t>1991.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401" y="298195"/>
            <a:ext cx="404622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Building</a:t>
            </a:r>
            <a:r>
              <a:rPr spc="-90" dirty="0"/>
              <a:t> </a:t>
            </a:r>
            <a:r>
              <a:rPr dirty="0"/>
              <a:t>stereotypes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1718" y="1041908"/>
            <a:ext cx="8211820" cy="520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0840" marR="786130" indent="-358140">
              <a:lnSpc>
                <a:spcPct val="121200"/>
              </a:lnSpc>
              <a:spcBef>
                <a:spcPts val="10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Starting-point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for</a:t>
            </a:r>
            <a:r>
              <a:rPr sz="2400" spc="-5" dirty="0">
                <a:latin typeface="Arial MT"/>
                <a:cs typeface="Arial MT"/>
              </a:rPr>
              <a:t> building</a:t>
            </a:r>
            <a:r>
              <a:rPr sz="2400" spc="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cultural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stereotype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norms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values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culture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concerned</a:t>
            </a:r>
            <a:endParaRPr sz="2400">
              <a:latin typeface="Arial MT"/>
              <a:cs typeface="Arial MT"/>
            </a:endParaRPr>
          </a:p>
          <a:p>
            <a:pPr marL="370840" indent="-358140">
              <a:lnSpc>
                <a:spcPct val="100000"/>
              </a:lnSpc>
              <a:spcBef>
                <a:spcPts val="120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dirty="0">
                <a:latin typeface="Arial MT"/>
                <a:cs typeface="Arial MT"/>
              </a:rPr>
              <a:t>A </a:t>
            </a:r>
            <a:r>
              <a:rPr sz="2400" spc="-5" dirty="0">
                <a:latin typeface="Arial MT"/>
                <a:cs typeface="Arial MT"/>
              </a:rPr>
              <a:t>stereotype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cannot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defined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without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referring to</a:t>
            </a:r>
            <a:endParaRPr sz="2400">
              <a:latin typeface="Arial MT"/>
              <a:cs typeface="Arial MT"/>
            </a:endParaRPr>
          </a:p>
          <a:p>
            <a:pPr marL="370840">
              <a:lnSpc>
                <a:spcPct val="100000"/>
              </a:lnSpc>
              <a:spcBef>
                <a:spcPts val="625"/>
              </a:spcBef>
            </a:pPr>
            <a:r>
              <a:rPr sz="2400" b="1" dirty="0">
                <a:latin typeface="Arial"/>
                <a:cs typeface="Arial"/>
              </a:rPr>
              <a:t>prejudices</a:t>
            </a:r>
            <a:endParaRPr sz="2400">
              <a:latin typeface="Arial"/>
              <a:cs typeface="Arial"/>
            </a:endParaRPr>
          </a:p>
          <a:p>
            <a:pPr marL="370840" indent="-358140">
              <a:lnSpc>
                <a:spcPct val="100000"/>
              </a:lnSpc>
              <a:spcBef>
                <a:spcPts val="119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They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consist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images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created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minds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dirty="0">
                <a:latin typeface="Arial MT"/>
                <a:cs typeface="Arial MT"/>
              </a:rPr>
              <a:t> regard</a:t>
            </a:r>
            <a:endParaRPr sz="2400">
              <a:latin typeface="Arial MT"/>
              <a:cs typeface="Arial MT"/>
            </a:endParaRPr>
          </a:p>
          <a:p>
            <a:pPr marL="370840">
              <a:lnSpc>
                <a:spcPct val="100000"/>
              </a:lnSpc>
              <a:spcBef>
                <a:spcPts val="625"/>
              </a:spcBef>
            </a:pPr>
            <a:r>
              <a:rPr sz="2400" dirty="0">
                <a:latin typeface="Arial MT"/>
                <a:cs typeface="Arial MT"/>
              </a:rPr>
              <a:t>to</a:t>
            </a:r>
            <a:r>
              <a:rPr sz="2400" spc="-5" dirty="0">
                <a:latin typeface="Arial MT"/>
                <a:cs typeface="Arial MT"/>
              </a:rPr>
              <a:t> another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group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groups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 </a:t>
            </a:r>
            <a:r>
              <a:rPr sz="2400" spc="-5" dirty="0">
                <a:latin typeface="Arial MT"/>
                <a:cs typeface="Arial MT"/>
              </a:rPr>
              <a:t>people</a:t>
            </a:r>
            <a:endParaRPr sz="2400">
              <a:latin typeface="Arial MT"/>
              <a:cs typeface="Arial MT"/>
            </a:endParaRPr>
          </a:p>
          <a:p>
            <a:pPr marL="370840" marR="1015365" indent="-358140">
              <a:lnSpc>
                <a:spcPct val="121500"/>
              </a:lnSpc>
              <a:spcBef>
                <a:spcPts val="58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These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images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are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over-generalisations</a:t>
            </a:r>
            <a:r>
              <a:rPr sz="2400" spc="6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made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from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selective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(self-) </a:t>
            </a:r>
            <a:r>
              <a:rPr sz="2400" spc="-5" dirty="0">
                <a:latin typeface="Arial MT"/>
                <a:cs typeface="Arial MT"/>
              </a:rPr>
              <a:t>perceptions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information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corresponding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with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beliefs</a:t>
            </a:r>
            <a:endParaRPr sz="2400">
              <a:latin typeface="Arial MT"/>
              <a:cs typeface="Arial MT"/>
            </a:endParaRPr>
          </a:p>
          <a:p>
            <a:pPr marL="370840" marR="5080" indent="-358140">
              <a:lnSpc>
                <a:spcPct val="121200"/>
              </a:lnSpc>
              <a:spcBef>
                <a:spcPts val="59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dirty="0">
                <a:latin typeface="Arial MT"/>
                <a:cs typeface="Arial MT"/>
              </a:rPr>
              <a:t>A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stereotype </a:t>
            </a:r>
            <a:r>
              <a:rPr sz="2400" dirty="0">
                <a:latin typeface="Arial MT"/>
                <a:cs typeface="Arial MT"/>
              </a:rPr>
              <a:t>confirms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our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prejudices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rather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than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reflecting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accurate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observations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reality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4452" y="290525"/>
            <a:ext cx="58686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How</a:t>
            </a:r>
            <a:r>
              <a:rPr spc="-35" dirty="0"/>
              <a:t> </a:t>
            </a:r>
            <a:r>
              <a:rPr dirty="0"/>
              <a:t>to</a:t>
            </a:r>
            <a:r>
              <a:rPr spc="-20" dirty="0"/>
              <a:t> </a:t>
            </a:r>
            <a:r>
              <a:rPr dirty="0"/>
              <a:t>deal</a:t>
            </a:r>
            <a:r>
              <a:rPr spc="-15" dirty="0"/>
              <a:t> </a:t>
            </a:r>
            <a:r>
              <a:rPr dirty="0"/>
              <a:t>with</a:t>
            </a:r>
            <a:r>
              <a:rPr spc="-35" dirty="0"/>
              <a:t> </a:t>
            </a:r>
            <a:r>
              <a:rPr spc="-5" dirty="0"/>
              <a:t>stereotypes?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7029" y="1100149"/>
            <a:ext cx="8125459" cy="51447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6725">
              <a:lnSpc>
                <a:spcPct val="100000"/>
              </a:lnSpc>
              <a:spcBef>
                <a:spcPts val="95"/>
              </a:spcBef>
            </a:pPr>
            <a:r>
              <a:rPr sz="2800" b="1" spc="-5" dirty="0">
                <a:latin typeface="Arial"/>
                <a:cs typeface="Arial"/>
              </a:rPr>
              <a:t>Suppress</a:t>
            </a:r>
            <a:r>
              <a:rPr sz="2800" b="1" spc="2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them,</a:t>
            </a:r>
            <a:r>
              <a:rPr sz="2800" b="1" spc="1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fight</a:t>
            </a:r>
            <a:r>
              <a:rPr sz="2800" b="1" spc="1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them</a:t>
            </a:r>
            <a:r>
              <a:rPr sz="2800" b="1" spc="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or</a:t>
            </a:r>
            <a:r>
              <a:rPr sz="2800" b="1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ignore</a:t>
            </a:r>
            <a:r>
              <a:rPr sz="2800" b="1" spc="1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them?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700">
              <a:latin typeface="Arial"/>
              <a:cs typeface="Arial"/>
            </a:endParaRPr>
          </a:p>
          <a:p>
            <a:pPr marL="370205" marR="531495" indent="-358140">
              <a:lnSpc>
                <a:spcPct val="121200"/>
              </a:lnSpc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spc="-5" dirty="0">
                <a:latin typeface="Arial MT"/>
                <a:cs typeface="Arial MT"/>
              </a:rPr>
              <a:t>Better not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fight</a:t>
            </a:r>
            <a:r>
              <a:rPr sz="2400" spc="-5" dirty="0">
                <a:latin typeface="Arial MT"/>
                <a:cs typeface="Arial MT"/>
              </a:rPr>
              <a:t> against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them </a:t>
            </a:r>
            <a:r>
              <a:rPr sz="2400" spc="-5" dirty="0">
                <a:latin typeface="Arial MT"/>
                <a:cs typeface="Arial MT"/>
              </a:rPr>
              <a:t>since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they</a:t>
            </a:r>
            <a:r>
              <a:rPr sz="2400" spc="-5" dirty="0">
                <a:latin typeface="Arial MT"/>
                <a:cs typeface="Arial MT"/>
              </a:rPr>
              <a:t> are </a:t>
            </a:r>
            <a:r>
              <a:rPr sz="2400" dirty="0">
                <a:latin typeface="Arial MT"/>
                <a:cs typeface="Arial MT"/>
              </a:rPr>
              <a:t>the first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stage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 the </a:t>
            </a:r>
            <a:r>
              <a:rPr sz="2400" spc="-5" dirty="0">
                <a:latin typeface="Arial MT"/>
                <a:cs typeface="Arial MT"/>
              </a:rPr>
              <a:t>process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whereby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existence</a:t>
            </a:r>
            <a:endParaRPr sz="2400">
              <a:latin typeface="Arial MT"/>
              <a:cs typeface="Arial MT"/>
            </a:endParaRPr>
          </a:p>
          <a:p>
            <a:pPr marL="370205">
              <a:lnSpc>
                <a:spcPct val="100000"/>
              </a:lnSpc>
              <a:spcBef>
                <a:spcPts val="630"/>
              </a:spcBef>
            </a:pP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" dirty="0">
                <a:latin typeface="Arial MT"/>
                <a:cs typeface="Arial MT"/>
              </a:rPr>
              <a:t> another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acknowledged.</a:t>
            </a:r>
            <a:endParaRPr sz="2400">
              <a:latin typeface="Arial MT"/>
              <a:cs typeface="Arial MT"/>
            </a:endParaRPr>
          </a:p>
          <a:p>
            <a:pPr marL="370205" marR="5080" indent="-358140">
              <a:lnSpc>
                <a:spcPct val="121500"/>
              </a:lnSpc>
              <a:spcBef>
                <a:spcPts val="58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dirty="0">
                <a:latin typeface="Arial MT"/>
                <a:cs typeface="Arial MT"/>
              </a:rPr>
              <a:t>Stereotypes</a:t>
            </a:r>
            <a:r>
              <a:rPr sz="2400" spc="-5" dirty="0">
                <a:latin typeface="Arial MT"/>
                <a:cs typeface="Arial MT"/>
              </a:rPr>
              <a:t> are necessary</a:t>
            </a:r>
            <a:r>
              <a:rPr sz="2400" dirty="0">
                <a:latin typeface="Arial MT"/>
                <a:cs typeface="Arial MT"/>
              </a:rPr>
              <a:t> for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establishing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one’s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own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cultural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identity.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If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cultural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group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cannot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compare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itself </a:t>
            </a:r>
            <a:r>
              <a:rPr sz="2400" dirty="0">
                <a:latin typeface="Arial MT"/>
                <a:cs typeface="Arial MT"/>
              </a:rPr>
              <a:t> to </a:t>
            </a:r>
            <a:r>
              <a:rPr sz="2400" spc="-5" dirty="0">
                <a:latin typeface="Arial MT"/>
                <a:cs typeface="Arial MT"/>
              </a:rPr>
              <a:t>other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groups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then</a:t>
            </a:r>
            <a:r>
              <a:rPr sz="2400" dirty="0">
                <a:latin typeface="Arial MT"/>
                <a:cs typeface="Arial MT"/>
              </a:rPr>
              <a:t> it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cannot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become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aware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what</a:t>
            </a:r>
            <a:r>
              <a:rPr sz="2400" dirty="0">
                <a:latin typeface="Arial MT"/>
                <a:cs typeface="Arial MT"/>
              </a:rPr>
              <a:t> it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is.</a:t>
            </a:r>
            <a:endParaRPr sz="2400">
              <a:latin typeface="Arial MT"/>
              <a:cs typeface="Arial MT"/>
            </a:endParaRPr>
          </a:p>
          <a:p>
            <a:pPr marL="370205" marR="409575" indent="-358140">
              <a:lnSpc>
                <a:spcPct val="121500"/>
              </a:lnSpc>
              <a:spcBef>
                <a:spcPts val="580"/>
              </a:spcBef>
              <a:buClr>
                <a:srgbClr val="007AA3"/>
              </a:buClr>
              <a:buChar char="•"/>
              <a:tabLst>
                <a:tab pos="370205" algn="l"/>
                <a:tab pos="370840" algn="l"/>
              </a:tabLst>
            </a:pPr>
            <a:r>
              <a:rPr sz="2400" dirty="0">
                <a:latin typeface="Arial MT"/>
                <a:cs typeface="Arial MT"/>
              </a:rPr>
              <a:t>If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people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could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place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another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its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own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context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and avoid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judging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it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according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their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own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‘system’,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stereotypes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would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eventually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disappear.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00"/>
              </a:spcBef>
            </a:pPr>
            <a:r>
              <a:rPr dirty="0"/>
              <a:t>Concl</a:t>
            </a:r>
            <a:r>
              <a:rPr spc="-10" dirty="0"/>
              <a:t>u</a:t>
            </a:r>
            <a:r>
              <a:rPr dirty="0"/>
              <a:t>si</a:t>
            </a:r>
            <a:r>
              <a:rPr spc="-10" dirty="0"/>
              <a:t>o</a:t>
            </a:r>
            <a:r>
              <a:rPr dirty="0"/>
              <a:t>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4040" y="1082421"/>
            <a:ext cx="8185150" cy="536638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355600" marR="317500" indent="-343535">
              <a:lnSpc>
                <a:spcPts val="3190"/>
              </a:lnSpc>
              <a:spcBef>
                <a:spcPts val="340"/>
              </a:spcBef>
              <a:buClr>
                <a:srgbClr val="007AA3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 MT"/>
                <a:cs typeface="Arial MT"/>
              </a:rPr>
              <a:t>Importance </a:t>
            </a:r>
            <a:r>
              <a:rPr sz="2800" dirty="0">
                <a:latin typeface="Arial MT"/>
                <a:cs typeface="Arial MT"/>
              </a:rPr>
              <a:t>of the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relationship</a:t>
            </a:r>
            <a:r>
              <a:rPr sz="2800" b="1" spc="30" dirty="0">
                <a:latin typeface="Arial"/>
                <a:cs typeface="Arial"/>
              </a:rPr>
              <a:t> </a:t>
            </a:r>
            <a:r>
              <a:rPr sz="2800" spc="-5" dirty="0">
                <a:latin typeface="Arial MT"/>
                <a:cs typeface="Arial MT"/>
              </a:rPr>
              <a:t>between 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communicating</a:t>
            </a:r>
            <a:r>
              <a:rPr sz="2800" spc="3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individuals, </a:t>
            </a:r>
            <a:r>
              <a:rPr sz="2800" spc="-5" dirty="0">
                <a:latin typeface="Arial MT"/>
                <a:cs typeface="Arial MT"/>
              </a:rPr>
              <a:t>as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well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the</a:t>
            </a:r>
            <a:r>
              <a:rPr sz="2800" spc="60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context</a:t>
            </a:r>
            <a:r>
              <a:rPr sz="2800" spc="-5" dirty="0">
                <a:latin typeface="Arial MT"/>
                <a:cs typeface="Arial MT"/>
              </a:rPr>
              <a:t>.</a:t>
            </a:r>
            <a:endParaRPr sz="2800">
              <a:latin typeface="Arial MT"/>
              <a:cs typeface="Arial MT"/>
            </a:endParaRPr>
          </a:p>
          <a:p>
            <a:pPr marL="355600" indent="-343535">
              <a:lnSpc>
                <a:spcPts val="3285"/>
              </a:lnSpc>
              <a:spcBef>
                <a:spcPts val="440"/>
              </a:spcBef>
              <a:buClr>
                <a:srgbClr val="007AA3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 MT"/>
                <a:cs typeface="Arial MT"/>
              </a:rPr>
              <a:t>Question</a:t>
            </a:r>
            <a:r>
              <a:rPr sz="2800" dirty="0">
                <a:latin typeface="Arial MT"/>
                <a:cs typeface="Arial MT"/>
              </a:rPr>
              <a:t> of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b="1" spc="-10" dirty="0">
                <a:latin typeface="Arial"/>
                <a:cs typeface="Arial"/>
              </a:rPr>
              <a:t>how</a:t>
            </a:r>
            <a:r>
              <a:rPr sz="2800" b="1" spc="2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communication</a:t>
            </a:r>
            <a:r>
              <a:rPr sz="2800" b="1" spc="3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is</a:t>
            </a:r>
            <a:r>
              <a:rPr sz="2800" b="1" spc="1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interpreted</a:t>
            </a:r>
            <a:endParaRPr sz="2800">
              <a:latin typeface="Arial"/>
              <a:cs typeface="Arial"/>
            </a:endParaRPr>
          </a:p>
          <a:p>
            <a:pPr marL="355600">
              <a:lnSpc>
                <a:spcPts val="3285"/>
              </a:lnSpc>
            </a:pPr>
            <a:r>
              <a:rPr sz="2800" spc="-5" dirty="0">
                <a:latin typeface="Arial MT"/>
                <a:cs typeface="Arial MT"/>
              </a:rPr>
              <a:t>is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crucial,</a:t>
            </a:r>
            <a:r>
              <a:rPr sz="2800" spc="-5" dirty="0">
                <a:latin typeface="Arial MT"/>
                <a:cs typeface="Arial MT"/>
              </a:rPr>
              <a:t> especially</a:t>
            </a:r>
            <a:r>
              <a:rPr sz="2800" spc="-1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interculturally.</a:t>
            </a:r>
            <a:endParaRPr sz="2800">
              <a:latin typeface="Arial MT"/>
              <a:cs typeface="Arial MT"/>
            </a:endParaRPr>
          </a:p>
          <a:p>
            <a:pPr marL="355600" marR="5080" indent="-343535">
              <a:lnSpc>
                <a:spcPts val="3210"/>
              </a:lnSpc>
              <a:spcBef>
                <a:spcPts val="740"/>
              </a:spcBef>
              <a:buClr>
                <a:srgbClr val="007AA3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spc="-5" dirty="0">
                <a:latin typeface="Arial MT"/>
                <a:cs typeface="Arial MT"/>
              </a:rPr>
              <a:t>Even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if a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common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language</a:t>
            </a:r>
            <a:r>
              <a:rPr sz="2800" spc="3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is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used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business, 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problems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in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communication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may</a:t>
            </a:r>
            <a:r>
              <a:rPr sz="2800" spc="2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arise because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of </a:t>
            </a:r>
            <a:r>
              <a:rPr sz="2800" spc="-760" dirty="0">
                <a:latin typeface="Arial MT"/>
                <a:cs typeface="Arial MT"/>
              </a:rPr>
              <a:t> </a:t>
            </a:r>
            <a:r>
              <a:rPr sz="2800" b="1" spc="-5" dirty="0">
                <a:latin typeface="Arial"/>
                <a:cs typeface="Arial"/>
              </a:rPr>
              <a:t>different</a:t>
            </a:r>
            <a:r>
              <a:rPr sz="2800" b="1" spc="10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cultural</a:t>
            </a:r>
            <a:r>
              <a:rPr sz="2800" b="1" spc="5" dirty="0">
                <a:latin typeface="Arial"/>
                <a:cs typeface="Arial"/>
              </a:rPr>
              <a:t> </a:t>
            </a:r>
            <a:r>
              <a:rPr sz="2800" b="1" spc="-5" dirty="0">
                <a:latin typeface="Arial"/>
                <a:cs typeface="Arial"/>
              </a:rPr>
              <a:t>backgrounds</a:t>
            </a:r>
            <a:r>
              <a:rPr sz="2800" spc="-5" dirty="0">
                <a:latin typeface="Arial MT"/>
                <a:cs typeface="Arial MT"/>
              </a:rPr>
              <a:t>.</a:t>
            </a:r>
            <a:endParaRPr sz="2800">
              <a:latin typeface="Arial MT"/>
              <a:cs typeface="Arial MT"/>
            </a:endParaRPr>
          </a:p>
          <a:p>
            <a:pPr marL="355600" marR="541655" indent="-343535">
              <a:lnSpc>
                <a:spcPct val="100000"/>
              </a:lnSpc>
              <a:spcBef>
                <a:spcPts val="580"/>
              </a:spcBef>
              <a:buClr>
                <a:srgbClr val="007AA3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dirty="0">
                <a:latin typeface="Arial MT"/>
                <a:cs typeface="Arial MT"/>
              </a:rPr>
              <a:t>Stereotypes </a:t>
            </a:r>
            <a:r>
              <a:rPr sz="2800" spc="-5" dirty="0">
                <a:latin typeface="Arial MT"/>
                <a:cs typeface="Arial MT"/>
              </a:rPr>
              <a:t>form the most </a:t>
            </a:r>
            <a:r>
              <a:rPr sz="2800" dirty="0">
                <a:latin typeface="Arial MT"/>
                <a:cs typeface="Arial MT"/>
              </a:rPr>
              <a:t>important barrier to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intercultural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communication.</a:t>
            </a:r>
            <a:endParaRPr sz="2800">
              <a:latin typeface="Arial MT"/>
              <a:cs typeface="Arial MT"/>
            </a:endParaRPr>
          </a:p>
          <a:p>
            <a:pPr marL="355600" marR="989330" indent="-343535">
              <a:lnSpc>
                <a:spcPct val="100000"/>
              </a:lnSpc>
              <a:spcBef>
                <a:spcPts val="670"/>
              </a:spcBef>
              <a:buClr>
                <a:srgbClr val="007AA3"/>
              </a:buClr>
              <a:buChar char="•"/>
              <a:tabLst>
                <a:tab pos="355600" algn="l"/>
                <a:tab pos="356235" algn="l"/>
              </a:tabLst>
            </a:pPr>
            <a:r>
              <a:rPr sz="2800" dirty="0">
                <a:latin typeface="Arial MT"/>
                <a:cs typeface="Arial MT"/>
              </a:rPr>
              <a:t>Language as </a:t>
            </a:r>
            <a:r>
              <a:rPr sz="2800" spc="-5" dirty="0">
                <a:latin typeface="Arial MT"/>
                <a:cs typeface="Arial MT"/>
              </a:rPr>
              <a:t>well </a:t>
            </a:r>
            <a:r>
              <a:rPr sz="2800" dirty="0">
                <a:latin typeface="Arial MT"/>
                <a:cs typeface="Arial MT"/>
              </a:rPr>
              <a:t>as stereotypes, however, </a:t>
            </a:r>
            <a:r>
              <a:rPr sz="2800" spc="-76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remain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the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most</a:t>
            </a:r>
            <a:r>
              <a:rPr sz="2800" spc="-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important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challenges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in 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communication</a:t>
            </a:r>
            <a:r>
              <a:rPr sz="2800" spc="2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between </a:t>
            </a:r>
            <a:r>
              <a:rPr sz="2800" dirty="0">
                <a:latin typeface="Arial MT"/>
                <a:cs typeface="Arial MT"/>
              </a:rPr>
              <a:t>cultures.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9302" y="6426618"/>
            <a:ext cx="166784" cy="18792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01846" y="216534"/>
            <a:ext cx="186753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 dirty="0">
                <a:solidFill>
                  <a:srgbClr val="000000"/>
                </a:solidFill>
              </a:rPr>
              <a:t>Reference</a:t>
            </a:r>
            <a:endParaRPr sz="30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5" dirty="0"/>
              <a:t>Copyright </a:t>
            </a:r>
            <a:r>
              <a:rPr dirty="0"/>
              <a:t>©</a:t>
            </a:r>
            <a:r>
              <a:rPr spc="10" dirty="0"/>
              <a:t> </a:t>
            </a:r>
            <a:r>
              <a:rPr dirty="0"/>
              <a:t>2019,</a:t>
            </a:r>
            <a:r>
              <a:rPr spc="-25" dirty="0"/>
              <a:t> </a:t>
            </a:r>
            <a:r>
              <a:rPr spc="-5" dirty="0"/>
              <a:t>2015,</a:t>
            </a:r>
            <a:r>
              <a:rPr spc="-25" dirty="0"/>
              <a:t> </a:t>
            </a:r>
            <a:r>
              <a:rPr spc="-5" dirty="0"/>
              <a:t>2012</a:t>
            </a:r>
            <a:r>
              <a:rPr spc="-20" dirty="0"/>
              <a:t> </a:t>
            </a:r>
            <a:r>
              <a:rPr spc="-5" dirty="0"/>
              <a:t>Pearson</a:t>
            </a:r>
            <a:r>
              <a:rPr spc="-20" dirty="0"/>
              <a:t> </a:t>
            </a:r>
            <a:r>
              <a:rPr spc="-5" dirty="0"/>
              <a:t>Education,</a:t>
            </a:r>
            <a:r>
              <a:rPr spc="-30" dirty="0"/>
              <a:t> </a:t>
            </a:r>
            <a:r>
              <a:rPr dirty="0"/>
              <a:t>Inc.</a:t>
            </a:r>
            <a:r>
              <a:rPr spc="-60" dirty="0"/>
              <a:t> </a:t>
            </a:r>
            <a:r>
              <a:rPr spc="-5" dirty="0"/>
              <a:t>All</a:t>
            </a:r>
            <a:r>
              <a:rPr spc="5" dirty="0"/>
              <a:t> </a:t>
            </a:r>
            <a:r>
              <a:rPr spc="-5" dirty="0"/>
              <a:t>Rights</a:t>
            </a:r>
            <a:r>
              <a:rPr dirty="0"/>
              <a:t> </a:t>
            </a:r>
            <a:r>
              <a:rPr spc="-5" dirty="0"/>
              <a:t>Reserved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0168" y="1222324"/>
            <a:ext cx="8225790" cy="3740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4175" indent="-343535">
              <a:lnSpc>
                <a:spcPct val="100000"/>
              </a:lnSpc>
              <a:spcBef>
                <a:spcPts val="100"/>
              </a:spcBef>
              <a:buClr>
                <a:srgbClr val="007AA3"/>
              </a:buClr>
              <a:buChar char="•"/>
              <a:tabLst>
                <a:tab pos="384175" algn="l"/>
                <a:tab pos="384810" algn="l"/>
              </a:tabLst>
            </a:pPr>
            <a:r>
              <a:rPr sz="2400" spc="-5" dirty="0">
                <a:latin typeface="Arial MT"/>
                <a:cs typeface="Arial MT"/>
              </a:rPr>
              <a:t>Browaeys,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M.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J.,</a:t>
            </a:r>
            <a:r>
              <a:rPr sz="2400" spc="-2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&amp;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Price,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R.</a:t>
            </a:r>
            <a:r>
              <a:rPr sz="2400" spc="-5" dirty="0">
                <a:latin typeface="Arial MT"/>
                <a:cs typeface="Arial MT"/>
              </a:rPr>
              <a:t> (2019).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Understanding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cross-</a:t>
            </a:r>
            <a:endParaRPr sz="2400">
              <a:latin typeface="Arial MT"/>
              <a:cs typeface="Arial MT"/>
            </a:endParaRPr>
          </a:p>
          <a:p>
            <a:pPr marL="384175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latin typeface="Arial MT"/>
                <a:cs typeface="Arial MT"/>
              </a:rPr>
              <a:t>cultural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management.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Pearson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education.</a:t>
            </a:r>
            <a:endParaRPr sz="2400">
              <a:latin typeface="Arial MT"/>
              <a:cs typeface="Arial MT"/>
            </a:endParaRPr>
          </a:p>
          <a:p>
            <a:pPr marL="469265" marR="102870" indent="-457200">
              <a:lnSpc>
                <a:spcPct val="100000"/>
              </a:lnSpc>
              <a:spcBef>
                <a:spcPts val="575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latin typeface="Arial MT"/>
                <a:cs typeface="Arial MT"/>
              </a:rPr>
              <a:t>Buchanan,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D., &amp;</a:t>
            </a:r>
            <a:r>
              <a:rPr sz="2400" spc="-5" dirty="0">
                <a:latin typeface="Arial MT"/>
                <a:cs typeface="Arial MT"/>
              </a:rPr>
              <a:t> Huczynski,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A.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(2010).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i="1" spc="-5" dirty="0">
                <a:latin typeface="Arial"/>
                <a:cs typeface="Arial"/>
              </a:rPr>
              <a:t>Organization </a:t>
            </a:r>
            <a:r>
              <a:rPr sz="2400" i="1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Behaviour</a:t>
            </a:r>
            <a:r>
              <a:rPr sz="2400" i="1" spc="35" dirty="0">
                <a:latin typeface="Arial"/>
                <a:cs typeface="Arial"/>
              </a:rPr>
              <a:t> </a:t>
            </a:r>
            <a:r>
              <a:rPr sz="2400" dirty="0">
                <a:latin typeface="Arial MT"/>
                <a:cs typeface="Arial MT"/>
              </a:rPr>
              <a:t>(7th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ed.).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Rotolito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Lombarda: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Financial</a:t>
            </a:r>
            <a:r>
              <a:rPr sz="2400" spc="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Times,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Prentice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Hall.</a:t>
            </a:r>
            <a:endParaRPr sz="2400">
              <a:latin typeface="Arial MT"/>
              <a:cs typeface="Arial MT"/>
            </a:endParaRPr>
          </a:p>
          <a:p>
            <a:pPr marL="469265" marR="548005" indent="-457200">
              <a:lnSpc>
                <a:spcPct val="100000"/>
              </a:lnSpc>
              <a:spcBef>
                <a:spcPts val="1370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latin typeface="Arial MT"/>
                <a:cs typeface="Arial MT"/>
              </a:rPr>
              <a:t>Hall,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E.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T.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(1976).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i="1" spc="-5" dirty="0">
                <a:latin typeface="Arial"/>
                <a:cs typeface="Arial"/>
              </a:rPr>
              <a:t>Beyond</a:t>
            </a:r>
            <a:r>
              <a:rPr sz="2400" i="1" spc="10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Culture</a:t>
            </a:r>
            <a:r>
              <a:rPr sz="2400" spc="-5" dirty="0">
                <a:latin typeface="Arial MT"/>
                <a:cs typeface="Arial MT"/>
              </a:rPr>
              <a:t>.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New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York: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Anchor </a:t>
            </a:r>
            <a:r>
              <a:rPr sz="2400" spc="-65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Books.</a:t>
            </a:r>
            <a:endParaRPr sz="2400">
              <a:latin typeface="Arial MT"/>
              <a:cs typeface="Arial MT"/>
            </a:endParaRPr>
          </a:p>
          <a:p>
            <a:pPr marL="469900" indent="-457200">
              <a:lnSpc>
                <a:spcPct val="100000"/>
              </a:lnSpc>
              <a:spcBef>
                <a:spcPts val="1380"/>
              </a:spcBef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latin typeface="Arial MT"/>
                <a:cs typeface="Arial MT"/>
              </a:rPr>
              <a:t>Schein,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E.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H.</a:t>
            </a:r>
            <a:r>
              <a:rPr sz="2400" spc="-5" dirty="0">
                <a:latin typeface="Arial MT"/>
                <a:cs typeface="Arial MT"/>
              </a:rPr>
              <a:t> (1985).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i="1" spc="-5" dirty="0">
                <a:latin typeface="Arial"/>
                <a:cs typeface="Arial"/>
              </a:rPr>
              <a:t>Organizational</a:t>
            </a:r>
            <a:r>
              <a:rPr sz="2400" i="1" spc="35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culture</a:t>
            </a:r>
            <a:r>
              <a:rPr sz="2400" i="1" spc="20" dirty="0">
                <a:latin typeface="Arial"/>
                <a:cs typeface="Arial"/>
              </a:rPr>
              <a:t> </a:t>
            </a:r>
            <a:r>
              <a:rPr sz="2400" i="1" spc="-5" dirty="0">
                <a:latin typeface="Arial"/>
                <a:cs typeface="Arial"/>
              </a:rPr>
              <a:t>and</a:t>
            </a:r>
            <a:endParaRPr sz="2400">
              <a:latin typeface="Arial"/>
              <a:cs typeface="Arial"/>
            </a:endParaRPr>
          </a:p>
          <a:p>
            <a:pPr marL="469265">
              <a:lnSpc>
                <a:spcPct val="100000"/>
              </a:lnSpc>
            </a:pPr>
            <a:r>
              <a:rPr sz="2400" i="1" spc="-5" dirty="0">
                <a:latin typeface="Arial"/>
                <a:cs typeface="Arial"/>
              </a:rPr>
              <a:t>leadership</a:t>
            </a:r>
            <a:r>
              <a:rPr sz="2400" spc="-5" dirty="0">
                <a:latin typeface="Arial MT"/>
                <a:cs typeface="Arial MT"/>
              </a:rPr>
              <a:t>.</a:t>
            </a:r>
            <a:r>
              <a:rPr sz="2400" spc="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San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Francisco: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Jossey-Bass.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2312</Words>
  <Application>Microsoft Office PowerPoint</Application>
  <PresentationFormat>On-screen Show (4:3)</PresentationFormat>
  <Paragraphs>210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Arial MT</vt:lpstr>
      <vt:lpstr>Calibri</vt:lpstr>
      <vt:lpstr>Times New Roman</vt:lpstr>
      <vt:lpstr>Verdana</vt:lpstr>
      <vt:lpstr>Office Theme</vt:lpstr>
      <vt:lpstr>PowerPoint Presentation</vt:lpstr>
      <vt:lpstr>Learning outcomes</vt:lpstr>
      <vt:lpstr>Facets of Culture</vt:lpstr>
      <vt:lpstr>Communication theories and culture</vt:lpstr>
      <vt:lpstr>Model of communication</vt:lpstr>
      <vt:lpstr>Communicating verbally</vt:lpstr>
      <vt:lpstr>Situational context</vt:lpstr>
      <vt:lpstr>Global Communication</vt:lpstr>
      <vt:lpstr>Low (Implicit – Implied/unspoken) and High (Explicit</vt:lpstr>
      <vt:lpstr>Language during business encounters</vt:lpstr>
      <vt:lpstr>Language during business encounters (2)</vt:lpstr>
      <vt:lpstr>Language during business encounters (3)</vt:lpstr>
      <vt:lpstr>International English (IE): Problems</vt:lpstr>
      <vt:lpstr>Face-to-face management relations</vt:lpstr>
      <vt:lpstr>Face-to-face management relations</vt:lpstr>
      <vt:lpstr>Communicating non-verbally</vt:lpstr>
      <vt:lpstr>Meta-communication and levels of  communication</vt:lpstr>
      <vt:lpstr>Meta-communicative functions</vt:lpstr>
      <vt:lpstr>Non-verbal communication in business</vt:lpstr>
      <vt:lpstr>Facial expressions during interaction</vt:lpstr>
      <vt:lpstr>PowerPoint Presentation</vt:lpstr>
      <vt:lpstr>Eye contact in the different cultures</vt:lpstr>
      <vt:lpstr>PowerPoint Presentation</vt:lpstr>
      <vt:lpstr>PowerPoint Presentation</vt:lpstr>
      <vt:lpstr>Perceptions and stereotypes</vt:lpstr>
      <vt:lpstr>Building stereotypes</vt:lpstr>
      <vt:lpstr>How to deal with stereotypes?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zahra mohammad nazari</cp:lastModifiedBy>
  <cp:revision>1</cp:revision>
  <dcterms:created xsi:type="dcterms:W3CDTF">2023-02-04T13:13:27Z</dcterms:created>
  <dcterms:modified xsi:type="dcterms:W3CDTF">2023-02-04T13:14:24Z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2023-02-04T00:00:00Z</vt:filetime>
  </property>
</Properties>
</file>