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1"/>
    <p:sldMasterId id="2147483699" r:id="rId2"/>
  </p:sldMasterIdLst>
  <p:notesMasterIdLst>
    <p:notesMasterId r:id="rId30"/>
  </p:notesMasterIdLst>
  <p:sldIdLst>
    <p:sldId id="256" r:id="rId3"/>
    <p:sldId id="257" r:id="rId4"/>
    <p:sldId id="258" r:id="rId5"/>
    <p:sldId id="276" r:id="rId6"/>
    <p:sldId id="266" r:id="rId7"/>
    <p:sldId id="283" r:id="rId8"/>
    <p:sldId id="259" r:id="rId9"/>
    <p:sldId id="273" r:id="rId10"/>
    <p:sldId id="279" r:id="rId11"/>
    <p:sldId id="274" r:id="rId12"/>
    <p:sldId id="281" r:id="rId13"/>
    <p:sldId id="280" r:id="rId14"/>
    <p:sldId id="260" r:id="rId15"/>
    <p:sldId id="275" r:id="rId16"/>
    <p:sldId id="284" r:id="rId17"/>
    <p:sldId id="277" r:id="rId18"/>
    <p:sldId id="261" r:id="rId19"/>
    <p:sldId id="282" r:id="rId20"/>
    <p:sldId id="263" r:id="rId21"/>
    <p:sldId id="264" r:id="rId22"/>
    <p:sldId id="269" r:id="rId23"/>
    <p:sldId id="270" r:id="rId24"/>
    <p:sldId id="271" r:id="rId25"/>
    <p:sldId id="285" r:id="rId26"/>
    <p:sldId id="286" r:id="rId27"/>
    <p:sldId id="287" r:id="rId28"/>
    <p:sldId id="272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CE7603-806B-27F0-FC53-BB79B294758F}" v="177" dt="2023-11-17T15:29:04.849"/>
    <p1510:client id="{2771AA51-4449-04EE-2347-E60ABEA0FBDD}" v="26" dt="2023-10-25T08:22:56.080"/>
    <p1510:client id="{3105C277-7E92-F5CF-DC33-4D23752EA6A5}" v="616" dt="2023-10-31T13:13:25.661"/>
    <p1510:client id="{39B8151C-9D0F-66CF-368A-7D3E4D797F99}" v="454" dt="2023-10-30T11:45:10.001"/>
    <p1510:client id="{519BC37D-E1C0-8076-8596-9928825CCC43}" v="252" dt="2023-11-17T10:45:37.446"/>
    <p1510:client id="{5453308F-FD7C-A0E6-D236-6850C3387D84}" v="196" dt="2023-11-13T13:27:02.031"/>
    <p1510:client id="{571B1146-5438-5A34-4C23-C1C560FD5908}" v="41" dt="2023-10-30T12:52:06.688"/>
    <p1510:client id="{5A30C85C-BD71-A98E-6DF8-95C454741329}" v="140" dt="2023-11-16T13:31:52.952"/>
    <p1510:client id="{60E6AFED-D7DE-D666-1A93-8989B37C4221}" v="49" dt="2023-11-17T11:19:57.477"/>
    <p1510:client id="{6AC763B2-0899-80A7-44F5-66CE65F36E7C}" v="44" dt="2023-10-31T13:50:39.546"/>
    <p1510:client id="{79CE140B-B584-61F9-01F1-DDB9151B647C}" v="48" dt="2023-10-30T09:44:45.851"/>
    <p1510:client id="{8C31ECC6-FA20-45A0-95CC-EEBA0AB76596}" v="258" dt="2023-11-08T13:18:36.309"/>
    <p1510:client id="{A3B08A57-699F-464E-88E9-254CD65B51ED}" v="664" dt="2023-10-21T16:57:32.237"/>
    <p1510:client id="{AE9FA8BC-A27A-E34D-1582-2687E03CD467}" v="1553" dt="2023-10-22T11:10:03.552"/>
    <p1510:client id="{C4A1C41A-47FA-9CD8-E643-18CDDB81498A}" v="222" dt="2023-10-22T15:44:19.719"/>
    <p1510:client id="{E81F3AE9-682A-6F33-E3BC-116683E20F55}" v="1" dt="2023-11-07T09:43:00.797"/>
    <p1510:client id="{FF60838F-D731-8B34-1448-D8DFB4397C7C}" v="264" dt="2023-10-23T13:02:18.6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1.xml" Id="rId13" /><Relationship Type="http://schemas.openxmlformats.org/officeDocument/2006/relationships/slide" Target="slides/slide16.xml" Id="rId18" /><Relationship Type="http://schemas.openxmlformats.org/officeDocument/2006/relationships/slide" Target="slides/slide24.xml" Id="rId26" /><Relationship Type="http://schemas.openxmlformats.org/officeDocument/2006/relationships/slide" Target="slides/slide1.xml" Id="rId3" /><Relationship Type="http://schemas.openxmlformats.org/officeDocument/2006/relationships/slide" Target="slides/slide19.xml" Id="rId21" /><Relationship Type="http://schemas.openxmlformats.org/officeDocument/2006/relationships/tableStyles" Target="tableStyles.xml" Id="rId34" /><Relationship Type="http://schemas.openxmlformats.org/officeDocument/2006/relationships/slide" Target="slides/slide5.xml" Id="rId7" /><Relationship Type="http://schemas.openxmlformats.org/officeDocument/2006/relationships/slide" Target="slides/slide10.xml" Id="rId12" /><Relationship Type="http://schemas.openxmlformats.org/officeDocument/2006/relationships/slide" Target="slides/slide15.xml" Id="rId17" /><Relationship Type="http://schemas.openxmlformats.org/officeDocument/2006/relationships/slide" Target="slides/slide23.xml" Id="rId25" /><Relationship Type="http://schemas.openxmlformats.org/officeDocument/2006/relationships/theme" Target="theme/theme1.xml" Id="rId33" /><Relationship Type="http://schemas.openxmlformats.org/officeDocument/2006/relationships/slideMaster" Target="slideMasters/slideMaster2.xml" Id="rId2" /><Relationship Type="http://schemas.openxmlformats.org/officeDocument/2006/relationships/slide" Target="slides/slide14.xml" Id="rId16" /><Relationship Type="http://schemas.openxmlformats.org/officeDocument/2006/relationships/slide" Target="slides/slide18.xml" Id="rId20" /><Relationship Type="http://schemas.openxmlformats.org/officeDocument/2006/relationships/slide" Target="slides/slide27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4.xml" Id="rId6" /><Relationship Type="http://schemas.openxmlformats.org/officeDocument/2006/relationships/slide" Target="slides/slide9.xml" Id="rId11" /><Relationship Type="http://schemas.openxmlformats.org/officeDocument/2006/relationships/slide" Target="slides/slide22.xml" Id="rId24" /><Relationship Type="http://schemas.openxmlformats.org/officeDocument/2006/relationships/viewProps" Target="viewProps.xml" Id="rId32" /><Relationship Type="http://schemas.openxmlformats.org/officeDocument/2006/relationships/slide" Target="slides/slide3.xml" Id="rId5" /><Relationship Type="http://schemas.openxmlformats.org/officeDocument/2006/relationships/slide" Target="slides/slide13.xml" Id="rId15" /><Relationship Type="http://schemas.openxmlformats.org/officeDocument/2006/relationships/slide" Target="slides/slide21.xml" Id="rId23" /><Relationship Type="http://schemas.openxmlformats.org/officeDocument/2006/relationships/slide" Target="slides/slide26.xml" Id="rId28" /><Relationship Type="http://schemas.microsoft.com/office/2015/10/relationships/revisionInfo" Target="revisionInfo.xml" Id="rId36" /><Relationship Type="http://schemas.openxmlformats.org/officeDocument/2006/relationships/slide" Target="slides/slide8.xml" Id="rId10" /><Relationship Type="http://schemas.openxmlformats.org/officeDocument/2006/relationships/slide" Target="slides/slide17.xml" Id="rId19" /><Relationship Type="http://schemas.openxmlformats.org/officeDocument/2006/relationships/presProps" Target="presProps.xml" Id="rId31" /><Relationship Type="http://schemas.openxmlformats.org/officeDocument/2006/relationships/slide" Target="slides/slide2.xml" Id="rId4" /><Relationship Type="http://schemas.openxmlformats.org/officeDocument/2006/relationships/slide" Target="slides/slide7.xml" Id="rId9" /><Relationship Type="http://schemas.openxmlformats.org/officeDocument/2006/relationships/slide" Target="slides/slide12.xml" Id="rId14" /><Relationship Type="http://schemas.openxmlformats.org/officeDocument/2006/relationships/slide" Target="slides/slide20.xml" Id="rId22" /><Relationship Type="http://schemas.openxmlformats.org/officeDocument/2006/relationships/slide" Target="slides/slide25.xml" Id="rId27" /><Relationship Type="http://schemas.openxmlformats.org/officeDocument/2006/relationships/notesMaster" Target="notesMasters/notesMaster1.xml" Id="rId30" /><Relationship Type="http://schemas.openxmlformats.org/officeDocument/2006/relationships/slide" Target="slides/slide6.xml" Id="rId8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9B7A0B-FE3E-4116-9325-FD18BC59A55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D3BA37B-487D-466B-99EC-7205D7DFCDFB}">
      <dgm:prSet/>
      <dgm:spPr/>
      <dgm:t>
        <a:bodyPr/>
        <a:lstStyle/>
        <a:p>
          <a:pPr>
            <a:defRPr cap="all"/>
          </a:pPr>
          <a:r>
            <a:rPr lang="en-GB"/>
            <a:t>Critically evaluate digital innovations, that could develop in the present and future </a:t>
          </a:r>
          <a:endParaRPr lang="en-US"/>
        </a:p>
      </dgm:t>
    </dgm:pt>
    <dgm:pt modelId="{476D8C5E-4BC9-4CC2-BA1E-ACA67E46063A}" type="parTrans" cxnId="{B04D0DBD-EB83-49FE-AFAB-9E6C5266A5F0}">
      <dgm:prSet/>
      <dgm:spPr/>
      <dgm:t>
        <a:bodyPr/>
        <a:lstStyle/>
        <a:p>
          <a:endParaRPr lang="en-US"/>
        </a:p>
      </dgm:t>
    </dgm:pt>
    <dgm:pt modelId="{431DC743-5964-4AD4-A1BA-7905A629C005}" type="sibTrans" cxnId="{B04D0DBD-EB83-49FE-AFAB-9E6C5266A5F0}">
      <dgm:prSet/>
      <dgm:spPr/>
      <dgm:t>
        <a:bodyPr/>
        <a:lstStyle/>
        <a:p>
          <a:endParaRPr lang="en-US"/>
        </a:p>
      </dgm:t>
    </dgm:pt>
    <dgm:pt modelId="{D05AB575-4D16-4684-A0AB-62C682E338E6}">
      <dgm:prSet/>
      <dgm:spPr/>
      <dgm:t>
        <a:bodyPr/>
        <a:lstStyle/>
        <a:p>
          <a:pPr>
            <a:defRPr cap="all"/>
          </a:pPr>
          <a:r>
            <a:rPr lang="en-GB"/>
            <a:t>Define what are digital innovations</a:t>
          </a:r>
          <a:endParaRPr lang="en-US"/>
        </a:p>
      </dgm:t>
    </dgm:pt>
    <dgm:pt modelId="{A399D20D-F9F0-418B-AEB5-6FC5F2C30B23}" type="parTrans" cxnId="{6C42B7EE-7CA4-4B9E-9F79-9B69C8219A40}">
      <dgm:prSet/>
      <dgm:spPr/>
      <dgm:t>
        <a:bodyPr/>
        <a:lstStyle/>
        <a:p>
          <a:endParaRPr lang="en-US"/>
        </a:p>
      </dgm:t>
    </dgm:pt>
    <dgm:pt modelId="{24854847-63DC-4F14-8546-FDB8257A975D}" type="sibTrans" cxnId="{6C42B7EE-7CA4-4B9E-9F79-9B69C8219A40}">
      <dgm:prSet/>
      <dgm:spPr/>
      <dgm:t>
        <a:bodyPr/>
        <a:lstStyle/>
        <a:p>
          <a:endParaRPr lang="en-US"/>
        </a:p>
      </dgm:t>
    </dgm:pt>
    <dgm:pt modelId="{C230F325-8162-4007-84BA-EFA428C1FF08}">
      <dgm:prSet/>
      <dgm:spPr/>
      <dgm:t>
        <a:bodyPr/>
        <a:lstStyle/>
        <a:p>
          <a:pPr>
            <a:defRPr cap="all"/>
          </a:pPr>
          <a:r>
            <a:rPr lang="en-GB"/>
            <a:t>Why are they important in todays society </a:t>
          </a:r>
          <a:endParaRPr lang="en-US"/>
        </a:p>
      </dgm:t>
    </dgm:pt>
    <dgm:pt modelId="{FF2ACA72-0D60-447E-9C49-FE257CAF586F}" type="parTrans" cxnId="{76BCABB2-8A7C-44E1-B31C-81D6A8F0CE71}">
      <dgm:prSet/>
      <dgm:spPr/>
      <dgm:t>
        <a:bodyPr/>
        <a:lstStyle/>
        <a:p>
          <a:endParaRPr lang="en-US"/>
        </a:p>
      </dgm:t>
    </dgm:pt>
    <dgm:pt modelId="{8C1E84B8-F7C7-4FE8-9FE9-C53A52C4D599}" type="sibTrans" cxnId="{76BCABB2-8A7C-44E1-B31C-81D6A8F0CE71}">
      <dgm:prSet/>
      <dgm:spPr/>
      <dgm:t>
        <a:bodyPr/>
        <a:lstStyle/>
        <a:p>
          <a:endParaRPr lang="en-US"/>
        </a:p>
      </dgm:t>
    </dgm:pt>
    <dgm:pt modelId="{1B7FE1A6-C8C7-4AC5-8314-CD75F908F388}">
      <dgm:prSet/>
      <dgm:spPr/>
      <dgm:t>
        <a:bodyPr/>
        <a:lstStyle/>
        <a:p>
          <a:pPr>
            <a:defRPr cap="all"/>
          </a:pPr>
          <a:r>
            <a:rPr lang="en-GB"/>
            <a:t>Highlight the digital tools that gained importance during and after covid </a:t>
          </a:r>
          <a:endParaRPr lang="en-US"/>
        </a:p>
      </dgm:t>
    </dgm:pt>
    <dgm:pt modelId="{12525B40-124B-4804-9746-208953A9A865}" type="parTrans" cxnId="{5F7DB79B-0453-4FEC-95B2-552829867D43}">
      <dgm:prSet/>
      <dgm:spPr/>
      <dgm:t>
        <a:bodyPr/>
        <a:lstStyle/>
        <a:p>
          <a:endParaRPr lang="en-US"/>
        </a:p>
      </dgm:t>
    </dgm:pt>
    <dgm:pt modelId="{B8AEFA77-822E-48CC-BBAC-1D8FAE57CDC4}" type="sibTrans" cxnId="{5F7DB79B-0453-4FEC-95B2-552829867D43}">
      <dgm:prSet/>
      <dgm:spPr/>
      <dgm:t>
        <a:bodyPr/>
        <a:lstStyle/>
        <a:p>
          <a:endParaRPr lang="en-US"/>
        </a:p>
      </dgm:t>
    </dgm:pt>
    <dgm:pt modelId="{1B9CFA1C-F103-492F-A86C-C0ABAAF26B5E}">
      <dgm:prSet/>
      <dgm:spPr/>
      <dgm:t>
        <a:bodyPr/>
        <a:lstStyle/>
        <a:p>
          <a:pPr>
            <a:defRPr cap="all"/>
          </a:pPr>
          <a:r>
            <a:rPr lang="en-GB"/>
            <a:t>Impact digital innovations had on comunites </a:t>
          </a:r>
          <a:endParaRPr lang="en-US"/>
        </a:p>
      </dgm:t>
    </dgm:pt>
    <dgm:pt modelId="{F14E03BC-B530-438B-B5F9-BF3158016C08}" type="parTrans" cxnId="{37F03995-B031-460F-8E83-B174754AF9A2}">
      <dgm:prSet/>
      <dgm:spPr/>
      <dgm:t>
        <a:bodyPr/>
        <a:lstStyle/>
        <a:p>
          <a:endParaRPr lang="en-US"/>
        </a:p>
      </dgm:t>
    </dgm:pt>
    <dgm:pt modelId="{00333195-8131-44BC-8810-562CB0ED5F5C}" type="sibTrans" cxnId="{37F03995-B031-460F-8E83-B174754AF9A2}">
      <dgm:prSet/>
      <dgm:spPr/>
      <dgm:t>
        <a:bodyPr/>
        <a:lstStyle/>
        <a:p>
          <a:endParaRPr lang="en-US"/>
        </a:p>
      </dgm:t>
    </dgm:pt>
    <dgm:pt modelId="{6934D9FB-DB4E-4FDF-8804-A8B368F78341}">
      <dgm:prSet/>
      <dgm:spPr/>
      <dgm:t>
        <a:bodyPr/>
        <a:lstStyle/>
        <a:p>
          <a:pPr>
            <a:defRPr cap="all"/>
          </a:pPr>
          <a:r>
            <a:rPr lang="en-GB"/>
            <a:t>Advantages and disadvantages of digital tools </a:t>
          </a:r>
          <a:endParaRPr lang="en-US"/>
        </a:p>
      </dgm:t>
    </dgm:pt>
    <dgm:pt modelId="{E2D5594E-2C85-4047-A2DC-E17942BCAC94}" type="parTrans" cxnId="{63951D69-6A79-4FE4-BD24-AD73090F48E3}">
      <dgm:prSet/>
      <dgm:spPr/>
      <dgm:t>
        <a:bodyPr/>
        <a:lstStyle/>
        <a:p>
          <a:endParaRPr lang="en-US"/>
        </a:p>
      </dgm:t>
    </dgm:pt>
    <dgm:pt modelId="{D34D5AA7-A9F8-4BC5-94D0-C1A37BF3FF7F}" type="sibTrans" cxnId="{63951D69-6A79-4FE4-BD24-AD73090F48E3}">
      <dgm:prSet/>
      <dgm:spPr/>
      <dgm:t>
        <a:bodyPr/>
        <a:lstStyle/>
        <a:p>
          <a:endParaRPr lang="en-US"/>
        </a:p>
      </dgm:t>
    </dgm:pt>
    <dgm:pt modelId="{FD9041A7-5AE1-480C-8D08-02DB49EE046D}">
      <dgm:prSet/>
      <dgm:spPr/>
      <dgm:t>
        <a:bodyPr/>
        <a:lstStyle/>
        <a:p>
          <a:pPr>
            <a:defRPr cap="all"/>
          </a:pPr>
          <a:r>
            <a:rPr lang="en-GB"/>
            <a:t>What does it look like for the future ?</a:t>
          </a:r>
          <a:endParaRPr lang="en-US"/>
        </a:p>
      </dgm:t>
    </dgm:pt>
    <dgm:pt modelId="{F2E6B9F8-1803-42EE-ACFF-0DA34594D97D}" type="parTrans" cxnId="{B1BD34D7-E23D-4354-93E2-5F0556B24B20}">
      <dgm:prSet/>
      <dgm:spPr/>
      <dgm:t>
        <a:bodyPr/>
        <a:lstStyle/>
        <a:p>
          <a:endParaRPr lang="en-US"/>
        </a:p>
      </dgm:t>
    </dgm:pt>
    <dgm:pt modelId="{54085470-8A8F-4949-AC3B-55D810DAA336}" type="sibTrans" cxnId="{B1BD34D7-E23D-4354-93E2-5F0556B24B20}">
      <dgm:prSet/>
      <dgm:spPr/>
      <dgm:t>
        <a:bodyPr/>
        <a:lstStyle/>
        <a:p>
          <a:endParaRPr lang="en-US"/>
        </a:p>
      </dgm:t>
    </dgm:pt>
    <dgm:pt modelId="{C3773883-7656-4E5C-AF4F-820B2982A77B}" type="pres">
      <dgm:prSet presAssocID="{989B7A0B-FE3E-4116-9325-FD18BC59A552}" presName="root" presStyleCnt="0">
        <dgm:presLayoutVars>
          <dgm:dir/>
          <dgm:resizeHandles val="exact"/>
        </dgm:presLayoutVars>
      </dgm:prSet>
      <dgm:spPr/>
    </dgm:pt>
    <dgm:pt modelId="{BC5DB874-10F2-41DC-9C5C-C0DAF94398D3}" type="pres">
      <dgm:prSet presAssocID="{FD3BA37B-487D-466B-99EC-7205D7DFCDFB}" presName="compNode" presStyleCnt="0"/>
      <dgm:spPr/>
    </dgm:pt>
    <dgm:pt modelId="{A46393F9-809B-4F4D-A9BF-C35278CD6C63}" type="pres">
      <dgm:prSet presAssocID="{FD3BA37B-487D-466B-99EC-7205D7DFCDFB}" presName="iconBgRect" presStyleLbl="bgShp" presStyleIdx="0" presStyleCnt="7"/>
      <dgm:spPr/>
    </dgm:pt>
    <dgm:pt modelId="{7678E10F-D1DD-47AB-8E7C-6994FB7FCB1A}" type="pres">
      <dgm:prSet presAssocID="{FD3BA37B-487D-466B-99EC-7205D7DFCDF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282F0BCB-BCA1-45E3-910E-526E7511DDE5}" type="pres">
      <dgm:prSet presAssocID="{FD3BA37B-487D-466B-99EC-7205D7DFCDFB}" presName="spaceRect" presStyleCnt="0"/>
      <dgm:spPr/>
    </dgm:pt>
    <dgm:pt modelId="{74BA6365-75EC-42A2-ADE4-EA8AE8FB0B18}" type="pres">
      <dgm:prSet presAssocID="{FD3BA37B-487D-466B-99EC-7205D7DFCDFB}" presName="textRect" presStyleLbl="revTx" presStyleIdx="0" presStyleCnt="7">
        <dgm:presLayoutVars>
          <dgm:chMax val="1"/>
          <dgm:chPref val="1"/>
        </dgm:presLayoutVars>
      </dgm:prSet>
      <dgm:spPr/>
    </dgm:pt>
    <dgm:pt modelId="{DFE5B670-B7CF-4E17-9AE4-D0E410D84DE4}" type="pres">
      <dgm:prSet presAssocID="{431DC743-5964-4AD4-A1BA-7905A629C005}" presName="sibTrans" presStyleCnt="0"/>
      <dgm:spPr/>
    </dgm:pt>
    <dgm:pt modelId="{C7C8AB6C-6CD1-45E6-9031-0D713C2E052A}" type="pres">
      <dgm:prSet presAssocID="{D05AB575-4D16-4684-A0AB-62C682E338E6}" presName="compNode" presStyleCnt="0"/>
      <dgm:spPr/>
    </dgm:pt>
    <dgm:pt modelId="{F8311603-0155-4C38-9FC8-D9765F30310A}" type="pres">
      <dgm:prSet presAssocID="{D05AB575-4D16-4684-A0AB-62C682E338E6}" presName="iconBgRect" presStyleLbl="bgShp" presStyleIdx="1" presStyleCnt="7"/>
      <dgm:spPr/>
    </dgm:pt>
    <dgm:pt modelId="{670547C7-C135-4ED9-BCDB-9176BA1540BE}" type="pres">
      <dgm:prSet presAssocID="{D05AB575-4D16-4684-A0AB-62C682E338E6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0DD65A5-0613-4875-A396-F19CD7260484}" type="pres">
      <dgm:prSet presAssocID="{D05AB575-4D16-4684-A0AB-62C682E338E6}" presName="spaceRect" presStyleCnt="0"/>
      <dgm:spPr/>
    </dgm:pt>
    <dgm:pt modelId="{8DB5CEF9-17A5-4229-9B5E-240FDA820E2C}" type="pres">
      <dgm:prSet presAssocID="{D05AB575-4D16-4684-A0AB-62C682E338E6}" presName="textRect" presStyleLbl="revTx" presStyleIdx="1" presStyleCnt="7">
        <dgm:presLayoutVars>
          <dgm:chMax val="1"/>
          <dgm:chPref val="1"/>
        </dgm:presLayoutVars>
      </dgm:prSet>
      <dgm:spPr/>
    </dgm:pt>
    <dgm:pt modelId="{8F77DDC0-DCCE-43AB-A66A-8C2396A9D771}" type="pres">
      <dgm:prSet presAssocID="{24854847-63DC-4F14-8546-FDB8257A975D}" presName="sibTrans" presStyleCnt="0"/>
      <dgm:spPr/>
    </dgm:pt>
    <dgm:pt modelId="{317C43D3-474C-4F80-9DEE-3E92B9D1304E}" type="pres">
      <dgm:prSet presAssocID="{C230F325-8162-4007-84BA-EFA428C1FF08}" presName="compNode" presStyleCnt="0"/>
      <dgm:spPr/>
    </dgm:pt>
    <dgm:pt modelId="{30BEABC9-9245-4DDA-A21B-AF22E0238D83}" type="pres">
      <dgm:prSet presAssocID="{C230F325-8162-4007-84BA-EFA428C1FF08}" presName="iconBgRect" presStyleLbl="bgShp" presStyleIdx="2" presStyleCnt="7"/>
      <dgm:spPr/>
    </dgm:pt>
    <dgm:pt modelId="{8B1C2CF3-63D4-4B28-8CAD-032EFE635462}" type="pres">
      <dgm:prSet presAssocID="{C230F325-8162-4007-84BA-EFA428C1FF0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A782CE2-FFA1-437A-9D42-C58E18A962BE}" type="pres">
      <dgm:prSet presAssocID="{C230F325-8162-4007-84BA-EFA428C1FF08}" presName="spaceRect" presStyleCnt="0"/>
      <dgm:spPr/>
    </dgm:pt>
    <dgm:pt modelId="{FF6E71EF-846E-4DA3-840F-846B33120EA7}" type="pres">
      <dgm:prSet presAssocID="{C230F325-8162-4007-84BA-EFA428C1FF08}" presName="textRect" presStyleLbl="revTx" presStyleIdx="2" presStyleCnt="7">
        <dgm:presLayoutVars>
          <dgm:chMax val="1"/>
          <dgm:chPref val="1"/>
        </dgm:presLayoutVars>
      </dgm:prSet>
      <dgm:spPr/>
    </dgm:pt>
    <dgm:pt modelId="{E0B53877-183F-46A7-931C-7C772769EA8D}" type="pres">
      <dgm:prSet presAssocID="{8C1E84B8-F7C7-4FE8-9FE9-C53A52C4D599}" presName="sibTrans" presStyleCnt="0"/>
      <dgm:spPr/>
    </dgm:pt>
    <dgm:pt modelId="{B7D75DC2-A6F6-4503-AE18-65CA6182ED66}" type="pres">
      <dgm:prSet presAssocID="{1B7FE1A6-C8C7-4AC5-8314-CD75F908F388}" presName="compNode" presStyleCnt="0"/>
      <dgm:spPr/>
    </dgm:pt>
    <dgm:pt modelId="{D9FFEA3F-F744-4991-A836-E7BC9B03765E}" type="pres">
      <dgm:prSet presAssocID="{1B7FE1A6-C8C7-4AC5-8314-CD75F908F388}" presName="iconBgRect" presStyleLbl="bgShp" presStyleIdx="3" presStyleCnt="7"/>
      <dgm:spPr/>
    </dgm:pt>
    <dgm:pt modelId="{BC697745-6298-481E-854F-AA4FE60B5862}" type="pres">
      <dgm:prSet presAssocID="{1B7FE1A6-C8C7-4AC5-8314-CD75F908F38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D75A14A-101A-4E1D-9656-B017DBAB39BF}" type="pres">
      <dgm:prSet presAssocID="{1B7FE1A6-C8C7-4AC5-8314-CD75F908F388}" presName="spaceRect" presStyleCnt="0"/>
      <dgm:spPr/>
    </dgm:pt>
    <dgm:pt modelId="{E9378E54-60F3-49A0-B9A2-EC891FCF33C6}" type="pres">
      <dgm:prSet presAssocID="{1B7FE1A6-C8C7-4AC5-8314-CD75F908F388}" presName="textRect" presStyleLbl="revTx" presStyleIdx="3" presStyleCnt="7">
        <dgm:presLayoutVars>
          <dgm:chMax val="1"/>
          <dgm:chPref val="1"/>
        </dgm:presLayoutVars>
      </dgm:prSet>
      <dgm:spPr/>
    </dgm:pt>
    <dgm:pt modelId="{A280EDDE-AB1C-4178-B9C0-7544FAFDA2F7}" type="pres">
      <dgm:prSet presAssocID="{B8AEFA77-822E-48CC-BBAC-1D8FAE57CDC4}" presName="sibTrans" presStyleCnt="0"/>
      <dgm:spPr/>
    </dgm:pt>
    <dgm:pt modelId="{174342E3-BA3F-45B4-B095-25944377DD9B}" type="pres">
      <dgm:prSet presAssocID="{1B9CFA1C-F103-492F-A86C-C0ABAAF26B5E}" presName="compNode" presStyleCnt="0"/>
      <dgm:spPr/>
    </dgm:pt>
    <dgm:pt modelId="{46919442-F27D-4388-98A1-915D1624CBB2}" type="pres">
      <dgm:prSet presAssocID="{1B9CFA1C-F103-492F-A86C-C0ABAAF26B5E}" presName="iconBgRect" presStyleLbl="bgShp" presStyleIdx="4" presStyleCnt="7"/>
      <dgm:spPr/>
    </dgm:pt>
    <dgm:pt modelId="{D9190A9E-9E9E-4BAB-8F51-16EB5D21CB68}" type="pres">
      <dgm:prSet presAssocID="{1B9CFA1C-F103-492F-A86C-C0ABAAF26B5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8A775D4-7911-4B31-B497-0F268C7F878D}" type="pres">
      <dgm:prSet presAssocID="{1B9CFA1C-F103-492F-A86C-C0ABAAF26B5E}" presName="spaceRect" presStyleCnt="0"/>
      <dgm:spPr/>
    </dgm:pt>
    <dgm:pt modelId="{02FA369B-9A71-4231-A045-9D01234C531F}" type="pres">
      <dgm:prSet presAssocID="{1B9CFA1C-F103-492F-A86C-C0ABAAF26B5E}" presName="textRect" presStyleLbl="revTx" presStyleIdx="4" presStyleCnt="7">
        <dgm:presLayoutVars>
          <dgm:chMax val="1"/>
          <dgm:chPref val="1"/>
        </dgm:presLayoutVars>
      </dgm:prSet>
      <dgm:spPr/>
    </dgm:pt>
    <dgm:pt modelId="{B3497D43-6410-4AE7-8CC9-2A3F4FD89E07}" type="pres">
      <dgm:prSet presAssocID="{00333195-8131-44BC-8810-562CB0ED5F5C}" presName="sibTrans" presStyleCnt="0"/>
      <dgm:spPr/>
    </dgm:pt>
    <dgm:pt modelId="{9CEB7232-559F-4D66-87DC-83FCA6EEDE3E}" type="pres">
      <dgm:prSet presAssocID="{6934D9FB-DB4E-4FDF-8804-A8B368F78341}" presName="compNode" presStyleCnt="0"/>
      <dgm:spPr/>
    </dgm:pt>
    <dgm:pt modelId="{0FBD6A49-4782-4776-9CD2-D11CDF1445ED}" type="pres">
      <dgm:prSet presAssocID="{6934D9FB-DB4E-4FDF-8804-A8B368F78341}" presName="iconBgRect" presStyleLbl="bgShp" presStyleIdx="5" presStyleCnt="7"/>
      <dgm:spPr/>
    </dgm:pt>
    <dgm:pt modelId="{7FDE3B99-DFFC-4E0B-BDA3-03EE4E51E8ED}" type="pres">
      <dgm:prSet presAssocID="{6934D9FB-DB4E-4FDF-8804-A8B368F7834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6C64A85A-FA24-40C6-9C42-20017F2A8E98}" type="pres">
      <dgm:prSet presAssocID="{6934D9FB-DB4E-4FDF-8804-A8B368F78341}" presName="spaceRect" presStyleCnt="0"/>
      <dgm:spPr/>
    </dgm:pt>
    <dgm:pt modelId="{8310E881-5523-47C8-85D0-E2CF2A5D5CC0}" type="pres">
      <dgm:prSet presAssocID="{6934D9FB-DB4E-4FDF-8804-A8B368F78341}" presName="textRect" presStyleLbl="revTx" presStyleIdx="5" presStyleCnt="7">
        <dgm:presLayoutVars>
          <dgm:chMax val="1"/>
          <dgm:chPref val="1"/>
        </dgm:presLayoutVars>
      </dgm:prSet>
      <dgm:spPr/>
    </dgm:pt>
    <dgm:pt modelId="{B7459046-2870-413C-B2E1-2A49D4DD6AE7}" type="pres">
      <dgm:prSet presAssocID="{D34D5AA7-A9F8-4BC5-94D0-C1A37BF3FF7F}" presName="sibTrans" presStyleCnt="0"/>
      <dgm:spPr/>
    </dgm:pt>
    <dgm:pt modelId="{03FEC1D2-7437-4C77-A520-4C45EF177635}" type="pres">
      <dgm:prSet presAssocID="{FD9041A7-5AE1-480C-8D08-02DB49EE046D}" presName="compNode" presStyleCnt="0"/>
      <dgm:spPr/>
    </dgm:pt>
    <dgm:pt modelId="{BD08762C-E75B-4AAF-AACD-4B0EE8CD6857}" type="pres">
      <dgm:prSet presAssocID="{FD9041A7-5AE1-480C-8D08-02DB49EE046D}" presName="iconBgRect" presStyleLbl="bgShp" presStyleIdx="6" presStyleCnt="7"/>
      <dgm:spPr/>
    </dgm:pt>
    <dgm:pt modelId="{13DC7AAE-0CCF-4AD5-8BDB-99AE43F57788}" type="pres">
      <dgm:prSet presAssocID="{FD9041A7-5AE1-480C-8D08-02DB49EE046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23AB8E8-EE84-4D88-A199-A02EDB97989B}" type="pres">
      <dgm:prSet presAssocID="{FD9041A7-5AE1-480C-8D08-02DB49EE046D}" presName="spaceRect" presStyleCnt="0"/>
      <dgm:spPr/>
    </dgm:pt>
    <dgm:pt modelId="{391B5C6C-517D-4686-947C-327CF970B9A0}" type="pres">
      <dgm:prSet presAssocID="{FD9041A7-5AE1-480C-8D08-02DB49EE046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6921052A-BAF3-4C48-8FAF-F02A2C6D2CAE}" type="presOf" srcId="{6934D9FB-DB4E-4FDF-8804-A8B368F78341}" destId="{8310E881-5523-47C8-85D0-E2CF2A5D5CC0}" srcOrd="0" destOrd="0" presId="urn:microsoft.com/office/officeart/2018/5/layout/IconCircleLabelList"/>
    <dgm:cxn modelId="{5AD9A93B-6A2F-48CF-A5F4-88006641DD79}" type="presOf" srcId="{FD3BA37B-487D-466B-99EC-7205D7DFCDFB}" destId="{74BA6365-75EC-42A2-ADE4-EA8AE8FB0B18}" srcOrd="0" destOrd="0" presId="urn:microsoft.com/office/officeart/2018/5/layout/IconCircleLabelList"/>
    <dgm:cxn modelId="{63951D69-6A79-4FE4-BD24-AD73090F48E3}" srcId="{989B7A0B-FE3E-4116-9325-FD18BC59A552}" destId="{6934D9FB-DB4E-4FDF-8804-A8B368F78341}" srcOrd="5" destOrd="0" parTransId="{E2D5594E-2C85-4047-A2DC-E17942BCAC94}" sibTransId="{D34D5AA7-A9F8-4BC5-94D0-C1A37BF3FF7F}"/>
    <dgm:cxn modelId="{04B29050-C525-4E52-8C40-DC241AF7D322}" type="presOf" srcId="{1B9CFA1C-F103-492F-A86C-C0ABAAF26B5E}" destId="{02FA369B-9A71-4231-A045-9D01234C531F}" srcOrd="0" destOrd="0" presId="urn:microsoft.com/office/officeart/2018/5/layout/IconCircleLabelList"/>
    <dgm:cxn modelId="{2824578C-C4D0-4D78-ADC3-DD01619E6F42}" type="presOf" srcId="{C230F325-8162-4007-84BA-EFA428C1FF08}" destId="{FF6E71EF-846E-4DA3-840F-846B33120EA7}" srcOrd="0" destOrd="0" presId="urn:microsoft.com/office/officeart/2018/5/layout/IconCircleLabelList"/>
    <dgm:cxn modelId="{37F03995-B031-460F-8E83-B174754AF9A2}" srcId="{989B7A0B-FE3E-4116-9325-FD18BC59A552}" destId="{1B9CFA1C-F103-492F-A86C-C0ABAAF26B5E}" srcOrd="4" destOrd="0" parTransId="{F14E03BC-B530-438B-B5F9-BF3158016C08}" sibTransId="{00333195-8131-44BC-8810-562CB0ED5F5C}"/>
    <dgm:cxn modelId="{5F7DB79B-0453-4FEC-95B2-552829867D43}" srcId="{989B7A0B-FE3E-4116-9325-FD18BC59A552}" destId="{1B7FE1A6-C8C7-4AC5-8314-CD75F908F388}" srcOrd="3" destOrd="0" parTransId="{12525B40-124B-4804-9746-208953A9A865}" sibTransId="{B8AEFA77-822E-48CC-BBAC-1D8FAE57CDC4}"/>
    <dgm:cxn modelId="{76BCABB2-8A7C-44E1-B31C-81D6A8F0CE71}" srcId="{989B7A0B-FE3E-4116-9325-FD18BC59A552}" destId="{C230F325-8162-4007-84BA-EFA428C1FF08}" srcOrd="2" destOrd="0" parTransId="{FF2ACA72-0D60-447E-9C49-FE257CAF586F}" sibTransId="{8C1E84B8-F7C7-4FE8-9FE9-C53A52C4D599}"/>
    <dgm:cxn modelId="{B05C53BA-AC0D-4155-8DAD-27F2A715FD76}" type="presOf" srcId="{989B7A0B-FE3E-4116-9325-FD18BC59A552}" destId="{C3773883-7656-4E5C-AF4F-820B2982A77B}" srcOrd="0" destOrd="0" presId="urn:microsoft.com/office/officeart/2018/5/layout/IconCircleLabelList"/>
    <dgm:cxn modelId="{B04D0DBD-EB83-49FE-AFAB-9E6C5266A5F0}" srcId="{989B7A0B-FE3E-4116-9325-FD18BC59A552}" destId="{FD3BA37B-487D-466B-99EC-7205D7DFCDFB}" srcOrd="0" destOrd="0" parTransId="{476D8C5E-4BC9-4CC2-BA1E-ACA67E46063A}" sibTransId="{431DC743-5964-4AD4-A1BA-7905A629C005}"/>
    <dgm:cxn modelId="{542954BE-09CE-4131-AA9D-702A5B4CD1F3}" type="presOf" srcId="{D05AB575-4D16-4684-A0AB-62C682E338E6}" destId="{8DB5CEF9-17A5-4229-9B5E-240FDA820E2C}" srcOrd="0" destOrd="0" presId="urn:microsoft.com/office/officeart/2018/5/layout/IconCircleLabelList"/>
    <dgm:cxn modelId="{B1BD34D7-E23D-4354-93E2-5F0556B24B20}" srcId="{989B7A0B-FE3E-4116-9325-FD18BC59A552}" destId="{FD9041A7-5AE1-480C-8D08-02DB49EE046D}" srcOrd="6" destOrd="0" parTransId="{F2E6B9F8-1803-42EE-ACFF-0DA34594D97D}" sibTransId="{54085470-8A8F-4949-AC3B-55D810DAA336}"/>
    <dgm:cxn modelId="{CF05CAED-EB7F-4B6B-BD57-43D7E7D889FD}" type="presOf" srcId="{FD9041A7-5AE1-480C-8D08-02DB49EE046D}" destId="{391B5C6C-517D-4686-947C-327CF970B9A0}" srcOrd="0" destOrd="0" presId="urn:microsoft.com/office/officeart/2018/5/layout/IconCircleLabelList"/>
    <dgm:cxn modelId="{6C42B7EE-7CA4-4B9E-9F79-9B69C8219A40}" srcId="{989B7A0B-FE3E-4116-9325-FD18BC59A552}" destId="{D05AB575-4D16-4684-A0AB-62C682E338E6}" srcOrd="1" destOrd="0" parTransId="{A399D20D-F9F0-418B-AEB5-6FC5F2C30B23}" sibTransId="{24854847-63DC-4F14-8546-FDB8257A975D}"/>
    <dgm:cxn modelId="{BDE176FC-7B42-42E0-93A0-65B7F7F3CD85}" type="presOf" srcId="{1B7FE1A6-C8C7-4AC5-8314-CD75F908F388}" destId="{E9378E54-60F3-49A0-B9A2-EC891FCF33C6}" srcOrd="0" destOrd="0" presId="urn:microsoft.com/office/officeart/2018/5/layout/IconCircleLabelList"/>
    <dgm:cxn modelId="{11A93943-056E-49E4-BCEA-0C07DF2A4C2F}" type="presParOf" srcId="{C3773883-7656-4E5C-AF4F-820B2982A77B}" destId="{BC5DB874-10F2-41DC-9C5C-C0DAF94398D3}" srcOrd="0" destOrd="0" presId="urn:microsoft.com/office/officeart/2018/5/layout/IconCircleLabelList"/>
    <dgm:cxn modelId="{4B2719A4-4C33-4681-9EC7-CB77E2B071B0}" type="presParOf" srcId="{BC5DB874-10F2-41DC-9C5C-C0DAF94398D3}" destId="{A46393F9-809B-4F4D-A9BF-C35278CD6C63}" srcOrd="0" destOrd="0" presId="urn:microsoft.com/office/officeart/2018/5/layout/IconCircleLabelList"/>
    <dgm:cxn modelId="{9A4542AA-A9BA-4E7A-8F3C-BC360EE14D38}" type="presParOf" srcId="{BC5DB874-10F2-41DC-9C5C-C0DAF94398D3}" destId="{7678E10F-D1DD-47AB-8E7C-6994FB7FCB1A}" srcOrd="1" destOrd="0" presId="urn:microsoft.com/office/officeart/2018/5/layout/IconCircleLabelList"/>
    <dgm:cxn modelId="{4AC58EE2-87DE-4FA8-A750-9BC49AC2202E}" type="presParOf" srcId="{BC5DB874-10F2-41DC-9C5C-C0DAF94398D3}" destId="{282F0BCB-BCA1-45E3-910E-526E7511DDE5}" srcOrd="2" destOrd="0" presId="urn:microsoft.com/office/officeart/2018/5/layout/IconCircleLabelList"/>
    <dgm:cxn modelId="{BD5E1A0B-F95E-475A-A70E-441CB0E24279}" type="presParOf" srcId="{BC5DB874-10F2-41DC-9C5C-C0DAF94398D3}" destId="{74BA6365-75EC-42A2-ADE4-EA8AE8FB0B18}" srcOrd="3" destOrd="0" presId="urn:microsoft.com/office/officeart/2018/5/layout/IconCircleLabelList"/>
    <dgm:cxn modelId="{A6DD041B-0807-4148-B8B9-B8BEA96E24BD}" type="presParOf" srcId="{C3773883-7656-4E5C-AF4F-820B2982A77B}" destId="{DFE5B670-B7CF-4E17-9AE4-D0E410D84DE4}" srcOrd="1" destOrd="0" presId="urn:microsoft.com/office/officeart/2018/5/layout/IconCircleLabelList"/>
    <dgm:cxn modelId="{C2596BFB-0C2B-4683-A8A4-B6C1072514B2}" type="presParOf" srcId="{C3773883-7656-4E5C-AF4F-820B2982A77B}" destId="{C7C8AB6C-6CD1-45E6-9031-0D713C2E052A}" srcOrd="2" destOrd="0" presId="urn:microsoft.com/office/officeart/2018/5/layout/IconCircleLabelList"/>
    <dgm:cxn modelId="{517672AC-7437-4B23-9793-399D64922E15}" type="presParOf" srcId="{C7C8AB6C-6CD1-45E6-9031-0D713C2E052A}" destId="{F8311603-0155-4C38-9FC8-D9765F30310A}" srcOrd="0" destOrd="0" presId="urn:microsoft.com/office/officeart/2018/5/layout/IconCircleLabelList"/>
    <dgm:cxn modelId="{A81EE8E9-E716-41D7-8866-841929422754}" type="presParOf" srcId="{C7C8AB6C-6CD1-45E6-9031-0D713C2E052A}" destId="{670547C7-C135-4ED9-BCDB-9176BA1540BE}" srcOrd="1" destOrd="0" presId="urn:microsoft.com/office/officeart/2018/5/layout/IconCircleLabelList"/>
    <dgm:cxn modelId="{4496F6B0-FDC1-4237-AEDD-44E5967C6C49}" type="presParOf" srcId="{C7C8AB6C-6CD1-45E6-9031-0D713C2E052A}" destId="{10DD65A5-0613-4875-A396-F19CD7260484}" srcOrd="2" destOrd="0" presId="urn:microsoft.com/office/officeart/2018/5/layout/IconCircleLabelList"/>
    <dgm:cxn modelId="{25B51FFE-2591-4F0B-845A-BA1A35B783AA}" type="presParOf" srcId="{C7C8AB6C-6CD1-45E6-9031-0D713C2E052A}" destId="{8DB5CEF9-17A5-4229-9B5E-240FDA820E2C}" srcOrd="3" destOrd="0" presId="urn:microsoft.com/office/officeart/2018/5/layout/IconCircleLabelList"/>
    <dgm:cxn modelId="{8CC33CD5-3508-4F65-90CA-ADA73FE0DA51}" type="presParOf" srcId="{C3773883-7656-4E5C-AF4F-820B2982A77B}" destId="{8F77DDC0-DCCE-43AB-A66A-8C2396A9D771}" srcOrd="3" destOrd="0" presId="urn:microsoft.com/office/officeart/2018/5/layout/IconCircleLabelList"/>
    <dgm:cxn modelId="{C82E16CB-3C5F-4A6D-A8D7-DAC8A5CE807A}" type="presParOf" srcId="{C3773883-7656-4E5C-AF4F-820B2982A77B}" destId="{317C43D3-474C-4F80-9DEE-3E92B9D1304E}" srcOrd="4" destOrd="0" presId="urn:microsoft.com/office/officeart/2018/5/layout/IconCircleLabelList"/>
    <dgm:cxn modelId="{16FEF7E4-4E92-4032-90BB-1A8E4DAE5023}" type="presParOf" srcId="{317C43D3-474C-4F80-9DEE-3E92B9D1304E}" destId="{30BEABC9-9245-4DDA-A21B-AF22E0238D83}" srcOrd="0" destOrd="0" presId="urn:microsoft.com/office/officeart/2018/5/layout/IconCircleLabelList"/>
    <dgm:cxn modelId="{62C05834-F347-4152-BE6E-23AB355C9A82}" type="presParOf" srcId="{317C43D3-474C-4F80-9DEE-3E92B9D1304E}" destId="{8B1C2CF3-63D4-4B28-8CAD-032EFE635462}" srcOrd="1" destOrd="0" presId="urn:microsoft.com/office/officeart/2018/5/layout/IconCircleLabelList"/>
    <dgm:cxn modelId="{D9360CF6-1619-4FA5-95DA-A1002338C407}" type="presParOf" srcId="{317C43D3-474C-4F80-9DEE-3E92B9D1304E}" destId="{CA782CE2-FFA1-437A-9D42-C58E18A962BE}" srcOrd="2" destOrd="0" presId="urn:microsoft.com/office/officeart/2018/5/layout/IconCircleLabelList"/>
    <dgm:cxn modelId="{3C75CED7-B4E3-47F2-9C88-14200B170961}" type="presParOf" srcId="{317C43D3-474C-4F80-9DEE-3E92B9D1304E}" destId="{FF6E71EF-846E-4DA3-840F-846B33120EA7}" srcOrd="3" destOrd="0" presId="urn:microsoft.com/office/officeart/2018/5/layout/IconCircleLabelList"/>
    <dgm:cxn modelId="{7079CDAD-CC19-4265-87F4-B185E274D2F4}" type="presParOf" srcId="{C3773883-7656-4E5C-AF4F-820B2982A77B}" destId="{E0B53877-183F-46A7-931C-7C772769EA8D}" srcOrd="5" destOrd="0" presId="urn:microsoft.com/office/officeart/2018/5/layout/IconCircleLabelList"/>
    <dgm:cxn modelId="{1D73A759-36F1-4ED2-AC43-62588EE6555B}" type="presParOf" srcId="{C3773883-7656-4E5C-AF4F-820B2982A77B}" destId="{B7D75DC2-A6F6-4503-AE18-65CA6182ED66}" srcOrd="6" destOrd="0" presId="urn:microsoft.com/office/officeart/2018/5/layout/IconCircleLabelList"/>
    <dgm:cxn modelId="{DD58582E-6BCA-42F6-B554-093EB813E50A}" type="presParOf" srcId="{B7D75DC2-A6F6-4503-AE18-65CA6182ED66}" destId="{D9FFEA3F-F744-4991-A836-E7BC9B03765E}" srcOrd="0" destOrd="0" presId="urn:microsoft.com/office/officeart/2018/5/layout/IconCircleLabelList"/>
    <dgm:cxn modelId="{815A05AE-1EA0-49A6-AFFF-1A2B31E8C8EE}" type="presParOf" srcId="{B7D75DC2-A6F6-4503-AE18-65CA6182ED66}" destId="{BC697745-6298-481E-854F-AA4FE60B5862}" srcOrd="1" destOrd="0" presId="urn:microsoft.com/office/officeart/2018/5/layout/IconCircleLabelList"/>
    <dgm:cxn modelId="{B6D485B2-3617-4F04-BFE5-7A82DF4B4266}" type="presParOf" srcId="{B7D75DC2-A6F6-4503-AE18-65CA6182ED66}" destId="{DD75A14A-101A-4E1D-9656-B017DBAB39BF}" srcOrd="2" destOrd="0" presId="urn:microsoft.com/office/officeart/2018/5/layout/IconCircleLabelList"/>
    <dgm:cxn modelId="{45D8C19F-78AA-44AD-98DD-E8A03519257D}" type="presParOf" srcId="{B7D75DC2-A6F6-4503-AE18-65CA6182ED66}" destId="{E9378E54-60F3-49A0-B9A2-EC891FCF33C6}" srcOrd="3" destOrd="0" presId="urn:microsoft.com/office/officeart/2018/5/layout/IconCircleLabelList"/>
    <dgm:cxn modelId="{C725D15D-E2C1-4A43-A8AE-403DD2F2338C}" type="presParOf" srcId="{C3773883-7656-4E5C-AF4F-820B2982A77B}" destId="{A280EDDE-AB1C-4178-B9C0-7544FAFDA2F7}" srcOrd="7" destOrd="0" presId="urn:microsoft.com/office/officeart/2018/5/layout/IconCircleLabelList"/>
    <dgm:cxn modelId="{621EC766-D826-4B36-8EE2-1986E918961B}" type="presParOf" srcId="{C3773883-7656-4E5C-AF4F-820B2982A77B}" destId="{174342E3-BA3F-45B4-B095-25944377DD9B}" srcOrd="8" destOrd="0" presId="urn:microsoft.com/office/officeart/2018/5/layout/IconCircleLabelList"/>
    <dgm:cxn modelId="{C0DF6D44-E31C-44D5-88D9-B94DBA543205}" type="presParOf" srcId="{174342E3-BA3F-45B4-B095-25944377DD9B}" destId="{46919442-F27D-4388-98A1-915D1624CBB2}" srcOrd="0" destOrd="0" presId="urn:microsoft.com/office/officeart/2018/5/layout/IconCircleLabelList"/>
    <dgm:cxn modelId="{43BD145C-7933-484B-BE31-EFC623F7DFC7}" type="presParOf" srcId="{174342E3-BA3F-45B4-B095-25944377DD9B}" destId="{D9190A9E-9E9E-4BAB-8F51-16EB5D21CB68}" srcOrd="1" destOrd="0" presId="urn:microsoft.com/office/officeart/2018/5/layout/IconCircleLabelList"/>
    <dgm:cxn modelId="{B4C10E39-5EB6-423B-A2C4-9A3824117A14}" type="presParOf" srcId="{174342E3-BA3F-45B4-B095-25944377DD9B}" destId="{68A775D4-7911-4B31-B497-0F268C7F878D}" srcOrd="2" destOrd="0" presId="urn:microsoft.com/office/officeart/2018/5/layout/IconCircleLabelList"/>
    <dgm:cxn modelId="{71C65777-C122-463D-8FD0-1D4360AB282D}" type="presParOf" srcId="{174342E3-BA3F-45B4-B095-25944377DD9B}" destId="{02FA369B-9A71-4231-A045-9D01234C531F}" srcOrd="3" destOrd="0" presId="urn:microsoft.com/office/officeart/2018/5/layout/IconCircleLabelList"/>
    <dgm:cxn modelId="{91957E5E-6FE0-48C4-8E35-83F479895EB8}" type="presParOf" srcId="{C3773883-7656-4E5C-AF4F-820B2982A77B}" destId="{B3497D43-6410-4AE7-8CC9-2A3F4FD89E07}" srcOrd="9" destOrd="0" presId="urn:microsoft.com/office/officeart/2018/5/layout/IconCircleLabelList"/>
    <dgm:cxn modelId="{6A15910D-38DA-4DE4-B70D-FFD35589CFAB}" type="presParOf" srcId="{C3773883-7656-4E5C-AF4F-820B2982A77B}" destId="{9CEB7232-559F-4D66-87DC-83FCA6EEDE3E}" srcOrd="10" destOrd="0" presId="urn:microsoft.com/office/officeart/2018/5/layout/IconCircleLabelList"/>
    <dgm:cxn modelId="{C41ABA7E-BB43-47BE-879C-DCACFAC2C30E}" type="presParOf" srcId="{9CEB7232-559F-4D66-87DC-83FCA6EEDE3E}" destId="{0FBD6A49-4782-4776-9CD2-D11CDF1445ED}" srcOrd="0" destOrd="0" presId="urn:microsoft.com/office/officeart/2018/5/layout/IconCircleLabelList"/>
    <dgm:cxn modelId="{327B1BA4-E1B8-49CD-82BF-80C81DCD772C}" type="presParOf" srcId="{9CEB7232-559F-4D66-87DC-83FCA6EEDE3E}" destId="{7FDE3B99-DFFC-4E0B-BDA3-03EE4E51E8ED}" srcOrd="1" destOrd="0" presId="urn:microsoft.com/office/officeart/2018/5/layout/IconCircleLabelList"/>
    <dgm:cxn modelId="{D5A3BB14-642E-4DA9-BB39-C36910B72E9F}" type="presParOf" srcId="{9CEB7232-559F-4D66-87DC-83FCA6EEDE3E}" destId="{6C64A85A-FA24-40C6-9C42-20017F2A8E98}" srcOrd="2" destOrd="0" presId="urn:microsoft.com/office/officeart/2018/5/layout/IconCircleLabelList"/>
    <dgm:cxn modelId="{388C7631-0FBE-4B99-80DC-AA8D9B8539D4}" type="presParOf" srcId="{9CEB7232-559F-4D66-87DC-83FCA6EEDE3E}" destId="{8310E881-5523-47C8-85D0-E2CF2A5D5CC0}" srcOrd="3" destOrd="0" presId="urn:microsoft.com/office/officeart/2018/5/layout/IconCircleLabelList"/>
    <dgm:cxn modelId="{EF80B89C-627B-4D71-8EA0-C20FE6B7AA6A}" type="presParOf" srcId="{C3773883-7656-4E5C-AF4F-820B2982A77B}" destId="{B7459046-2870-413C-B2E1-2A49D4DD6AE7}" srcOrd="11" destOrd="0" presId="urn:microsoft.com/office/officeart/2018/5/layout/IconCircleLabelList"/>
    <dgm:cxn modelId="{2782347D-7C3F-41B6-B674-7F245B85E25F}" type="presParOf" srcId="{C3773883-7656-4E5C-AF4F-820B2982A77B}" destId="{03FEC1D2-7437-4C77-A520-4C45EF177635}" srcOrd="12" destOrd="0" presId="urn:microsoft.com/office/officeart/2018/5/layout/IconCircleLabelList"/>
    <dgm:cxn modelId="{4F36BE83-BF02-43BF-A481-0E7E532EE179}" type="presParOf" srcId="{03FEC1D2-7437-4C77-A520-4C45EF177635}" destId="{BD08762C-E75B-4AAF-AACD-4B0EE8CD6857}" srcOrd="0" destOrd="0" presId="urn:microsoft.com/office/officeart/2018/5/layout/IconCircleLabelList"/>
    <dgm:cxn modelId="{022F49C5-96E9-4C49-AECE-3CF8FD9854F1}" type="presParOf" srcId="{03FEC1D2-7437-4C77-A520-4C45EF177635}" destId="{13DC7AAE-0CCF-4AD5-8BDB-99AE43F57788}" srcOrd="1" destOrd="0" presId="urn:microsoft.com/office/officeart/2018/5/layout/IconCircleLabelList"/>
    <dgm:cxn modelId="{B6D41763-2C44-467C-83C9-7031C43D6E2C}" type="presParOf" srcId="{03FEC1D2-7437-4C77-A520-4C45EF177635}" destId="{023AB8E8-EE84-4D88-A199-A02EDB97989B}" srcOrd="2" destOrd="0" presId="urn:microsoft.com/office/officeart/2018/5/layout/IconCircleLabelList"/>
    <dgm:cxn modelId="{768FEB3A-E134-4DBF-BF38-D335DEC7C913}" type="presParOf" srcId="{03FEC1D2-7437-4C77-A520-4C45EF177635}" destId="{391B5C6C-517D-4686-947C-327CF970B9A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710A05-9101-4123-AFD4-276041510B2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5100008-E1DF-4ECC-9D51-A195663AE29C}">
      <dgm:prSet/>
      <dgm:spPr/>
      <dgm:t>
        <a:bodyPr/>
        <a:lstStyle/>
        <a:p>
          <a:r>
            <a:rPr lang="en-GB"/>
            <a:t>Social cohesion </a:t>
          </a:r>
          <a:endParaRPr lang="en-US"/>
        </a:p>
      </dgm:t>
    </dgm:pt>
    <dgm:pt modelId="{813B3497-5B49-4644-9731-EF909A3C9015}" type="parTrans" cxnId="{E6BD707F-82E7-40E7-BA47-7B78312A2775}">
      <dgm:prSet/>
      <dgm:spPr/>
      <dgm:t>
        <a:bodyPr/>
        <a:lstStyle/>
        <a:p>
          <a:endParaRPr lang="en-US"/>
        </a:p>
      </dgm:t>
    </dgm:pt>
    <dgm:pt modelId="{9AD2D9AB-614E-48CE-B5C3-1B38CB74C619}" type="sibTrans" cxnId="{E6BD707F-82E7-40E7-BA47-7B78312A2775}">
      <dgm:prSet/>
      <dgm:spPr/>
      <dgm:t>
        <a:bodyPr/>
        <a:lstStyle/>
        <a:p>
          <a:endParaRPr lang="en-US"/>
        </a:p>
      </dgm:t>
    </dgm:pt>
    <dgm:pt modelId="{710F0084-F471-4824-95EC-D381A82BEA07}">
      <dgm:prSet/>
      <dgm:spPr/>
      <dgm:t>
        <a:bodyPr/>
        <a:lstStyle/>
        <a:p>
          <a:r>
            <a:rPr lang="en-GB"/>
            <a:t>Economic growth </a:t>
          </a:r>
          <a:endParaRPr lang="en-US"/>
        </a:p>
      </dgm:t>
    </dgm:pt>
    <dgm:pt modelId="{A487FD69-8C92-4568-AC6F-8E4E3F4A64D0}" type="parTrans" cxnId="{DF7551A2-107D-4186-ACFB-A3BEF2C3B14A}">
      <dgm:prSet/>
      <dgm:spPr/>
      <dgm:t>
        <a:bodyPr/>
        <a:lstStyle/>
        <a:p>
          <a:endParaRPr lang="en-US"/>
        </a:p>
      </dgm:t>
    </dgm:pt>
    <dgm:pt modelId="{9436DD6B-3657-487C-8E74-72B3C79EAB06}" type="sibTrans" cxnId="{DF7551A2-107D-4186-ACFB-A3BEF2C3B14A}">
      <dgm:prSet/>
      <dgm:spPr/>
      <dgm:t>
        <a:bodyPr/>
        <a:lstStyle/>
        <a:p>
          <a:endParaRPr lang="en-US"/>
        </a:p>
      </dgm:t>
    </dgm:pt>
    <dgm:pt modelId="{190A3487-171D-4B4E-9576-E6F3A6B723B9}">
      <dgm:prSet/>
      <dgm:spPr/>
      <dgm:t>
        <a:bodyPr/>
        <a:lstStyle/>
        <a:p>
          <a:r>
            <a:rPr lang="en-GB"/>
            <a:t>Improved quality of life </a:t>
          </a:r>
          <a:endParaRPr lang="en-US"/>
        </a:p>
      </dgm:t>
    </dgm:pt>
    <dgm:pt modelId="{539E2571-8AFD-4402-9757-79BB577CDED4}" type="parTrans" cxnId="{39869DB3-E1F2-46F7-88CA-28669DA46175}">
      <dgm:prSet/>
      <dgm:spPr/>
      <dgm:t>
        <a:bodyPr/>
        <a:lstStyle/>
        <a:p>
          <a:endParaRPr lang="en-US"/>
        </a:p>
      </dgm:t>
    </dgm:pt>
    <dgm:pt modelId="{4688A421-5227-40E9-B54E-02EFEEA362AB}" type="sibTrans" cxnId="{39869DB3-E1F2-46F7-88CA-28669DA46175}">
      <dgm:prSet/>
      <dgm:spPr/>
      <dgm:t>
        <a:bodyPr/>
        <a:lstStyle/>
        <a:p>
          <a:endParaRPr lang="en-US"/>
        </a:p>
      </dgm:t>
    </dgm:pt>
    <dgm:pt modelId="{7D969A10-2BA9-4E7B-AF94-4D004D27FC50}" type="pres">
      <dgm:prSet presAssocID="{A5710A05-9101-4123-AFD4-276041510B2C}" presName="root" presStyleCnt="0">
        <dgm:presLayoutVars>
          <dgm:dir/>
          <dgm:resizeHandles val="exact"/>
        </dgm:presLayoutVars>
      </dgm:prSet>
      <dgm:spPr/>
    </dgm:pt>
    <dgm:pt modelId="{4D0C990B-C7A4-4E56-B392-71B02235CE56}" type="pres">
      <dgm:prSet presAssocID="{D5100008-E1DF-4ECC-9D51-A195663AE29C}" presName="compNode" presStyleCnt="0"/>
      <dgm:spPr/>
    </dgm:pt>
    <dgm:pt modelId="{5EFD6AC4-3096-4680-A805-097BA55E7B82}" type="pres">
      <dgm:prSet presAssocID="{D5100008-E1DF-4ECC-9D51-A195663AE29C}" presName="bgRect" presStyleLbl="bgShp" presStyleIdx="0" presStyleCnt="3"/>
      <dgm:spPr/>
    </dgm:pt>
    <dgm:pt modelId="{D49DB0A2-6261-4A6A-8A82-1B280776B3DF}" type="pres">
      <dgm:prSet presAssocID="{D5100008-E1DF-4ECC-9D51-A195663AE2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6E9F714-F847-4C66-B90E-42B615B96BC6}" type="pres">
      <dgm:prSet presAssocID="{D5100008-E1DF-4ECC-9D51-A195663AE29C}" presName="spaceRect" presStyleCnt="0"/>
      <dgm:spPr/>
    </dgm:pt>
    <dgm:pt modelId="{1BC2A417-3291-4D93-9ADB-4042126B674C}" type="pres">
      <dgm:prSet presAssocID="{D5100008-E1DF-4ECC-9D51-A195663AE29C}" presName="parTx" presStyleLbl="revTx" presStyleIdx="0" presStyleCnt="3">
        <dgm:presLayoutVars>
          <dgm:chMax val="0"/>
          <dgm:chPref val="0"/>
        </dgm:presLayoutVars>
      </dgm:prSet>
      <dgm:spPr/>
    </dgm:pt>
    <dgm:pt modelId="{0E38038A-2FE7-46CC-84C9-1CED34C7F372}" type="pres">
      <dgm:prSet presAssocID="{9AD2D9AB-614E-48CE-B5C3-1B38CB74C619}" presName="sibTrans" presStyleCnt="0"/>
      <dgm:spPr/>
    </dgm:pt>
    <dgm:pt modelId="{430C6351-BE5E-40CF-B60C-FE513695E5A5}" type="pres">
      <dgm:prSet presAssocID="{710F0084-F471-4824-95EC-D381A82BEA07}" presName="compNode" presStyleCnt="0"/>
      <dgm:spPr/>
    </dgm:pt>
    <dgm:pt modelId="{9E23396F-5F2C-4B46-8C3A-23E28D9CA577}" type="pres">
      <dgm:prSet presAssocID="{710F0084-F471-4824-95EC-D381A82BEA07}" presName="bgRect" presStyleLbl="bgShp" presStyleIdx="1" presStyleCnt="3"/>
      <dgm:spPr/>
    </dgm:pt>
    <dgm:pt modelId="{2811C109-0CB1-412B-977F-CDEEF336A68F}" type="pres">
      <dgm:prSet presAssocID="{710F0084-F471-4824-95EC-D381A82BEA0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2D983BA-FF58-4F68-A30A-838E3A2E0D36}" type="pres">
      <dgm:prSet presAssocID="{710F0084-F471-4824-95EC-D381A82BEA07}" presName="spaceRect" presStyleCnt="0"/>
      <dgm:spPr/>
    </dgm:pt>
    <dgm:pt modelId="{F6C84997-DB8F-482B-899F-044C36EA7AAA}" type="pres">
      <dgm:prSet presAssocID="{710F0084-F471-4824-95EC-D381A82BEA07}" presName="parTx" presStyleLbl="revTx" presStyleIdx="1" presStyleCnt="3">
        <dgm:presLayoutVars>
          <dgm:chMax val="0"/>
          <dgm:chPref val="0"/>
        </dgm:presLayoutVars>
      </dgm:prSet>
      <dgm:spPr/>
    </dgm:pt>
    <dgm:pt modelId="{EB4FA7DB-FA63-40E8-ABF8-01B06C5B1B5A}" type="pres">
      <dgm:prSet presAssocID="{9436DD6B-3657-487C-8E74-72B3C79EAB06}" presName="sibTrans" presStyleCnt="0"/>
      <dgm:spPr/>
    </dgm:pt>
    <dgm:pt modelId="{71E6D1CD-714A-4D13-98B0-6C5E029544C8}" type="pres">
      <dgm:prSet presAssocID="{190A3487-171D-4B4E-9576-E6F3A6B723B9}" presName="compNode" presStyleCnt="0"/>
      <dgm:spPr/>
    </dgm:pt>
    <dgm:pt modelId="{F4562861-2D8C-4E1E-8C4B-61942FE5BA03}" type="pres">
      <dgm:prSet presAssocID="{190A3487-171D-4B4E-9576-E6F3A6B723B9}" presName="bgRect" presStyleLbl="bgShp" presStyleIdx="2" presStyleCnt="3"/>
      <dgm:spPr/>
    </dgm:pt>
    <dgm:pt modelId="{F34D960D-8992-4EFC-9C89-6A1F277F974C}" type="pres">
      <dgm:prSet presAssocID="{190A3487-171D-4B4E-9576-E6F3A6B723B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415FFA1-5653-4F5B-A684-E6C03339197A}" type="pres">
      <dgm:prSet presAssocID="{190A3487-171D-4B4E-9576-E6F3A6B723B9}" presName="spaceRect" presStyleCnt="0"/>
      <dgm:spPr/>
    </dgm:pt>
    <dgm:pt modelId="{365CBFD2-4FD7-4DAC-B81D-FDD29B3B0AF2}" type="pres">
      <dgm:prSet presAssocID="{190A3487-171D-4B4E-9576-E6F3A6B723B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6C0716C-0DF3-431D-9098-8E25DD2C13B1}" type="presOf" srcId="{710F0084-F471-4824-95EC-D381A82BEA07}" destId="{F6C84997-DB8F-482B-899F-044C36EA7AAA}" srcOrd="0" destOrd="0" presId="urn:microsoft.com/office/officeart/2018/2/layout/IconVerticalSolidList"/>
    <dgm:cxn modelId="{8BEDB67D-02C6-473D-A29B-C3951D64410B}" type="presOf" srcId="{D5100008-E1DF-4ECC-9D51-A195663AE29C}" destId="{1BC2A417-3291-4D93-9ADB-4042126B674C}" srcOrd="0" destOrd="0" presId="urn:microsoft.com/office/officeart/2018/2/layout/IconVerticalSolidList"/>
    <dgm:cxn modelId="{E6BD707F-82E7-40E7-BA47-7B78312A2775}" srcId="{A5710A05-9101-4123-AFD4-276041510B2C}" destId="{D5100008-E1DF-4ECC-9D51-A195663AE29C}" srcOrd="0" destOrd="0" parTransId="{813B3497-5B49-4644-9731-EF909A3C9015}" sibTransId="{9AD2D9AB-614E-48CE-B5C3-1B38CB74C619}"/>
    <dgm:cxn modelId="{DF7551A2-107D-4186-ACFB-A3BEF2C3B14A}" srcId="{A5710A05-9101-4123-AFD4-276041510B2C}" destId="{710F0084-F471-4824-95EC-D381A82BEA07}" srcOrd="1" destOrd="0" parTransId="{A487FD69-8C92-4568-AC6F-8E4E3F4A64D0}" sibTransId="{9436DD6B-3657-487C-8E74-72B3C79EAB06}"/>
    <dgm:cxn modelId="{39869DB3-E1F2-46F7-88CA-28669DA46175}" srcId="{A5710A05-9101-4123-AFD4-276041510B2C}" destId="{190A3487-171D-4B4E-9576-E6F3A6B723B9}" srcOrd="2" destOrd="0" parTransId="{539E2571-8AFD-4402-9757-79BB577CDED4}" sibTransId="{4688A421-5227-40E9-B54E-02EFEEA362AB}"/>
    <dgm:cxn modelId="{9C436DBC-7F8C-4DF1-9C1F-6456413568BE}" type="presOf" srcId="{190A3487-171D-4B4E-9576-E6F3A6B723B9}" destId="{365CBFD2-4FD7-4DAC-B81D-FDD29B3B0AF2}" srcOrd="0" destOrd="0" presId="urn:microsoft.com/office/officeart/2018/2/layout/IconVerticalSolidList"/>
    <dgm:cxn modelId="{FC7D46DE-9398-452A-AA7F-919376DE26CB}" type="presOf" srcId="{A5710A05-9101-4123-AFD4-276041510B2C}" destId="{7D969A10-2BA9-4E7B-AF94-4D004D27FC50}" srcOrd="0" destOrd="0" presId="urn:microsoft.com/office/officeart/2018/2/layout/IconVerticalSolidList"/>
    <dgm:cxn modelId="{477545AD-40B0-433D-92EE-A5DB098E52B8}" type="presParOf" srcId="{7D969A10-2BA9-4E7B-AF94-4D004D27FC50}" destId="{4D0C990B-C7A4-4E56-B392-71B02235CE56}" srcOrd="0" destOrd="0" presId="urn:microsoft.com/office/officeart/2018/2/layout/IconVerticalSolidList"/>
    <dgm:cxn modelId="{B3B963AB-801A-4ACC-83E2-8F7901B4F7A2}" type="presParOf" srcId="{4D0C990B-C7A4-4E56-B392-71B02235CE56}" destId="{5EFD6AC4-3096-4680-A805-097BA55E7B82}" srcOrd="0" destOrd="0" presId="urn:microsoft.com/office/officeart/2018/2/layout/IconVerticalSolidList"/>
    <dgm:cxn modelId="{941D1254-0A6C-4151-97DA-CD337B39C59D}" type="presParOf" srcId="{4D0C990B-C7A4-4E56-B392-71B02235CE56}" destId="{D49DB0A2-6261-4A6A-8A82-1B280776B3DF}" srcOrd="1" destOrd="0" presId="urn:microsoft.com/office/officeart/2018/2/layout/IconVerticalSolidList"/>
    <dgm:cxn modelId="{3D5A78CE-F71F-4240-AF9C-0BB4974B64D0}" type="presParOf" srcId="{4D0C990B-C7A4-4E56-B392-71B02235CE56}" destId="{76E9F714-F847-4C66-B90E-42B615B96BC6}" srcOrd="2" destOrd="0" presId="urn:microsoft.com/office/officeart/2018/2/layout/IconVerticalSolidList"/>
    <dgm:cxn modelId="{987827D3-D012-4D46-BA15-AFBA57359056}" type="presParOf" srcId="{4D0C990B-C7A4-4E56-B392-71B02235CE56}" destId="{1BC2A417-3291-4D93-9ADB-4042126B674C}" srcOrd="3" destOrd="0" presId="urn:microsoft.com/office/officeart/2018/2/layout/IconVerticalSolidList"/>
    <dgm:cxn modelId="{854CA802-F911-42EE-A2E6-879A84ACF23C}" type="presParOf" srcId="{7D969A10-2BA9-4E7B-AF94-4D004D27FC50}" destId="{0E38038A-2FE7-46CC-84C9-1CED34C7F372}" srcOrd="1" destOrd="0" presId="urn:microsoft.com/office/officeart/2018/2/layout/IconVerticalSolidList"/>
    <dgm:cxn modelId="{2318340B-2C47-45BB-A7BD-1366F0A4B33B}" type="presParOf" srcId="{7D969A10-2BA9-4E7B-AF94-4D004D27FC50}" destId="{430C6351-BE5E-40CF-B60C-FE513695E5A5}" srcOrd="2" destOrd="0" presId="urn:microsoft.com/office/officeart/2018/2/layout/IconVerticalSolidList"/>
    <dgm:cxn modelId="{AD214574-45AC-4007-BE77-C398946D2D98}" type="presParOf" srcId="{430C6351-BE5E-40CF-B60C-FE513695E5A5}" destId="{9E23396F-5F2C-4B46-8C3A-23E28D9CA577}" srcOrd="0" destOrd="0" presId="urn:microsoft.com/office/officeart/2018/2/layout/IconVerticalSolidList"/>
    <dgm:cxn modelId="{AD23AAA7-D750-4FF9-A436-83C0D747DA13}" type="presParOf" srcId="{430C6351-BE5E-40CF-B60C-FE513695E5A5}" destId="{2811C109-0CB1-412B-977F-CDEEF336A68F}" srcOrd="1" destOrd="0" presId="urn:microsoft.com/office/officeart/2018/2/layout/IconVerticalSolidList"/>
    <dgm:cxn modelId="{8373477F-FDF9-4E05-B7E7-08194A6FB393}" type="presParOf" srcId="{430C6351-BE5E-40CF-B60C-FE513695E5A5}" destId="{B2D983BA-FF58-4F68-A30A-838E3A2E0D36}" srcOrd="2" destOrd="0" presId="urn:microsoft.com/office/officeart/2018/2/layout/IconVerticalSolidList"/>
    <dgm:cxn modelId="{5C60A8C4-DC53-494D-87A4-3C080B7A1DFA}" type="presParOf" srcId="{430C6351-BE5E-40CF-B60C-FE513695E5A5}" destId="{F6C84997-DB8F-482B-899F-044C36EA7AAA}" srcOrd="3" destOrd="0" presId="urn:microsoft.com/office/officeart/2018/2/layout/IconVerticalSolidList"/>
    <dgm:cxn modelId="{3BD87431-9EA5-47FD-B1A4-62ABF426762A}" type="presParOf" srcId="{7D969A10-2BA9-4E7B-AF94-4D004D27FC50}" destId="{EB4FA7DB-FA63-40E8-ABF8-01B06C5B1B5A}" srcOrd="3" destOrd="0" presId="urn:microsoft.com/office/officeart/2018/2/layout/IconVerticalSolidList"/>
    <dgm:cxn modelId="{19D69387-E6AF-4FA3-8376-38D6D6CEC5DD}" type="presParOf" srcId="{7D969A10-2BA9-4E7B-AF94-4D004D27FC50}" destId="{71E6D1CD-714A-4D13-98B0-6C5E029544C8}" srcOrd="4" destOrd="0" presId="urn:microsoft.com/office/officeart/2018/2/layout/IconVerticalSolidList"/>
    <dgm:cxn modelId="{7A4E4DD5-70B5-474B-8F4B-0AE3D14032CE}" type="presParOf" srcId="{71E6D1CD-714A-4D13-98B0-6C5E029544C8}" destId="{F4562861-2D8C-4E1E-8C4B-61942FE5BA03}" srcOrd="0" destOrd="0" presId="urn:microsoft.com/office/officeart/2018/2/layout/IconVerticalSolidList"/>
    <dgm:cxn modelId="{43693FE9-0570-4B66-AFF0-AEB9471087F6}" type="presParOf" srcId="{71E6D1CD-714A-4D13-98B0-6C5E029544C8}" destId="{F34D960D-8992-4EFC-9C89-6A1F277F974C}" srcOrd="1" destOrd="0" presId="urn:microsoft.com/office/officeart/2018/2/layout/IconVerticalSolidList"/>
    <dgm:cxn modelId="{284E9778-5C74-478B-8FEC-F34E2C3CDD2D}" type="presParOf" srcId="{71E6D1CD-714A-4D13-98B0-6C5E029544C8}" destId="{E415FFA1-5653-4F5B-A684-E6C03339197A}" srcOrd="2" destOrd="0" presId="urn:microsoft.com/office/officeart/2018/2/layout/IconVerticalSolidList"/>
    <dgm:cxn modelId="{F0029843-C965-4EA5-9A2C-AFD80BD830A2}" type="presParOf" srcId="{71E6D1CD-714A-4D13-98B0-6C5E029544C8}" destId="{365CBFD2-4FD7-4DAC-B81D-FDD29B3B0AF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C129C3-9597-4E8C-BB81-97AB78772D0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8BA0053-1EEF-4391-8942-860F505E256D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Social isolation </a:t>
          </a:r>
          <a:endParaRPr lang="en-US">
            <a:latin typeface="Times New Roman"/>
            <a:cs typeface="Times New Roman"/>
          </a:endParaRPr>
        </a:p>
      </dgm:t>
    </dgm:pt>
    <dgm:pt modelId="{0D68B2CE-F834-47FE-A51B-D8E9EAB68154}" type="parTrans" cxnId="{C56773CB-3843-40DF-907E-CA71BFD1D963}">
      <dgm:prSet/>
      <dgm:spPr/>
      <dgm:t>
        <a:bodyPr/>
        <a:lstStyle/>
        <a:p>
          <a:endParaRPr lang="en-US"/>
        </a:p>
      </dgm:t>
    </dgm:pt>
    <dgm:pt modelId="{80177814-BC84-40DA-8E54-813669924CC9}" type="sibTrans" cxnId="{C56773CB-3843-40DF-907E-CA71BFD1D963}">
      <dgm:prSet/>
      <dgm:spPr/>
      <dgm:t>
        <a:bodyPr/>
        <a:lstStyle/>
        <a:p>
          <a:endParaRPr lang="en-US"/>
        </a:p>
      </dgm:t>
    </dgm:pt>
    <dgm:pt modelId="{0FD3D216-DC89-4005-9D41-069C0506FCDF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Mental health </a:t>
          </a:r>
          <a:endParaRPr lang="en-US">
            <a:latin typeface="Times New Roman"/>
            <a:cs typeface="Times New Roman"/>
          </a:endParaRPr>
        </a:p>
      </dgm:t>
    </dgm:pt>
    <dgm:pt modelId="{BD83D054-436A-438F-9B93-01B00D49A33E}" type="parTrans" cxnId="{5265B320-9769-4467-8221-5D93FE5C0F8E}">
      <dgm:prSet/>
      <dgm:spPr/>
      <dgm:t>
        <a:bodyPr/>
        <a:lstStyle/>
        <a:p>
          <a:endParaRPr lang="en-US"/>
        </a:p>
      </dgm:t>
    </dgm:pt>
    <dgm:pt modelId="{F70DAA10-91FD-4529-8443-E3EF070C4462}" type="sibTrans" cxnId="{5265B320-9769-4467-8221-5D93FE5C0F8E}">
      <dgm:prSet/>
      <dgm:spPr/>
      <dgm:t>
        <a:bodyPr/>
        <a:lstStyle/>
        <a:p>
          <a:endParaRPr lang="en-US"/>
        </a:p>
      </dgm:t>
    </dgm:pt>
    <dgm:pt modelId="{860BC7D9-EC08-4D12-821F-998A1D21F108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Access to internet </a:t>
          </a:r>
          <a:endParaRPr lang="en-US">
            <a:latin typeface="Times New Roman"/>
            <a:cs typeface="Times New Roman"/>
          </a:endParaRPr>
        </a:p>
      </dgm:t>
    </dgm:pt>
    <dgm:pt modelId="{1DE31168-D338-47B7-9206-6990D0968AC5}" type="parTrans" cxnId="{B033A7D0-5C2D-4234-84A8-178FA45001E1}">
      <dgm:prSet/>
      <dgm:spPr/>
      <dgm:t>
        <a:bodyPr/>
        <a:lstStyle/>
        <a:p>
          <a:endParaRPr lang="en-US"/>
        </a:p>
      </dgm:t>
    </dgm:pt>
    <dgm:pt modelId="{AB5E1831-1A72-4586-A7A6-9977FD3151C1}" type="sibTrans" cxnId="{B033A7D0-5C2D-4234-84A8-178FA45001E1}">
      <dgm:prSet/>
      <dgm:spPr/>
      <dgm:t>
        <a:bodyPr/>
        <a:lstStyle/>
        <a:p>
          <a:endParaRPr lang="en-US"/>
        </a:p>
      </dgm:t>
    </dgm:pt>
    <dgm:pt modelId="{074B4FE2-ABBE-4E7B-8360-9D5795BFAE33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Digital literacy </a:t>
          </a:r>
          <a:endParaRPr lang="en-US">
            <a:latin typeface="Times New Roman"/>
            <a:cs typeface="Times New Roman"/>
          </a:endParaRPr>
        </a:p>
      </dgm:t>
    </dgm:pt>
    <dgm:pt modelId="{A8C037CE-B8D4-4052-ABDD-51C7B514DE83}" type="parTrans" cxnId="{046322E1-5759-4ACD-9A02-B1C4843AE97B}">
      <dgm:prSet/>
      <dgm:spPr/>
      <dgm:t>
        <a:bodyPr/>
        <a:lstStyle/>
        <a:p>
          <a:endParaRPr lang="en-US"/>
        </a:p>
      </dgm:t>
    </dgm:pt>
    <dgm:pt modelId="{B5248095-E30E-4C5F-827D-5CF63527ABA7}" type="sibTrans" cxnId="{046322E1-5759-4ACD-9A02-B1C4843AE97B}">
      <dgm:prSet/>
      <dgm:spPr/>
      <dgm:t>
        <a:bodyPr/>
        <a:lstStyle/>
        <a:p>
          <a:endParaRPr lang="en-US"/>
        </a:p>
      </dgm:t>
    </dgm:pt>
    <dgm:pt modelId="{6D26C75D-33D4-4215-BC1F-4C20F4BA38C9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Infrastructure strain- Shift to remote learning and the increased demand of servers such as video conferencing led to connectivity issues </a:t>
          </a:r>
          <a:endParaRPr lang="en-US">
            <a:latin typeface="Times New Roman"/>
            <a:cs typeface="Times New Roman"/>
          </a:endParaRPr>
        </a:p>
      </dgm:t>
    </dgm:pt>
    <dgm:pt modelId="{CAD7BD84-17EB-43A4-BF27-9CB74DAA8A05}" type="parTrans" cxnId="{F62ED16F-D304-4D8E-87D8-3D2D2031D711}">
      <dgm:prSet/>
      <dgm:spPr/>
      <dgm:t>
        <a:bodyPr/>
        <a:lstStyle/>
        <a:p>
          <a:endParaRPr lang="en-US"/>
        </a:p>
      </dgm:t>
    </dgm:pt>
    <dgm:pt modelId="{4C76F8A0-5B74-453D-8D25-378DDDD9B29B}" type="sibTrans" cxnId="{F62ED16F-D304-4D8E-87D8-3D2D2031D711}">
      <dgm:prSet/>
      <dgm:spPr/>
      <dgm:t>
        <a:bodyPr/>
        <a:lstStyle/>
        <a:p>
          <a:endParaRPr lang="en-US"/>
        </a:p>
      </dgm:t>
    </dgm:pt>
    <dgm:pt modelId="{903DC816-5944-4B09-8D50-C2AAE4AC6905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Security and privacy concerns </a:t>
          </a:r>
          <a:endParaRPr lang="en-US">
            <a:latin typeface="Times New Roman"/>
            <a:cs typeface="Times New Roman"/>
          </a:endParaRPr>
        </a:p>
      </dgm:t>
    </dgm:pt>
    <dgm:pt modelId="{929F3234-B6B2-4CF8-9351-94E419063F51}" type="parTrans" cxnId="{FBC8F628-4A23-4573-AFCD-E92460D7925D}">
      <dgm:prSet/>
      <dgm:spPr/>
      <dgm:t>
        <a:bodyPr/>
        <a:lstStyle/>
        <a:p>
          <a:endParaRPr lang="en-US"/>
        </a:p>
      </dgm:t>
    </dgm:pt>
    <dgm:pt modelId="{6799677A-333F-4CEF-9EF8-C2BCCFFDBF17}" type="sibTrans" cxnId="{FBC8F628-4A23-4573-AFCD-E92460D7925D}">
      <dgm:prSet/>
      <dgm:spPr/>
      <dgm:t>
        <a:bodyPr/>
        <a:lstStyle/>
        <a:p>
          <a:endParaRPr lang="en-US"/>
        </a:p>
      </dgm:t>
    </dgm:pt>
    <dgm:pt modelId="{DBCCCA2E-477B-437E-ADAD-961DF22FA3FA}">
      <dgm:prSet/>
      <dgm:spPr/>
      <dgm:t>
        <a:bodyPr/>
        <a:lstStyle/>
        <a:p>
          <a:r>
            <a:rPr lang="en-GB">
              <a:latin typeface="Times New Roman"/>
              <a:cs typeface="Times New Roman"/>
            </a:rPr>
            <a:t>Digital divide in technolog</a:t>
          </a:r>
          <a:r>
            <a:rPr lang="en-GB"/>
            <a:t>y </a:t>
          </a:r>
          <a:endParaRPr lang="en-US"/>
        </a:p>
      </dgm:t>
    </dgm:pt>
    <dgm:pt modelId="{69CCBCC3-44E1-49FA-B169-E22ABB7E1B29}" type="parTrans" cxnId="{6C84B81B-C4E7-4823-B949-0A7E6BF728F3}">
      <dgm:prSet/>
      <dgm:spPr/>
      <dgm:t>
        <a:bodyPr/>
        <a:lstStyle/>
        <a:p>
          <a:endParaRPr lang="en-US"/>
        </a:p>
      </dgm:t>
    </dgm:pt>
    <dgm:pt modelId="{D9342C8E-5874-4A96-8159-1EFE2B35AAFA}" type="sibTrans" cxnId="{6C84B81B-C4E7-4823-B949-0A7E6BF728F3}">
      <dgm:prSet/>
      <dgm:spPr/>
      <dgm:t>
        <a:bodyPr/>
        <a:lstStyle/>
        <a:p>
          <a:endParaRPr lang="en-US"/>
        </a:p>
      </dgm:t>
    </dgm:pt>
    <dgm:pt modelId="{5D26ADA6-AD79-411D-8AB7-E688871A8328}" type="pres">
      <dgm:prSet presAssocID="{5AC129C3-9597-4E8C-BB81-97AB78772D0F}" presName="root" presStyleCnt="0">
        <dgm:presLayoutVars>
          <dgm:dir/>
          <dgm:resizeHandles val="exact"/>
        </dgm:presLayoutVars>
      </dgm:prSet>
      <dgm:spPr/>
    </dgm:pt>
    <dgm:pt modelId="{12CA96DD-7031-4C83-9FE8-2456431CB551}" type="pres">
      <dgm:prSet presAssocID="{58BA0053-1EEF-4391-8942-860F505E256D}" presName="compNode" presStyleCnt="0"/>
      <dgm:spPr/>
    </dgm:pt>
    <dgm:pt modelId="{FA71D099-5027-4E29-A097-2B67F92BB708}" type="pres">
      <dgm:prSet presAssocID="{58BA0053-1EEF-4391-8942-860F505E256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539BB33-1B31-40CB-9AA0-B7A5825DE86D}" type="pres">
      <dgm:prSet presAssocID="{58BA0053-1EEF-4391-8942-860F505E256D}" presName="spaceRect" presStyleCnt="0"/>
      <dgm:spPr/>
    </dgm:pt>
    <dgm:pt modelId="{0316FC76-1F23-4761-962A-3F45F7AB60D2}" type="pres">
      <dgm:prSet presAssocID="{58BA0053-1EEF-4391-8942-860F505E256D}" presName="textRect" presStyleLbl="revTx" presStyleIdx="0" presStyleCnt="7">
        <dgm:presLayoutVars>
          <dgm:chMax val="1"/>
          <dgm:chPref val="1"/>
        </dgm:presLayoutVars>
      </dgm:prSet>
      <dgm:spPr/>
    </dgm:pt>
    <dgm:pt modelId="{55740D29-7BA4-4063-A1D8-7D8C60EFC3D2}" type="pres">
      <dgm:prSet presAssocID="{80177814-BC84-40DA-8E54-813669924CC9}" presName="sibTrans" presStyleCnt="0"/>
      <dgm:spPr/>
    </dgm:pt>
    <dgm:pt modelId="{A66E5890-F6EF-4C06-8852-F4A3E17EA136}" type="pres">
      <dgm:prSet presAssocID="{0FD3D216-DC89-4005-9D41-069C0506FCDF}" presName="compNode" presStyleCnt="0"/>
      <dgm:spPr/>
    </dgm:pt>
    <dgm:pt modelId="{5BB7BBCB-6988-4359-8447-D5EA0B00CBF8}" type="pres">
      <dgm:prSet presAssocID="{0FD3D216-DC89-4005-9D41-069C0506FCD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B539378-F8D1-4A78-91CF-608B18C3ED4B}" type="pres">
      <dgm:prSet presAssocID="{0FD3D216-DC89-4005-9D41-069C0506FCDF}" presName="spaceRect" presStyleCnt="0"/>
      <dgm:spPr/>
    </dgm:pt>
    <dgm:pt modelId="{2F5D6909-A1BB-459F-BD44-EB564ADEF47A}" type="pres">
      <dgm:prSet presAssocID="{0FD3D216-DC89-4005-9D41-069C0506FCDF}" presName="textRect" presStyleLbl="revTx" presStyleIdx="1" presStyleCnt="7">
        <dgm:presLayoutVars>
          <dgm:chMax val="1"/>
          <dgm:chPref val="1"/>
        </dgm:presLayoutVars>
      </dgm:prSet>
      <dgm:spPr/>
    </dgm:pt>
    <dgm:pt modelId="{6F416D5C-70F9-4B5F-8B4C-EB845CF83EAE}" type="pres">
      <dgm:prSet presAssocID="{F70DAA10-91FD-4529-8443-E3EF070C4462}" presName="sibTrans" presStyleCnt="0"/>
      <dgm:spPr/>
    </dgm:pt>
    <dgm:pt modelId="{54620A90-5C5D-43E6-8D7B-7BE4FF85C862}" type="pres">
      <dgm:prSet presAssocID="{860BC7D9-EC08-4D12-821F-998A1D21F108}" presName="compNode" presStyleCnt="0"/>
      <dgm:spPr/>
    </dgm:pt>
    <dgm:pt modelId="{D4597489-8232-42DB-9444-D3F170A7A829}" type="pres">
      <dgm:prSet presAssocID="{860BC7D9-EC08-4D12-821F-998A1D21F10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903A921D-2983-4C95-98C4-D4B3AE6A636C}" type="pres">
      <dgm:prSet presAssocID="{860BC7D9-EC08-4D12-821F-998A1D21F108}" presName="spaceRect" presStyleCnt="0"/>
      <dgm:spPr/>
    </dgm:pt>
    <dgm:pt modelId="{C53EBD49-1296-40E4-822C-099455D68FB1}" type="pres">
      <dgm:prSet presAssocID="{860BC7D9-EC08-4D12-821F-998A1D21F108}" presName="textRect" presStyleLbl="revTx" presStyleIdx="2" presStyleCnt="7">
        <dgm:presLayoutVars>
          <dgm:chMax val="1"/>
          <dgm:chPref val="1"/>
        </dgm:presLayoutVars>
      </dgm:prSet>
      <dgm:spPr/>
    </dgm:pt>
    <dgm:pt modelId="{6D3D1B6E-22D0-4376-996F-5775A6236D9D}" type="pres">
      <dgm:prSet presAssocID="{AB5E1831-1A72-4586-A7A6-9977FD3151C1}" presName="sibTrans" presStyleCnt="0"/>
      <dgm:spPr/>
    </dgm:pt>
    <dgm:pt modelId="{4BB0E5A3-A9DD-4266-AFD0-0835224DC7FA}" type="pres">
      <dgm:prSet presAssocID="{074B4FE2-ABBE-4E7B-8360-9D5795BFAE33}" presName="compNode" presStyleCnt="0"/>
      <dgm:spPr/>
    </dgm:pt>
    <dgm:pt modelId="{ACF4EE67-AF1A-46FA-B105-7F3EDF14C7CF}" type="pres">
      <dgm:prSet presAssocID="{074B4FE2-ABBE-4E7B-8360-9D5795BFAE3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D456604B-5329-4A88-A498-CFF2E8CCBAF1}" type="pres">
      <dgm:prSet presAssocID="{074B4FE2-ABBE-4E7B-8360-9D5795BFAE33}" presName="spaceRect" presStyleCnt="0"/>
      <dgm:spPr/>
    </dgm:pt>
    <dgm:pt modelId="{BAFF739F-F40E-47E2-B5D5-F1928F37DA9D}" type="pres">
      <dgm:prSet presAssocID="{074B4FE2-ABBE-4E7B-8360-9D5795BFAE33}" presName="textRect" presStyleLbl="revTx" presStyleIdx="3" presStyleCnt="7">
        <dgm:presLayoutVars>
          <dgm:chMax val="1"/>
          <dgm:chPref val="1"/>
        </dgm:presLayoutVars>
      </dgm:prSet>
      <dgm:spPr/>
    </dgm:pt>
    <dgm:pt modelId="{3F1FC73D-681A-4AC6-9AE2-E862C0D2703E}" type="pres">
      <dgm:prSet presAssocID="{B5248095-E30E-4C5F-827D-5CF63527ABA7}" presName="sibTrans" presStyleCnt="0"/>
      <dgm:spPr/>
    </dgm:pt>
    <dgm:pt modelId="{22D96F2C-1070-4AB5-8568-57558061DF7E}" type="pres">
      <dgm:prSet presAssocID="{6D26C75D-33D4-4215-BC1F-4C20F4BA38C9}" presName="compNode" presStyleCnt="0"/>
      <dgm:spPr/>
    </dgm:pt>
    <dgm:pt modelId="{D72F3970-FF4F-4461-B445-772B05A1E035}" type="pres">
      <dgm:prSet presAssocID="{6D26C75D-33D4-4215-BC1F-4C20F4BA38C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3AAD0B6-763E-46D8-A0D9-CFAC8CEEC246}" type="pres">
      <dgm:prSet presAssocID="{6D26C75D-33D4-4215-BC1F-4C20F4BA38C9}" presName="spaceRect" presStyleCnt="0"/>
      <dgm:spPr/>
    </dgm:pt>
    <dgm:pt modelId="{F22E6807-1091-45FC-9D33-E0FF1DC93FBB}" type="pres">
      <dgm:prSet presAssocID="{6D26C75D-33D4-4215-BC1F-4C20F4BA38C9}" presName="textRect" presStyleLbl="revTx" presStyleIdx="4" presStyleCnt="7">
        <dgm:presLayoutVars>
          <dgm:chMax val="1"/>
          <dgm:chPref val="1"/>
        </dgm:presLayoutVars>
      </dgm:prSet>
      <dgm:spPr/>
    </dgm:pt>
    <dgm:pt modelId="{6D35A138-4AE8-4586-A119-D02F301B15AA}" type="pres">
      <dgm:prSet presAssocID="{4C76F8A0-5B74-453D-8D25-378DDDD9B29B}" presName="sibTrans" presStyleCnt="0"/>
      <dgm:spPr/>
    </dgm:pt>
    <dgm:pt modelId="{37420267-385D-48F5-916E-8B44070000C6}" type="pres">
      <dgm:prSet presAssocID="{903DC816-5944-4B09-8D50-C2AAE4AC6905}" presName="compNode" presStyleCnt="0"/>
      <dgm:spPr/>
    </dgm:pt>
    <dgm:pt modelId="{B1073B30-ECC0-4237-A988-3241E3B03986}" type="pres">
      <dgm:prSet presAssocID="{903DC816-5944-4B09-8D50-C2AAE4AC6905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F372837-7997-4682-98BC-134FC0BBF021}" type="pres">
      <dgm:prSet presAssocID="{903DC816-5944-4B09-8D50-C2AAE4AC6905}" presName="spaceRect" presStyleCnt="0"/>
      <dgm:spPr/>
    </dgm:pt>
    <dgm:pt modelId="{67757C8B-7047-4D57-88F2-F8515B7954E0}" type="pres">
      <dgm:prSet presAssocID="{903DC816-5944-4B09-8D50-C2AAE4AC6905}" presName="textRect" presStyleLbl="revTx" presStyleIdx="5" presStyleCnt="7">
        <dgm:presLayoutVars>
          <dgm:chMax val="1"/>
          <dgm:chPref val="1"/>
        </dgm:presLayoutVars>
      </dgm:prSet>
      <dgm:spPr/>
    </dgm:pt>
    <dgm:pt modelId="{3C13BF18-F9EA-440C-9920-05D74EE5A869}" type="pres">
      <dgm:prSet presAssocID="{6799677A-333F-4CEF-9EF8-C2BCCFFDBF17}" presName="sibTrans" presStyleCnt="0"/>
      <dgm:spPr/>
    </dgm:pt>
    <dgm:pt modelId="{ABBE575D-5DE7-44E1-8889-D786FA84FFE2}" type="pres">
      <dgm:prSet presAssocID="{DBCCCA2E-477B-437E-ADAD-961DF22FA3FA}" presName="compNode" presStyleCnt="0"/>
      <dgm:spPr/>
    </dgm:pt>
    <dgm:pt modelId="{B11FCA0C-FF40-4AA1-A877-7F1159630366}" type="pres">
      <dgm:prSet presAssocID="{DBCCCA2E-477B-437E-ADAD-961DF22FA3F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5682AD4-5150-4AF6-8AF5-4C2C2A4D5861}" type="pres">
      <dgm:prSet presAssocID="{DBCCCA2E-477B-437E-ADAD-961DF22FA3FA}" presName="spaceRect" presStyleCnt="0"/>
      <dgm:spPr/>
    </dgm:pt>
    <dgm:pt modelId="{DCBEC651-3C5D-483F-9B7D-BF54DE061FE4}" type="pres">
      <dgm:prSet presAssocID="{DBCCCA2E-477B-437E-ADAD-961DF22FA3FA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76B4517-2DD1-4328-94B1-40A532370E1D}" type="presOf" srcId="{903DC816-5944-4B09-8D50-C2AAE4AC6905}" destId="{67757C8B-7047-4D57-88F2-F8515B7954E0}" srcOrd="0" destOrd="0" presId="urn:microsoft.com/office/officeart/2018/2/layout/IconLabelList"/>
    <dgm:cxn modelId="{6C84B81B-C4E7-4823-B949-0A7E6BF728F3}" srcId="{5AC129C3-9597-4E8C-BB81-97AB78772D0F}" destId="{DBCCCA2E-477B-437E-ADAD-961DF22FA3FA}" srcOrd="6" destOrd="0" parTransId="{69CCBCC3-44E1-49FA-B169-E22ABB7E1B29}" sibTransId="{D9342C8E-5874-4A96-8159-1EFE2B35AAFA}"/>
    <dgm:cxn modelId="{5265B320-9769-4467-8221-5D93FE5C0F8E}" srcId="{5AC129C3-9597-4E8C-BB81-97AB78772D0F}" destId="{0FD3D216-DC89-4005-9D41-069C0506FCDF}" srcOrd="1" destOrd="0" parTransId="{BD83D054-436A-438F-9B93-01B00D49A33E}" sibTransId="{F70DAA10-91FD-4529-8443-E3EF070C4462}"/>
    <dgm:cxn modelId="{FBC8F628-4A23-4573-AFCD-E92460D7925D}" srcId="{5AC129C3-9597-4E8C-BB81-97AB78772D0F}" destId="{903DC816-5944-4B09-8D50-C2AAE4AC6905}" srcOrd="5" destOrd="0" parTransId="{929F3234-B6B2-4CF8-9351-94E419063F51}" sibTransId="{6799677A-333F-4CEF-9EF8-C2BCCFFDBF17}"/>
    <dgm:cxn modelId="{B7C86E5B-8B33-4D62-827C-27DCD284F898}" type="presOf" srcId="{58BA0053-1EEF-4391-8942-860F505E256D}" destId="{0316FC76-1F23-4761-962A-3F45F7AB60D2}" srcOrd="0" destOrd="0" presId="urn:microsoft.com/office/officeart/2018/2/layout/IconLabelList"/>
    <dgm:cxn modelId="{E770CE5B-6DBF-43E6-ADA2-476AC35D6833}" type="presOf" srcId="{074B4FE2-ABBE-4E7B-8360-9D5795BFAE33}" destId="{BAFF739F-F40E-47E2-B5D5-F1928F37DA9D}" srcOrd="0" destOrd="0" presId="urn:microsoft.com/office/officeart/2018/2/layout/IconLabelList"/>
    <dgm:cxn modelId="{D38B306B-E1B9-4CEB-8153-FB29C2993EFD}" type="presOf" srcId="{DBCCCA2E-477B-437E-ADAD-961DF22FA3FA}" destId="{DCBEC651-3C5D-483F-9B7D-BF54DE061FE4}" srcOrd="0" destOrd="0" presId="urn:microsoft.com/office/officeart/2018/2/layout/IconLabelList"/>
    <dgm:cxn modelId="{F62ED16F-D304-4D8E-87D8-3D2D2031D711}" srcId="{5AC129C3-9597-4E8C-BB81-97AB78772D0F}" destId="{6D26C75D-33D4-4215-BC1F-4C20F4BA38C9}" srcOrd="4" destOrd="0" parTransId="{CAD7BD84-17EB-43A4-BF27-9CB74DAA8A05}" sibTransId="{4C76F8A0-5B74-453D-8D25-378DDDD9B29B}"/>
    <dgm:cxn modelId="{4A382F83-6F8A-4967-8974-26B371CA9865}" type="presOf" srcId="{0FD3D216-DC89-4005-9D41-069C0506FCDF}" destId="{2F5D6909-A1BB-459F-BD44-EB564ADEF47A}" srcOrd="0" destOrd="0" presId="urn:microsoft.com/office/officeart/2018/2/layout/IconLabelList"/>
    <dgm:cxn modelId="{0B93E2B5-CAD6-4A3C-B8D1-F30A2360F92C}" type="presOf" srcId="{5AC129C3-9597-4E8C-BB81-97AB78772D0F}" destId="{5D26ADA6-AD79-411D-8AB7-E688871A8328}" srcOrd="0" destOrd="0" presId="urn:microsoft.com/office/officeart/2018/2/layout/IconLabelList"/>
    <dgm:cxn modelId="{92BFA2C3-276E-4E19-8988-250FB99884BA}" type="presOf" srcId="{6D26C75D-33D4-4215-BC1F-4C20F4BA38C9}" destId="{F22E6807-1091-45FC-9D33-E0FF1DC93FBB}" srcOrd="0" destOrd="0" presId="urn:microsoft.com/office/officeart/2018/2/layout/IconLabelList"/>
    <dgm:cxn modelId="{C56773CB-3843-40DF-907E-CA71BFD1D963}" srcId="{5AC129C3-9597-4E8C-BB81-97AB78772D0F}" destId="{58BA0053-1EEF-4391-8942-860F505E256D}" srcOrd="0" destOrd="0" parTransId="{0D68B2CE-F834-47FE-A51B-D8E9EAB68154}" sibTransId="{80177814-BC84-40DA-8E54-813669924CC9}"/>
    <dgm:cxn modelId="{B033A7D0-5C2D-4234-84A8-178FA45001E1}" srcId="{5AC129C3-9597-4E8C-BB81-97AB78772D0F}" destId="{860BC7D9-EC08-4D12-821F-998A1D21F108}" srcOrd="2" destOrd="0" parTransId="{1DE31168-D338-47B7-9206-6990D0968AC5}" sibTransId="{AB5E1831-1A72-4586-A7A6-9977FD3151C1}"/>
    <dgm:cxn modelId="{046322E1-5759-4ACD-9A02-B1C4843AE97B}" srcId="{5AC129C3-9597-4E8C-BB81-97AB78772D0F}" destId="{074B4FE2-ABBE-4E7B-8360-9D5795BFAE33}" srcOrd="3" destOrd="0" parTransId="{A8C037CE-B8D4-4052-ABDD-51C7B514DE83}" sibTransId="{B5248095-E30E-4C5F-827D-5CF63527ABA7}"/>
    <dgm:cxn modelId="{8E9FB8F2-45E7-4D0B-B0DE-369B4AF8ACEA}" type="presOf" srcId="{860BC7D9-EC08-4D12-821F-998A1D21F108}" destId="{C53EBD49-1296-40E4-822C-099455D68FB1}" srcOrd="0" destOrd="0" presId="urn:microsoft.com/office/officeart/2018/2/layout/IconLabelList"/>
    <dgm:cxn modelId="{C462B4BA-CC1A-4D8D-B5E4-F86BD7889E76}" type="presParOf" srcId="{5D26ADA6-AD79-411D-8AB7-E688871A8328}" destId="{12CA96DD-7031-4C83-9FE8-2456431CB551}" srcOrd="0" destOrd="0" presId="urn:microsoft.com/office/officeart/2018/2/layout/IconLabelList"/>
    <dgm:cxn modelId="{F80AB6F7-968C-49C8-985A-E6A2B0438489}" type="presParOf" srcId="{12CA96DD-7031-4C83-9FE8-2456431CB551}" destId="{FA71D099-5027-4E29-A097-2B67F92BB708}" srcOrd="0" destOrd="0" presId="urn:microsoft.com/office/officeart/2018/2/layout/IconLabelList"/>
    <dgm:cxn modelId="{9EDF7714-B9E0-4637-B485-90467F03ECE9}" type="presParOf" srcId="{12CA96DD-7031-4C83-9FE8-2456431CB551}" destId="{9539BB33-1B31-40CB-9AA0-B7A5825DE86D}" srcOrd="1" destOrd="0" presId="urn:microsoft.com/office/officeart/2018/2/layout/IconLabelList"/>
    <dgm:cxn modelId="{53869EFD-D788-4094-A04F-076596CB3546}" type="presParOf" srcId="{12CA96DD-7031-4C83-9FE8-2456431CB551}" destId="{0316FC76-1F23-4761-962A-3F45F7AB60D2}" srcOrd="2" destOrd="0" presId="urn:microsoft.com/office/officeart/2018/2/layout/IconLabelList"/>
    <dgm:cxn modelId="{85364899-6B80-4613-A23A-6E65E5C42BE4}" type="presParOf" srcId="{5D26ADA6-AD79-411D-8AB7-E688871A8328}" destId="{55740D29-7BA4-4063-A1D8-7D8C60EFC3D2}" srcOrd="1" destOrd="0" presId="urn:microsoft.com/office/officeart/2018/2/layout/IconLabelList"/>
    <dgm:cxn modelId="{8ACB1440-511E-4C02-BAA4-AFCE89E69D52}" type="presParOf" srcId="{5D26ADA6-AD79-411D-8AB7-E688871A8328}" destId="{A66E5890-F6EF-4C06-8852-F4A3E17EA136}" srcOrd="2" destOrd="0" presId="urn:microsoft.com/office/officeart/2018/2/layout/IconLabelList"/>
    <dgm:cxn modelId="{9982D893-FFE7-4DC8-83F3-1D9CA8685717}" type="presParOf" srcId="{A66E5890-F6EF-4C06-8852-F4A3E17EA136}" destId="{5BB7BBCB-6988-4359-8447-D5EA0B00CBF8}" srcOrd="0" destOrd="0" presId="urn:microsoft.com/office/officeart/2018/2/layout/IconLabelList"/>
    <dgm:cxn modelId="{2AC59638-338A-4774-9258-649FA8AD221E}" type="presParOf" srcId="{A66E5890-F6EF-4C06-8852-F4A3E17EA136}" destId="{4B539378-F8D1-4A78-91CF-608B18C3ED4B}" srcOrd="1" destOrd="0" presId="urn:microsoft.com/office/officeart/2018/2/layout/IconLabelList"/>
    <dgm:cxn modelId="{9BBA261F-5C53-466A-A0C0-BABC443380B7}" type="presParOf" srcId="{A66E5890-F6EF-4C06-8852-F4A3E17EA136}" destId="{2F5D6909-A1BB-459F-BD44-EB564ADEF47A}" srcOrd="2" destOrd="0" presId="urn:microsoft.com/office/officeart/2018/2/layout/IconLabelList"/>
    <dgm:cxn modelId="{F61B3E08-D670-4262-B51B-A4F0C89E4FAD}" type="presParOf" srcId="{5D26ADA6-AD79-411D-8AB7-E688871A8328}" destId="{6F416D5C-70F9-4B5F-8B4C-EB845CF83EAE}" srcOrd="3" destOrd="0" presId="urn:microsoft.com/office/officeart/2018/2/layout/IconLabelList"/>
    <dgm:cxn modelId="{561ED078-5927-4BB3-995B-C5A76AD13FC0}" type="presParOf" srcId="{5D26ADA6-AD79-411D-8AB7-E688871A8328}" destId="{54620A90-5C5D-43E6-8D7B-7BE4FF85C862}" srcOrd="4" destOrd="0" presId="urn:microsoft.com/office/officeart/2018/2/layout/IconLabelList"/>
    <dgm:cxn modelId="{E10C2592-842B-41F4-B20F-9C6E654DD9A2}" type="presParOf" srcId="{54620A90-5C5D-43E6-8D7B-7BE4FF85C862}" destId="{D4597489-8232-42DB-9444-D3F170A7A829}" srcOrd="0" destOrd="0" presId="urn:microsoft.com/office/officeart/2018/2/layout/IconLabelList"/>
    <dgm:cxn modelId="{5D9B65B3-BCC7-49E2-918F-5AB19CBDA369}" type="presParOf" srcId="{54620A90-5C5D-43E6-8D7B-7BE4FF85C862}" destId="{903A921D-2983-4C95-98C4-D4B3AE6A636C}" srcOrd="1" destOrd="0" presId="urn:microsoft.com/office/officeart/2018/2/layout/IconLabelList"/>
    <dgm:cxn modelId="{CDD9DA82-7D88-4FC5-B587-16F9C68DFCF9}" type="presParOf" srcId="{54620A90-5C5D-43E6-8D7B-7BE4FF85C862}" destId="{C53EBD49-1296-40E4-822C-099455D68FB1}" srcOrd="2" destOrd="0" presId="urn:microsoft.com/office/officeart/2018/2/layout/IconLabelList"/>
    <dgm:cxn modelId="{7F25F9E3-CD72-4D6C-90F5-8FE096792316}" type="presParOf" srcId="{5D26ADA6-AD79-411D-8AB7-E688871A8328}" destId="{6D3D1B6E-22D0-4376-996F-5775A6236D9D}" srcOrd="5" destOrd="0" presId="urn:microsoft.com/office/officeart/2018/2/layout/IconLabelList"/>
    <dgm:cxn modelId="{4FE653EE-4CB7-4CEC-990B-15E54532B94F}" type="presParOf" srcId="{5D26ADA6-AD79-411D-8AB7-E688871A8328}" destId="{4BB0E5A3-A9DD-4266-AFD0-0835224DC7FA}" srcOrd="6" destOrd="0" presId="urn:microsoft.com/office/officeart/2018/2/layout/IconLabelList"/>
    <dgm:cxn modelId="{068CD037-8BCD-43BD-A9F5-00EB66D47E56}" type="presParOf" srcId="{4BB0E5A3-A9DD-4266-AFD0-0835224DC7FA}" destId="{ACF4EE67-AF1A-46FA-B105-7F3EDF14C7CF}" srcOrd="0" destOrd="0" presId="urn:microsoft.com/office/officeart/2018/2/layout/IconLabelList"/>
    <dgm:cxn modelId="{F982FD12-6581-4640-B641-404385BD2D64}" type="presParOf" srcId="{4BB0E5A3-A9DD-4266-AFD0-0835224DC7FA}" destId="{D456604B-5329-4A88-A498-CFF2E8CCBAF1}" srcOrd="1" destOrd="0" presId="urn:microsoft.com/office/officeart/2018/2/layout/IconLabelList"/>
    <dgm:cxn modelId="{260119C9-5F05-4F1A-98A9-B6C11604EC25}" type="presParOf" srcId="{4BB0E5A3-A9DD-4266-AFD0-0835224DC7FA}" destId="{BAFF739F-F40E-47E2-B5D5-F1928F37DA9D}" srcOrd="2" destOrd="0" presId="urn:microsoft.com/office/officeart/2018/2/layout/IconLabelList"/>
    <dgm:cxn modelId="{9633BFFA-FF65-49B2-8A4C-5DC526F8FA84}" type="presParOf" srcId="{5D26ADA6-AD79-411D-8AB7-E688871A8328}" destId="{3F1FC73D-681A-4AC6-9AE2-E862C0D2703E}" srcOrd="7" destOrd="0" presId="urn:microsoft.com/office/officeart/2018/2/layout/IconLabelList"/>
    <dgm:cxn modelId="{B9C01604-D016-44B0-BD7D-8E0CE7EFC442}" type="presParOf" srcId="{5D26ADA6-AD79-411D-8AB7-E688871A8328}" destId="{22D96F2C-1070-4AB5-8568-57558061DF7E}" srcOrd="8" destOrd="0" presId="urn:microsoft.com/office/officeart/2018/2/layout/IconLabelList"/>
    <dgm:cxn modelId="{E3B2F23D-D45F-49A8-8902-D06BDC8CB781}" type="presParOf" srcId="{22D96F2C-1070-4AB5-8568-57558061DF7E}" destId="{D72F3970-FF4F-4461-B445-772B05A1E035}" srcOrd="0" destOrd="0" presId="urn:microsoft.com/office/officeart/2018/2/layout/IconLabelList"/>
    <dgm:cxn modelId="{59954806-898A-49A3-A2E5-9B7AB6D84711}" type="presParOf" srcId="{22D96F2C-1070-4AB5-8568-57558061DF7E}" destId="{F3AAD0B6-763E-46D8-A0D9-CFAC8CEEC246}" srcOrd="1" destOrd="0" presId="urn:microsoft.com/office/officeart/2018/2/layout/IconLabelList"/>
    <dgm:cxn modelId="{B7218089-F218-417D-8122-98569C70AF19}" type="presParOf" srcId="{22D96F2C-1070-4AB5-8568-57558061DF7E}" destId="{F22E6807-1091-45FC-9D33-E0FF1DC93FBB}" srcOrd="2" destOrd="0" presId="urn:microsoft.com/office/officeart/2018/2/layout/IconLabelList"/>
    <dgm:cxn modelId="{13CFD64C-F467-4180-9C46-1D8C14D60658}" type="presParOf" srcId="{5D26ADA6-AD79-411D-8AB7-E688871A8328}" destId="{6D35A138-4AE8-4586-A119-D02F301B15AA}" srcOrd="9" destOrd="0" presId="urn:microsoft.com/office/officeart/2018/2/layout/IconLabelList"/>
    <dgm:cxn modelId="{77E21816-96A6-4E93-B153-6A76E4587B62}" type="presParOf" srcId="{5D26ADA6-AD79-411D-8AB7-E688871A8328}" destId="{37420267-385D-48F5-916E-8B44070000C6}" srcOrd="10" destOrd="0" presId="urn:microsoft.com/office/officeart/2018/2/layout/IconLabelList"/>
    <dgm:cxn modelId="{2E82EA83-9A97-45F6-9C89-AA1B16C1C2A8}" type="presParOf" srcId="{37420267-385D-48F5-916E-8B44070000C6}" destId="{B1073B30-ECC0-4237-A988-3241E3B03986}" srcOrd="0" destOrd="0" presId="urn:microsoft.com/office/officeart/2018/2/layout/IconLabelList"/>
    <dgm:cxn modelId="{1975385C-1292-4664-BFAA-557349269AD7}" type="presParOf" srcId="{37420267-385D-48F5-916E-8B44070000C6}" destId="{2F372837-7997-4682-98BC-134FC0BBF021}" srcOrd="1" destOrd="0" presId="urn:microsoft.com/office/officeart/2018/2/layout/IconLabelList"/>
    <dgm:cxn modelId="{94779624-6149-4EE4-88CF-97C314853F38}" type="presParOf" srcId="{37420267-385D-48F5-916E-8B44070000C6}" destId="{67757C8B-7047-4D57-88F2-F8515B7954E0}" srcOrd="2" destOrd="0" presId="urn:microsoft.com/office/officeart/2018/2/layout/IconLabelList"/>
    <dgm:cxn modelId="{B687DD78-3D80-4A78-A686-AA4319903528}" type="presParOf" srcId="{5D26ADA6-AD79-411D-8AB7-E688871A8328}" destId="{3C13BF18-F9EA-440C-9920-05D74EE5A869}" srcOrd="11" destOrd="0" presId="urn:microsoft.com/office/officeart/2018/2/layout/IconLabelList"/>
    <dgm:cxn modelId="{0B9E3D60-9F0E-4D47-B5B2-0D34C5846F94}" type="presParOf" srcId="{5D26ADA6-AD79-411D-8AB7-E688871A8328}" destId="{ABBE575D-5DE7-44E1-8889-D786FA84FFE2}" srcOrd="12" destOrd="0" presId="urn:microsoft.com/office/officeart/2018/2/layout/IconLabelList"/>
    <dgm:cxn modelId="{9BCD033A-BB0B-4364-81AD-23A4B6E64D56}" type="presParOf" srcId="{ABBE575D-5DE7-44E1-8889-D786FA84FFE2}" destId="{B11FCA0C-FF40-4AA1-A877-7F1159630366}" srcOrd="0" destOrd="0" presId="urn:microsoft.com/office/officeart/2018/2/layout/IconLabelList"/>
    <dgm:cxn modelId="{7A9C212D-B006-43CC-9802-9A6B06A0415B}" type="presParOf" srcId="{ABBE575D-5DE7-44E1-8889-D786FA84FFE2}" destId="{85682AD4-5150-4AF6-8AF5-4C2C2A4D5861}" srcOrd="1" destOrd="0" presId="urn:microsoft.com/office/officeart/2018/2/layout/IconLabelList"/>
    <dgm:cxn modelId="{1DF72E9B-2BC2-46CA-AFE4-2A6A2770FAC5}" type="presParOf" srcId="{ABBE575D-5DE7-44E1-8889-D786FA84FFE2}" destId="{DCBEC651-3C5D-483F-9B7D-BF54DE061FE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393F9-809B-4F4D-A9BF-C35278CD6C63}">
      <dsp:nvSpPr>
        <dsp:cNvPr id="0" name=""/>
        <dsp:cNvSpPr/>
      </dsp:nvSpPr>
      <dsp:spPr>
        <a:xfrm>
          <a:off x="297615" y="791864"/>
          <a:ext cx="918931" cy="9189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78E10F-D1DD-47AB-8E7C-6994FB7FCB1A}">
      <dsp:nvSpPr>
        <dsp:cNvPr id="0" name=""/>
        <dsp:cNvSpPr/>
      </dsp:nvSpPr>
      <dsp:spPr>
        <a:xfrm>
          <a:off x="493453" y="987702"/>
          <a:ext cx="527255" cy="5272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BA6365-75EC-42A2-ADE4-EA8AE8FB0B18}">
      <dsp:nvSpPr>
        <dsp:cNvPr id="0" name=""/>
        <dsp:cNvSpPr/>
      </dsp:nvSpPr>
      <dsp:spPr>
        <a:xfrm>
          <a:off x="3858" y="1997020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Critically evaluate digital innovations, that could develop in the present and future </a:t>
          </a:r>
          <a:endParaRPr lang="en-US" sz="1100" kern="1200"/>
        </a:p>
      </dsp:txBody>
      <dsp:txXfrm>
        <a:off x="3858" y="1997020"/>
        <a:ext cx="1506445" cy="602578"/>
      </dsp:txXfrm>
    </dsp:sp>
    <dsp:sp modelId="{F8311603-0155-4C38-9FC8-D9765F30310A}">
      <dsp:nvSpPr>
        <dsp:cNvPr id="0" name=""/>
        <dsp:cNvSpPr/>
      </dsp:nvSpPr>
      <dsp:spPr>
        <a:xfrm>
          <a:off x="2067688" y="791864"/>
          <a:ext cx="918931" cy="9189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547C7-C135-4ED9-BCDB-9176BA1540BE}">
      <dsp:nvSpPr>
        <dsp:cNvPr id="0" name=""/>
        <dsp:cNvSpPr/>
      </dsp:nvSpPr>
      <dsp:spPr>
        <a:xfrm>
          <a:off x="2263526" y="987702"/>
          <a:ext cx="527255" cy="5272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B5CEF9-17A5-4229-9B5E-240FDA820E2C}">
      <dsp:nvSpPr>
        <dsp:cNvPr id="0" name=""/>
        <dsp:cNvSpPr/>
      </dsp:nvSpPr>
      <dsp:spPr>
        <a:xfrm>
          <a:off x="1773931" y="1997020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Define what are digital innovations</a:t>
          </a:r>
          <a:endParaRPr lang="en-US" sz="1100" kern="1200"/>
        </a:p>
      </dsp:txBody>
      <dsp:txXfrm>
        <a:off x="1773931" y="1997020"/>
        <a:ext cx="1506445" cy="602578"/>
      </dsp:txXfrm>
    </dsp:sp>
    <dsp:sp modelId="{30BEABC9-9245-4DDA-A21B-AF22E0238D83}">
      <dsp:nvSpPr>
        <dsp:cNvPr id="0" name=""/>
        <dsp:cNvSpPr/>
      </dsp:nvSpPr>
      <dsp:spPr>
        <a:xfrm>
          <a:off x="3837761" y="791864"/>
          <a:ext cx="918931" cy="91893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1C2CF3-63D4-4B28-8CAD-032EFE635462}">
      <dsp:nvSpPr>
        <dsp:cNvPr id="0" name=""/>
        <dsp:cNvSpPr/>
      </dsp:nvSpPr>
      <dsp:spPr>
        <a:xfrm>
          <a:off x="4033599" y="987702"/>
          <a:ext cx="527255" cy="5272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E71EF-846E-4DA3-840F-846B33120EA7}">
      <dsp:nvSpPr>
        <dsp:cNvPr id="0" name=""/>
        <dsp:cNvSpPr/>
      </dsp:nvSpPr>
      <dsp:spPr>
        <a:xfrm>
          <a:off x="3544004" y="1997020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Why are they important in todays society </a:t>
          </a:r>
          <a:endParaRPr lang="en-US" sz="1100" kern="1200"/>
        </a:p>
      </dsp:txBody>
      <dsp:txXfrm>
        <a:off x="3544004" y="1997020"/>
        <a:ext cx="1506445" cy="602578"/>
      </dsp:txXfrm>
    </dsp:sp>
    <dsp:sp modelId="{D9FFEA3F-F744-4991-A836-E7BC9B03765E}">
      <dsp:nvSpPr>
        <dsp:cNvPr id="0" name=""/>
        <dsp:cNvSpPr/>
      </dsp:nvSpPr>
      <dsp:spPr>
        <a:xfrm>
          <a:off x="5607835" y="791864"/>
          <a:ext cx="918931" cy="91893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97745-6298-481E-854F-AA4FE60B5862}">
      <dsp:nvSpPr>
        <dsp:cNvPr id="0" name=""/>
        <dsp:cNvSpPr/>
      </dsp:nvSpPr>
      <dsp:spPr>
        <a:xfrm>
          <a:off x="5803672" y="987702"/>
          <a:ext cx="527255" cy="5272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78E54-60F3-49A0-B9A2-EC891FCF33C6}">
      <dsp:nvSpPr>
        <dsp:cNvPr id="0" name=""/>
        <dsp:cNvSpPr/>
      </dsp:nvSpPr>
      <dsp:spPr>
        <a:xfrm>
          <a:off x="5314078" y="1997020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Highlight the digital tools that gained importance during and after covid </a:t>
          </a:r>
          <a:endParaRPr lang="en-US" sz="1100" kern="1200"/>
        </a:p>
      </dsp:txBody>
      <dsp:txXfrm>
        <a:off x="5314078" y="1997020"/>
        <a:ext cx="1506445" cy="602578"/>
      </dsp:txXfrm>
    </dsp:sp>
    <dsp:sp modelId="{46919442-F27D-4388-98A1-915D1624CBB2}">
      <dsp:nvSpPr>
        <dsp:cNvPr id="0" name=""/>
        <dsp:cNvSpPr/>
      </dsp:nvSpPr>
      <dsp:spPr>
        <a:xfrm>
          <a:off x="1182651" y="2976210"/>
          <a:ext cx="918931" cy="91893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90A9E-9E9E-4BAB-8F51-16EB5D21CB68}">
      <dsp:nvSpPr>
        <dsp:cNvPr id="0" name=""/>
        <dsp:cNvSpPr/>
      </dsp:nvSpPr>
      <dsp:spPr>
        <a:xfrm>
          <a:off x="1378489" y="3172048"/>
          <a:ext cx="527255" cy="5272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FA369B-9A71-4231-A045-9D01234C531F}">
      <dsp:nvSpPr>
        <dsp:cNvPr id="0" name=""/>
        <dsp:cNvSpPr/>
      </dsp:nvSpPr>
      <dsp:spPr>
        <a:xfrm>
          <a:off x="888895" y="4181366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Impact digital innovations had on comunites </a:t>
          </a:r>
          <a:endParaRPr lang="en-US" sz="1100" kern="1200"/>
        </a:p>
      </dsp:txBody>
      <dsp:txXfrm>
        <a:off x="888895" y="4181366"/>
        <a:ext cx="1506445" cy="602578"/>
      </dsp:txXfrm>
    </dsp:sp>
    <dsp:sp modelId="{0FBD6A49-4782-4776-9CD2-D11CDF1445ED}">
      <dsp:nvSpPr>
        <dsp:cNvPr id="0" name=""/>
        <dsp:cNvSpPr/>
      </dsp:nvSpPr>
      <dsp:spPr>
        <a:xfrm>
          <a:off x="2952725" y="2976210"/>
          <a:ext cx="918931" cy="91893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DE3B99-DFFC-4E0B-BDA3-03EE4E51E8ED}">
      <dsp:nvSpPr>
        <dsp:cNvPr id="0" name=""/>
        <dsp:cNvSpPr/>
      </dsp:nvSpPr>
      <dsp:spPr>
        <a:xfrm>
          <a:off x="3148563" y="3172048"/>
          <a:ext cx="527255" cy="52725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0E881-5523-47C8-85D0-E2CF2A5D5CC0}">
      <dsp:nvSpPr>
        <dsp:cNvPr id="0" name=""/>
        <dsp:cNvSpPr/>
      </dsp:nvSpPr>
      <dsp:spPr>
        <a:xfrm>
          <a:off x="2658968" y="4181366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Advantages and disadvantages of digital tools </a:t>
          </a:r>
          <a:endParaRPr lang="en-US" sz="1100" kern="1200"/>
        </a:p>
      </dsp:txBody>
      <dsp:txXfrm>
        <a:off x="2658968" y="4181366"/>
        <a:ext cx="1506445" cy="602578"/>
      </dsp:txXfrm>
    </dsp:sp>
    <dsp:sp modelId="{BD08762C-E75B-4AAF-AACD-4B0EE8CD6857}">
      <dsp:nvSpPr>
        <dsp:cNvPr id="0" name=""/>
        <dsp:cNvSpPr/>
      </dsp:nvSpPr>
      <dsp:spPr>
        <a:xfrm>
          <a:off x="4722798" y="2976210"/>
          <a:ext cx="918931" cy="91893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C7AAE-0CCF-4AD5-8BDB-99AE43F57788}">
      <dsp:nvSpPr>
        <dsp:cNvPr id="0" name=""/>
        <dsp:cNvSpPr/>
      </dsp:nvSpPr>
      <dsp:spPr>
        <a:xfrm>
          <a:off x="4918636" y="3172048"/>
          <a:ext cx="527255" cy="52725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B5C6C-517D-4686-947C-327CF970B9A0}">
      <dsp:nvSpPr>
        <dsp:cNvPr id="0" name=""/>
        <dsp:cNvSpPr/>
      </dsp:nvSpPr>
      <dsp:spPr>
        <a:xfrm>
          <a:off x="4429041" y="4181366"/>
          <a:ext cx="1506445" cy="602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What does it look like for the future ?</a:t>
          </a:r>
          <a:endParaRPr lang="en-US" sz="1100" kern="1200"/>
        </a:p>
      </dsp:txBody>
      <dsp:txXfrm>
        <a:off x="4429041" y="4181366"/>
        <a:ext cx="1506445" cy="602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FD6AC4-3096-4680-A805-097BA55E7B82}">
      <dsp:nvSpPr>
        <dsp:cNvPr id="0" name=""/>
        <dsp:cNvSpPr/>
      </dsp:nvSpPr>
      <dsp:spPr>
        <a:xfrm>
          <a:off x="0" y="650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9DB0A2-6261-4A6A-8A82-1B280776B3DF}">
      <dsp:nvSpPr>
        <dsp:cNvPr id="0" name=""/>
        <dsp:cNvSpPr/>
      </dsp:nvSpPr>
      <dsp:spPr>
        <a:xfrm>
          <a:off x="460489" y="343163"/>
          <a:ext cx="837253" cy="837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2A417-3291-4D93-9ADB-4042126B674C}">
      <dsp:nvSpPr>
        <dsp:cNvPr id="0" name=""/>
        <dsp:cNvSpPr/>
      </dsp:nvSpPr>
      <dsp:spPr>
        <a:xfrm>
          <a:off x="1758233" y="650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cohesion </a:t>
          </a:r>
          <a:endParaRPr lang="en-US" sz="2500" kern="1200"/>
        </a:p>
      </dsp:txBody>
      <dsp:txXfrm>
        <a:off x="1758233" y="650"/>
        <a:ext cx="4337766" cy="1522279"/>
      </dsp:txXfrm>
    </dsp:sp>
    <dsp:sp modelId="{9E23396F-5F2C-4B46-8C3A-23E28D9CA577}">
      <dsp:nvSpPr>
        <dsp:cNvPr id="0" name=""/>
        <dsp:cNvSpPr/>
      </dsp:nvSpPr>
      <dsp:spPr>
        <a:xfrm>
          <a:off x="0" y="1903500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1C109-0CB1-412B-977F-CDEEF336A68F}">
      <dsp:nvSpPr>
        <dsp:cNvPr id="0" name=""/>
        <dsp:cNvSpPr/>
      </dsp:nvSpPr>
      <dsp:spPr>
        <a:xfrm>
          <a:off x="460489" y="2246013"/>
          <a:ext cx="837253" cy="837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84997-DB8F-482B-899F-044C36EA7AAA}">
      <dsp:nvSpPr>
        <dsp:cNvPr id="0" name=""/>
        <dsp:cNvSpPr/>
      </dsp:nvSpPr>
      <dsp:spPr>
        <a:xfrm>
          <a:off x="1758233" y="1903500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Economic growth </a:t>
          </a:r>
          <a:endParaRPr lang="en-US" sz="2500" kern="1200"/>
        </a:p>
      </dsp:txBody>
      <dsp:txXfrm>
        <a:off x="1758233" y="1903500"/>
        <a:ext cx="4337766" cy="1522279"/>
      </dsp:txXfrm>
    </dsp:sp>
    <dsp:sp modelId="{F4562861-2D8C-4E1E-8C4B-61942FE5BA03}">
      <dsp:nvSpPr>
        <dsp:cNvPr id="0" name=""/>
        <dsp:cNvSpPr/>
      </dsp:nvSpPr>
      <dsp:spPr>
        <a:xfrm>
          <a:off x="0" y="3806349"/>
          <a:ext cx="6096000" cy="15222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D960D-8992-4EFC-9C89-6A1F277F974C}">
      <dsp:nvSpPr>
        <dsp:cNvPr id="0" name=""/>
        <dsp:cNvSpPr/>
      </dsp:nvSpPr>
      <dsp:spPr>
        <a:xfrm>
          <a:off x="460489" y="4148862"/>
          <a:ext cx="837253" cy="837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CBFD2-4FD7-4DAC-B81D-FDD29B3B0AF2}">
      <dsp:nvSpPr>
        <dsp:cNvPr id="0" name=""/>
        <dsp:cNvSpPr/>
      </dsp:nvSpPr>
      <dsp:spPr>
        <a:xfrm>
          <a:off x="1758233" y="3806349"/>
          <a:ext cx="4337766" cy="15222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108" tIns="161108" rIns="161108" bIns="1611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Improved quality of life </a:t>
          </a:r>
          <a:endParaRPr lang="en-US" sz="2500" kern="1200"/>
        </a:p>
      </dsp:txBody>
      <dsp:txXfrm>
        <a:off x="1758233" y="3806349"/>
        <a:ext cx="4337766" cy="15222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71D099-5027-4E29-A097-2B67F92BB708}">
      <dsp:nvSpPr>
        <dsp:cNvPr id="0" name=""/>
        <dsp:cNvSpPr/>
      </dsp:nvSpPr>
      <dsp:spPr>
        <a:xfrm>
          <a:off x="456621" y="1119828"/>
          <a:ext cx="742763" cy="7427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6FC76-1F23-4761-962A-3F45F7AB60D2}">
      <dsp:nvSpPr>
        <dsp:cNvPr id="0" name=""/>
        <dsp:cNvSpPr/>
      </dsp:nvSpPr>
      <dsp:spPr>
        <a:xfrm>
          <a:off x="2710" y="2175258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Social isolation </a:t>
          </a:r>
          <a:endParaRPr lang="en-US" sz="1100" kern="1200">
            <a:latin typeface="Times New Roman"/>
            <a:cs typeface="Times New Roman"/>
          </a:endParaRPr>
        </a:p>
      </dsp:txBody>
      <dsp:txXfrm>
        <a:off x="2710" y="2175258"/>
        <a:ext cx="1650585" cy="680866"/>
      </dsp:txXfrm>
    </dsp:sp>
    <dsp:sp modelId="{5BB7BBCB-6988-4359-8447-D5EA0B00CBF8}">
      <dsp:nvSpPr>
        <dsp:cNvPr id="0" name=""/>
        <dsp:cNvSpPr/>
      </dsp:nvSpPr>
      <dsp:spPr>
        <a:xfrm>
          <a:off x="2396059" y="1119828"/>
          <a:ext cx="742763" cy="7427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5D6909-A1BB-459F-BD44-EB564ADEF47A}">
      <dsp:nvSpPr>
        <dsp:cNvPr id="0" name=""/>
        <dsp:cNvSpPr/>
      </dsp:nvSpPr>
      <dsp:spPr>
        <a:xfrm>
          <a:off x="1942148" y="2175258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Mental health </a:t>
          </a:r>
          <a:endParaRPr lang="en-US" sz="1100" kern="1200">
            <a:latin typeface="Times New Roman"/>
            <a:cs typeface="Times New Roman"/>
          </a:endParaRPr>
        </a:p>
      </dsp:txBody>
      <dsp:txXfrm>
        <a:off x="1942148" y="2175258"/>
        <a:ext cx="1650585" cy="680866"/>
      </dsp:txXfrm>
    </dsp:sp>
    <dsp:sp modelId="{D4597489-8232-42DB-9444-D3F170A7A829}">
      <dsp:nvSpPr>
        <dsp:cNvPr id="0" name=""/>
        <dsp:cNvSpPr/>
      </dsp:nvSpPr>
      <dsp:spPr>
        <a:xfrm>
          <a:off x="4335498" y="1119828"/>
          <a:ext cx="742763" cy="7427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3EBD49-1296-40E4-822C-099455D68FB1}">
      <dsp:nvSpPr>
        <dsp:cNvPr id="0" name=""/>
        <dsp:cNvSpPr/>
      </dsp:nvSpPr>
      <dsp:spPr>
        <a:xfrm>
          <a:off x="3881587" y="2175258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Access to internet </a:t>
          </a:r>
          <a:endParaRPr lang="en-US" sz="1100" kern="1200">
            <a:latin typeface="Times New Roman"/>
            <a:cs typeface="Times New Roman"/>
          </a:endParaRPr>
        </a:p>
      </dsp:txBody>
      <dsp:txXfrm>
        <a:off x="3881587" y="2175258"/>
        <a:ext cx="1650585" cy="680866"/>
      </dsp:txXfrm>
    </dsp:sp>
    <dsp:sp modelId="{ACF4EE67-AF1A-46FA-B105-7F3EDF14C7CF}">
      <dsp:nvSpPr>
        <dsp:cNvPr id="0" name=""/>
        <dsp:cNvSpPr/>
      </dsp:nvSpPr>
      <dsp:spPr>
        <a:xfrm>
          <a:off x="6274936" y="1119828"/>
          <a:ext cx="742763" cy="7427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FF739F-F40E-47E2-B5D5-F1928F37DA9D}">
      <dsp:nvSpPr>
        <dsp:cNvPr id="0" name=""/>
        <dsp:cNvSpPr/>
      </dsp:nvSpPr>
      <dsp:spPr>
        <a:xfrm>
          <a:off x="5821025" y="2175258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Digital literacy </a:t>
          </a:r>
          <a:endParaRPr lang="en-US" sz="1100" kern="1200">
            <a:latin typeface="Times New Roman"/>
            <a:cs typeface="Times New Roman"/>
          </a:endParaRPr>
        </a:p>
      </dsp:txBody>
      <dsp:txXfrm>
        <a:off x="5821025" y="2175258"/>
        <a:ext cx="1650585" cy="680866"/>
      </dsp:txXfrm>
    </dsp:sp>
    <dsp:sp modelId="{D72F3970-FF4F-4461-B445-772B05A1E035}">
      <dsp:nvSpPr>
        <dsp:cNvPr id="0" name=""/>
        <dsp:cNvSpPr/>
      </dsp:nvSpPr>
      <dsp:spPr>
        <a:xfrm>
          <a:off x="1426340" y="3268771"/>
          <a:ext cx="742763" cy="74276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2E6807-1091-45FC-9D33-E0FF1DC93FBB}">
      <dsp:nvSpPr>
        <dsp:cNvPr id="0" name=""/>
        <dsp:cNvSpPr/>
      </dsp:nvSpPr>
      <dsp:spPr>
        <a:xfrm>
          <a:off x="972429" y="4324202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Infrastructure strain- Shift to remote learning and the increased demand of servers such as video conferencing led to connectivity issues </a:t>
          </a:r>
          <a:endParaRPr lang="en-US" sz="1100" kern="1200">
            <a:latin typeface="Times New Roman"/>
            <a:cs typeface="Times New Roman"/>
          </a:endParaRPr>
        </a:p>
      </dsp:txBody>
      <dsp:txXfrm>
        <a:off x="972429" y="4324202"/>
        <a:ext cx="1650585" cy="680866"/>
      </dsp:txXfrm>
    </dsp:sp>
    <dsp:sp modelId="{B1073B30-ECC0-4237-A988-3241E3B03986}">
      <dsp:nvSpPr>
        <dsp:cNvPr id="0" name=""/>
        <dsp:cNvSpPr/>
      </dsp:nvSpPr>
      <dsp:spPr>
        <a:xfrm>
          <a:off x="3365779" y="3268771"/>
          <a:ext cx="742763" cy="74276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757C8B-7047-4D57-88F2-F8515B7954E0}">
      <dsp:nvSpPr>
        <dsp:cNvPr id="0" name=""/>
        <dsp:cNvSpPr/>
      </dsp:nvSpPr>
      <dsp:spPr>
        <a:xfrm>
          <a:off x="2911868" y="4324202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Security and privacy concerns </a:t>
          </a:r>
          <a:endParaRPr lang="en-US" sz="1100" kern="1200">
            <a:latin typeface="Times New Roman"/>
            <a:cs typeface="Times New Roman"/>
          </a:endParaRPr>
        </a:p>
      </dsp:txBody>
      <dsp:txXfrm>
        <a:off x="2911868" y="4324202"/>
        <a:ext cx="1650585" cy="680866"/>
      </dsp:txXfrm>
    </dsp:sp>
    <dsp:sp modelId="{B11FCA0C-FF40-4AA1-A877-7F1159630366}">
      <dsp:nvSpPr>
        <dsp:cNvPr id="0" name=""/>
        <dsp:cNvSpPr/>
      </dsp:nvSpPr>
      <dsp:spPr>
        <a:xfrm>
          <a:off x="5305217" y="3268771"/>
          <a:ext cx="742763" cy="74276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EC651-3C5D-483F-9B7D-BF54DE061FE4}">
      <dsp:nvSpPr>
        <dsp:cNvPr id="0" name=""/>
        <dsp:cNvSpPr/>
      </dsp:nvSpPr>
      <dsp:spPr>
        <a:xfrm>
          <a:off x="4851306" y="4324202"/>
          <a:ext cx="1650585" cy="680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>
              <a:latin typeface="Times New Roman"/>
              <a:cs typeface="Times New Roman"/>
            </a:rPr>
            <a:t>Digital divide in technolog</a:t>
          </a:r>
          <a:r>
            <a:rPr lang="en-GB" sz="1100" kern="1200"/>
            <a:t>y </a:t>
          </a:r>
          <a:endParaRPr lang="en-US" sz="1100" kern="1200"/>
        </a:p>
      </dsp:txBody>
      <dsp:txXfrm>
        <a:off x="4851306" y="4324202"/>
        <a:ext cx="1650585" cy="680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5E66FE-63B3-47C8-B95B-FA8B8F23D9A8}" type="datetimeFigureOut">
              <a:t>11/17/2023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FD13F-87A6-425C-A80F-1F1B2C1D1D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5290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 About half of the people in the study are aged 60 and over, suggesting </a:t>
            </a:r>
            <a:r>
              <a:rPr lang="en-US" err="1"/>
              <a:t>tha</a:t>
            </a:r>
            <a:r>
              <a:rPr lang="en-US"/>
              <a:t> older people are at higher risk of suffering with coronavirus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1FD13F-87A6-425C-A80F-1F1B2C1D1DDC}" type="slidenum"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124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9004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3150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661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22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6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759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627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393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35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8204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168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4850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1252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11148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5239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01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9048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1871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899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88641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67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3553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115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8166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11/17/2023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16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9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gi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7334648211047347" TargetMode="External"/><Relationship Id="rId3" Type="http://schemas.openxmlformats.org/officeDocument/2006/relationships/hyperlink" Target="https://doi.org/10.3390/ijerph19148287" TargetMode="External"/><Relationship Id="rId7" Type="http://schemas.openxmlformats.org/officeDocument/2006/relationships/hyperlink" Target="https://digital.nhs.uk/blog/inside-story/2022/the-nhs-app-and-its-central-role-in-the-fight-against-covid-19" TargetMode="External"/><Relationship Id="rId12" Type="http://schemas.openxmlformats.org/officeDocument/2006/relationships/hyperlink" Target="https://www.mendix.com/blog/digital-innovation/#:~:text=Digital%20innovation%20(or%20digital%20business" TargetMode="External"/><Relationship Id="rId2" Type="http://schemas.openxmlformats.org/officeDocument/2006/relationships/hyperlink" Target="https://www.google.co.uk/books/edition/Qualitative_Methods_for_Studying_Groups/zOR5EAAAQBAJ?hl=en&amp;gbpv=1&amp;dq=how+social+media+helped+aid+communities+during+the+covid+pandemic&amp;pg=PA201&amp;printsec=frontcov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B978-0-12-818438-7.00002-2" TargetMode="External"/><Relationship Id="rId11" Type="http://schemas.openxmlformats.org/officeDocument/2006/relationships/hyperlink" Target="https://doi.org/10.1016/j.ijinfomgt.2020.102171" TargetMode="External"/><Relationship Id="rId5" Type="http://schemas.openxmlformats.org/officeDocument/2006/relationships/hyperlink" Target="https://doi.org/10.7759/cureus.33081" TargetMode="External"/><Relationship Id="rId10" Type="http://schemas.openxmlformats.org/officeDocument/2006/relationships/hyperlink" Target="https://www.google.co.uk/books/edition/Perspectives_for_Digital_Social_Innovati/b0AvEAAAQBAJ?hl=en&amp;gbpv=1&amp;dq=are+digital+innovations+still+carried+on+in+health+and+social+care+%3F&amp;pg=PA332&amp;printsec=frontcover" TargetMode="External"/><Relationship Id="rId4" Type="http://schemas.openxmlformats.org/officeDocument/2006/relationships/hyperlink" Target="https://www.google.co.uk/books/edition/Foundations_for_21st_Century_Health_and/wkTZEAAAQBAJ?hl=en&amp;gbpv=1&amp;dq=how+nhs+drivers+helped+the+community+in+elderly+during+the+covid+pandemic&amp;pg=PT12&amp;printsec=frontcover" TargetMode="External"/><Relationship Id="rId9" Type="http://schemas.openxmlformats.org/officeDocument/2006/relationships/hyperlink" Target="https://www.collinsdictionary.com/dictionary/english/community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25887" TargetMode="External"/><Relationship Id="rId3" Type="http://schemas.openxmlformats.org/officeDocument/2006/relationships/hyperlink" Target="https://doi.org/10.1186/s12889-022-12506-4" TargetMode="External"/><Relationship Id="rId7" Type="http://schemas.openxmlformats.org/officeDocument/2006/relationships/hyperlink" Target="https://www.google.co.uk/books/edition/Effective_Public_Administration_Strategi/jat_EAAAQBAJ?hl=en&amp;gbpv=1&amp;dq=how+social+media+helped+aid+communities+during+the+covid+pandemic&amp;pg=PA87&amp;printsec=frontcover" TargetMode="External"/><Relationship Id="rId2" Type="http://schemas.openxmlformats.org/officeDocument/2006/relationships/hyperlink" Target="https://www.mendix.com/blog/digital-innovation/#:~:text=Digital%20innovation%20(or%20digital%20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books/edition/EU_Industrial_Policy_in_the_Multipolar_E/pW-VEAAAQBAJ?hl=en&amp;gbpv=1&amp;dq=why+does+social+cohesion+matter+in+digital+innovation+%3F&amp;pg=PA334&amp;printsec=frontcover" TargetMode="External"/><Relationship Id="rId5" Type="http://schemas.openxmlformats.org/officeDocument/2006/relationships/hyperlink" Target="https://doi.org/10.1016/j.jsis.2021.101695" TargetMode="External"/><Relationship Id="rId10" Type="http://schemas.openxmlformats.org/officeDocument/2006/relationships/hyperlink" Target="https://www.google.co.uk/books/edition/COVID_19_Inequality_and_Older_People/6h7EEAAAQBAJ?hl=en&amp;gbpv=1&amp;dq=They+found+that+older+people+were+disproportionately+affected+by+the+emergence+and+spread+of+COVID-19" TargetMode="External"/><Relationship Id="rId4" Type="http://schemas.openxmlformats.org/officeDocument/2006/relationships/hyperlink" Target="https://doi.org/10.1136/bmjopen-2022-063057" TargetMode="External"/><Relationship Id="rId9" Type="http://schemas.openxmlformats.org/officeDocument/2006/relationships/hyperlink" Target="https://www.google.co.uk/books/edition/Technological_innovations_to_address_soc/AIKjEAAAQBAJ?hl=en&amp;gbpv=1&amp;dq=VOLUNTEER+DRIVERS+FOR+THE+ELDERLY+DURING+THE+PANDEMIC&amp;pg=PA97&amp;printsec=frontcover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.uk/books/edition/Environmental_Social_and_Corporate_Gover/jCaeEAAAQBAJ?hl=en&amp;gbpv=1&amp;dq=when+face+to+face+contact+was+no+more+during+covid+and+how+digital+innovation+help+overcome+this&amp;pg=PA99&amp;printsec=frontcover" TargetMode="External"/><Relationship Id="rId3" Type="http://schemas.openxmlformats.org/officeDocument/2006/relationships/hyperlink" Target="https://www.google.co.uk/books/edition/Sustainable_Development_and_Innovation_o/bfR6EAAAQBAJ?hl=en&amp;gbpv=1&amp;dq=How+does+improved+quality+of+life+help+digital+innovation+%3F&amp;pg=PA27&amp;printsec=frontcover" TargetMode="External"/><Relationship Id="rId7" Type="http://schemas.openxmlformats.org/officeDocument/2006/relationships/hyperlink" Target="https://doi.org/10.3390/joitmc5030056" TargetMode="External"/><Relationship Id="rId2" Type="http://schemas.openxmlformats.org/officeDocument/2006/relationships/hyperlink" Target="https://doi.org/10.1021/acsnano.0c0849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books/edition/MEDINFO_2021_One_World_One_Health_Global/4pGREAAAQBAJ?hl=en&amp;gbpv=0" TargetMode="External"/><Relationship Id="rId11" Type="http://schemas.openxmlformats.org/officeDocument/2006/relationships/hyperlink" Target="https://www.england.nhs.uk/2020/04/nhs-volunteer-army-now-ready-to-support-even-more-people/" TargetMode="External"/><Relationship Id="rId5" Type="http://schemas.openxmlformats.org/officeDocument/2006/relationships/hyperlink" Target="https://www.oecd.org/coronavirus/policy-responses/covid-19-protecting-people-and-societies-e5c9de1a/" TargetMode="External"/><Relationship Id="rId10" Type="http://schemas.openxmlformats.org/officeDocument/2006/relationships/hyperlink" Target="https://doi.org/10.1007/s11920-021-01274-4" TargetMode="External"/><Relationship Id="rId4" Type="http://schemas.openxmlformats.org/officeDocument/2006/relationships/hyperlink" Target="https://www.clinicaladvisor.com/home/meeting-coverage/gapna-2023/food-delivery-program-covid-pandemic/" TargetMode="External"/><Relationship Id="rId9" Type="http://schemas.openxmlformats.org/officeDocument/2006/relationships/hyperlink" Target="https://www.google.co.uk/books/edition/The_Nature_of_Suffering_and_the_Goals_of/d-3DEAAAQBAJ?hl=en&amp;gbpv=1&amp;dq=mental+health+for+the+older+adults+was+bad+during+the+height+of+covid+19+in+care+homes&amp;pg=PA87&amp;printsec=frontcover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S0140-6736(22)01530-6" TargetMode="External"/><Relationship Id="rId3" Type="http://schemas.openxmlformats.org/officeDocument/2006/relationships/hyperlink" Target="https://www.google.co.uk/books/edition/Handbook_on_COVID_19_Pandemic_and_Older/QubGEAAAQBAJ?hl=en&amp;gbpv=1&amp;dq=HOW+WAS+VOLUNTEERING+GOOD+FOR+THE+%3BELDERLY+DURING+THE+PANDEMIC&amp;pg=PA69&amp;printsec=frontcover" TargetMode="External"/><Relationship Id="rId7" Type="http://schemas.openxmlformats.org/officeDocument/2006/relationships/hyperlink" Target="https://www.ageuk.org.uk/discover/2020/06/coronavirus-risk-for-older-people-updated/" TargetMode="External"/><Relationship Id="rId2" Type="http://schemas.openxmlformats.org/officeDocument/2006/relationships/hyperlink" Target="https://transform.england.nhs.uk/key-tools-and-info/data-saves-lives/improving-health-and-care-services-for-everyone/nhs-covid-19-app-preventing-600000-cases-of-covid-19/#:~:text=So%20far%20our%20analysis%20ha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.org/en/un75/impact-digital-technologies" TargetMode="External"/><Relationship Id="rId5" Type="http://schemas.openxmlformats.org/officeDocument/2006/relationships/hyperlink" Target="http://www.un.org" TargetMode="External"/><Relationship Id="rId4" Type="http://schemas.openxmlformats.org/officeDocument/2006/relationships/hyperlink" Target="https://doi.org/10.1111/exsy.12834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348B90-C8DC-FE9E-0246-4ED9CCD539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42" r="1" b="1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4D4E4291-AA4B-4CDD-87FB-9EF7ADE82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10075" y="-923925"/>
            <a:ext cx="6858000" cy="870585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27000">
                <a:srgbClr val="000000">
                  <a:alpha val="70000"/>
                </a:srgbClr>
              </a:gs>
              <a:gs pos="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1523999"/>
            <a:ext cx="5334000" cy="3535018"/>
          </a:xfrm>
        </p:spPr>
        <p:txBody>
          <a:bodyPr anchor="ctr">
            <a:normAutofit/>
          </a:bodyPr>
          <a:lstStyle/>
          <a:p>
            <a:pPr algn="r"/>
            <a:r>
              <a:rPr lang="en-GB" sz="5000">
                <a:solidFill>
                  <a:srgbClr val="FFFFFF"/>
                </a:solidFill>
                <a:cs typeface="Calibri Light"/>
              </a:rPr>
              <a:t>Digital Innovations For Community Development </a:t>
            </a:r>
            <a:br>
              <a:rPr lang="en-GB" sz="5000">
                <a:solidFill>
                  <a:srgbClr val="FFFFFF"/>
                </a:solidFill>
                <a:cs typeface="Calibri Light"/>
              </a:rPr>
            </a:br>
            <a:endParaRPr lang="en-GB" sz="5000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0" y="5333998"/>
            <a:ext cx="5334000" cy="6493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1500">
                <a:solidFill>
                  <a:srgbClr val="FFFFFF"/>
                </a:solidFill>
                <a:cs typeface="Calibri"/>
              </a:rPr>
              <a:t> Nia Clarke</a:t>
            </a:r>
          </a:p>
          <a:p>
            <a:pPr algn="r"/>
            <a:r>
              <a:rPr lang="en-GB" sz="1500">
                <a:solidFill>
                  <a:srgbClr val="FFFFFF"/>
                </a:solidFill>
                <a:cs typeface="Calibri"/>
              </a:rPr>
              <a:t>2126229 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7487F-DD99-37D1-85D5-C0003A49D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/>
              <a:t>Aims 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579346D8-04EE-1F36-4F16-B1EDCFC6E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4139"/>
              </p:ext>
            </p:extLst>
          </p:nvPr>
        </p:nvGraphicFramePr>
        <p:xfrm>
          <a:off x="5221941" y="408131"/>
          <a:ext cx="6824382" cy="5575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6224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920A3-5480-8008-E811-957EAA683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4233" y="-81850"/>
            <a:ext cx="6095999" cy="1624055"/>
          </a:xfrm>
        </p:spPr>
        <p:txBody>
          <a:bodyPr anchor="b">
            <a:normAutofit/>
          </a:bodyPr>
          <a:lstStyle/>
          <a:p>
            <a:r>
              <a:rPr lang="en-GB"/>
              <a:t>What is Digital Innovation ?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29B4270-71B3-3FE6-841C-74D46E6CD8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855" r="7145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sp>
        <p:nvSpPr>
          <p:cNvPr id="34" name="Freeform: Shape 28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0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4CD11-BD48-6BB4-0301-6A420CEAB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4220" y="1997550"/>
            <a:ext cx="7576112" cy="5431149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endParaRPr lang="en-GB" sz="1400">
              <a:latin typeface="Times New Roman"/>
              <a:ea typeface="+mn-lt"/>
              <a:cs typeface="+mn-lt"/>
            </a:endParaRPr>
          </a:p>
          <a:p>
            <a:endParaRPr lang="en-GB" sz="1400">
              <a:latin typeface="Times New Roman"/>
              <a:ea typeface="+mn-lt"/>
              <a:cs typeface="+mn-lt"/>
            </a:endParaRPr>
          </a:p>
          <a:p>
            <a:r>
              <a:rPr lang="en-GB" sz="7200">
                <a:latin typeface="Times New Roman"/>
                <a:ea typeface="+mn-lt"/>
                <a:cs typeface="+mn-lt"/>
              </a:rPr>
              <a:t>  Uses digital technology to create or adopt a new  idea that adds                   value  (such as   a product,    service, process, or business model)</a:t>
            </a:r>
            <a:endParaRPr lang="en-GB" sz="7200">
              <a:latin typeface="Times New Roman"/>
              <a:cs typeface="Times New Roman"/>
            </a:endParaRPr>
          </a:p>
          <a:p>
            <a:endParaRPr lang="en-GB" sz="7200">
              <a:latin typeface="Times New Roman"/>
              <a:ea typeface="+mn-lt"/>
              <a:cs typeface="+mn-lt"/>
            </a:endParaRPr>
          </a:p>
          <a:p>
            <a:endParaRPr lang="en-GB" sz="7200">
              <a:latin typeface="Times New Roman"/>
              <a:ea typeface="+mn-lt"/>
              <a:cs typeface="+mn-lt"/>
            </a:endParaRPr>
          </a:p>
          <a:p>
            <a:r>
              <a:rPr lang="en-GB" sz="7200">
                <a:latin typeface="Times New Roman"/>
                <a:ea typeface="+mn-lt"/>
                <a:cs typeface="+mn-lt"/>
              </a:rPr>
              <a:t>Implementing current digital technology to solve business difficulties </a:t>
            </a:r>
          </a:p>
          <a:p>
            <a:endParaRPr lang="en-GB" sz="7200">
              <a:latin typeface="Times New Roman"/>
              <a:ea typeface="+mn-lt"/>
              <a:cs typeface="+mn-lt"/>
            </a:endParaRPr>
          </a:p>
          <a:p>
            <a:endParaRPr lang="en-GB" sz="7200">
              <a:latin typeface="Times New Roman"/>
              <a:ea typeface="+mn-lt"/>
              <a:cs typeface="+mn-lt"/>
            </a:endParaRPr>
          </a:p>
          <a:p>
            <a:endParaRPr lang="en-GB" sz="7200">
              <a:latin typeface="Times New Roman"/>
              <a:ea typeface="+mn-lt"/>
              <a:cs typeface="+mn-lt"/>
            </a:endParaRPr>
          </a:p>
          <a:p>
            <a:r>
              <a:rPr lang="en-GB" sz="7200">
                <a:latin typeface="Times New Roman"/>
                <a:ea typeface="+mn-lt"/>
                <a:cs typeface="+mn-lt"/>
              </a:rPr>
              <a:t>To improve corporate processes, grow and boost efficiency ( Mobile apps , contactless </a:t>
            </a:r>
            <a:endParaRPr lang="en-GB" sz="7200"/>
          </a:p>
          <a:p>
            <a:endParaRPr lang="en-GB" sz="4400">
              <a:latin typeface="Times New Roman"/>
              <a:ea typeface="+mn-lt"/>
              <a:cs typeface="+mn-lt"/>
            </a:endParaRPr>
          </a:p>
          <a:p>
            <a:endParaRPr lang="en-GB" sz="4400">
              <a:latin typeface="Times New Roman"/>
              <a:cs typeface="Times New Roman"/>
            </a:endParaRPr>
          </a:p>
          <a:p>
            <a:endParaRPr lang="en-GB" sz="4400">
              <a:ea typeface="+mn-lt"/>
              <a:cs typeface="+mn-lt"/>
            </a:endParaRPr>
          </a:p>
          <a:p>
            <a:endParaRPr lang="en-GB" sz="4400">
              <a:ea typeface="+mn-lt"/>
              <a:cs typeface="+mn-lt"/>
            </a:endParaRPr>
          </a:p>
          <a:p>
            <a:endParaRPr lang="en-GB" sz="4400"/>
          </a:p>
          <a:p>
            <a:pPr marL="0" indent="0">
              <a:buNone/>
            </a:pPr>
            <a:r>
              <a:rPr lang="en-GB" sz="4000">
                <a:latin typeface="Times New Roman"/>
                <a:ea typeface="+mn-lt"/>
                <a:cs typeface="+mn-lt"/>
              </a:rPr>
              <a:t>DiCesare (2022)   </a:t>
            </a:r>
            <a:r>
              <a:rPr lang="en-GB" sz="400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 </a:t>
            </a:r>
            <a:r>
              <a:rPr lang="en-GB" sz="4000">
                <a:latin typeface="Times New Roman"/>
                <a:ea typeface="+mn-lt"/>
                <a:cs typeface="Times New Roman"/>
              </a:rPr>
              <a:t>  Hund et al. (20221 </a:t>
            </a:r>
            <a:r>
              <a:rPr lang="en-GB" sz="400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                                                                                               </a:t>
            </a:r>
            <a:r>
              <a:rPr lang="en-GB" sz="4000">
                <a:latin typeface="Times New Roman"/>
                <a:ea typeface="+mn-lt"/>
                <a:cs typeface="Times New Roman"/>
              </a:rPr>
              <a:t>                                                                                       </a:t>
            </a:r>
            <a:r>
              <a:rPr lang="en-GB" sz="4000">
                <a:latin typeface="Verdana Pro"/>
                <a:ea typeface="+mn-lt"/>
                <a:cs typeface="Times New Roman"/>
              </a:rPr>
              <a:t> </a:t>
            </a:r>
            <a:r>
              <a:rPr lang="en-GB" sz="4000">
                <a:ea typeface="+mn-lt"/>
                <a:cs typeface="+mn-lt"/>
              </a:rPr>
              <a:t>                                                                                                                                               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</a:t>
            </a:r>
            <a:r>
              <a:rPr lang="en-GB" sz="4000">
                <a:latin typeface="Times New Roman"/>
                <a:ea typeface="+mn-lt"/>
                <a:cs typeface="+mn-lt"/>
              </a:rPr>
              <a:t>                                                                                    </a:t>
            </a:r>
            <a:endParaRPr lang="en-GB" sz="40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373470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graphic with buildings and text&#10;&#10;Description automatically generated">
            <a:extLst>
              <a:ext uri="{FF2B5EF4-FFF2-40B4-BE49-F238E27FC236}">
                <a16:creationId xmlns:a16="http://schemas.microsoft.com/office/drawing/2014/main" id="{B61403B7-8FBF-6214-9DB9-AA233839B7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1832" y="906283"/>
            <a:ext cx="9723864" cy="42123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CC50BF-9633-9A5E-2095-99064025ACA5}"/>
              </a:ext>
            </a:extLst>
          </p:cNvPr>
          <p:cNvSpPr txBox="1"/>
          <p:nvPr/>
        </p:nvSpPr>
        <p:spPr>
          <a:xfrm>
            <a:off x="2511" y="6443366"/>
            <a:ext cx="20620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latin typeface="Times New Roman"/>
                <a:ea typeface="+mn-lt"/>
                <a:cs typeface="+mn-lt"/>
              </a:rPr>
              <a:t>Schaffers, Matti Vartiainen and Bus (2022)</a:t>
            </a:r>
            <a:endParaRPr lang="en-US" sz="110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195237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9FB9B-ECAD-42AD-E456-7FCB5B294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583" y="84667"/>
            <a:ext cx="9144000" cy="1263649"/>
          </a:xfrm>
        </p:spPr>
        <p:txBody>
          <a:bodyPr>
            <a:normAutofit fontScale="90000"/>
          </a:bodyPr>
          <a:lstStyle/>
          <a:p>
            <a:r>
              <a:rPr lang="en-GB"/>
              <a:t>Why are digital innovations significant in todays society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3AC3F-DFD6-C236-D962-9B390A34A4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584" y="1650999"/>
            <a:ext cx="10763250" cy="468841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Times New Roman"/>
                <a:cs typeface="Times New Roman"/>
              </a:rPr>
              <a:t>Importance of community development </a:t>
            </a: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r>
              <a:rPr lang="en-GB" sz="2000">
                <a:latin typeface="Times New Roman"/>
                <a:ea typeface="+mn-lt"/>
                <a:cs typeface="+mn-lt"/>
              </a:rPr>
              <a:t>Bringing community together </a:t>
            </a: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endParaRPr lang="en-GB" sz="2000">
              <a:latin typeface="Times New Roman"/>
              <a:ea typeface="+mn-lt"/>
              <a:cs typeface="+mn-lt"/>
            </a:endParaRPr>
          </a:p>
          <a:p>
            <a:r>
              <a:rPr lang="en-GB" sz="2000">
                <a:latin typeface="Times New Roman"/>
                <a:ea typeface="+mn-lt"/>
                <a:cs typeface="+mn-lt"/>
              </a:rPr>
              <a:t>Digital innovations can equalise by boosting connection, financial inclusion, trade, and public services.</a:t>
            </a: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r>
              <a:rPr lang="en-GB" sz="2000">
                <a:latin typeface="Times New Roman"/>
                <a:ea typeface="+mn-lt"/>
                <a:cs typeface="+mn-lt"/>
              </a:rPr>
              <a:t>Digital innovations can help meet all  17 sustainable   development goals such as (Poverty )</a:t>
            </a: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endParaRPr lang="en-GB" sz="2000">
              <a:latin typeface="Times New Roman"/>
              <a:ea typeface="+mn-lt"/>
              <a:cs typeface="+mn-lt"/>
            </a:endParaRPr>
          </a:p>
          <a:p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endParaRPr lang="en-GB" sz="1400"/>
          </a:p>
        </p:txBody>
      </p:sp>
      <p:pic>
        <p:nvPicPr>
          <p:cNvPr id="4" name="Picture 3" descr="A close up of colorful cubes&#10;&#10;Description automatically generated">
            <a:extLst>
              <a:ext uri="{FF2B5EF4-FFF2-40B4-BE49-F238E27FC236}">
                <a16:creationId xmlns:a16="http://schemas.microsoft.com/office/drawing/2014/main" id="{6BA85503-1861-E345-1A81-3DD52BF27D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9990" y="751616"/>
            <a:ext cx="4163545" cy="17923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1143F8-5E5C-4A60-6BC2-7D6CA92D9F0B}"/>
              </a:ext>
            </a:extLst>
          </p:cNvPr>
          <p:cNvSpPr txBox="1"/>
          <p:nvPr/>
        </p:nvSpPr>
        <p:spPr>
          <a:xfrm>
            <a:off x="9940395" y="6470856"/>
            <a:ext cx="1997603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>
                <a:latin typeface="Times New Roman"/>
                <a:ea typeface="+mn-lt"/>
                <a:cs typeface="+mn-lt"/>
              </a:rPr>
              <a:t>United Nations (2020)</a:t>
            </a:r>
            <a:endParaRPr lang="en-US" sz="900">
              <a:latin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09119C-14ED-1FA9-C077-FD8D41440789}"/>
              </a:ext>
            </a:extLst>
          </p:cNvPr>
          <p:cNvSpPr txBox="1"/>
          <p:nvPr/>
        </p:nvSpPr>
        <p:spPr>
          <a:xfrm>
            <a:off x="357187" y="6283854"/>
            <a:ext cx="15875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Otero, Scott and Martin (2022)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211528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13BD9-BD7B-A3D1-CFEE-31402DC07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236" y="1624851"/>
            <a:ext cx="10780058" cy="50762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Times New Roman"/>
                <a:cs typeface="Times New Roman"/>
              </a:rPr>
              <a:t>The future of work ( Technological revolutions have changed the labour force.</a:t>
            </a:r>
            <a:endParaRPr lang="en-US" sz="2400">
              <a:latin typeface="Times New Roman"/>
              <a:cs typeface="Times New Roman"/>
            </a:endParaRPr>
          </a:p>
          <a:p>
            <a:endParaRPr lang="en-GB" sz="2400">
              <a:latin typeface="Times New Roman"/>
              <a:cs typeface="Times New Roman"/>
            </a:endParaRPr>
          </a:p>
          <a:p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cs typeface="Times New Roman"/>
              </a:rPr>
              <a:t>Data, AI and data pooling are used to track and diagnose health, agriculture, and environmental issues today)</a:t>
            </a:r>
            <a:endParaRPr lang="en-US" sz="2400">
              <a:latin typeface="Times New Roman"/>
              <a:cs typeface="Times New Roman"/>
            </a:endParaRPr>
          </a:p>
          <a:p>
            <a:endParaRPr lang="en-GB" sz="2400">
              <a:latin typeface="Times New Roman"/>
              <a:cs typeface="Times New Roman"/>
            </a:endParaRPr>
          </a:p>
          <a:p>
            <a:endParaRPr lang="en-GB" sz="2400">
              <a:latin typeface="Times New Roman"/>
              <a:cs typeface="Times New Roman"/>
            </a:endParaRPr>
          </a:p>
          <a:p>
            <a:r>
              <a:rPr lang="en-GB" sz="2400">
                <a:latin typeface="Times New Roman"/>
                <a:cs typeface="Times New Roman"/>
              </a:rPr>
              <a:t>Social media (Social media links nearly half the world. It lets people speak out and chat with people worldwide in real time)</a:t>
            </a:r>
            <a:endParaRPr lang="en-GB" sz="2400"/>
          </a:p>
        </p:txBody>
      </p:sp>
      <p:pic>
        <p:nvPicPr>
          <p:cNvPr id="5" name="Picture 4" descr="A close up of colorful cubes&#10;&#10;Description automatically generated">
            <a:extLst>
              <a:ext uri="{FF2B5EF4-FFF2-40B4-BE49-F238E27FC236}">
                <a16:creationId xmlns:a16="http://schemas.microsoft.com/office/drawing/2014/main" id="{E2A63A0E-31C6-E2F0-AC14-1F6E4C35F3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0784" y="822"/>
            <a:ext cx="3457575" cy="14898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CFA75F1-1D19-8576-9AE4-93007BFADB0C}"/>
              </a:ext>
            </a:extLst>
          </p:cNvPr>
          <p:cNvSpPr txBox="1"/>
          <p:nvPr/>
        </p:nvSpPr>
        <p:spPr>
          <a:xfrm>
            <a:off x="123264" y="6266889"/>
            <a:ext cx="2092698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ea typeface="+mn-lt"/>
                <a:cs typeface="+mn-lt"/>
              </a:rPr>
              <a:t>Bohr and </a:t>
            </a:r>
            <a:r>
              <a:rPr lang="en-GB" sz="1100" err="1">
                <a:ea typeface="+mn-lt"/>
                <a:cs typeface="+mn-lt"/>
              </a:rPr>
              <a:t>Memarzadeh</a:t>
            </a:r>
            <a:r>
              <a:rPr lang="en-GB" sz="1100">
                <a:ea typeface="+mn-lt"/>
                <a:cs typeface="+mn-lt"/>
              </a:rPr>
              <a:t> (2020)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641293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D6EB6-2FFD-5B00-53D9-985B228A7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>
                <a:ea typeface="+mj-lt"/>
                <a:cs typeface="+mj-lt"/>
              </a:rPr>
              <a:t>Why does Digital innovations matter today? </a:t>
            </a:r>
            <a:endParaRPr lang="en-US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66FA75FC-5F3A-8340-3016-2769D77F95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601554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7701FAD-C55D-EFAF-A305-653794E35D5B}"/>
              </a:ext>
            </a:extLst>
          </p:cNvPr>
          <p:cNvSpPr txBox="1"/>
          <p:nvPr/>
        </p:nvSpPr>
        <p:spPr>
          <a:xfrm>
            <a:off x="31749" y="6530813"/>
            <a:ext cx="225954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Jean-Christophe et al. (2022)</a:t>
            </a:r>
            <a:endParaRPr lang="en-US" sz="10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F312891-2A47-3DCB-AC22-2561DF2EBA61}"/>
              </a:ext>
            </a:extLst>
          </p:cNvPr>
          <p:cNvSpPr txBox="1"/>
          <p:nvPr/>
        </p:nvSpPr>
        <p:spPr>
          <a:xfrm>
            <a:off x="4563164" y="6507135"/>
            <a:ext cx="188912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Park and Choi (2019)</a:t>
            </a:r>
            <a:endParaRPr lang="en-US" sz="10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7180CA-6350-51E5-A412-1EBBD14F1A62}"/>
              </a:ext>
            </a:extLst>
          </p:cNvPr>
          <p:cNvSpPr txBox="1"/>
          <p:nvPr/>
        </p:nvSpPr>
        <p:spPr>
          <a:xfrm>
            <a:off x="10456736" y="6326725"/>
            <a:ext cx="166687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Mondal, </a:t>
            </a:r>
            <a:r>
              <a:rPr lang="en-GB" sz="1000" err="1">
                <a:ea typeface="+mn-lt"/>
                <a:cs typeface="+mn-lt"/>
              </a:rPr>
              <a:t>Majerova</a:t>
            </a:r>
            <a:r>
              <a:rPr lang="en-GB" sz="1000">
                <a:ea typeface="+mn-lt"/>
                <a:cs typeface="+mn-lt"/>
              </a:rPr>
              <a:t>, and Das (2022)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3241325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AA56EC-2B66-4CBA-450C-2CECF31F3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21" y="-302683"/>
            <a:ext cx="5465107" cy="2238375"/>
          </a:xfrm>
        </p:spPr>
        <p:txBody>
          <a:bodyPr anchor="b">
            <a:normAutofit/>
          </a:bodyPr>
          <a:lstStyle/>
          <a:p>
            <a:r>
              <a:rPr lang="en-GB" sz="4100"/>
              <a:t>Technology's role during the height  of covid- 19 restrictions 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0F7A7929-9D2D-57B5-5A5C-1C20F5422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393" r="3786" b="-2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EE5D87AC-5CCC-4E1F-8B25-D3A60530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EFC8E10-A01A-44C0-92B4-4837ED6C4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29C434-C896-4DBB-9A47-D99A5EE41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34C993BD-4C38-5F88-9DB3-8E8ECE1AE2BB}"/>
              </a:ext>
            </a:extLst>
          </p:cNvPr>
          <p:cNvSpPr txBox="1"/>
          <p:nvPr/>
        </p:nvSpPr>
        <p:spPr>
          <a:xfrm>
            <a:off x="6757458" y="5622395"/>
            <a:ext cx="22595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816718C-EC7D-FE52-C644-7EC235E35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358" y="6515597"/>
            <a:ext cx="3227917" cy="13758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000">
                <a:latin typeface="Times New Roman"/>
                <a:ea typeface="+mn-lt"/>
                <a:cs typeface="+mn-lt"/>
              </a:rPr>
              <a:t>Roh, Lee and Park (2022)</a:t>
            </a:r>
            <a:endParaRPr lang="en-US" sz="1000">
              <a:latin typeface="Times New Roman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8A3E33-648E-02EB-D21F-3B610A77B71C}"/>
              </a:ext>
            </a:extLst>
          </p:cNvPr>
          <p:cNvSpPr txBox="1"/>
          <p:nvPr/>
        </p:nvSpPr>
        <p:spPr>
          <a:xfrm>
            <a:off x="-2802" y="5714999"/>
            <a:ext cx="48857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Times New Roman"/>
              <a:cs typeface="Times New Roman"/>
            </a:endParaRPr>
          </a:p>
        </p:txBody>
      </p:sp>
      <p:pic>
        <p:nvPicPr>
          <p:cNvPr id="10" name="Picture 9" descr="A nurse helping an old person in a hospital bed&#10;&#10;Description automatically generated">
            <a:extLst>
              <a:ext uri="{FF2B5EF4-FFF2-40B4-BE49-F238E27FC236}">
                <a16:creationId xmlns:a16="http://schemas.microsoft.com/office/drawing/2014/main" id="{E930E652-811C-0442-C21F-6D9AC15824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965" y="2368049"/>
            <a:ext cx="4636434" cy="3110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4193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FAE1B-B4E4-2A86-EBCB-4EECE105E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795" y="246529"/>
            <a:ext cx="6409764" cy="539477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 sz="700"/>
          </a:p>
          <a:p>
            <a:r>
              <a:rPr lang="en-US" sz="1800">
                <a:latin typeface="Times New Roman"/>
                <a:cs typeface="Times New Roman"/>
              </a:rPr>
              <a:t>Reducing transmissions ( Role of the NHS to stop the spread ,  government to stop the spread, masks vaccines </a:t>
            </a:r>
            <a:r>
              <a:rPr lang="en-US" sz="1800" err="1">
                <a:latin typeface="Times New Roman"/>
                <a:cs typeface="Times New Roman"/>
              </a:rPr>
              <a:t>etc</a:t>
            </a:r>
            <a:r>
              <a:rPr lang="en-US" sz="1800">
                <a:latin typeface="Times New Roman"/>
                <a:cs typeface="Times New Roman"/>
              </a:rPr>
              <a:t> )</a:t>
            </a:r>
          </a:p>
          <a:p>
            <a:endParaRPr lang="en-US" sz="1800">
              <a:latin typeface="Times New Roman"/>
              <a:cs typeface="Times New Roman"/>
            </a:endParaRPr>
          </a:p>
          <a:p>
            <a:r>
              <a:rPr lang="en-US" sz="1800">
                <a:latin typeface="Times New Roman"/>
                <a:cs typeface="Times New Roman"/>
              </a:rPr>
              <a:t>Healthcare innovations ( Screen tests , mobile drive throughs)</a:t>
            </a:r>
          </a:p>
          <a:p>
            <a:endParaRPr lang="en-US" sz="1800">
              <a:latin typeface="Times New Roman"/>
              <a:cs typeface="Times New Roman"/>
            </a:endParaRPr>
          </a:p>
          <a:p>
            <a:r>
              <a:rPr lang="en-US" sz="1800">
                <a:latin typeface="Times New Roman"/>
                <a:cs typeface="Times New Roman"/>
              </a:rPr>
              <a:t>Communication and collaboration (facetime, apps software to be able to talk to each other </a:t>
            </a:r>
          </a:p>
          <a:p>
            <a:endParaRPr lang="en-US" sz="1800">
              <a:latin typeface="Times New Roman"/>
              <a:cs typeface="Times New Roman"/>
            </a:endParaRPr>
          </a:p>
          <a:p>
            <a:r>
              <a:rPr lang="en-US" sz="1800">
                <a:latin typeface="Times New Roman"/>
                <a:cs typeface="Times New Roman"/>
              </a:rPr>
              <a:t>Remote work and learning ( stop the spread work together </a:t>
            </a:r>
          </a:p>
          <a:p>
            <a:pPr marL="0" indent="0">
              <a:buNone/>
            </a:pPr>
            <a:endParaRPr lang="en-US" sz="1800">
              <a:latin typeface="Times New Roman"/>
              <a:cs typeface="Times New Roman"/>
            </a:endParaRPr>
          </a:p>
          <a:p>
            <a:r>
              <a:rPr lang="en-US" sz="1800">
                <a:latin typeface="Times New Roman"/>
                <a:cs typeface="Times New Roman"/>
              </a:rPr>
              <a:t>Telehealth and remote Health care </a:t>
            </a:r>
          </a:p>
          <a:p>
            <a:endParaRPr lang="en-US" sz="1800">
              <a:latin typeface="Times New Roman"/>
              <a:cs typeface="Times New Roman"/>
            </a:endParaRPr>
          </a:p>
          <a:p>
            <a:r>
              <a:rPr lang="en-US" sz="1800">
                <a:latin typeface="Times New Roman"/>
                <a:cs typeface="Times New Roman"/>
              </a:rPr>
              <a:t>Entertainment and connectivity 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CDB4F8A1-88D8-C79D-4242-26F47D0C5C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36" r="2" b="2"/>
          <a:stretch/>
        </p:blipFill>
        <p:spPr>
          <a:xfrm>
            <a:off x="7755835" y="-1"/>
            <a:ext cx="4431000" cy="3333750"/>
          </a:xfrm>
          <a:custGeom>
            <a:avLst/>
            <a:gdLst/>
            <a:ahLst/>
            <a:cxnLst/>
            <a:rect l="l" t="t" r="r" b="b"/>
            <a:pathLst>
              <a:path w="4431000" h="3333750">
                <a:moveTo>
                  <a:pt x="485126" y="0"/>
                </a:moveTo>
                <a:lnTo>
                  <a:pt x="4431000" y="0"/>
                </a:lnTo>
                <a:lnTo>
                  <a:pt x="4431000" y="3333750"/>
                </a:lnTo>
                <a:lnTo>
                  <a:pt x="110704" y="3333750"/>
                </a:lnTo>
                <a:lnTo>
                  <a:pt x="109716" y="3326101"/>
                </a:lnTo>
                <a:cubicBezTo>
                  <a:pt x="100334" y="3271963"/>
                  <a:pt x="86998" y="3218512"/>
                  <a:pt x="74044" y="3165061"/>
                </a:cubicBezTo>
                <a:cubicBezTo>
                  <a:pt x="58041" y="3099154"/>
                  <a:pt x="57089" y="3034817"/>
                  <a:pt x="73282" y="2968910"/>
                </a:cubicBezTo>
                <a:cubicBezTo>
                  <a:pt x="85094" y="2921245"/>
                  <a:pt x="65661" y="2876129"/>
                  <a:pt x="52327" y="2831604"/>
                </a:cubicBezTo>
                <a:cubicBezTo>
                  <a:pt x="49661" y="2822385"/>
                  <a:pt x="39183" y="2813754"/>
                  <a:pt x="30228" y="2808850"/>
                </a:cubicBezTo>
                <a:cubicBezTo>
                  <a:pt x="-1397" y="2791196"/>
                  <a:pt x="-6349" y="2761970"/>
                  <a:pt x="6795" y="2725094"/>
                </a:cubicBezTo>
                <a:cubicBezTo>
                  <a:pt x="17084" y="2695868"/>
                  <a:pt x="30800" y="2669191"/>
                  <a:pt x="55185" y="2645455"/>
                </a:cubicBezTo>
                <a:cubicBezTo>
                  <a:pt x="83760" y="2617603"/>
                  <a:pt x="116337" y="2588768"/>
                  <a:pt x="128339" y="2545615"/>
                </a:cubicBezTo>
                <a:cubicBezTo>
                  <a:pt x="133482" y="2526980"/>
                  <a:pt x="134244" y="2510897"/>
                  <a:pt x="128909" y="2491281"/>
                </a:cubicBezTo>
                <a:cubicBezTo>
                  <a:pt x="118623" y="2453227"/>
                  <a:pt x="111383" y="2414980"/>
                  <a:pt x="143198" y="2379279"/>
                </a:cubicBezTo>
                <a:cubicBezTo>
                  <a:pt x="160725" y="2359664"/>
                  <a:pt x="171965" y="2333183"/>
                  <a:pt x="167583" y="2301603"/>
                </a:cubicBezTo>
                <a:cubicBezTo>
                  <a:pt x="162059" y="2262177"/>
                  <a:pt x="175965" y="2226281"/>
                  <a:pt x="196540" y="2192740"/>
                </a:cubicBezTo>
                <a:cubicBezTo>
                  <a:pt x="203970" y="2180774"/>
                  <a:pt x="208160" y="2166063"/>
                  <a:pt x="211780" y="2152137"/>
                </a:cubicBezTo>
                <a:cubicBezTo>
                  <a:pt x="220163" y="2119968"/>
                  <a:pt x="227593" y="2087602"/>
                  <a:pt x="234451" y="2055042"/>
                </a:cubicBezTo>
                <a:cubicBezTo>
                  <a:pt x="240165" y="2028365"/>
                  <a:pt x="244357" y="2001493"/>
                  <a:pt x="249310" y="1974618"/>
                </a:cubicBezTo>
                <a:cubicBezTo>
                  <a:pt x="254644" y="1945197"/>
                  <a:pt x="267028" y="1921855"/>
                  <a:pt x="295793" y="1909694"/>
                </a:cubicBezTo>
                <a:cubicBezTo>
                  <a:pt x="304937" y="1905771"/>
                  <a:pt x="312178" y="1896356"/>
                  <a:pt x="319798" y="1888901"/>
                </a:cubicBezTo>
                <a:cubicBezTo>
                  <a:pt x="325322" y="1883606"/>
                  <a:pt x="329514" y="1876543"/>
                  <a:pt x="335228" y="1871640"/>
                </a:cubicBezTo>
                <a:cubicBezTo>
                  <a:pt x="365329" y="1845943"/>
                  <a:pt x="395618" y="1820640"/>
                  <a:pt x="425719" y="1795142"/>
                </a:cubicBezTo>
                <a:cubicBezTo>
                  <a:pt x="428577" y="1792590"/>
                  <a:pt x="432006" y="1789845"/>
                  <a:pt x="433340" y="1786511"/>
                </a:cubicBezTo>
                <a:cubicBezTo>
                  <a:pt x="447246" y="1751988"/>
                  <a:pt x="460390" y="1717073"/>
                  <a:pt x="475061" y="1682944"/>
                </a:cubicBezTo>
                <a:cubicBezTo>
                  <a:pt x="480775" y="1669800"/>
                  <a:pt x="487823" y="1656267"/>
                  <a:pt x="497730" y="1646459"/>
                </a:cubicBezTo>
                <a:cubicBezTo>
                  <a:pt x="520210" y="1624098"/>
                  <a:pt x="544595" y="1603698"/>
                  <a:pt x="554311" y="1571529"/>
                </a:cubicBezTo>
                <a:cubicBezTo>
                  <a:pt x="557168" y="1562114"/>
                  <a:pt x="558692" y="1550935"/>
                  <a:pt x="556216" y="1541910"/>
                </a:cubicBezTo>
                <a:cubicBezTo>
                  <a:pt x="545929" y="1505229"/>
                  <a:pt x="533165" y="1469335"/>
                  <a:pt x="522307" y="1432851"/>
                </a:cubicBezTo>
                <a:cubicBezTo>
                  <a:pt x="515638" y="1409705"/>
                  <a:pt x="507636" y="1388716"/>
                  <a:pt x="484013" y="1377535"/>
                </a:cubicBezTo>
                <a:cubicBezTo>
                  <a:pt x="477347" y="1374398"/>
                  <a:pt x="470107" y="1365570"/>
                  <a:pt x="468773" y="1358313"/>
                </a:cubicBezTo>
                <a:cubicBezTo>
                  <a:pt x="460200" y="1311630"/>
                  <a:pt x="456010" y="1265534"/>
                  <a:pt x="485157" y="1222576"/>
                </a:cubicBezTo>
                <a:cubicBezTo>
                  <a:pt x="491443" y="1213555"/>
                  <a:pt x="491443" y="1196684"/>
                  <a:pt x="488777" y="1184720"/>
                </a:cubicBezTo>
                <a:cubicBezTo>
                  <a:pt x="478871" y="1138623"/>
                  <a:pt x="475441" y="1094882"/>
                  <a:pt x="507066" y="1054866"/>
                </a:cubicBezTo>
                <a:cubicBezTo>
                  <a:pt x="510876" y="1050159"/>
                  <a:pt x="507446" y="1035056"/>
                  <a:pt x="502684" y="1027995"/>
                </a:cubicBezTo>
                <a:cubicBezTo>
                  <a:pt x="456200" y="959929"/>
                  <a:pt x="455056" y="922662"/>
                  <a:pt x="499064" y="853028"/>
                </a:cubicBezTo>
                <a:cubicBezTo>
                  <a:pt x="501922" y="848516"/>
                  <a:pt x="505160" y="842633"/>
                  <a:pt x="509542" y="840866"/>
                </a:cubicBezTo>
                <a:cubicBezTo>
                  <a:pt x="537547" y="828900"/>
                  <a:pt x="538309" y="803401"/>
                  <a:pt x="540595" y="778095"/>
                </a:cubicBezTo>
                <a:cubicBezTo>
                  <a:pt x="543071" y="750244"/>
                  <a:pt x="546309" y="722389"/>
                  <a:pt x="548595" y="694341"/>
                </a:cubicBezTo>
                <a:cubicBezTo>
                  <a:pt x="548977" y="689436"/>
                  <a:pt x="547453" y="683943"/>
                  <a:pt x="545737" y="679040"/>
                </a:cubicBezTo>
                <a:cubicBezTo>
                  <a:pt x="539451" y="660210"/>
                  <a:pt x="530307" y="641968"/>
                  <a:pt x="526497" y="622548"/>
                </a:cubicBezTo>
                <a:cubicBezTo>
                  <a:pt x="518304" y="580573"/>
                  <a:pt x="501922" y="539970"/>
                  <a:pt x="508590" y="495638"/>
                </a:cubicBezTo>
                <a:cubicBezTo>
                  <a:pt x="509732" y="487990"/>
                  <a:pt x="504208" y="479162"/>
                  <a:pt x="502112" y="470924"/>
                </a:cubicBezTo>
                <a:cubicBezTo>
                  <a:pt x="498492" y="456017"/>
                  <a:pt x="493349" y="441500"/>
                  <a:pt x="492015" y="426397"/>
                </a:cubicBezTo>
                <a:cubicBezTo>
                  <a:pt x="488585" y="386383"/>
                  <a:pt x="485537" y="345976"/>
                  <a:pt x="485347" y="305764"/>
                </a:cubicBezTo>
                <a:cubicBezTo>
                  <a:pt x="485157" y="286346"/>
                  <a:pt x="492395" y="266927"/>
                  <a:pt x="495254" y="247312"/>
                </a:cubicBezTo>
                <a:cubicBezTo>
                  <a:pt x="496588" y="238486"/>
                  <a:pt x="498874" y="224165"/>
                  <a:pt x="494682" y="221224"/>
                </a:cubicBezTo>
                <a:cubicBezTo>
                  <a:pt x="462869" y="198471"/>
                  <a:pt x="468965" y="166498"/>
                  <a:pt x="469345" y="134133"/>
                </a:cubicBezTo>
                <a:cubicBezTo>
                  <a:pt x="469726" y="98433"/>
                  <a:pt x="476632" y="63322"/>
                  <a:pt x="482013" y="27991"/>
                </a:cubicBezTo>
                <a:close/>
              </a:path>
            </a:pathLst>
          </a:custGeom>
        </p:spPr>
      </p:pic>
      <p:pic>
        <p:nvPicPr>
          <p:cNvPr id="6" name="Picture 5" descr="A person wearing a blue mask&#10;&#10;Description automatically generated">
            <a:extLst>
              <a:ext uri="{FF2B5EF4-FFF2-40B4-BE49-F238E27FC236}">
                <a16:creationId xmlns:a16="http://schemas.microsoft.com/office/drawing/2014/main" id="{DF826E07-0D47-3E4F-B171-0933C56C4D8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604" b="7397"/>
          <a:stretch/>
        </p:blipFill>
        <p:spPr>
          <a:xfrm>
            <a:off x="7619999" y="3524252"/>
            <a:ext cx="4566836" cy="3333749"/>
          </a:xfrm>
          <a:custGeom>
            <a:avLst/>
            <a:gdLst/>
            <a:ahLst/>
            <a:cxnLst/>
            <a:rect l="l" t="t" r="r" b="b"/>
            <a:pathLst>
              <a:path w="4566836" h="3333749">
                <a:moveTo>
                  <a:pt x="265966" y="0"/>
                </a:moveTo>
                <a:lnTo>
                  <a:pt x="4566836" y="0"/>
                </a:lnTo>
                <a:lnTo>
                  <a:pt x="4566836" y="3333749"/>
                </a:lnTo>
                <a:lnTo>
                  <a:pt x="137148" y="3333749"/>
                </a:lnTo>
                <a:lnTo>
                  <a:pt x="144347" y="3316486"/>
                </a:lnTo>
                <a:cubicBezTo>
                  <a:pt x="160922" y="3289026"/>
                  <a:pt x="164922" y="3262741"/>
                  <a:pt x="143585" y="3234104"/>
                </a:cubicBezTo>
                <a:cubicBezTo>
                  <a:pt x="128917" y="3214682"/>
                  <a:pt x="136157" y="3176434"/>
                  <a:pt x="153112" y="3157998"/>
                </a:cubicBezTo>
                <a:cubicBezTo>
                  <a:pt x="159208" y="3151327"/>
                  <a:pt x="165304" y="3144461"/>
                  <a:pt x="175591" y="3133281"/>
                </a:cubicBezTo>
                <a:cubicBezTo>
                  <a:pt x="128917" y="3113077"/>
                  <a:pt x="124727" y="3070513"/>
                  <a:pt x="115201" y="3029515"/>
                </a:cubicBezTo>
                <a:cubicBezTo>
                  <a:pt x="109296" y="3004411"/>
                  <a:pt x="85292" y="2998329"/>
                  <a:pt x="63193" y="2993621"/>
                </a:cubicBezTo>
                <a:cubicBezTo>
                  <a:pt x="23377" y="2985382"/>
                  <a:pt x="5851" y="2965571"/>
                  <a:pt x="9089" y="2924183"/>
                </a:cubicBezTo>
                <a:cubicBezTo>
                  <a:pt x="12709" y="2878480"/>
                  <a:pt x="18995" y="2832778"/>
                  <a:pt x="26426" y="2787466"/>
                </a:cubicBezTo>
                <a:cubicBezTo>
                  <a:pt x="31188" y="2758830"/>
                  <a:pt x="42808" y="2732938"/>
                  <a:pt x="65097" y="2712144"/>
                </a:cubicBezTo>
                <a:cubicBezTo>
                  <a:pt x="86816" y="2691942"/>
                  <a:pt x="84339" y="2687234"/>
                  <a:pt x="67003" y="2663892"/>
                </a:cubicBezTo>
                <a:cubicBezTo>
                  <a:pt x="46808" y="2636627"/>
                  <a:pt x="28140" y="2608381"/>
                  <a:pt x="10803" y="2579155"/>
                </a:cubicBezTo>
                <a:cubicBezTo>
                  <a:pt x="5279" y="2569935"/>
                  <a:pt x="5469" y="2556597"/>
                  <a:pt x="4327" y="2545024"/>
                </a:cubicBezTo>
                <a:cubicBezTo>
                  <a:pt x="2231" y="2525408"/>
                  <a:pt x="-1579" y="2505204"/>
                  <a:pt x="707" y="2485983"/>
                </a:cubicBezTo>
                <a:cubicBezTo>
                  <a:pt x="2993" y="2467545"/>
                  <a:pt x="10803" y="2449301"/>
                  <a:pt x="18613" y="2432238"/>
                </a:cubicBezTo>
                <a:cubicBezTo>
                  <a:pt x="40522" y="2384573"/>
                  <a:pt x="67765" y="2340831"/>
                  <a:pt x="107008" y="2305719"/>
                </a:cubicBezTo>
                <a:cubicBezTo>
                  <a:pt x="112152" y="2301210"/>
                  <a:pt x="114058" y="2292185"/>
                  <a:pt x="115773" y="2284730"/>
                </a:cubicBezTo>
                <a:cubicBezTo>
                  <a:pt x="118631" y="2272570"/>
                  <a:pt x="121297" y="2260016"/>
                  <a:pt x="121679" y="2247659"/>
                </a:cubicBezTo>
                <a:cubicBezTo>
                  <a:pt x="123583" y="2187637"/>
                  <a:pt x="150254" y="2140561"/>
                  <a:pt x="192927" y="2101722"/>
                </a:cubicBezTo>
                <a:cubicBezTo>
                  <a:pt x="205120" y="2090542"/>
                  <a:pt x="206454" y="2081912"/>
                  <a:pt x="192355" y="2069749"/>
                </a:cubicBezTo>
                <a:cubicBezTo>
                  <a:pt x="175973" y="2055628"/>
                  <a:pt x="182449" y="2035424"/>
                  <a:pt x="186259" y="2017180"/>
                </a:cubicBezTo>
                <a:cubicBezTo>
                  <a:pt x="190069" y="1998352"/>
                  <a:pt x="194071" y="1979324"/>
                  <a:pt x="197881" y="1960494"/>
                </a:cubicBezTo>
                <a:cubicBezTo>
                  <a:pt x="200547" y="1946568"/>
                  <a:pt x="202833" y="1932837"/>
                  <a:pt x="206072" y="1919105"/>
                </a:cubicBezTo>
                <a:cubicBezTo>
                  <a:pt x="216170" y="1876345"/>
                  <a:pt x="213122" y="1837900"/>
                  <a:pt x="182069" y="1803181"/>
                </a:cubicBezTo>
                <a:cubicBezTo>
                  <a:pt x="158256" y="1776701"/>
                  <a:pt x="151206" y="1742767"/>
                  <a:pt x="158446" y="1706674"/>
                </a:cubicBezTo>
                <a:cubicBezTo>
                  <a:pt x="159398" y="1702163"/>
                  <a:pt x="163208" y="1696475"/>
                  <a:pt x="161684" y="1693337"/>
                </a:cubicBezTo>
                <a:cubicBezTo>
                  <a:pt x="139395" y="1646064"/>
                  <a:pt x="178641" y="1608599"/>
                  <a:pt x="181117" y="1565053"/>
                </a:cubicBezTo>
                <a:cubicBezTo>
                  <a:pt x="182259" y="1545831"/>
                  <a:pt x="196357" y="1526215"/>
                  <a:pt x="207596" y="1508955"/>
                </a:cubicBezTo>
                <a:cubicBezTo>
                  <a:pt x="223028" y="1485218"/>
                  <a:pt x="237887" y="1464034"/>
                  <a:pt x="231028" y="1431867"/>
                </a:cubicBezTo>
                <a:cubicBezTo>
                  <a:pt x="223980" y="1399698"/>
                  <a:pt x="236935" y="1370275"/>
                  <a:pt x="259033" y="1346148"/>
                </a:cubicBezTo>
                <a:cubicBezTo>
                  <a:pt x="275798" y="1327711"/>
                  <a:pt x="277322" y="1307506"/>
                  <a:pt x="272560" y="1283184"/>
                </a:cubicBezTo>
                <a:cubicBezTo>
                  <a:pt x="266654" y="1252781"/>
                  <a:pt x="266272" y="1221201"/>
                  <a:pt x="262653" y="1190406"/>
                </a:cubicBezTo>
                <a:cubicBezTo>
                  <a:pt x="261891" y="1183735"/>
                  <a:pt x="259223" y="1175302"/>
                  <a:pt x="254651" y="1171377"/>
                </a:cubicBezTo>
                <a:cubicBezTo>
                  <a:pt x="197881" y="1123320"/>
                  <a:pt x="197309" y="1055649"/>
                  <a:pt x="194641" y="988957"/>
                </a:cubicBezTo>
                <a:cubicBezTo>
                  <a:pt x="192927" y="948552"/>
                  <a:pt x="192927" y="907947"/>
                  <a:pt x="193879" y="867344"/>
                </a:cubicBezTo>
                <a:cubicBezTo>
                  <a:pt x="194071" y="853613"/>
                  <a:pt x="197119" y="839098"/>
                  <a:pt x="202833" y="826936"/>
                </a:cubicBezTo>
                <a:cubicBezTo>
                  <a:pt x="214836" y="801633"/>
                  <a:pt x="230456" y="778292"/>
                  <a:pt x="242649" y="753182"/>
                </a:cubicBezTo>
                <a:cubicBezTo>
                  <a:pt x="247413" y="743770"/>
                  <a:pt x="247603" y="731608"/>
                  <a:pt x="248365" y="720622"/>
                </a:cubicBezTo>
                <a:cubicBezTo>
                  <a:pt x="249889" y="701204"/>
                  <a:pt x="245317" y="679628"/>
                  <a:pt x="252175" y="662955"/>
                </a:cubicBezTo>
                <a:cubicBezTo>
                  <a:pt x="269892" y="619604"/>
                  <a:pt x="265892" y="579001"/>
                  <a:pt x="248365" y="537809"/>
                </a:cubicBezTo>
                <a:cubicBezTo>
                  <a:pt x="223790" y="480140"/>
                  <a:pt x="225694" y="425612"/>
                  <a:pt x="264557" y="374612"/>
                </a:cubicBezTo>
                <a:cubicBezTo>
                  <a:pt x="282084" y="351663"/>
                  <a:pt x="273702" y="329301"/>
                  <a:pt x="259605" y="309883"/>
                </a:cubicBezTo>
                <a:cubicBezTo>
                  <a:pt x="243221" y="287521"/>
                  <a:pt x="239031" y="265748"/>
                  <a:pt x="251031" y="240054"/>
                </a:cubicBezTo>
                <a:cubicBezTo>
                  <a:pt x="253699" y="234363"/>
                  <a:pt x="252365" y="226322"/>
                  <a:pt x="251413" y="219652"/>
                </a:cubicBezTo>
                <a:lnTo>
                  <a:pt x="250057" y="200798"/>
                </a:lnTo>
                <a:lnTo>
                  <a:pt x="237709" y="199121"/>
                </a:lnTo>
                <a:cubicBezTo>
                  <a:pt x="208187" y="194887"/>
                  <a:pt x="178620" y="190893"/>
                  <a:pt x="148511" y="188488"/>
                </a:cubicBezTo>
                <a:lnTo>
                  <a:pt x="148495" y="188488"/>
                </a:lnTo>
                <a:lnTo>
                  <a:pt x="148510" y="188487"/>
                </a:lnTo>
                <a:cubicBezTo>
                  <a:pt x="178619" y="190892"/>
                  <a:pt x="208186" y="194886"/>
                  <a:pt x="237708" y="199120"/>
                </a:cubicBezTo>
                <a:lnTo>
                  <a:pt x="250056" y="200797"/>
                </a:lnTo>
                <a:lnTo>
                  <a:pt x="247364" y="163357"/>
                </a:lnTo>
                <a:cubicBezTo>
                  <a:pt x="248888" y="145164"/>
                  <a:pt x="255126" y="127854"/>
                  <a:pt x="271605" y="112358"/>
                </a:cubicBezTo>
                <a:cubicBezTo>
                  <a:pt x="278083" y="106276"/>
                  <a:pt x="280749" y="96076"/>
                  <a:pt x="285131" y="87837"/>
                </a:cubicBezTo>
                <a:cubicBezTo>
                  <a:pt x="303040" y="53315"/>
                  <a:pt x="301324" y="54688"/>
                  <a:pt x="279607" y="23893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38581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38581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4DBBC8-9505-6747-8741-3C77B2033554}"/>
              </a:ext>
            </a:extLst>
          </p:cNvPr>
          <p:cNvSpPr txBox="1"/>
          <p:nvPr/>
        </p:nvSpPr>
        <p:spPr>
          <a:xfrm>
            <a:off x="-4938" y="6430040"/>
            <a:ext cx="15408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latin typeface="Times New Roman"/>
                <a:ea typeface="+mn-lt"/>
                <a:cs typeface="+mn-lt"/>
              </a:rPr>
              <a:t>Alghamdi and Alghamdi (2022)</a:t>
            </a:r>
            <a:endParaRPr lang="en-US" sz="900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94135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Viruses suspended on mid-air">
            <a:extLst>
              <a:ext uri="{FF2B5EF4-FFF2-40B4-BE49-F238E27FC236}">
                <a16:creationId xmlns:a16="http://schemas.microsoft.com/office/drawing/2014/main" id="{98C420B7-1FB7-9B21-28F4-55349F8676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30" r="1" b="12168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A3D475D-F146-44DA-80FB-3306B95B8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23925" y="-923925"/>
            <a:ext cx="6858000" cy="870585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31000">
                <a:srgbClr val="000000">
                  <a:alpha val="70000"/>
                </a:srgbClr>
              </a:gs>
              <a:gs pos="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64A4D-1FA7-B30B-1F09-D65F2E828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9"/>
            <a:ext cx="5334000" cy="353501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 The impact of the pandemic had on communities , and the need for digital tools </a:t>
            </a:r>
          </a:p>
        </p:txBody>
      </p:sp>
    </p:spTree>
    <p:extLst>
      <p:ext uri="{BB962C8B-B14F-4D97-AF65-F5344CB8AC3E}">
        <p14:creationId xmlns:p14="http://schemas.microsoft.com/office/powerpoint/2010/main" val="4074307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EC9E09-E7A2-32AF-C5F0-66C4A8EAC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838200"/>
            <a:ext cx="3810001" cy="1949449"/>
          </a:xfrm>
        </p:spPr>
        <p:txBody>
          <a:bodyPr anchor="b">
            <a:normAutofit/>
          </a:bodyPr>
          <a:lstStyle/>
          <a:p>
            <a:r>
              <a:rPr lang="en-GB"/>
              <a:t>What is a community ?</a:t>
            </a:r>
            <a:br>
              <a:rPr lang="en-GB"/>
            </a:br>
            <a:endParaRPr lang="en-GB"/>
          </a:p>
        </p:txBody>
      </p:sp>
      <p:pic>
        <p:nvPicPr>
          <p:cNvPr id="5" name="Picture 4" descr="A group of people holding hands on a planet&#10;&#10;Description automatically generated">
            <a:extLst>
              <a:ext uri="{FF2B5EF4-FFF2-40B4-BE49-F238E27FC236}">
                <a16:creationId xmlns:a16="http://schemas.microsoft.com/office/drawing/2014/main" id="{A52A53B7-4120-2FE5-196A-E2DE316180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74" r="16586" b="2"/>
          <a:stretch/>
        </p:blipFill>
        <p:spPr>
          <a:xfrm>
            <a:off x="5334476" y="762001"/>
            <a:ext cx="6095524" cy="4707593"/>
          </a:xfrm>
          <a:custGeom>
            <a:avLst/>
            <a:gdLst/>
            <a:ahLst/>
            <a:cxnLst/>
            <a:rect l="l" t="t" r="r" b="b"/>
            <a:pathLst>
              <a:path w="6095524" h="4707593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95524" y="3518571"/>
                </a:lnTo>
                <a:lnTo>
                  <a:pt x="6061052" y="3534000"/>
                </a:lnTo>
                <a:cubicBezTo>
                  <a:pt x="6054332" y="3536785"/>
                  <a:pt x="6046938" y="3538321"/>
                  <a:pt x="6040890" y="3542065"/>
                </a:cubicBezTo>
                <a:cubicBezTo>
                  <a:pt x="6013044" y="3559156"/>
                  <a:pt x="5986064" y="3577591"/>
                  <a:pt x="5957836" y="3594010"/>
                </a:cubicBezTo>
                <a:cubicBezTo>
                  <a:pt x="5928744" y="3611004"/>
                  <a:pt x="5902724" y="3631071"/>
                  <a:pt x="5882656" y="3658244"/>
                </a:cubicBezTo>
                <a:cubicBezTo>
                  <a:pt x="5864029" y="3683496"/>
                  <a:pt x="5845978" y="3709131"/>
                  <a:pt x="5827448" y="3734479"/>
                </a:cubicBezTo>
                <a:cubicBezTo>
                  <a:pt x="5822743" y="3740912"/>
                  <a:pt x="5818422" y="3748498"/>
                  <a:pt x="5811989" y="3752627"/>
                </a:cubicBezTo>
                <a:cubicBezTo>
                  <a:pt x="5798643" y="3761268"/>
                  <a:pt x="5784048" y="3768277"/>
                  <a:pt x="5769742" y="3775382"/>
                </a:cubicBezTo>
                <a:cubicBezTo>
                  <a:pt x="5757452" y="3781431"/>
                  <a:pt x="5744394" y="3785943"/>
                  <a:pt x="5732393" y="3792472"/>
                </a:cubicBezTo>
                <a:cubicBezTo>
                  <a:pt x="5722792" y="3797658"/>
                  <a:pt x="5714246" y="3804859"/>
                  <a:pt x="5705316" y="3811388"/>
                </a:cubicBezTo>
                <a:cubicBezTo>
                  <a:pt x="5697539" y="3817052"/>
                  <a:pt x="5688994" y="3821949"/>
                  <a:pt x="5682465" y="3828767"/>
                </a:cubicBezTo>
                <a:cubicBezTo>
                  <a:pt x="5666526" y="3845281"/>
                  <a:pt x="5650491" y="3861508"/>
                  <a:pt x="5630712" y="3873702"/>
                </a:cubicBezTo>
                <a:cubicBezTo>
                  <a:pt x="5611221" y="3885799"/>
                  <a:pt x="5592786" y="3899338"/>
                  <a:pt x="5573392" y="3911628"/>
                </a:cubicBezTo>
                <a:cubicBezTo>
                  <a:pt x="5554380" y="3923630"/>
                  <a:pt x="5537194" y="3936783"/>
                  <a:pt x="5527304" y="3958099"/>
                </a:cubicBezTo>
                <a:cubicBezTo>
                  <a:pt x="5522888" y="3967508"/>
                  <a:pt x="5516646" y="3977782"/>
                  <a:pt x="5508293" y="3983255"/>
                </a:cubicBezTo>
                <a:cubicBezTo>
                  <a:pt x="5496387" y="3991032"/>
                  <a:pt x="5481313" y="3993817"/>
                  <a:pt x="5468350" y="4000442"/>
                </a:cubicBezTo>
                <a:cubicBezTo>
                  <a:pt x="5453084" y="4008219"/>
                  <a:pt x="5435418" y="4014940"/>
                  <a:pt x="5425048" y="4027326"/>
                </a:cubicBezTo>
                <a:cubicBezTo>
                  <a:pt x="5415830" y="4038368"/>
                  <a:pt x="5406517" y="4047009"/>
                  <a:pt x="5394322" y="4054018"/>
                </a:cubicBezTo>
                <a:cubicBezTo>
                  <a:pt x="5385778" y="4058915"/>
                  <a:pt x="5379441" y="4067844"/>
                  <a:pt x="5370608" y="4071877"/>
                </a:cubicBezTo>
                <a:cubicBezTo>
                  <a:pt x="5358990" y="4077254"/>
                  <a:pt x="5347276" y="4081479"/>
                  <a:pt x="5337098" y="4089832"/>
                </a:cubicBezTo>
                <a:cubicBezTo>
                  <a:pt x="5326536" y="4098473"/>
                  <a:pt x="5314535" y="4105290"/>
                  <a:pt x="5303493" y="4113356"/>
                </a:cubicBezTo>
                <a:cubicBezTo>
                  <a:pt x="5297636" y="4117676"/>
                  <a:pt x="5292835" y="4123341"/>
                  <a:pt x="5287171" y="4127854"/>
                </a:cubicBezTo>
                <a:cubicBezTo>
                  <a:pt x="5276801" y="4136111"/>
                  <a:pt x="5266239" y="4144176"/>
                  <a:pt x="5255581" y="4151953"/>
                </a:cubicBezTo>
                <a:cubicBezTo>
                  <a:pt x="5244924" y="4159731"/>
                  <a:pt x="5234746" y="4168756"/>
                  <a:pt x="5223032" y="4174421"/>
                </a:cubicBezTo>
                <a:cubicBezTo>
                  <a:pt x="5203062" y="4184023"/>
                  <a:pt x="5181266" y="4189784"/>
                  <a:pt x="5161870" y="4200153"/>
                </a:cubicBezTo>
                <a:cubicBezTo>
                  <a:pt x="5142188" y="4210714"/>
                  <a:pt x="5123656" y="4223965"/>
                  <a:pt x="5106182" y="4237983"/>
                </a:cubicBezTo>
                <a:cubicBezTo>
                  <a:pt x="5092356" y="4249025"/>
                  <a:pt x="5079394" y="4259971"/>
                  <a:pt x="5062014" y="4265635"/>
                </a:cubicBezTo>
                <a:cubicBezTo>
                  <a:pt x="5052317" y="4268804"/>
                  <a:pt x="5042140" y="4275717"/>
                  <a:pt x="5036282" y="4283783"/>
                </a:cubicBezTo>
                <a:cubicBezTo>
                  <a:pt x="5023608" y="4301353"/>
                  <a:pt x="5007382" y="4313739"/>
                  <a:pt x="4989043" y="4324301"/>
                </a:cubicBezTo>
                <a:cubicBezTo>
                  <a:pt x="4964559" y="4338511"/>
                  <a:pt x="4940363" y="4353009"/>
                  <a:pt x="4915783" y="4366931"/>
                </a:cubicBezTo>
                <a:cubicBezTo>
                  <a:pt x="4901286" y="4375189"/>
                  <a:pt x="4886884" y="4383926"/>
                  <a:pt x="4871520" y="4389975"/>
                </a:cubicBezTo>
                <a:cubicBezTo>
                  <a:pt x="4840124" y="4402457"/>
                  <a:pt x="4807959" y="4413114"/>
                  <a:pt x="4776274" y="4424733"/>
                </a:cubicBezTo>
                <a:cubicBezTo>
                  <a:pt x="4765904" y="4428477"/>
                  <a:pt x="4756110" y="4433854"/>
                  <a:pt x="4745548" y="4437119"/>
                </a:cubicBezTo>
                <a:cubicBezTo>
                  <a:pt x="4734122" y="4440671"/>
                  <a:pt x="4721834" y="4441727"/>
                  <a:pt x="4710408" y="4445280"/>
                </a:cubicBezTo>
                <a:cubicBezTo>
                  <a:pt x="4691396" y="4451136"/>
                  <a:pt x="4672961" y="4458626"/>
                  <a:pt x="4653950" y="4464579"/>
                </a:cubicBezTo>
                <a:cubicBezTo>
                  <a:pt x="4617272" y="4476005"/>
                  <a:pt x="4580498" y="4486951"/>
                  <a:pt x="4543725" y="4497800"/>
                </a:cubicBezTo>
                <a:cubicBezTo>
                  <a:pt x="4535852" y="4500105"/>
                  <a:pt x="4527306" y="4500393"/>
                  <a:pt x="4519530" y="4502889"/>
                </a:cubicBezTo>
                <a:cubicBezTo>
                  <a:pt x="4498886" y="4509610"/>
                  <a:pt x="4478338" y="4516907"/>
                  <a:pt x="4457887" y="4524300"/>
                </a:cubicBezTo>
                <a:cubicBezTo>
                  <a:pt x="4445502" y="4528813"/>
                  <a:pt x="4433403" y="4534382"/>
                  <a:pt x="4420922" y="4538702"/>
                </a:cubicBezTo>
                <a:cubicBezTo>
                  <a:pt x="4410936" y="4542159"/>
                  <a:pt x="4400662" y="4544847"/>
                  <a:pt x="4390292" y="4546960"/>
                </a:cubicBezTo>
                <a:cubicBezTo>
                  <a:pt x="4381363" y="4548785"/>
                  <a:pt x="4372050" y="4548592"/>
                  <a:pt x="4363216" y="4550801"/>
                </a:cubicBezTo>
                <a:cubicBezTo>
                  <a:pt x="4339308" y="4556753"/>
                  <a:pt x="4315689" y="4563475"/>
                  <a:pt x="4291973" y="4569811"/>
                </a:cubicBezTo>
                <a:cubicBezTo>
                  <a:pt x="4282468" y="4572308"/>
                  <a:pt x="4272770" y="4574133"/>
                  <a:pt x="4263552" y="4577301"/>
                </a:cubicBezTo>
                <a:cubicBezTo>
                  <a:pt x="4238876" y="4585654"/>
                  <a:pt x="4214585" y="4595159"/>
                  <a:pt x="4189813" y="4603033"/>
                </a:cubicBezTo>
                <a:cubicBezTo>
                  <a:pt x="4169266" y="4609562"/>
                  <a:pt x="4148142" y="4614266"/>
                  <a:pt x="4127306" y="4620027"/>
                </a:cubicBezTo>
                <a:cubicBezTo>
                  <a:pt x="4118473" y="4622524"/>
                  <a:pt x="4110024" y="4626077"/>
                  <a:pt x="4101192" y="4628188"/>
                </a:cubicBezTo>
                <a:cubicBezTo>
                  <a:pt x="4081412" y="4632990"/>
                  <a:pt x="4061345" y="4637022"/>
                  <a:pt x="4041470" y="4641823"/>
                </a:cubicBezTo>
                <a:cubicBezTo>
                  <a:pt x="4030139" y="4644607"/>
                  <a:pt x="4019194" y="4649600"/>
                  <a:pt x="4007672" y="4651425"/>
                </a:cubicBezTo>
                <a:cubicBezTo>
                  <a:pt x="3980308" y="4655745"/>
                  <a:pt x="3952752" y="4658817"/>
                  <a:pt x="3925195" y="4662274"/>
                </a:cubicBezTo>
                <a:cubicBezTo>
                  <a:pt x="3896776" y="4665826"/>
                  <a:pt x="3868451" y="4669571"/>
                  <a:pt x="3840029" y="4672739"/>
                </a:cubicBezTo>
                <a:cubicBezTo>
                  <a:pt x="3824475" y="4674372"/>
                  <a:pt x="3808824" y="4674660"/>
                  <a:pt x="3793270" y="4676196"/>
                </a:cubicBezTo>
                <a:cubicBezTo>
                  <a:pt x="3779636" y="4677541"/>
                  <a:pt x="3766098" y="4680037"/>
                  <a:pt x="3752464" y="4681670"/>
                </a:cubicBezTo>
                <a:cubicBezTo>
                  <a:pt x="3740654" y="4683013"/>
                  <a:pt x="3728748" y="4683781"/>
                  <a:pt x="3716938" y="4685126"/>
                </a:cubicBezTo>
                <a:cubicBezTo>
                  <a:pt x="3698024" y="4687334"/>
                  <a:pt x="3679204" y="4689831"/>
                  <a:pt x="3660386" y="4692135"/>
                </a:cubicBezTo>
                <a:cubicBezTo>
                  <a:pt x="3652513" y="4692999"/>
                  <a:pt x="3644255" y="4695399"/>
                  <a:pt x="3636862" y="4693960"/>
                </a:cubicBezTo>
                <a:cubicBezTo>
                  <a:pt x="3618235" y="4690310"/>
                  <a:pt x="3599896" y="4691367"/>
                  <a:pt x="3581365" y="4693863"/>
                </a:cubicBezTo>
                <a:cubicBezTo>
                  <a:pt x="3575028" y="4694728"/>
                  <a:pt x="3568211" y="4694535"/>
                  <a:pt x="3562066" y="4692903"/>
                </a:cubicBezTo>
                <a:cubicBezTo>
                  <a:pt x="3549488" y="4689638"/>
                  <a:pt x="3537294" y="4685029"/>
                  <a:pt x="3524908" y="4680997"/>
                </a:cubicBezTo>
                <a:cubicBezTo>
                  <a:pt x="3523563" y="4680517"/>
                  <a:pt x="3521931" y="4680421"/>
                  <a:pt x="3520492" y="4680133"/>
                </a:cubicBezTo>
                <a:cubicBezTo>
                  <a:pt x="3512330" y="4678500"/>
                  <a:pt x="3504266" y="4676868"/>
                  <a:pt x="3496103" y="4675428"/>
                </a:cubicBezTo>
                <a:cubicBezTo>
                  <a:pt x="3491687" y="4674660"/>
                  <a:pt x="3487174" y="4674564"/>
                  <a:pt x="3482757" y="4673892"/>
                </a:cubicBezTo>
                <a:cubicBezTo>
                  <a:pt x="3465667" y="4671203"/>
                  <a:pt x="3446848" y="4675716"/>
                  <a:pt x="3432061" y="4664099"/>
                </a:cubicBezTo>
                <a:cubicBezTo>
                  <a:pt x="3422460" y="4656609"/>
                  <a:pt x="3413146" y="4658338"/>
                  <a:pt x="3402873" y="4659490"/>
                </a:cubicBezTo>
                <a:cubicBezTo>
                  <a:pt x="3395096" y="4660354"/>
                  <a:pt x="3387126" y="4660065"/>
                  <a:pt x="3379253" y="4660162"/>
                </a:cubicBezTo>
                <a:cubicBezTo>
                  <a:pt x="3365427" y="4660449"/>
                  <a:pt x="3351601" y="4660546"/>
                  <a:pt x="3337774" y="4661026"/>
                </a:cubicBezTo>
                <a:cubicBezTo>
                  <a:pt x="3333357" y="4661218"/>
                  <a:pt x="3328846" y="4663619"/>
                  <a:pt x="3324524" y="4663235"/>
                </a:cubicBezTo>
                <a:cubicBezTo>
                  <a:pt x="3304553" y="4661410"/>
                  <a:pt x="3284582" y="4658529"/>
                  <a:pt x="3264610" y="4656897"/>
                </a:cubicBezTo>
                <a:cubicBezTo>
                  <a:pt x="3253281" y="4655938"/>
                  <a:pt x="3241663" y="4657761"/>
                  <a:pt x="3230429" y="4656417"/>
                </a:cubicBezTo>
                <a:cubicBezTo>
                  <a:pt x="3217468" y="4654881"/>
                  <a:pt x="3204794" y="4650945"/>
                  <a:pt x="3191927" y="4648544"/>
                </a:cubicBezTo>
                <a:cubicBezTo>
                  <a:pt x="3188375" y="4647872"/>
                  <a:pt x="3184438" y="4648736"/>
                  <a:pt x="3180694" y="4648928"/>
                </a:cubicBezTo>
                <a:cubicBezTo>
                  <a:pt x="3176469" y="4649120"/>
                  <a:pt x="3172340" y="4649504"/>
                  <a:pt x="3168116" y="4649600"/>
                </a:cubicBezTo>
                <a:cubicBezTo>
                  <a:pt x="3155249" y="4649793"/>
                  <a:pt x="3142384" y="4649504"/>
                  <a:pt x="3129517" y="4650177"/>
                </a:cubicBezTo>
                <a:cubicBezTo>
                  <a:pt x="3121644" y="4650561"/>
                  <a:pt x="3113388" y="4654497"/>
                  <a:pt x="3106089" y="4653057"/>
                </a:cubicBezTo>
                <a:cubicBezTo>
                  <a:pt x="3091208" y="4650272"/>
                  <a:pt x="3076325" y="4656513"/>
                  <a:pt x="3061444" y="4651329"/>
                </a:cubicBezTo>
                <a:cubicBezTo>
                  <a:pt x="3056834" y="4649793"/>
                  <a:pt x="3050497" y="4653633"/>
                  <a:pt x="3044928" y="4653825"/>
                </a:cubicBezTo>
                <a:cubicBezTo>
                  <a:pt x="3031006" y="4654305"/>
                  <a:pt x="3017084" y="4654209"/>
                  <a:pt x="3003162" y="4654113"/>
                </a:cubicBezTo>
                <a:cubicBezTo>
                  <a:pt x="2990680" y="4654017"/>
                  <a:pt x="2977717" y="4655361"/>
                  <a:pt x="2965716" y="4652673"/>
                </a:cubicBezTo>
                <a:cubicBezTo>
                  <a:pt x="2953137" y="4649793"/>
                  <a:pt x="2941808" y="4650177"/>
                  <a:pt x="2929614" y="4653441"/>
                </a:cubicBezTo>
                <a:cubicBezTo>
                  <a:pt x="2921260" y="4655649"/>
                  <a:pt x="2912427" y="4655938"/>
                  <a:pt x="2903786" y="4656609"/>
                </a:cubicBezTo>
                <a:cubicBezTo>
                  <a:pt x="2894473" y="4657377"/>
                  <a:pt x="2884199" y="4655361"/>
                  <a:pt x="2875750" y="4658529"/>
                </a:cubicBezTo>
                <a:cubicBezTo>
                  <a:pt x="2850593" y="4667939"/>
                  <a:pt x="2824765" y="4669955"/>
                  <a:pt x="2798458" y="4669955"/>
                </a:cubicBezTo>
                <a:cubicBezTo>
                  <a:pt x="2793656" y="4669955"/>
                  <a:pt x="2788759" y="4668612"/>
                  <a:pt x="2784152" y="4667171"/>
                </a:cubicBezTo>
                <a:cubicBezTo>
                  <a:pt x="2757266" y="4658529"/>
                  <a:pt x="2730286" y="4659297"/>
                  <a:pt x="2702922" y="4664578"/>
                </a:cubicBezTo>
                <a:cubicBezTo>
                  <a:pt x="2697257" y="4665731"/>
                  <a:pt x="2690921" y="4665923"/>
                  <a:pt x="2685256" y="4664771"/>
                </a:cubicBezTo>
                <a:cubicBezTo>
                  <a:pt x="2669317" y="4661410"/>
                  <a:pt x="2653858" y="4655841"/>
                  <a:pt x="2637824" y="4653441"/>
                </a:cubicBezTo>
                <a:cubicBezTo>
                  <a:pt x="2611324" y="4649504"/>
                  <a:pt x="2588377" y="4662754"/>
                  <a:pt x="2564661" y="4671396"/>
                </a:cubicBezTo>
                <a:cubicBezTo>
                  <a:pt x="2542097" y="4679557"/>
                  <a:pt x="2522894" y="4697992"/>
                  <a:pt x="2496201" y="4693863"/>
                </a:cubicBezTo>
                <a:cubicBezTo>
                  <a:pt x="2493514" y="4693479"/>
                  <a:pt x="2490537" y="4696071"/>
                  <a:pt x="2487560" y="4696744"/>
                </a:cubicBezTo>
                <a:cubicBezTo>
                  <a:pt x="2479399" y="4698568"/>
                  <a:pt x="2471238" y="4700776"/>
                  <a:pt x="2462980" y="4701641"/>
                </a:cubicBezTo>
                <a:cubicBezTo>
                  <a:pt x="2452899" y="4702793"/>
                  <a:pt x="2442625" y="4702409"/>
                  <a:pt x="2432544" y="4703369"/>
                </a:cubicBezTo>
                <a:cubicBezTo>
                  <a:pt x="2419581" y="4704521"/>
                  <a:pt x="2406812" y="4707593"/>
                  <a:pt x="2393945" y="4707593"/>
                </a:cubicBezTo>
                <a:cubicBezTo>
                  <a:pt x="2383575" y="4707593"/>
                  <a:pt x="2373302" y="4704041"/>
                  <a:pt x="2363029" y="4702312"/>
                </a:cubicBezTo>
                <a:cubicBezTo>
                  <a:pt x="2348530" y="4699912"/>
                  <a:pt x="2332591" y="4700584"/>
                  <a:pt x="2319821" y="4694439"/>
                </a:cubicBezTo>
                <a:cubicBezTo>
                  <a:pt x="2306188" y="4687910"/>
                  <a:pt x="2293225" y="4684934"/>
                  <a:pt x="2279111" y="4686950"/>
                </a:cubicBezTo>
                <a:cubicBezTo>
                  <a:pt x="2274406" y="4687622"/>
                  <a:pt x="2268357" y="4691655"/>
                  <a:pt x="2266245" y="4695783"/>
                </a:cubicBezTo>
                <a:cubicBezTo>
                  <a:pt x="2261540" y="4705001"/>
                  <a:pt x="2255108" y="4706634"/>
                  <a:pt x="2246370" y="4703464"/>
                </a:cubicBezTo>
                <a:cubicBezTo>
                  <a:pt x="2238785" y="4700776"/>
                  <a:pt x="2229471" y="4699432"/>
                  <a:pt x="2224287" y="4694247"/>
                </a:cubicBezTo>
                <a:cubicBezTo>
                  <a:pt x="2209596" y="4679557"/>
                  <a:pt x="2190873" y="4679077"/>
                  <a:pt x="2172630" y="4675141"/>
                </a:cubicBezTo>
                <a:cubicBezTo>
                  <a:pt x="2161494" y="4672739"/>
                  <a:pt x="2151123" y="4672644"/>
                  <a:pt x="2139985" y="4674276"/>
                </a:cubicBezTo>
                <a:cubicBezTo>
                  <a:pt x="2115790" y="4677925"/>
                  <a:pt x="2092266" y="4672739"/>
                  <a:pt x="2069030" y="4666115"/>
                </a:cubicBezTo>
                <a:cubicBezTo>
                  <a:pt x="2053667" y="4661698"/>
                  <a:pt x="2037921" y="4659010"/>
                  <a:pt x="2022655" y="4654497"/>
                </a:cubicBezTo>
                <a:cubicBezTo>
                  <a:pt x="2011229" y="4651041"/>
                  <a:pt x="1999804" y="4646912"/>
                  <a:pt x="1989339" y="4641343"/>
                </a:cubicBezTo>
                <a:cubicBezTo>
                  <a:pt x="1974167" y="4633181"/>
                  <a:pt x="1960918" y="4620891"/>
                  <a:pt x="1941618" y="4624156"/>
                </a:cubicBezTo>
                <a:cubicBezTo>
                  <a:pt x="1924623" y="4627036"/>
                  <a:pt x="1909262" y="4620988"/>
                  <a:pt x="1893707" y="4615227"/>
                </a:cubicBezTo>
                <a:cubicBezTo>
                  <a:pt x="1882281" y="4611002"/>
                  <a:pt x="1870857" y="4606681"/>
                  <a:pt x="1859045" y="4603993"/>
                </a:cubicBezTo>
                <a:cubicBezTo>
                  <a:pt x="1845027" y="4600824"/>
                  <a:pt x="1829184" y="4602169"/>
                  <a:pt x="1816702" y="4596311"/>
                </a:cubicBezTo>
                <a:cubicBezTo>
                  <a:pt x="1803644" y="4590166"/>
                  <a:pt x="1792795" y="4594295"/>
                  <a:pt x="1781177" y="4596024"/>
                </a:cubicBezTo>
                <a:cubicBezTo>
                  <a:pt x="1762646" y="4598712"/>
                  <a:pt x="1744210" y="4603705"/>
                  <a:pt x="1725488" y="4597368"/>
                </a:cubicBezTo>
                <a:cubicBezTo>
                  <a:pt x="1702733" y="4589687"/>
                  <a:pt x="1680169" y="4581430"/>
                  <a:pt x="1657318" y="4574133"/>
                </a:cubicBezTo>
                <a:cubicBezTo>
                  <a:pt x="1648483" y="4571347"/>
                  <a:pt x="1638980" y="4570195"/>
                  <a:pt x="1629761" y="4568947"/>
                </a:cubicBezTo>
                <a:cubicBezTo>
                  <a:pt x="1621025" y="4567891"/>
                  <a:pt x="1610559" y="4570579"/>
                  <a:pt x="1603837" y="4566547"/>
                </a:cubicBezTo>
                <a:cubicBezTo>
                  <a:pt x="1586554" y="4556178"/>
                  <a:pt x="1568792" y="4551089"/>
                  <a:pt x="1548820" y="4551089"/>
                </a:cubicBezTo>
                <a:cubicBezTo>
                  <a:pt x="1541330" y="4551089"/>
                  <a:pt x="1534033" y="4546768"/>
                  <a:pt x="1526449" y="4545999"/>
                </a:cubicBezTo>
                <a:cubicBezTo>
                  <a:pt x="1516078" y="4545040"/>
                  <a:pt x="1504172" y="4542447"/>
                  <a:pt x="1495147" y="4546096"/>
                </a:cubicBezTo>
                <a:cubicBezTo>
                  <a:pt x="1473928" y="4554737"/>
                  <a:pt x="1456742" y="4547536"/>
                  <a:pt x="1438211" y="4538991"/>
                </a:cubicBezTo>
                <a:cubicBezTo>
                  <a:pt x="1419967" y="4530541"/>
                  <a:pt x="1400764" y="4523821"/>
                  <a:pt x="1381370" y="4518251"/>
                </a:cubicBezTo>
                <a:cubicBezTo>
                  <a:pt x="1374073" y="4516235"/>
                  <a:pt x="1365336" y="4519596"/>
                  <a:pt x="1357270" y="4520267"/>
                </a:cubicBezTo>
                <a:cubicBezTo>
                  <a:pt x="1354389" y="4520460"/>
                  <a:pt x="1351220" y="4520748"/>
                  <a:pt x="1348629" y="4519788"/>
                </a:cubicBezTo>
                <a:cubicBezTo>
                  <a:pt x="1323569" y="4510570"/>
                  <a:pt x="1298124" y="4503561"/>
                  <a:pt x="1270953" y="4508361"/>
                </a:cubicBezTo>
                <a:cubicBezTo>
                  <a:pt x="1268457" y="4508842"/>
                  <a:pt x="1265672" y="4507786"/>
                  <a:pt x="1263175" y="4507114"/>
                </a:cubicBezTo>
                <a:cubicBezTo>
                  <a:pt x="1250981" y="4503657"/>
                  <a:pt x="1239075" y="4498184"/>
                  <a:pt x="1226690" y="4496936"/>
                </a:cubicBezTo>
                <a:cubicBezTo>
                  <a:pt x="1196157" y="4493864"/>
                  <a:pt x="1165433" y="4492615"/>
                  <a:pt x="1134706" y="4490599"/>
                </a:cubicBezTo>
                <a:cubicBezTo>
                  <a:pt x="1132786" y="4490503"/>
                  <a:pt x="1130770" y="4490503"/>
                  <a:pt x="1129042" y="4489831"/>
                </a:cubicBezTo>
                <a:cubicBezTo>
                  <a:pt x="1117712" y="4485702"/>
                  <a:pt x="1107823" y="4487047"/>
                  <a:pt x="1098220" y="4494919"/>
                </a:cubicBezTo>
                <a:cubicBezTo>
                  <a:pt x="1093996" y="4498376"/>
                  <a:pt x="1088235" y="4500200"/>
                  <a:pt x="1082955" y="4502121"/>
                </a:cubicBezTo>
                <a:cubicBezTo>
                  <a:pt x="1075177" y="4505002"/>
                  <a:pt x="1067208" y="4507786"/>
                  <a:pt x="1059143" y="4509610"/>
                </a:cubicBezTo>
                <a:cubicBezTo>
                  <a:pt x="1051173" y="4511338"/>
                  <a:pt x="1042628" y="4513738"/>
                  <a:pt x="1034947" y="4512395"/>
                </a:cubicBezTo>
                <a:cubicBezTo>
                  <a:pt x="1021121" y="4509994"/>
                  <a:pt x="1007966" y="4504618"/>
                  <a:pt x="994332" y="4501064"/>
                </a:cubicBezTo>
                <a:cubicBezTo>
                  <a:pt x="989628" y="4499816"/>
                  <a:pt x="984442" y="4500009"/>
                  <a:pt x="979546" y="4499912"/>
                </a:cubicBezTo>
                <a:cubicBezTo>
                  <a:pt x="968312" y="4499625"/>
                  <a:pt x="956790" y="4502409"/>
                  <a:pt x="946613" y="4494440"/>
                </a:cubicBezTo>
                <a:cubicBezTo>
                  <a:pt x="937204" y="4486951"/>
                  <a:pt x="927697" y="4489158"/>
                  <a:pt x="917808" y="4494824"/>
                </a:cubicBezTo>
                <a:cubicBezTo>
                  <a:pt x="910703" y="4498857"/>
                  <a:pt x="902639" y="4502025"/>
                  <a:pt x="894669" y="4503561"/>
                </a:cubicBezTo>
                <a:cubicBezTo>
                  <a:pt x="883723" y="4505673"/>
                  <a:pt x="872873" y="4506538"/>
                  <a:pt x="861063" y="4505289"/>
                </a:cubicBezTo>
                <a:cubicBezTo>
                  <a:pt x="852710" y="4504425"/>
                  <a:pt x="845892" y="4504041"/>
                  <a:pt x="839363" y="4498952"/>
                </a:cubicBezTo>
                <a:cubicBezTo>
                  <a:pt x="838308" y="4498184"/>
                  <a:pt x="836388" y="4497992"/>
                  <a:pt x="834947" y="4498089"/>
                </a:cubicBezTo>
                <a:cubicBezTo>
                  <a:pt x="816032" y="4499721"/>
                  <a:pt x="797309" y="4498857"/>
                  <a:pt x="778202" y="4497704"/>
                </a:cubicBezTo>
                <a:cubicBezTo>
                  <a:pt x="753911" y="4496168"/>
                  <a:pt x="728370" y="4500680"/>
                  <a:pt x="707343" y="4516811"/>
                </a:cubicBezTo>
                <a:cubicBezTo>
                  <a:pt x="704271" y="4519212"/>
                  <a:pt x="699662" y="4520267"/>
                  <a:pt x="695629" y="4520844"/>
                </a:cubicBezTo>
                <a:cubicBezTo>
                  <a:pt x="676618" y="4523340"/>
                  <a:pt x="657511" y="4525069"/>
                  <a:pt x="638500" y="4527853"/>
                </a:cubicBezTo>
                <a:cubicBezTo>
                  <a:pt x="628130" y="4529389"/>
                  <a:pt x="617280" y="4530734"/>
                  <a:pt x="607872" y="4534958"/>
                </a:cubicBezTo>
                <a:cubicBezTo>
                  <a:pt x="598655" y="4539086"/>
                  <a:pt x="591260" y="4543983"/>
                  <a:pt x="585788" y="4535342"/>
                </a:cubicBezTo>
                <a:cubicBezTo>
                  <a:pt x="575995" y="4539951"/>
                  <a:pt x="567448" y="4543792"/>
                  <a:pt x="559097" y="4547920"/>
                </a:cubicBezTo>
                <a:cubicBezTo>
                  <a:pt x="556023" y="4549456"/>
                  <a:pt x="553431" y="4551953"/>
                  <a:pt x="550358" y="4553393"/>
                </a:cubicBezTo>
                <a:cubicBezTo>
                  <a:pt x="547093" y="4554930"/>
                  <a:pt x="543445" y="4555889"/>
                  <a:pt x="539893" y="4556657"/>
                </a:cubicBezTo>
                <a:cubicBezTo>
                  <a:pt x="524050" y="4560114"/>
                  <a:pt x="508207" y="4563282"/>
                  <a:pt x="492462" y="4567027"/>
                </a:cubicBezTo>
                <a:cubicBezTo>
                  <a:pt x="489388" y="4567795"/>
                  <a:pt x="486796" y="4570868"/>
                  <a:pt x="484011" y="4572884"/>
                </a:cubicBezTo>
                <a:cubicBezTo>
                  <a:pt x="482187" y="4574228"/>
                  <a:pt x="480363" y="4576244"/>
                  <a:pt x="478346" y="4576533"/>
                </a:cubicBezTo>
                <a:cubicBezTo>
                  <a:pt x="462984" y="4578837"/>
                  <a:pt x="447718" y="4581526"/>
                  <a:pt x="432260" y="4582678"/>
                </a:cubicBezTo>
                <a:cubicBezTo>
                  <a:pt x="419298" y="4583637"/>
                  <a:pt x="406815" y="4583350"/>
                  <a:pt x="403455" y="4600056"/>
                </a:cubicBezTo>
                <a:cubicBezTo>
                  <a:pt x="402879" y="4602937"/>
                  <a:pt x="398750" y="4606010"/>
                  <a:pt x="395583" y="4607449"/>
                </a:cubicBezTo>
                <a:cubicBezTo>
                  <a:pt x="386557" y="4611578"/>
                  <a:pt x="376954" y="4614362"/>
                  <a:pt x="368025" y="4618587"/>
                </a:cubicBezTo>
                <a:cubicBezTo>
                  <a:pt x="338741" y="4632701"/>
                  <a:pt x="308113" y="4641631"/>
                  <a:pt x="275371" y="4639999"/>
                </a:cubicBezTo>
                <a:cubicBezTo>
                  <a:pt x="265194" y="4639519"/>
                  <a:pt x="255304" y="4634333"/>
                  <a:pt x="248871" y="4632413"/>
                </a:cubicBezTo>
                <a:cubicBezTo>
                  <a:pt x="230341" y="4639999"/>
                  <a:pt x="214786" y="4647296"/>
                  <a:pt x="198559" y="4652768"/>
                </a:cubicBezTo>
                <a:cubicBezTo>
                  <a:pt x="184253" y="4657665"/>
                  <a:pt x="169274" y="4660738"/>
                  <a:pt x="154583" y="4664290"/>
                </a:cubicBezTo>
                <a:cubicBezTo>
                  <a:pt x="149206" y="4665635"/>
                  <a:pt x="143734" y="4666403"/>
                  <a:pt x="138261" y="4667075"/>
                </a:cubicBezTo>
                <a:cubicBezTo>
                  <a:pt x="121171" y="4669187"/>
                  <a:pt x="103312" y="4664099"/>
                  <a:pt x="86606" y="4672164"/>
                </a:cubicBezTo>
                <a:cubicBezTo>
                  <a:pt x="77868" y="4676389"/>
                  <a:pt x="69226" y="4681477"/>
                  <a:pt x="60009" y="4683686"/>
                </a:cubicBezTo>
                <a:cubicBezTo>
                  <a:pt x="50120" y="4686086"/>
                  <a:pt x="40446" y="4689831"/>
                  <a:pt x="30568" y="4692507"/>
                </a:cubicBezTo>
                <a:lnTo>
                  <a:pt x="0" y="4694912"/>
                </a:lnTo>
                <a:lnTo>
                  <a:pt x="0" y="4338332"/>
                </a:lnTo>
                <a:close/>
              </a:path>
            </a:pathLst>
          </a:custGeom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DC8FA-3F5E-D7EC-EA34-C6EA643B7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1" y="3047999"/>
            <a:ext cx="3810000" cy="30480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Times New Roman"/>
                <a:ea typeface="+mn-lt"/>
                <a:cs typeface="+mn-lt"/>
              </a:rPr>
              <a:t>A group of people who have common characteristics or interests.</a:t>
            </a:r>
            <a:endParaRPr lang="en-GB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>
              <a:latin typeface="Times New Roman"/>
            </a:endParaRPr>
          </a:p>
          <a:p>
            <a:pPr marL="0" indent="0">
              <a:buNone/>
            </a:pPr>
            <a:r>
              <a:rPr lang="en-GB">
                <a:latin typeface="Times New Roman"/>
              </a:rPr>
              <a:t>Live in the same place </a:t>
            </a:r>
          </a:p>
          <a:p>
            <a:endParaRPr lang="en-GB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027D562-8F7E-478A-942E-D959A950C5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476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8A28C56-2619-47F0-B448-9D145309B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476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93DA8F-8811-4396-A618-40C3A2F5D58F}"/>
              </a:ext>
            </a:extLst>
          </p:cNvPr>
          <p:cNvSpPr txBox="1"/>
          <p:nvPr/>
        </p:nvSpPr>
        <p:spPr>
          <a:xfrm>
            <a:off x="1244" y="6611782"/>
            <a:ext cx="1288676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1000">
                <a:ea typeface="+mn-lt"/>
                <a:cs typeface="+mn-lt"/>
              </a:rPr>
              <a:t>Collins (2019)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930999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3CB68-FBF4-019A-8717-08B260FE2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707" y="222028"/>
            <a:ext cx="9144000" cy="1263649"/>
          </a:xfrm>
        </p:spPr>
        <p:txBody>
          <a:bodyPr>
            <a:normAutofit fontScale="90000"/>
          </a:bodyPr>
          <a:lstStyle/>
          <a:p>
            <a:r>
              <a:rPr lang="en-GB" sz="4000">
                <a:ea typeface="+mj-lt"/>
                <a:cs typeface="+mj-lt"/>
              </a:rPr>
              <a:t>What impact did the community of older people have during the pandemic?</a:t>
            </a:r>
            <a:endParaRPr lang="en-US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B0FDB9-2A8C-E5AD-BBA5-A25AEEE79E15}"/>
              </a:ext>
            </a:extLst>
          </p:cNvPr>
          <p:cNvSpPr txBox="1"/>
          <p:nvPr/>
        </p:nvSpPr>
        <p:spPr>
          <a:xfrm>
            <a:off x="0" y="6488205"/>
            <a:ext cx="3319742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Times New Roman"/>
                <a:ea typeface="+mn-lt"/>
                <a:cs typeface="+mn-lt"/>
              </a:rPr>
              <a:t>Lewis et al. (2023)</a:t>
            </a:r>
            <a:endParaRPr lang="en-US" sz="1000">
              <a:latin typeface="Times New Roman"/>
            </a:endParaRPr>
          </a:p>
        </p:txBody>
      </p:sp>
      <p:pic>
        <p:nvPicPr>
          <p:cNvPr id="6" name="Picture 5" descr="A graph of a number of people&#10;&#10;Description automatically generated">
            <a:extLst>
              <a:ext uri="{FF2B5EF4-FFF2-40B4-BE49-F238E27FC236}">
                <a16:creationId xmlns:a16="http://schemas.microsoft.com/office/drawing/2014/main" id="{9FAE6CDC-01B7-269A-7725-7743CA124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995" y="3220960"/>
            <a:ext cx="5368739" cy="349959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802E62E-F755-DC9D-56EC-DA0E66B6FD8E}"/>
              </a:ext>
            </a:extLst>
          </p:cNvPr>
          <p:cNvSpPr txBox="1"/>
          <p:nvPr/>
        </p:nvSpPr>
        <p:spPr>
          <a:xfrm>
            <a:off x="10986369" y="6484930"/>
            <a:ext cx="1333499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latin typeface="Times New Roman"/>
                <a:ea typeface="+mn-lt"/>
                <a:cs typeface="+mn-lt"/>
              </a:rPr>
              <a:t>Webb (2020</a:t>
            </a:r>
            <a:r>
              <a:rPr lang="en-GB" sz="1000">
                <a:ea typeface="+mn-lt"/>
                <a:cs typeface="+mn-lt"/>
              </a:rPr>
              <a:t>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655315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A60E5-D1F6-E2BD-DFBE-905EB98BD1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anchor="b">
            <a:normAutofit/>
          </a:bodyPr>
          <a:lstStyle/>
          <a:p>
            <a:r>
              <a:rPr lang="en-GB"/>
              <a:t> 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31534-81B0-15D5-AAF0-55582CBFC5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0510802"/>
              </p:ext>
            </p:extLst>
          </p:nvPr>
        </p:nvGraphicFramePr>
        <p:xfrm>
          <a:off x="4756497" y="-2245"/>
          <a:ext cx="7474322" cy="6124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42" name="TextBox 141">
            <a:extLst>
              <a:ext uri="{FF2B5EF4-FFF2-40B4-BE49-F238E27FC236}">
                <a16:creationId xmlns:a16="http://schemas.microsoft.com/office/drawing/2014/main" id="{A3CE1849-4221-F0F2-CF65-34E3E704DD66}"/>
              </a:ext>
            </a:extLst>
          </p:cNvPr>
          <p:cNvSpPr txBox="1"/>
          <p:nvPr/>
        </p:nvSpPr>
        <p:spPr>
          <a:xfrm>
            <a:off x="10051675" y="6450386"/>
            <a:ext cx="3032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Bafail and Bafail (2022)</a:t>
            </a:r>
            <a:r>
              <a:rPr lang="en-GB"/>
              <a:t> </a:t>
            </a:r>
            <a:endParaRPr 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DF63784-E255-AE54-CE91-1F96C06C7851}"/>
              </a:ext>
            </a:extLst>
          </p:cNvPr>
          <p:cNvSpPr txBox="1"/>
          <p:nvPr/>
        </p:nvSpPr>
        <p:spPr>
          <a:xfrm>
            <a:off x="4424455" y="6453654"/>
            <a:ext cx="161131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Rosa and Ferrell (2023)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034506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7364E-B610-9239-E6CF-2F597C722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823" y="212911"/>
            <a:ext cx="9144000" cy="1263649"/>
          </a:xfrm>
        </p:spPr>
        <p:txBody>
          <a:bodyPr>
            <a:normAutofit fontScale="90000"/>
          </a:bodyPr>
          <a:lstStyle/>
          <a:p>
            <a:r>
              <a:rPr lang="en-GB" sz="3600"/>
              <a:t>Digital innovations that gained importance For the  Older people  community </a:t>
            </a:r>
            <a:r>
              <a:rPr lang="en-GB"/>
              <a:t> 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925A5-74B8-4412-B35B-A5101E594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333" y="1714499"/>
            <a:ext cx="10668000" cy="474133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>
                <a:latin typeface="Times New Roman"/>
                <a:cs typeface="Times New Roman"/>
              </a:rPr>
              <a:t>Remote learning – Zoom teams</a:t>
            </a:r>
          </a:p>
          <a:p>
            <a:endParaRPr lang="en-GB" sz="1600">
              <a:latin typeface="Times New Roman"/>
              <a:cs typeface="Times New Roman"/>
            </a:endParaRPr>
          </a:p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E-commerce and contactless services –delivery services </a:t>
            </a:r>
          </a:p>
          <a:p>
            <a:endParaRPr lang="en-GB" sz="1600">
              <a:latin typeface="Times New Roman"/>
              <a:cs typeface="Times New Roman"/>
            </a:endParaRPr>
          </a:p>
          <a:p>
            <a:endParaRPr lang="en-GB" sz="1600">
              <a:latin typeface="Times New Roman"/>
              <a:cs typeface="Times New Roman"/>
            </a:endParaRPr>
          </a:p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Online learning and education </a:t>
            </a:r>
          </a:p>
          <a:p>
            <a:endParaRPr lang="en-GB" sz="1600">
              <a:latin typeface="Times New Roman"/>
              <a:cs typeface="Times New Roman"/>
            </a:endParaRPr>
          </a:p>
          <a:p>
            <a:endParaRPr lang="en-GB" sz="1600">
              <a:latin typeface="Times New Roman"/>
              <a:cs typeface="Times New Roman"/>
            </a:endParaRPr>
          </a:p>
          <a:p>
            <a:endParaRPr lang="en-GB" sz="1600">
              <a:latin typeface="Times New Roman"/>
              <a:cs typeface="Times New Roman"/>
            </a:endParaRPr>
          </a:p>
          <a:p>
            <a:r>
              <a:rPr lang="en-GB" sz="1600">
                <a:latin typeface="Times New Roman"/>
                <a:cs typeface="Times New Roman"/>
              </a:rPr>
              <a:t>Contactless payments  and digital banking – minimise less contact </a:t>
            </a:r>
          </a:p>
          <a:p>
            <a:endParaRPr lang="en-GB" sz="1400"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  <a:p>
            <a:endParaRPr lang="en-GB" sz="1400">
              <a:latin typeface="Times New Roman"/>
              <a:cs typeface="Times New Roman"/>
            </a:endParaRPr>
          </a:p>
        </p:txBody>
      </p:sp>
      <p:pic>
        <p:nvPicPr>
          <p:cNvPr id="5" name="Picture 4" descr="A person in a wheelchair with a nurse and a person in a wheelchair&#10;&#10;Description automatically generated">
            <a:extLst>
              <a:ext uri="{FF2B5EF4-FFF2-40B4-BE49-F238E27FC236}">
                <a16:creationId xmlns:a16="http://schemas.microsoft.com/office/drawing/2014/main" id="{BBFF6E7F-6DF0-3F78-5F97-97F906B66B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1796" y="446677"/>
            <a:ext cx="2353796" cy="17974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14200E3-9243-8058-B999-DF3FDE9A60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4772" y="2304464"/>
            <a:ext cx="2747310" cy="1611047"/>
          </a:xfrm>
          <a:prstGeom prst="rect">
            <a:avLst/>
          </a:prstGeom>
        </p:spPr>
      </p:pic>
      <p:pic>
        <p:nvPicPr>
          <p:cNvPr id="7" name="Picture 6" descr="A view of the earth from space&#10;&#10;Description automatically generated">
            <a:extLst>
              <a:ext uri="{FF2B5EF4-FFF2-40B4-BE49-F238E27FC236}">
                <a16:creationId xmlns:a16="http://schemas.microsoft.com/office/drawing/2014/main" id="{102A7E5B-C8E9-EEFB-D881-8289D9B34D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7450" y="4519951"/>
            <a:ext cx="1706096" cy="17060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D83632-E64E-58AC-9643-8EA388002E7C}"/>
              </a:ext>
            </a:extLst>
          </p:cNvPr>
          <p:cNvSpPr txBox="1"/>
          <p:nvPr/>
        </p:nvSpPr>
        <p:spPr>
          <a:xfrm>
            <a:off x="137581" y="6686020"/>
            <a:ext cx="177270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Zhang et al. (2022)</a:t>
            </a:r>
            <a:endParaRPr lang="en-US" sz="10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F87B45-5768-775C-610C-4D9CD35604C6}"/>
              </a:ext>
            </a:extLst>
          </p:cNvPr>
          <p:cNvSpPr txBox="1"/>
          <p:nvPr/>
        </p:nvSpPr>
        <p:spPr>
          <a:xfrm>
            <a:off x="10453687" y="6614583"/>
            <a:ext cx="241035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OECD (2020)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145599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CDB5E-8F47-BFBD-B9B4-03EE3A972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894" y="1082842"/>
            <a:ext cx="10668000" cy="30480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>
                <a:latin typeface="Times New Roman"/>
                <a:cs typeface="Times New Roman"/>
              </a:rPr>
              <a:t>Online fitness and wellness -Gyms to  maintain  well-being </a:t>
            </a:r>
          </a:p>
          <a:p>
            <a:endParaRPr lang="en-GB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cs typeface="Times New Roman"/>
              </a:rPr>
              <a:t>Food delivery services and meal kits </a:t>
            </a:r>
            <a:endParaRPr lang="en-US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cs typeface="Times New Roman"/>
              </a:rPr>
              <a:t>Delivery services to appointments </a:t>
            </a:r>
            <a:endParaRPr lang="en-US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cs typeface="Times New Roman"/>
              </a:rPr>
              <a:t>Online devices such as zoom etc </a:t>
            </a:r>
            <a:endParaRPr lang="en-US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endParaRPr lang="en-GB" sz="2000">
              <a:latin typeface="Times New Roman"/>
              <a:cs typeface="Times New Roman"/>
            </a:endParaRPr>
          </a:p>
          <a:p>
            <a:r>
              <a:rPr lang="en-GB" sz="2000">
                <a:latin typeface="Times New Roman"/>
                <a:cs typeface="Times New Roman"/>
              </a:rPr>
              <a:t>Radio </a:t>
            </a:r>
            <a:endParaRPr lang="en-GB" sz="2000"/>
          </a:p>
        </p:txBody>
      </p:sp>
      <p:pic>
        <p:nvPicPr>
          <p:cNvPr id="5" name="Picture 4" descr="A person in a wheelchair with a nurse and a person in a wheelchair&#10;&#10;Description automatically generated">
            <a:extLst>
              <a:ext uri="{FF2B5EF4-FFF2-40B4-BE49-F238E27FC236}">
                <a16:creationId xmlns:a16="http://schemas.microsoft.com/office/drawing/2014/main" id="{885D9A49-640D-D5E6-ED7D-B6F888D5C3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4129" y="1060510"/>
            <a:ext cx="2353796" cy="17974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FBD5C7-C090-2FD2-A31C-AF121877F92E}"/>
              </a:ext>
            </a:extLst>
          </p:cNvPr>
          <p:cNvSpPr txBox="1"/>
          <p:nvPr/>
        </p:nvSpPr>
        <p:spPr>
          <a:xfrm>
            <a:off x="10721577" y="6438304"/>
            <a:ext cx="122039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Eklund et al. (2022)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B11982-AAEB-63A1-B542-3111CC39B4A8}"/>
              </a:ext>
            </a:extLst>
          </p:cNvPr>
          <p:cNvSpPr txBox="1"/>
          <p:nvPr/>
        </p:nvSpPr>
        <p:spPr>
          <a:xfrm>
            <a:off x="130969" y="6515694"/>
            <a:ext cx="127992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MPH (2023)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211134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7D70E-8EBC-FB5D-C60A-6A7E91902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882" y="358588"/>
            <a:ext cx="9144000" cy="1263649"/>
          </a:xfrm>
        </p:spPr>
        <p:txBody>
          <a:bodyPr>
            <a:normAutofit fontScale="90000"/>
          </a:bodyPr>
          <a:lstStyle/>
          <a:p>
            <a:r>
              <a:rPr lang="en-GB"/>
              <a:t> The usage of digital tools  that had risen during  the pandemic in older people </a:t>
            </a:r>
          </a:p>
        </p:txBody>
      </p:sp>
      <p:pic>
        <p:nvPicPr>
          <p:cNvPr id="4" name="Content Placeholder 3" descr="A cartoon of a doctor and a patient&#10;&#10;Description automatically generated">
            <a:extLst>
              <a:ext uri="{FF2B5EF4-FFF2-40B4-BE49-F238E27FC236}">
                <a16:creationId xmlns:a16="http://schemas.microsoft.com/office/drawing/2014/main" id="{139C6717-E5AB-37EC-9F5E-D80520366A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24437" y="3500437"/>
            <a:ext cx="2143125" cy="21431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E13777-8FCD-EDE8-3967-A59E5E72C304}"/>
              </a:ext>
            </a:extLst>
          </p:cNvPr>
          <p:cNvSpPr txBox="1"/>
          <p:nvPr/>
        </p:nvSpPr>
        <p:spPr>
          <a:xfrm>
            <a:off x="5067549" y="3016249"/>
            <a:ext cx="15408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Telehealth </a:t>
            </a:r>
          </a:p>
        </p:txBody>
      </p:sp>
      <p:pic>
        <p:nvPicPr>
          <p:cNvPr id="6" name="Picture 5" descr="A hand holding a phone with a heart on it&#10;&#10;Description automatically generated">
            <a:extLst>
              <a:ext uri="{FF2B5EF4-FFF2-40B4-BE49-F238E27FC236}">
                <a16:creationId xmlns:a16="http://schemas.microsoft.com/office/drawing/2014/main" id="{59A7A5CA-9DC8-0319-69D5-D4DC78CEAF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411" y="2970679"/>
            <a:ext cx="2857500" cy="1600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1F8F6B-38E8-7361-ED67-1E3D0D8C1BDD}"/>
              </a:ext>
            </a:extLst>
          </p:cNvPr>
          <p:cNvSpPr txBox="1"/>
          <p:nvPr/>
        </p:nvSpPr>
        <p:spPr>
          <a:xfrm>
            <a:off x="290729" y="4642970"/>
            <a:ext cx="179294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/>
              <a:t>Remote patient monitoring </a:t>
            </a:r>
          </a:p>
        </p:txBody>
      </p:sp>
      <p:pic>
        <p:nvPicPr>
          <p:cNvPr id="8" name="Picture 7" descr="A hand holding a phone&#10;&#10;Description automatically generated">
            <a:extLst>
              <a:ext uri="{FF2B5EF4-FFF2-40B4-BE49-F238E27FC236}">
                <a16:creationId xmlns:a16="http://schemas.microsoft.com/office/drawing/2014/main" id="{ED174814-49B1-D3CC-CE70-639B21FB87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4966" y="1627609"/>
            <a:ext cx="2143125" cy="214312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65B3590-577B-7394-66C4-999FC2D59604}"/>
              </a:ext>
            </a:extLst>
          </p:cNvPr>
          <p:cNvSpPr txBox="1"/>
          <p:nvPr/>
        </p:nvSpPr>
        <p:spPr>
          <a:xfrm>
            <a:off x="10757803" y="3935519"/>
            <a:ext cx="82386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Service (2023)</a:t>
            </a:r>
            <a:endParaRPr lang="en-US" sz="10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ECB4D1-FFCD-9539-F2C1-881D4995B54E}"/>
              </a:ext>
            </a:extLst>
          </p:cNvPr>
          <p:cNvSpPr txBox="1"/>
          <p:nvPr/>
        </p:nvSpPr>
        <p:spPr>
          <a:xfrm>
            <a:off x="5021791" y="5804957"/>
            <a:ext cx="197379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Choi et al. (2021)</a:t>
            </a:r>
            <a:endParaRPr lang="en-US" sz="10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106704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58ED6-22EA-3AB9-8E11-58F691C26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917" y="539750"/>
            <a:ext cx="9895416" cy="1178983"/>
          </a:xfrm>
        </p:spPr>
        <p:txBody>
          <a:bodyPr>
            <a:normAutofit/>
          </a:bodyPr>
          <a:lstStyle/>
          <a:p>
            <a:r>
              <a:rPr lang="en-GB"/>
              <a:t>                  Advantages                  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073559-4844-480D-2EDC-3BE53DF4B615}"/>
              </a:ext>
            </a:extLst>
          </p:cNvPr>
          <p:cNvSpPr txBox="1"/>
          <p:nvPr/>
        </p:nvSpPr>
        <p:spPr>
          <a:xfrm>
            <a:off x="455083" y="1621896"/>
            <a:ext cx="3754436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Times New Roman"/>
                <a:cs typeface="Times New Roman"/>
              </a:rPr>
              <a:t>Facilitate remote communication and</a:t>
            </a:r>
            <a:endParaRPr lang="en-US"/>
          </a:p>
          <a:p>
            <a:r>
              <a:rPr lang="en-GB">
                <a:latin typeface="Times New Roman"/>
                <a:cs typeface="Times New Roman"/>
              </a:rPr>
              <a:t> collaboration </a:t>
            </a:r>
            <a:endParaRPr lang="en-GB"/>
          </a:p>
          <a:p>
            <a:endParaRPr lang="en-GB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.E- Commerce and delivery   services </a:t>
            </a:r>
          </a:p>
          <a:p>
            <a:endParaRPr lang="en-GB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.Digital health solutions </a:t>
            </a:r>
          </a:p>
          <a:p>
            <a:endParaRPr lang="en-GB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cs typeface="Times New Roman"/>
              </a:rPr>
              <a:t>Online learning </a:t>
            </a:r>
          </a:p>
          <a:p>
            <a:endParaRPr lang="en-GB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r>
              <a:rPr lang="en-GB">
                <a:latin typeface="Times New Roman"/>
                <a:ea typeface="Cambria"/>
                <a:cs typeface="Times New Roman"/>
              </a:rPr>
              <a:t>Digital Health Solutions</a:t>
            </a:r>
            <a:endParaRPr lang="en-GB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endParaRPr lang="en-GB">
              <a:latin typeface="Times New Roman"/>
              <a:cs typeface="Times New Roman"/>
            </a:endParaRPr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9423CF-8020-2891-7040-9FAD52411C01}"/>
              </a:ext>
            </a:extLst>
          </p:cNvPr>
          <p:cNvSpPr txBox="1"/>
          <p:nvPr/>
        </p:nvSpPr>
        <p:spPr>
          <a:xfrm>
            <a:off x="6392333" y="1531937"/>
            <a:ext cx="44820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5F19C3-9D18-9015-5138-5B8860777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0112" y="1709656"/>
            <a:ext cx="5950323" cy="33146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037442-59C4-DE58-FF0C-323B4F2B4FF1}"/>
              </a:ext>
            </a:extLst>
          </p:cNvPr>
          <p:cNvSpPr txBox="1"/>
          <p:nvPr/>
        </p:nvSpPr>
        <p:spPr>
          <a:xfrm>
            <a:off x="10341550" y="6539956"/>
            <a:ext cx="1758077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Lauren Hoskin (2022)</a:t>
            </a:r>
            <a:endParaRPr lang="en-US" sz="1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9184E3-32E6-DFC6-0A7D-A7B0DFC08F8C}"/>
              </a:ext>
            </a:extLst>
          </p:cNvPr>
          <p:cNvSpPr txBox="1"/>
          <p:nvPr/>
        </p:nvSpPr>
        <p:spPr>
          <a:xfrm>
            <a:off x="394228" y="6482290"/>
            <a:ext cx="1666875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err="1">
                <a:ea typeface="+mn-lt"/>
                <a:cs typeface="+mn-lt"/>
              </a:rPr>
              <a:t>Levkoff</a:t>
            </a:r>
            <a:r>
              <a:rPr lang="en-GB" sz="1000">
                <a:ea typeface="+mn-lt"/>
                <a:cs typeface="+mn-lt"/>
              </a:rPr>
              <a:t> et al. (2022)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19017919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59416-D42F-682F-7384-93F402F03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88" y="571500"/>
            <a:ext cx="9144000" cy="1263649"/>
          </a:xfrm>
        </p:spPr>
        <p:txBody>
          <a:bodyPr/>
          <a:lstStyle/>
          <a:p>
            <a:r>
              <a:rPr lang="en-GB" sz="4000">
                <a:ea typeface="+mj-lt"/>
                <a:cs typeface="+mj-lt"/>
              </a:rPr>
              <a:t> Disadvantages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A3CDB-B675-6A10-80C9-637A6287C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912" y="2005852"/>
            <a:ext cx="10668000" cy="304800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Times New Roman"/>
                <a:cs typeface="Times New Roman"/>
              </a:rPr>
              <a:t>Lack of physical presence and internet connectivity </a:t>
            </a:r>
            <a:endParaRPr lang="en-US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Times New Roman"/>
                <a:cs typeface="Times New Roman"/>
              </a:rPr>
              <a:t>Delayed deliveries , interaction </a:t>
            </a:r>
            <a:endParaRPr lang="en-US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Times New Roman"/>
                <a:cs typeface="Times New Roman"/>
              </a:rPr>
              <a:t>Limitations in diagnosing conditions , unequal access to technology </a:t>
            </a:r>
            <a:endParaRPr lang="en-US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Times New Roman"/>
                <a:cs typeface="Times New Roman"/>
              </a:rPr>
              <a:t>Potential for technological barriers </a:t>
            </a:r>
            <a:endParaRPr lang="en-US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>
                <a:latin typeface="Times New Roman"/>
                <a:cs typeface="Times New Roman"/>
              </a:rPr>
              <a:t>Reduce social interactions and face to face </a:t>
            </a:r>
            <a:r>
              <a:rPr lang="en-GB" sz="2000" err="1">
                <a:latin typeface="Times New Roman"/>
                <a:cs typeface="Times New Roman"/>
              </a:rPr>
              <a:t>engagment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EFB497-562E-7EA4-99F4-7D7C337E6A42}"/>
              </a:ext>
            </a:extLst>
          </p:cNvPr>
          <p:cNvSpPr txBox="1"/>
          <p:nvPr/>
        </p:nvSpPr>
        <p:spPr>
          <a:xfrm>
            <a:off x="10519522" y="6327522"/>
            <a:ext cx="133069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/>
              <a:t>De’, Pandey and Pal (2020)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F1D953-1876-05B6-C37B-7732DE2E587B}"/>
              </a:ext>
            </a:extLst>
          </p:cNvPr>
          <p:cNvSpPr txBox="1"/>
          <p:nvPr/>
        </p:nvSpPr>
        <p:spPr>
          <a:xfrm>
            <a:off x="198903" y="6524624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Saeed and Masters (2021)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9997721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5BC17-FA67-62F9-D042-4698212BD2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89" y="381000"/>
            <a:ext cx="9144000" cy="1263649"/>
          </a:xfrm>
        </p:spPr>
        <p:txBody>
          <a:bodyPr>
            <a:normAutofit fontScale="90000"/>
          </a:bodyPr>
          <a:lstStyle/>
          <a:p>
            <a:r>
              <a:rPr lang="en-GB"/>
              <a:t>Current digital tools for community development during covid </a:t>
            </a:r>
          </a:p>
        </p:txBody>
      </p:sp>
      <p:pic>
        <p:nvPicPr>
          <p:cNvPr id="5" name="Content Placeholder 3" descr="A person holding a cell phone&#10;&#10;Description automatically generated">
            <a:extLst>
              <a:ext uri="{FF2B5EF4-FFF2-40B4-BE49-F238E27FC236}">
                <a16:creationId xmlns:a16="http://schemas.microsoft.com/office/drawing/2014/main" id="{62096D4C-BC03-2790-1F6A-EE65B83EDF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433" y="2036963"/>
            <a:ext cx="2801988" cy="18672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47DB35-C09F-DBA1-9E13-FE5FA5F469C8}"/>
              </a:ext>
            </a:extLst>
          </p:cNvPr>
          <p:cNvSpPr txBox="1"/>
          <p:nvPr/>
        </p:nvSpPr>
        <p:spPr>
          <a:xfrm>
            <a:off x="3046821" y="6272098"/>
            <a:ext cx="21524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aseline="0">
                <a:solidFill>
                  <a:srgbClr val="FFFFFF"/>
                </a:solidFill>
                <a:latin typeface="Verdana Pro"/>
              </a:rPr>
              <a:t>Cassels (2022)</a:t>
            </a:r>
            <a:r>
              <a:rPr lang="en-GB" sz="1000">
                <a:solidFill>
                  <a:srgbClr val="FFFFFF"/>
                </a:solidFill>
                <a:latin typeface="Verdana Pro"/>
              </a:rPr>
              <a:t> and </a:t>
            </a:r>
            <a:r>
              <a:rPr lang="en-GB" sz="1000">
                <a:solidFill>
                  <a:srgbClr val="FFFFFF"/>
                </a:solidFill>
                <a:ea typeface="+mn-lt"/>
                <a:cs typeface="+mn-lt"/>
              </a:rPr>
              <a:t>Whitelaw et al. (2020)</a:t>
            </a:r>
            <a:endParaRPr lang="en-GB" sz="1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A57186-7A71-C9D1-6153-774B1C8D3C59}"/>
              </a:ext>
            </a:extLst>
          </p:cNvPr>
          <p:cNvSpPr txBox="1"/>
          <p:nvPr/>
        </p:nvSpPr>
        <p:spPr>
          <a:xfrm>
            <a:off x="392206" y="4423522"/>
            <a:ext cx="45551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" name="Picture 9" descr="A group of different colored icons&#10;&#10;Description automatically generated">
            <a:extLst>
              <a:ext uri="{FF2B5EF4-FFF2-40B4-BE49-F238E27FC236}">
                <a16:creationId xmlns:a16="http://schemas.microsoft.com/office/drawing/2014/main" id="{427EFAED-0E0D-A968-10FB-49F8D8EE33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10228" y="765843"/>
            <a:ext cx="3280965" cy="18206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AB59111-2592-72FB-C096-372A339170D8}"/>
              </a:ext>
            </a:extLst>
          </p:cNvPr>
          <p:cNvSpPr txBox="1"/>
          <p:nvPr/>
        </p:nvSpPr>
        <p:spPr>
          <a:xfrm>
            <a:off x="10077823" y="2627157"/>
            <a:ext cx="194453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Alby et al. (2022)  Jr and Jr(2022)</a:t>
            </a:r>
            <a:r>
              <a:rPr lang="en-GB">
                <a:ea typeface="+mn-lt"/>
                <a:cs typeface="+mn-lt"/>
              </a:rPr>
              <a:t>  </a:t>
            </a:r>
            <a:endParaRPr lang="en-GB" sz="1100">
              <a:latin typeface="Arial"/>
              <a:ea typeface="+mn-lt"/>
              <a:cs typeface="Arial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AA87A58-501C-EE8B-3808-C1D155DD4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6955" y="4209507"/>
            <a:ext cx="2737775" cy="1940035"/>
          </a:xfrm>
          <a:prstGeom prst="rect">
            <a:avLst/>
          </a:prstGeom>
        </p:spPr>
      </p:pic>
      <p:pic>
        <p:nvPicPr>
          <p:cNvPr id="13" name="Picture 12" descr="A computer on a table&#10;&#10;Description automatically generated">
            <a:extLst>
              <a:ext uri="{FF2B5EF4-FFF2-40B4-BE49-F238E27FC236}">
                <a16:creationId xmlns:a16="http://schemas.microsoft.com/office/drawing/2014/main" id="{B30E7D03-E724-C2A6-CBCB-7F0D45CE4C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4484" y="1790588"/>
            <a:ext cx="2857500" cy="16002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E1A1008-1DD4-4082-960C-55618DD27A0A}"/>
              </a:ext>
            </a:extLst>
          </p:cNvPr>
          <p:cNvSpPr txBox="1"/>
          <p:nvPr/>
        </p:nvSpPr>
        <p:spPr>
          <a:xfrm>
            <a:off x="7515312" y="6267184"/>
            <a:ext cx="1669234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Lukas et al. (2020)</a:t>
            </a:r>
            <a:endParaRPr lang="en-US" sz="1000"/>
          </a:p>
        </p:txBody>
      </p:sp>
      <p:pic>
        <p:nvPicPr>
          <p:cNvPr id="3" name="Picture 2" descr="A person in a hospital bed&#10;&#10;Description automatically generated">
            <a:extLst>
              <a:ext uri="{FF2B5EF4-FFF2-40B4-BE49-F238E27FC236}">
                <a16:creationId xmlns:a16="http://schemas.microsoft.com/office/drawing/2014/main" id="{52E954CE-4542-CBE4-B8D6-993E497CADD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501" y="5179682"/>
            <a:ext cx="2737184" cy="1489912"/>
          </a:xfrm>
          <a:prstGeom prst="rect">
            <a:avLst/>
          </a:prstGeom>
        </p:spPr>
      </p:pic>
      <p:pic>
        <p:nvPicPr>
          <p:cNvPr id="4" name="Picture 3" descr="A person talking to a person on a computer&#10;&#10;Description automatically generated">
            <a:extLst>
              <a:ext uri="{FF2B5EF4-FFF2-40B4-BE49-F238E27FC236}">
                <a16:creationId xmlns:a16="http://schemas.microsoft.com/office/drawing/2014/main" id="{979F4C76-06E9-2BF9-43BC-7C47132113C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75271" y="4790545"/>
            <a:ext cx="2619375" cy="17430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BACE80-5582-5039-460F-CDA948E15971}"/>
              </a:ext>
            </a:extLst>
          </p:cNvPr>
          <p:cNvSpPr txBox="1"/>
          <p:nvPr/>
        </p:nvSpPr>
        <p:spPr>
          <a:xfrm>
            <a:off x="110289" y="4025566"/>
            <a:ext cx="215315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Subramanian et al. (2021)</a:t>
            </a:r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2032724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9B223-B42D-5770-0E16-2845DBA3D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985" y="65991"/>
            <a:ext cx="9144000" cy="1263649"/>
          </a:xfrm>
        </p:spPr>
        <p:txBody>
          <a:bodyPr>
            <a:normAutofit fontScale="90000"/>
          </a:bodyPr>
          <a:lstStyle/>
          <a:p>
            <a:r>
              <a:rPr lang="en-GB"/>
              <a:t>Examples of community based innovations that were  significant during the pandemic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354ADC-40E8-9095-E343-FFAF3C4AE150}"/>
              </a:ext>
            </a:extLst>
          </p:cNvPr>
          <p:cNvSpPr txBox="1"/>
          <p:nvPr/>
        </p:nvSpPr>
        <p:spPr>
          <a:xfrm>
            <a:off x="433916" y="6342062"/>
            <a:ext cx="19446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)</a:t>
            </a:r>
            <a:endParaRPr lang="en-US"/>
          </a:p>
        </p:txBody>
      </p:sp>
      <p:pic>
        <p:nvPicPr>
          <p:cNvPr id="7" name="Content Placeholder 6" descr="A group of colorful people&#10;&#10;Description automatically generated">
            <a:extLst>
              <a:ext uri="{FF2B5EF4-FFF2-40B4-BE49-F238E27FC236}">
                <a16:creationId xmlns:a16="http://schemas.microsoft.com/office/drawing/2014/main" id="{4E5BAFCF-0CFA-DCD7-1C86-73765006E1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92961" y="1182865"/>
            <a:ext cx="3670050" cy="1387911"/>
          </a:xfrm>
        </p:spPr>
      </p:pic>
      <p:pic>
        <p:nvPicPr>
          <p:cNvPr id="4" name="Picture 3" descr="A red car on a blue background&#10;&#10;Description automatically generated">
            <a:extLst>
              <a:ext uri="{FF2B5EF4-FFF2-40B4-BE49-F238E27FC236}">
                <a16:creationId xmlns:a16="http://schemas.microsoft.com/office/drawing/2014/main" id="{3C880B05-8BBA-4AB9-8A49-C7EF39D50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646" y="4804832"/>
            <a:ext cx="2466975" cy="1847850"/>
          </a:xfrm>
          <a:prstGeom prst="rect">
            <a:avLst/>
          </a:prstGeom>
        </p:spPr>
      </p:pic>
      <p:pic>
        <p:nvPicPr>
          <p:cNvPr id="6" name="Picture 5" descr="A group of people in a warehouse&#10;&#10;Description automatically generated">
            <a:extLst>
              <a:ext uri="{FF2B5EF4-FFF2-40B4-BE49-F238E27FC236}">
                <a16:creationId xmlns:a16="http://schemas.microsoft.com/office/drawing/2014/main" id="{F70E6E50-60C3-E7ED-8B26-D1A05ABD27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08" y="2117682"/>
            <a:ext cx="2619375" cy="1743075"/>
          </a:xfrm>
          <a:prstGeom prst="rect">
            <a:avLst/>
          </a:prstGeom>
        </p:spPr>
      </p:pic>
      <p:pic>
        <p:nvPicPr>
          <p:cNvPr id="8" name="Picture 7" descr="A group of hands with hearts in their hands&#10;&#10;Description automatically generated">
            <a:extLst>
              <a:ext uri="{FF2B5EF4-FFF2-40B4-BE49-F238E27FC236}">
                <a16:creationId xmlns:a16="http://schemas.microsoft.com/office/drawing/2014/main" id="{D914B99A-CA48-07DB-4AEC-0FAEB07900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4647" y="4230763"/>
            <a:ext cx="2428875" cy="17145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1B242FB-EA81-F3F1-5B1F-67AB02FD7E1D}"/>
              </a:ext>
            </a:extLst>
          </p:cNvPr>
          <p:cNvSpPr txBox="1"/>
          <p:nvPr/>
        </p:nvSpPr>
        <p:spPr>
          <a:xfrm>
            <a:off x="10010161" y="2692067"/>
            <a:ext cx="161312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Gilmore et al. (2022) </a:t>
            </a:r>
            <a:endParaRPr lang="en-GB" sz="1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F9D71A-2F61-8D61-8C33-116695DBEA51}"/>
              </a:ext>
            </a:extLst>
          </p:cNvPr>
          <p:cNvSpPr txBox="1"/>
          <p:nvPr/>
        </p:nvSpPr>
        <p:spPr>
          <a:xfrm>
            <a:off x="10497553" y="5884891"/>
            <a:ext cx="125774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SERVCE (2020)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BB3890-C8DC-154A-5F58-DE99481970A5}"/>
              </a:ext>
            </a:extLst>
          </p:cNvPr>
          <p:cNvSpPr txBox="1"/>
          <p:nvPr/>
        </p:nvSpPr>
        <p:spPr>
          <a:xfrm>
            <a:off x="431426" y="3914588"/>
            <a:ext cx="163605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Shankardass (2023)</a:t>
            </a:r>
            <a:endParaRPr lang="en-US" sz="10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3B840B-C62A-A93D-6827-2424BD5C8FC5}"/>
              </a:ext>
            </a:extLst>
          </p:cNvPr>
          <p:cNvSpPr txBox="1"/>
          <p:nvPr/>
        </p:nvSpPr>
        <p:spPr>
          <a:xfrm>
            <a:off x="2939365" y="6286499"/>
            <a:ext cx="3157256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err="1">
                <a:ea typeface="+mn-lt"/>
                <a:cs typeface="+mn-lt"/>
              </a:rPr>
              <a:t>Levkoff</a:t>
            </a:r>
            <a:r>
              <a:rPr lang="en-GB" sz="1000">
                <a:ea typeface="+mn-lt"/>
                <a:cs typeface="+mn-lt"/>
              </a:rPr>
              <a:t> et al. (2022)  Arai (2023) 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23757379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04437-2920-6D62-B5ED-36F0B58AC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147" y="515471"/>
            <a:ext cx="9144000" cy="1263649"/>
          </a:xfrm>
        </p:spPr>
        <p:txBody>
          <a:bodyPr>
            <a:normAutofit/>
          </a:bodyPr>
          <a:lstStyle/>
          <a:p>
            <a:r>
              <a:rPr lang="en-GB" sz="2800">
                <a:latin typeface="Verdana Pro"/>
              </a:rPr>
              <a:t>Have these digital innovations carried on ?</a:t>
            </a:r>
            <a:endParaRPr lang="en-US"/>
          </a:p>
        </p:txBody>
      </p:sp>
      <p:pic>
        <p:nvPicPr>
          <p:cNvPr id="5" name="Picture 4" descr="An old person using a computer&#10;&#10;Description automatically generated">
            <a:extLst>
              <a:ext uri="{FF2B5EF4-FFF2-40B4-BE49-F238E27FC236}">
                <a16:creationId xmlns:a16="http://schemas.microsoft.com/office/drawing/2014/main" id="{A38EBE5C-7960-9EE0-46B3-6C2EEF3F9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6559" y="2515129"/>
            <a:ext cx="3818466" cy="2251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3FEBD7-B3B2-66DB-6D3A-E3D7AA653135}"/>
              </a:ext>
            </a:extLst>
          </p:cNvPr>
          <p:cNvSpPr txBox="1"/>
          <p:nvPr/>
        </p:nvSpPr>
        <p:spPr>
          <a:xfrm>
            <a:off x="4048125" y="4815416"/>
            <a:ext cx="2090208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err="1">
                <a:ea typeface="+mn-lt"/>
                <a:cs typeface="+mn-lt"/>
              </a:rPr>
              <a:t>Kunonga</a:t>
            </a:r>
            <a:r>
              <a:rPr lang="en-GB" sz="1000">
                <a:ea typeface="+mn-lt"/>
                <a:cs typeface="+mn-lt"/>
              </a:rPr>
              <a:t> et al. (2021)</a:t>
            </a:r>
            <a:endParaRPr lang="en-US" sz="1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2937D8-5487-BD2E-EC7D-359C52106293}"/>
              </a:ext>
            </a:extLst>
          </p:cNvPr>
          <p:cNvSpPr txBox="1"/>
          <p:nvPr/>
        </p:nvSpPr>
        <p:spPr>
          <a:xfrm>
            <a:off x="9450916" y="4812771"/>
            <a:ext cx="198795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ea typeface="+mn-lt"/>
                <a:cs typeface="+mn-lt"/>
              </a:rPr>
              <a:t>Davide, </a:t>
            </a:r>
            <a:r>
              <a:rPr lang="en-GB" sz="1000" err="1">
                <a:ea typeface="+mn-lt"/>
                <a:cs typeface="+mn-lt"/>
              </a:rPr>
              <a:t>Gaggioli</a:t>
            </a:r>
            <a:r>
              <a:rPr lang="en-GB" sz="1000">
                <a:ea typeface="+mn-lt"/>
                <a:cs typeface="+mn-lt"/>
              </a:rPr>
              <a:t> and Misuraca (2021)</a:t>
            </a:r>
            <a:endParaRPr lang="en-GB" sz="1100">
              <a:solidFill>
                <a:srgbClr val="4D5156"/>
              </a:solidFill>
              <a:latin typeface="Arial"/>
              <a:cs typeface="Arial"/>
            </a:endParaRPr>
          </a:p>
        </p:txBody>
      </p:sp>
      <p:pic>
        <p:nvPicPr>
          <p:cNvPr id="8" name="Picture 7" descr="A close-up of a brochure&#10;&#10;Description automatically generated">
            <a:extLst>
              <a:ext uri="{FF2B5EF4-FFF2-40B4-BE49-F238E27FC236}">
                <a16:creationId xmlns:a16="http://schemas.microsoft.com/office/drawing/2014/main" id="{A99FEBA1-DAB6-8190-9AE1-DC3CFFE4D3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1771" y="2098146"/>
            <a:ext cx="2651125" cy="265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5802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Scientist holding solution in glassware in laboratory with rainbow overlay">
            <a:extLst>
              <a:ext uri="{FF2B5EF4-FFF2-40B4-BE49-F238E27FC236}">
                <a16:creationId xmlns:a16="http://schemas.microsoft.com/office/drawing/2014/main" id="{AD13034F-E6A0-BAA8-064A-994652D8C2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40" r="3" b="3"/>
          <a:stretch/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117E1A5F-4E44-495B-9C48-A5314F5B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19199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40000"/>
                </a:srgbClr>
              </a:gs>
              <a:gs pos="60000">
                <a:srgbClr val="000000">
                  <a:alpha val="4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24FCD-70B9-8A3E-7C5D-E51D87454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9"/>
            <a:ext cx="10668000" cy="198596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8000">
                <a:solidFill>
                  <a:srgbClr val="FFFFFF"/>
                </a:solidFill>
              </a:rPr>
              <a:t>Conclusion </a:t>
            </a:r>
          </a:p>
        </p:txBody>
      </p:sp>
    </p:spTree>
    <p:extLst>
      <p:ext uri="{BB962C8B-B14F-4D97-AF65-F5344CB8AC3E}">
        <p14:creationId xmlns:p14="http://schemas.microsoft.com/office/powerpoint/2010/main" val="23399523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7A013-04DE-2A52-F022-4DB67C583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67" y="139779"/>
            <a:ext cx="9144000" cy="1263649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0582F3-21DF-7181-E4F2-77B9D8EB9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28" y="1022683"/>
            <a:ext cx="11520236" cy="481263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5E667-0029-EC84-9CCE-7528A970F958}"/>
              </a:ext>
            </a:extLst>
          </p:cNvPr>
          <p:cNvSpPr txBox="1"/>
          <p:nvPr/>
        </p:nvSpPr>
        <p:spPr>
          <a:xfrm>
            <a:off x="156882" y="-1322295"/>
            <a:ext cx="1010490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7FA54-7C17-F9E0-9E45-44951667E764}"/>
              </a:ext>
            </a:extLst>
          </p:cNvPr>
          <p:cNvSpPr txBox="1"/>
          <p:nvPr/>
        </p:nvSpPr>
        <p:spPr>
          <a:xfrm>
            <a:off x="154858" y="775694"/>
            <a:ext cx="11844866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Alby, F., Arcidiacono, F., Fernandes-Jesus, M., </a:t>
            </a:r>
            <a:r>
              <a:rPr lang="en-US" sz="1200" err="1">
                <a:latin typeface="Times New Roman"/>
                <a:cs typeface="Times New Roman"/>
              </a:rPr>
              <a:t>Mannarini</a:t>
            </a:r>
            <a:r>
              <a:rPr lang="en-US" sz="1200">
                <a:latin typeface="Times New Roman"/>
                <a:cs typeface="Times New Roman"/>
              </a:rPr>
              <a:t>, T., Parolin, L.L. and Voutilainen, L. (2022). </a:t>
            </a:r>
            <a:r>
              <a:rPr lang="en-US" sz="1200" i="1">
                <a:latin typeface="Times New Roman"/>
                <a:cs typeface="Times New Roman"/>
              </a:rPr>
              <a:t>Qualitative Methods for Studying Groups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Frontiers Media SA. Available at: 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https://www.google.co.uk/books/edition/Qualitative_Methods_for_Studying_Groups/zOR5EAAAQBAJ?hl=en&amp;gbpv=1&amp;dq=how+social+media+helped+aid+communities+during+the+covid+pandemic&amp;pg=PA201&amp;printsec=frontcover</a:t>
            </a:r>
            <a:r>
              <a:rPr lang="en-US" sz="1200">
                <a:latin typeface="Times New Roman"/>
                <a:cs typeface="Times New Roman"/>
              </a:rPr>
              <a:t> [Accessed 22 Oct. 2023].</a:t>
            </a:r>
            <a:endParaRPr lang="en-US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Alghamdi, N.S. and Alghamdi, S.M. (2022). The Role of Digital Technology in Curbing COVID-19. </a:t>
            </a:r>
            <a:r>
              <a:rPr lang="en-US" sz="1200" i="1">
                <a:latin typeface="Times New Roman"/>
                <a:cs typeface="Times New Roman"/>
              </a:rPr>
              <a:t>International Journal of Environmental Research and Public Health</a:t>
            </a:r>
            <a:r>
              <a:rPr lang="en-US" sz="1200">
                <a:latin typeface="Times New Roman"/>
                <a:cs typeface="Times New Roman"/>
              </a:rPr>
              <a:t>, [online] 19(14), p.8287.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https://doi.org/10.3390/ijerph19148287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Arai, L. (2023). </a:t>
            </a:r>
            <a:r>
              <a:rPr lang="en-US" sz="1200" i="1">
                <a:latin typeface="Times New Roman"/>
                <a:cs typeface="Times New Roman"/>
              </a:rPr>
              <a:t>Foundations for 21st-Century Health and Social Care: Theory and Practice for Nursing Associates, Assistant Practitioners, Support Workers and Beyond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Taylor &amp; Francis. Available at: 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https://www.google.co.uk/books/edition/Foundations_for_21st_Century_Health_and/wkTZEAAAQBAJ?hl=en&amp;gbpv=1&amp;dq=how+nhs+drivers+helped+the+community+in+elderly+during+the+covid+pandemic&amp;pg=PT12&amp;printsec=frontcover</a:t>
            </a:r>
            <a:r>
              <a:rPr lang="en-US" sz="1200">
                <a:latin typeface="Times New Roman"/>
                <a:cs typeface="Times New Roman"/>
              </a:rPr>
              <a:t> [Accessed 13 Nov. 2023].</a:t>
            </a:r>
            <a:endParaRPr lang="en-GB"/>
          </a:p>
          <a:p>
            <a:r>
              <a:rPr lang="en-US" sz="1200" err="1">
                <a:latin typeface="Times New Roman"/>
                <a:cs typeface="Times New Roman"/>
              </a:rPr>
              <a:t>Bafail</a:t>
            </a:r>
            <a:r>
              <a:rPr lang="en-US" sz="1200">
                <a:latin typeface="Times New Roman"/>
                <a:cs typeface="Times New Roman"/>
              </a:rPr>
              <a:t>, D. and </a:t>
            </a:r>
            <a:r>
              <a:rPr lang="en-US" sz="1200" err="1">
                <a:latin typeface="Times New Roman"/>
                <a:cs typeface="Times New Roman"/>
              </a:rPr>
              <a:t>Bafail</a:t>
            </a:r>
            <a:r>
              <a:rPr lang="en-US" sz="1200">
                <a:latin typeface="Times New Roman"/>
                <a:cs typeface="Times New Roman"/>
              </a:rPr>
              <a:t>, D.A. (2022). Mental Health Issues Associated With COVID-19 Among the Elderly Population: A Narrative Review. </a:t>
            </a:r>
            <a:r>
              <a:rPr lang="en-US" sz="1200" i="1" err="1">
                <a:latin typeface="Times New Roman"/>
                <a:cs typeface="Times New Roman"/>
              </a:rPr>
              <a:t>Cureus</a:t>
            </a:r>
            <a:r>
              <a:rPr lang="en-US" sz="1200" i="1">
                <a:latin typeface="Times New Roman"/>
                <a:cs typeface="Times New Roman"/>
              </a:rPr>
              <a:t> Journal of Medical Science</a:t>
            </a:r>
            <a:r>
              <a:rPr lang="en-US" sz="1200">
                <a:latin typeface="Times New Roman"/>
                <a:cs typeface="Times New Roman"/>
              </a:rPr>
              <a:t>, [online] 14(12).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5"/>
              </a:rPr>
              <a:t>https://doi.org/10.7759/cureus.33081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Bohr, A. and </a:t>
            </a:r>
            <a:r>
              <a:rPr lang="en-US" sz="1200" err="1">
                <a:latin typeface="Times New Roman"/>
                <a:cs typeface="Times New Roman"/>
              </a:rPr>
              <a:t>Memarzadeh</a:t>
            </a:r>
            <a:r>
              <a:rPr lang="en-US" sz="1200">
                <a:latin typeface="Times New Roman"/>
                <a:cs typeface="Times New Roman"/>
              </a:rPr>
              <a:t>, K. (2020). The rise of artificial intelligence in healthcare applications. </a:t>
            </a:r>
            <a:r>
              <a:rPr lang="en-US" sz="1200" i="1">
                <a:latin typeface="Times New Roman"/>
                <a:cs typeface="Times New Roman"/>
              </a:rPr>
              <a:t>Artificial Intelligence in Healthcare</a:t>
            </a:r>
            <a:r>
              <a:rPr lang="en-US" sz="1200">
                <a:latin typeface="Times New Roman"/>
                <a:cs typeface="Times New Roman"/>
              </a:rPr>
              <a:t>, [online] 1(1), pp.25–60.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6"/>
              </a:rPr>
              <a:t>https://doi.org/10.1016/B978-0-12-818438-7.00002-2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Cassels, B. (2022). </a:t>
            </a:r>
            <a:r>
              <a:rPr lang="en-US" sz="1200" i="1">
                <a:latin typeface="Times New Roman"/>
                <a:cs typeface="Times New Roman"/>
              </a:rPr>
              <a:t>The NHS App and its central role in the fight against COVID-19</a:t>
            </a:r>
            <a:r>
              <a:rPr lang="en-US" sz="1200">
                <a:latin typeface="Times New Roman"/>
                <a:cs typeface="Times New Roman"/>
              </a:rPr>
              <a:t>. [online] NHS Digital. Available at: </a:t>
            </a:r>
            <a:r>
              <a:rPr lang="en-US" sz="1200">
                <a:latin typeface="Times New Roman"/>
                <a:cs typeface="Times New Roman"/>
                <a:hlinkClick r:id="rId7"/>
              </a:rPr>
              <a:t>https://digital.nhs.uk/blog/inside-story/2022/the-nhs-app-and-its-central-role-in-the-fight-against-covid-19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Choi, N.G., </a:t>
            </a:r>
            <a:r>
              <a:rPr lang="en-US" sz="1200" err="1">
                <a:latin typeface="Times New Roman"/>
                <a:cs typeface="Times New Roman"/>
              </a:rPr>
              <a:t>DiNitto</a:t>
            </a:r>
            <a:r>
              <a:rPr lang="en-US" sz="1200">
                <a:latin typeface="Times New Roman"/>
                <a:cs typeface="Times New Roman"/>
              </a:rPr>
              <a:t>, D.M., Marti, C.N. and Choi, B.Y. (2021). Telehealth Use Among Older Adults During COVID-19: Associations With Sociodemographic and Health Characteristics, Technology Device Ownership, and Technology Learning. </a:t>
            </a:r>
            <a:r>
              <a:rPr lang="en-US" sz="1200" i="1">
                <a:latin typeface="Times New Roman"/>
                <a:cs typeface="Times New Roman"/>
              </a:rPr>
              <a:t>Journal of Applied Gerontology</a:t>
            </a:r>
            <a:r>
              <a:rPr lang="en-US" sz="1200">
                <a:latin typeface="Times New Roman"/>
                <a:cs typeface="Times New Roman"/>
              </a:rPr>
              <a:t>, 41(3), p.073346482110473.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8"/>
              </a:rPr>
              <a:t>https://doi.org/10.1177/07334648211047347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US" sz="1200">
                <a:latin typeface="Times New Roman"/>
                <a:cs typeface="Times New Roman"/>
              </a:rPr>
              <a:t>Collins (2019). </a:t>
            </a:r>
            <a:r>
              <a:rPr lang="en-US" sz="1200" i="1">
                <a:latin typeface="Times New Roman"/>
                <a:cs typeface="Times New Roman"/>
              </a:rPr>
              <a:t>Community definition and meaning | Collins English Dictionary</a:t>
            </a:r>
            <a:r>
              <a:rPr lang="en-US" sz="1200">
                <a:latin typeface="Times New Roman"/>
                <a:cs typeface="Times New Roman"/>
              </a:rPr>
              <a:t>. [online] Collinsdictionary.com. Available at: </a:t>
            </a:r>
            <a:r>
              <a:rPr lang="en-US" sz="1200">
                <a:latin typeface="Times New Roman"/>
                <a:cs typeface="Times New Roman"/>
                <a:hlinkClick r:id="rId9"/>
              </a:rPr>
              <a:t>https://www.collinsdictionary.com/dictionary/english/community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Davide, F., </a:t>
            </a:r>
            <a:r>
              <a:rPr lang="en-US" sz="1200" err="1">
                <a:latin typeface="Times New Roman"/>
                <a:cs typeface="Times New Roman"/>
              </a:rPr>
              <a:t>Gaggioli</a:t>
            </a:r>
            <a:r>
              <a:rPr lang="en-US" sz="1200">
                <a:latin typeface="Times New Roman"/>
                <a:cs typeface="Times New Roman"/>
              </a:rPr>
              <a:t>, A. and Misuraca, G. (2021). </a:t>
            </a:r>
            <a:r>
              <a:rPr lang="en-US" sz="1200" i="1">
                <a:latin typeface="Times New Roman"/>
                <a:cs typeface="Times New Roman"/>
              </a:rPr>
              <a:t>Perspectives for Digital Social Innovation to Reshape the European Welfare Systems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IOS Press. Available at: </a:t>
            </a:r>
            <a:r>
              <a:rPr lang="en-US" sz="1200">
                <a:latin typeface="Times New Roman"/>
                <a:cs typeface="Times New Roman"/>
                <a:hlinkClick r:id="rId10"/>
              </a:rPr>
              <a:t>https://www.google.co.uk/books/edition/Perspectives_for_Digital_Social_Innovati/b0AvEAAAQBAJ?hl=en&amp;gbpv=1&amp;dq=are+digital+innovations+still+carried+on+in+health+and+social+care+%3F&amp;pg=PA332&amp;printsec=frontcover</a:t>
            </a:r>
            <a:r>
              <a:rPr lang="en-US" sz="1200">
                <a:latin typeface="Times New Roman"/>
                <a:cs typeface="Times New Roman"/>
              </a:rPr>
              <a:t> [Accessed 17 Nov. 2023].</a:t>
            </a:r>
            <a:endParaRPr lang="en-GB"/>
          </a:p>
          <a:p>
            <a:r>
              <a:rPr lang="en-US" sz="1200">
                <a:latin typeface="Times New Roman"/>
                <a:cs typeface="Times New Roman"/>
              </a:rPr>
              <a:t>De’, R., Pandey, N. and Pal, A. (2020). Impact of Digital Surge during Covid-19 pandemic: a Viewpoint on Research and Practice. </a:t>
            </a:r>
            <a:r>
              <a:rPr lang="en-US" sz="1200" i="1">
                <a:latin typeface="Times New Roman"/>
                <a:cs typeface="Times New Roman"/>
              </a:rPr>
              <a:t>International Journal of Information Management</a:t>
            </a:r>
            <a:r>
              <a:rPr lang="en-US" sz="1200">
                <a:latin typeface="Times New Roman"/>
                <a:cs typeface="Times New Roman"/>
              </a:rPr>
              <a:t>, [online] 55(102171), p.102171.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11"/>
              </a:rPr>
              <a:t>https://doi.org/10.1016/j.ijinfomgt.2020.102171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  <a:p>
            <a:r>
              <a:rPr lang="en-US" sz="1200">
                <a:latin typeface="Times New Roman"/>
                <a:cs typeface="Times New Roman"/>
              </a:rPr>
              <a:t>DiCesare, M. (2022). </a:t>
            </a:r>
            <a:r>
              <a:rPr lang="en-US" sz="1200" i="1">
                <a:latin typeface="Times New Roman"/>
                <a:cs typeface="Times New Roman"/>
              </a:rPr>
              <a:t>Your Guide to Driving Digital Innovation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err="1">
                <a:latin typeface="Times New Roman"/>
                <a:cs typeface="Times New Roman"/>
              </a:rPr>
              <a:t>Mendix</a:t>
            </a:r>
            <a:r>
              <a:rPr lang="en-US" sz="1200">
                <a:latin typeface="Times New Roman"/>
                <a:cs typeface="Times New Roman"/>
              </a:rPr>
              <a:t>. Available at: </a:t>
            </a:r>
            <a:r>
              <a:rPr lang="en-US" sz="1200">
                <a:latin typeface="Times New Roman"/>
                <a:cs typeface="Times New Roman"/>
                <a:hlinkClick r:id="rId12"/>
              </a:rPr>
              <a:t>https://www.mendix.com/blog/digital-innovation/#:~:text=Digital%20innovation%20(or%20digital%20business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endParaRPr lang="en-US" sz="12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998077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49796-62E0-0C7A-A493-A56177093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382" y="67235"/>
            <a:ext cx="9144000" cy="1263649"/>
          </a:xfrm>
        </p:spPr>
        <p:txBody>
          <a:bodyPr/>
          <a:lstStyle/>
          <a:p>
            <a:r>
              <a:rPr lang="en-GB"/>
              <a:t>REFERERNCE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C4333-D248-927A-9B77-A35031103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117" y="806823"/>
            <a:ext cx="11609294" cy="593911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>
                <a:latin typeface="Times New Roman"/>
                <a:cs typeface="Times New Roman"/>
              </a:rPr>
              <a:t>DiCesare, M. (2022). </a:t>
            </a:r>
            <a:r>
              <a:rPr lang="en-US" sz="1200" i="1">
                <a:latin typeface="Times New Roman"/>
                <a:cs typeface="Times New Roman"/>
              </a:rPr>
              <a:t>Your Guide to Driving Digital Innovation</a:t>
            </a:r>
            <a:r>
              <a:rPr lang="en-US" sz="1200">
                <a:latin typeface="Times New Roman"/>
                <a:cs typeface="Times New Roman"/>
              </a:rPr>
              <a:t>. [online] </a:t>
            </a:r>
            <a:r>
              <a:rPr lang="en-US" sz="1200" err="1">
                <a:latin typeface="Times New Roman"/>
                <a:cs typeface="Times New Roman"/>
              </a:rPr>
              <a:t>Mendix</a:t>
            </a:r>
            <a:r>
              <a:rPr lang="en-US" sz="1200">
                <a:latin typeface="Times New Roman"/>
                <a:cs typeface="Times New Roman"/>
              </a:rPr>
              <a:t>. Available at: 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https://www.mendix.com/blog/digital-innovation/#:~:text=Digital%20innovation%20(or%20digital%20business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 sz="1200"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200">
                <a:latin typeface="Times New Roman"/>
                <a:cs typeface="Times New Roman"/>
              </a:rPr>
              <a:t>Eklund, R., </a:t>
            </a:r>
            <a:r>
              <a:rPr lang="en-US" sz="1200" err="1">
                <a:latin typeface="Times New Roman"/>
                <a:cs typeface="Times New Roman"/>
              </a:rPr>
              <a:t>Bondjers</a:t>
            </a:r>
            <a:r>
              <a:rPr lang="en-US" sz="1200">
                <a:latin typeface="Times New Roman"/>
                <a:cs typeface="Times New Roman"/>
              </a:rPr>
              <a:t>, K., Hensler, I., </a:t>
            </a:r>
            <a:r>
              <a:rPr lang="en-US" sz="1200" err="1">
                <a:latin typeface="Times New Roman"/>
                <a:cs typeface="Times New Roman"/>
              </a:rPr>
              <a:t>Bragesjö</a:t>
            </a:r>
            <a:r>
              <a:rPr lang="en-US" sz="1200">
                <a:latin typeface="Times New Roman"/>
                <a:cs typeface="Times New Roman"/>
              </a:rPr>
              <a:t>, M., Johannesson, K.B., Arnberg, F.K. and Sveen, J. (2022). Daily uplifts during the COVID-19 pandemic: what is considered helpful in everyday life? </a:t>
            </a:r>
            <a:r>
              <a:rPr lang="en-US" sz="1200" i="1">
                <a:latin typeface="Times New Roman"/>
                <a:cs typeface="Times New Roman"/>
              </a:rPr>
              <a:t>BMC Public Health</a:t>
            </a:r>
            <a:r>
              <a:rPr lang="en-US" sz="1200">
                <a:latin typeface="Times New Roman"/>
                <a:cs typeface="Times New Roman"/>
              </a:rPr>
              <a:t>, 22(1). 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https://doi.org/10.1186/s12889-022-12506-4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Eklund, R., </a:t>
            </a:r>
            <a:r>
              <a:rPr lang="en-US" sz="1200" err="1">
                <a:latin typeface="Times New Roman"/>
                <a:cs typeface="Times New Roman"/>
              </a:rPr>
              <a:t>Bondjers</a:t>
            </a:r>
            <a:r>
              <a:rPr lang="en-US" sz="1200">
                <a:latin typeface="Times New Roman"/>
                <a:cs typeface="Times New Roman"/>
              </a:rPr>
              <a:t>, K., Hensler, I., </a:t>
            </a:r>
            <a:r>
              <a:rPr lang="en-US" sz="1200" err="1">
                <a:latin typeface="Times New Roman"/>
                <a:cs typeface="Times New Roman"/>
              </a:rPr>
              <a:t>Bragesjö</a:t>
            </a:r>
            <a:r>
              <a:rPr lang="en-US" sz="1200">
                <a:latin typeface="Times New Roman"/>
                <a:cs typeface="Times New Roman"/>
              </a:rPr>
              <a:t>, M., Johannesson, K.B., Arnberg, F.K. and Sveen, J. (2022). Daily uplifts during the COVID-19 pandemic: what is considered helpful in everyday life? </a:t>
            </a:r>
            <a:r>
              <a:rPr lang="en-US" sz="1200" i="1">
                <a:latin typeface="Times New Roman"/>
                <a:cs typeface="Times New Roman"/>
              </a:rPr>
              <a:t>BMC Public Health</a:t>
            </a:r>
            <a:r>
              <a:rPr lang="en-US" sz="1200">
                <a:latin typeface="Times New Roman"/>
                <a:cs typeface="Times New Roman"/>
              </a:rPr>
              <a:t>, 22(1).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https://doi.org/10.1186/s12889-022-12506-4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Gilmore, B., Gerlach, N., Abreu Lopes, C., Diallo, A.A., Bhattacharyya, S., de Claro, V., </a:t>
            </a:r>
            <a:r>
              <a:rPr lang="en-US" sz="1200" err="1">
                <a:latin typeface="Times New Roman"/>
                <a:cs typeface="Times New Roman"/>
              </a:rPr>
              <a:t>Ndejjo</a:t>
            </a:r>
            <a:r>
              <a:rPr lang="en-US" sz="1200">
                <a:latin typeface="Times New Roman"/>
                <a:cs typeface="Times New Roman"/>
              </a:rPr>
              <a:t>, R., </a:t>
            </a:r>
            <a:r>
              <a:rPr lang="en-US" sz="1200" err="1">
                <a:latin typeface="Times New Roman"/>
                <a:cs typeface="Times New Roman"/>
              </a:rPr>
              <a:t>Nyamupachitu</a:t>
            </a:r>
            <a:r>
              <a:rPr lang="en-US" sz="1200">
                <a:latin typeface="Times New Roman"/>
                <a:cs typeface="Times New Roman"/>
              </a:rPr>
              <a:t> Mago, E. and </a:t>
            </a:r>
            <a:r>
              <a:rPr lang="en-US" sz="1200" err="1">
                <a:latin typeface="Times New Roman"/>
                <a:cs typeface="Times New Roman"/>
              </a:rPr>
              <a:t>Tchetchia</a:t>
            </a:r>
            <a:r>
              <a:rPr lang="en-US" sz="1200">
                <a:latin typeface="Times New Roman"/>
                <a:cs typeface="Times New Roman"/>
              </a:rPr>
              <a:t>, A. (2022). Community engagement to support COVID-19 vaccine uptake: a living systematic review protocol. </a:t>
            </a:r>
            <a:r>
              <a:rPr lang="en-US" sz="1200" i="1">
                <a:latin typeface="Times New Roman"/>
                <a:cs typeface="Times New Roman"/>
              </a:rPr>
              <a:t>BMJ Open</a:t>
            </a:r>
            <a:r>
              <a:rPr lang="en-US" sz="1200">
                <a:latin typeface="Times New Roman"/>
                <a:cs typeface="Times New Roman"/>
              </a:rPr>
              <a:t>, 12(9), p.e063057.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https://doi.org/10.1136/bmjopen-2022-063057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Hund, A., Wagner, H.-T., Beimborn, D. and Weitzel, T. (2021). Digital innovation: Review and novel perspective. </a:t>
            </a:r>
            <a:r>
              <a:rPr lang="en-US" sz="1200" i="1">
                <a:latin typeface="Times New Roman"/>
                <a:cs typeface="Times New Roman"/>
              </a:rPr>
              <a:t>The Journal of Strategic Information Systems</a:t>
            </a:r>
            <a:r>
              <a:rPr lang="en-US" sz="1200">
                <a:latin typeface="Times New Roman"/>
                <a:cs typeface="Times New Roman"/>
              </a:rPr>
              <a:t>, 30(4), p.101695.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5"/>
              </a:rPr>
              <a:t>https://doi.org/10.1016/j.jsis.2021.101695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Jean-Christophe, D., Jan, W., Edoardo, T. and Dimitri, Z. (2022). </a:t>
            </a:r>
            <a:r>
              <a:rPr lang="en-US" sz="1200" i="1">
                <a:latin typeface="Times New Roman"/>
                <a:cs typeface="Times New Roman"/>
              </a:rPr>
              <a:t>EU Industrial Policy in the Multipolar Economy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Edward Elgar Publishing. Available at: </a:t>
            </a:r>
            <a:r>
              <a:rPr lang="en-US" sz="1200">
                <a:latin typeface="Times New Roman"/>
                <a:cs typeface="Times New Roman"/>
                <a:hlinkClick r:id="rId6"/>
              </a:rPr>
              <a:t>https://www.google.co.uk/books/edition/EU_Industrial_Policy_in_the_Multipolar_E/pW-VEAAAQBAJ?hl=en&amp;gbpv=1&amp;dq=why+does+social+cohesion+matter+in+digital+innovation+%3F&amp;pg=PA334&amp;printsec=frontcover</a:t>
            </a:r>
            <a:r>
              <a:rPr lang="en-US" sz="1200">
                <a:latin typeface="Times New Roman"/>
                <a:cs typeface="Times New Roman"/>
              </a:rPr>
              <a:t> [Accessed 30 Oct. 2023].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Jr, P.G.A. and Jr, R.C.J. (2022). </a:t>
            </a:r>
            <a:r>
              <a:rPr lang="en-US" sz="1200" i="1">
                <a:latin typeface="Times New Roman"/>
                <a:cs typeface="Times New Roman"/>
              </a:rPr>
              <a:t>Effective Public Administration Strategies for Global ‘New Normal’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Springer Nature. Available at: </a:t>
            </a:r>
            <a:r>
              <a:rPr lang="en-US" sz="1200">
                <a:latin typeface="Times New Roman"/>
                <a:cs typeface="Times New Roman"/>
                <a:hlinkClick r:id="rId7"/>
              </a:rPr>
              <a:t>https://www.google.co.uk/books/edition/Effective_Public_Administration_Strategi/jat_EAAAQBAJ?hl=en&amp;gbpv=1&amp;dq=how+social+media+helped+aid+communities+during+the+covid+pandemic&amp;pg=PA87&amp;printsec=frontcover</a:t>
            </a:r>
            <a:r>
              <a:rPr lang="en-US" sz="1200">
                <a:latin typeface="Times New Roman"/>
                <a:cs typeface="Times New Roman"/>
              </a:rPr>
              <a:t> [Accessed 22 Oct. 2023].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Jr, P.G.A. and Jr, R.C.J. (2022). </a:t>
            </a:r>
            <a:r>
              <a:rPr lang="en-US" sz="1200" i="1">
                <a:latin typeface="Times New Roman"/>
                <a:cs typeface="Times New Roman"/>
              </a:rPr>
              <a:t>Effective Public Administration Strategies for Global ‘New Normal’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Springer Nature. Available at: </a:t>
            </a:r>
            <a:r>
              <a:rPr lang="en-US" sz="1200">
                <a:latin typeface="Times New Roman"/>
                <a:cs typeface="Times New Roman"/>
                <a:hlinkClick r:id="rId7"/>
              </a:rPr>
              <a:t>https://www.google.co.uk/books/edition/Effective_Public_Administration_Strategi/jat_EAAAQBAJ?hl=en&amp;gbpv=1&amp;dq=how+social+media+helped+aid+communities+during+the+covid+pandemic&amp;pg=PA87&amp;printsec=frontcover</a:t>
            </a:r>
            <a:r>
              <a:rPr lang="en-US" sz="1200">
                <a:latin typeface="Times New Roman"/>
                <a:cs typeface="Times New Roman"/>
              </a:rPr>
              <a:t> [Accessed 22 Oct. 2023].</a:t>
            </a:r>
            <a:endParaRPr lang="en-US"/>
          </a:p>
          <a:p>
            <a:pPr>
              <a:buNone/>
            </a:pPr>
            <a:r>
              <a:rPr lang="en-US" sz="1200" err="1">
                <a:latin typeface="Times New Roman"/>
                <a:cs typeface="Times New Roman"/>
              </a:rPr>
              <a:t>Kunonga</a:t>
            </a:r>
            <a:r>
              <a:rPr lang="en-US" sz="1200">
                <a:latin typeface="Times New Roman"/>
                <a:cs typeface="Times New Roman"/>
              </a:rPr>
              <a:t>, T.P., Spiers, G.F., Beyer, F.R., Hanratty, B., Boulton, E., Hall, A., Bower, P., Todd, C. and Craig, D. (2021). Effects of Digital Technologies on Older People’s Access to Health and Social Care: Umbrella Review. </a:t>
            </a:r>
            <a:r>
              <a:rPr lang="en-US" sz="1200" i="1">
                <a:latin typeface="Times New Roman"/>
                <a:cs typeface="Times New Roman"/>
              </a:rPr>
              <a:t>Journal of Medical Internet Research</a:t>
            </a:r>
            <a:r>
              <a:rPr lang="en-US" sz="1200">
                <a:latin typeface="Times New Roman"/>
                <a:cs typeface="Times New Roman"/>
              </a:rPr>
              <a:t>, 23(11), p.e25887.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8"/>
              </a:rPr>
              <a:t>https://doi.org/10.2196/25887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pPr>
              <a:buNone/>
            </a:pPr>
            <a:r>
              <a:rPr lang="en-US" sz="1200" err="1">
                <a:latin typeface="Times New Roman"/>
                <a:cs typeface="Times New Roman"/>
              </a:rPr>
              <a:t>Levkoff</a:t>
            </a:r>
            <a:r>
              <a:rPr lang="en-US" sz="1200">
                <a:latin typeface="Times New Roman"/>
                <a:cs typeface="Times New Roman"/>
              </a:rPr>
              <a:t>, S.E., Ory, M.G., Chen, H. and Kort, H. (). </a:t>
            </a:r>
            <a:r>
              <a:rPr lang="en-US" sz="1200" i="1">
                <a:latin typeface="Times New Roman"/>
                <a:cs typeface="Times New Roman"/>
              </a:rPr>
              <a:t>Technological innovations to address social isolation and loneliness in older adults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Frontiers Media SA. Available at: </a:t>
            </a:r>
            <a:r>
              <a:rPr lang="en-US" sz="1200">
                <a:latin typeface="Times New Roman"/>
                <a:cs typeface="Times New Roman"/>
                <a:hlinkClick r:id="rId9"/>
              </a:rPr>
              <a:t>https://www.google.co.uk/books/edition/Technological_innovations_to_address_soc/AIKjEAAAQBAJ?hl=en&amp;gbpv=1&amp;dq=VOLUNTEER+DRIVERS+FOR+THE+ELDERLY+DURING+THE+PANDEMIC&amp;pg=PA97&amp;printsec=frontcover</a:t>
            </a:r>
            <a:r>
              <a:rPr lang="en-US" sz="1200">
                <a:latin typeface="Times New Roman"/>
                <a:cs typeface="Times New Roman"/>
              </a:rPr>
              <a:t> [Accessed 13 Nov. 2023].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Lewis, C., Phillipson, C., Yarker, S. and Lang, L. (2023). </a:t>
            </a:r>
            <a:r>
              <a:rPr lang="en-US" sz="1200" i="1">
                <a:latin typeface="Times New Roman"/>
                <a:cs typeface="Times New Roman"/>
              </a:rPr>
              <a:t>COVID-19, Inequality and Older People: Everyday Life during the Pandemic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Policy Press. Available at: </a:t>
            </a:r>
            <a:r>
              <a:rPr lang="en-US" sz="1200">
                <a:latin typeface="Times New Roman"/>
                <a:cs typeface="Times New Roman"/>
                <a:hlinkClick r:id="rId10"/>
              </a:rPr>
              <a:t>https://www.google.co.uk/books/edition/COVID_19_Inequality_and_Older_People/6h7EEAAAQBAJ?hl=en&amp;gbpv=1&amp;dq=They+found+that+older+people+were+disproportionately+affected+by+the+emergence+and+spread+of+COVID-19</a:t>
            </a:r>
            <a:r>
              <a:rPr lang="en-US" sz="1200">
                <a:latin typeface="Times New Roman"/>
                <a:cs typeface="Times New Roman"/>
              </a:rPr>
              <a:t> [Accessed 31 Oct. 2023].</a:t>
            </a:r>
            <a:endParaRPr lang="en-US"/>
          </a:p>
          <a:p>
            <a:pPr>
              <a:buNone/>
            </a:pPr>
            <a:endParaRPr lang="en-US" sz="1200">
              <a:latin typeface="Times New Roman"/>
              <a:cs typeface="Times New Roman"/>
            </a:endParaRPr>
          </a:p>
          <a:p>
            <a:pPr>
              <a:buNone/>
            </a:pPr>
            <a:endParaRPr lang="en-US" sz="1200"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>
              <a:latin typeface="Verdana Pro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>
              <a:latin typeface="Verdana Pro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>
              <a:latin typeface="Verdana Pro"/>
              <a:cs typeface="Times New Roman"/>
            </a:endParaRPr>
          </a:p>
          <a:p>
            <a:pPr marL="0" indent="0">
              <a:buNone/>
            </a:pPr>
            <a:endParaRPr lang="en-US" sz="12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456016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C238EC-CEBB-BE4B-206E-0429CE9B1E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2559" y="246529"/>
            <a:ext cx="11284323" cy="6443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Lukas, H., Xu, C., Yu, Y. and Gao, W. (2020). Emerging Telemedicine Tools for Remote COVID-19 Diagnosis, Monitoring, and Management. </a:t>
            </a:r>
            <a:r>
              <a:rPr lang="en-US" sz="1200" i="1">
                <a:latin typeface="Times New Roman"/>
                <a:cs typeface="Times New Roman"/>
              </a:rPr>
              <a:t>ACS Nano</a:t>
            </a:r>
            <a:r>
              <a:rPr lang="en-US" sz="1200">
                <a:latin typeface="Times New Roman"/>
                <a:cs typeface="Times New Roman"/>
              </a:rPr>
              <a:t>, 14(12), pp.16180–16193.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https://doi.org/10.1021/acsnano.0c08494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Mondal, S.R., </a:t>
            </a:r>
            <a:r>
              <a:rPr lang="en-US" sz="1200" err="1">
                <a:latin typeface="Times New Roman"/>
                <a:cs typeface="Times New Roman"/>
              </a:rPr>
              <a:t>Majerova</a:t>
            </a:r>
            <a:r>
              <a:rPr lang="en-US" sz="1200">
                <a:latin typeface="Times New Roman"/>
                <a:cs typeface="Times New Roman"/>
              </a:rPr>
              <a:t>, J. and Das, S. (2022). </a:t>
            </a:r>
            <a:r>
              <a:rPr lang="en-US" sz="1200" i="1">
                <a:latin typeface="Times New Roman"/>
                <a:cs typeface="Times New Roman"/>
              </a:rPr>
              <a:t>Sustainable Development and Innovation of Digital Enterprises for Living with COVID-19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Springer Nature. Available at: 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https://www.google.co.uk/books/edition/Sustainable_Development_and_Innovation_o/bfR6EAAAQBAJ?hl=en&amp;gbpv=1&amp;dq=How+does+improved+quality+of+life+help+digital+innovation+%3F&amp;pg=PA27&amp;printsec=frontcover</a:t>
            </a:r>
            <a:r>
              <a:rPr lang="en-US" sz="1200">
                <a:latin typeface="Times New Roman"/>
                <a:cs typeface="Times New Roman"/>
              </a:rPr>
              <a:t> [Accessed 30 Oct. 2023].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MPH, K.F. (2023). </a:t>
            </a:r>
            <a:r>
              <a:rPr lang="en-US" sz="1200" i="1">
                <a:latin typeface="Times New Roman"/>
                <a:cs typeface="Times New Roman"/>
              </a:rPr>
              <a:t>How a Food Delivery Program Changed Lives During the COVID-19 Pandemic</a:t>
            </a:r>
            <a:r>
              <a:rPr lang="en-US" sz="1200">
                <a:latin typeface="Times New Roman"/>
                <a:cs typeface="Times New Roman"/>
              </a:rPr>
              <a:t>. [online] Clinical Advisor. Available at: 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https://www.clinicaladvisor.com/home/meeting-coverage/gapna-2023/food-delivery-program-covid-pandemic/</a:t>
            </a:r>
            <a:r>
              <a:rPr lang="en-US" sz="1200">
                <a:latin typeface="Times New Roman"/>
                <a:cs typeface="Times New Roman"/>
              </a:rPr>
              <a:t> [Accessed 17 Nov. 2023].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OECD (2020). </a:t>
            </a:r>
            <a:r>
              <a:rPr lang="en-US" sz="1200" i="1">
                <a:latin typeface="Times New Roman"/>
                <a:cs typeface="Times New Roman"/>
              </a:rPr>
              <a:t>COVID-19: Protecting people and societies</a:t>
            </a:r>
            <a:r>
              <a:rPr lang="en-US" sz="1200">
                <a:latin typeface="Times New Roman"/>
                <a:cs typeface="Times New Roman"/>
              </a:rPr>
              <a:t>. [online] OECD. Available at: </a:t>
            </a:r>
            <a:r>
              <a:rPr lang="en-US" sz="1200">
                <a:latin typeface="Times New Roman"/>
                <a:cs typeface="Times New Roman"/>
                <a:hlinkClick r:id="rId5"/>
              </a:rPr>
              <a:t>https://www.oecd.org/coronavirus/policy-responses/covid-19-protecting-people-and-societies-e5c9de1a/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Otero, P., Scott, P. and Martin, S.Z. (2022). </a:t>
            </a:r>
            <a:r>
              <a:rPr lang="en-US" sz="1200" i="1">
                <a:latin typeface="Times New Roman"/>
                <a:cs typeface="Times New Roman"/>
              </a:rPr>
              <a:t>MEDINFO 2021: One World, One Health — Global Partnership for Digital Innovation: Proceedings of the 18th World Congress on Medical and Health Informatics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IOS Press. Available at: </a:t>
            </a:r>
            <a:r>
              <a:rPr lang="en-US" sz="1200">
                <a:latin typeface="Times New Roman"/>
                <a:cs typeface="Times New Roman"/>
                <a:hlinkClick r:id="rId6"/>
              </a:rPr>
              <a:t>https://www.google.co.uk/books/edition/MEDINFO_2021_One_World_One_Health_Global/4pGREAAAQBAJ?hl=en&amp;gbpv=0</a:t>
            </a:r>
            <a:r>
              <a:rPr lang="en-US" sz="1200">
                <a:latin typeface="Times New Roman"/>
                <a:cs typeface="Times New Roman"/>
              </a:rPr>
              <a:t> [Accessed 17 Nov. 2023].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Park, H. and Choi, S.O. (2019). Digital Innovation Adoption and Its Economic Impact Focused on Path Analysis at National Level. </a:t>
            </a:r>
            <a:r>
              <a:rPr lang="en-US" sz="1200" i="1">
                <a:latin typeface="Times New Roman"/>
                <a:cs typeface="Times New Roman"/>
              </a:rPr>
              <a:t>Journal of Open Innovation: Technology, Market, and Complexity</a:t>
            </a:r>
            <a:r>
              <a:rPr lang="en-US" sz="1200">
                <a:latin typeface="Times New Roman"/>
                <a:cs typeface="Times New Roman"/>
              </a:rPr>
              <a:t>, 5(3), p.56.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7"/>
              </a:rPr>
              <a:t>https://doi.org/10.3390/joitmc5030056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Roh, T., Lee, M. and Park, B.I. (2022). </a:t>
            </a:r>
            <a:r>
              <a:rPr lang="en-US" sz="1200" i="1">
                <a:latin typeface="Times New Roman"/>
                <a:cs typeface="Times New Roman"/>
              </a:rPr>
              <a:t>Environmental, Social, and Corporate Governance and Sustainability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Frontiers Media SA. Available at: </a:t>
            </a:r>
            <a:r>
              <a:rPr lang="en-US" sz="1200">
                <a:latin typeface="Times New Roman"/>
                <a:cs typeface="Times New Roman"/>
                <a:hlinkClick r:id="rId8"/>
              </a:rPr>
              <a:t>https://www.google.co.uk/books/edition/Environmental_Social_and_Corporate_Gover/jCaeEAAAQBAJ?hl=en&amp;gbpv=1&amp;dq=when+face+to+face+contact+was+no+more+during+covid+and+how+digital+innovation+help+overcome+this&amp;pg=PA99&amp;printsec=frontcover</a:t>
            </a:r>
            <a:r>
              <a:rPr lang="en-US" sz="1200">
                <a:latin typeface="Times New Roman"/>
                <a:cs typeface="Times New Roman"/>
              </a:rPr>
              <a:t> [Accessed 30 Oct. 2023].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Rosa, W.E. and Ferrell, B.R. (2023). </a:t>
            </a:r>
            <a:r>
              <a:rPr lang="en-US" sz="1200" i="1">
                <a:latin typeface="Times New Roman"/>
                <a:cs typeface="Times New Roman"/>
              </a:rPr>
              <a:t>The Nature of Suffering and the Goals of Nursing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Oxford University Press. Available at: </a:t>
            </a:r>
            <a:r>
              <a:rPr lang="en-US" sz="1200">
                <a:latin typeface="Times New Roman"/>
                <a:cs typeface="Times New Roman"/>
                <a:hlinkClick r:id="rId9"/>
              </a:rPr>
              <a:t>https://www.google.co.uk/books/edition/The_Nature_of_Suffering_and_the_Goals_of/d-3DEAAAQBAJ?hl=en&amp;gbpv=1&amp;dq=mental+health+for+the+older+adults+was+bad+during+the+height+of+covid+19+in+care+homes&amp;pg=PA87&amp;printsec=frontcover</a:t>
            </a:r>
            <a:r>
              <a:rPr lang="en-US" sz="1200">
                <a:latin typeface="Times New Roman"/>
                <a:cs typeface="Times New Roman"/>
              </a:rPr>
              <a:t> [Accessed 31 Oct. 2023].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Saeed, S.A. and Masters, R.M. (2021). Disparities in Health Care and the Digital Divide. </a:t>
            </a:r>
            <a:r>
              <a:rPr lang="en-US" sz="1200" i="1">
                <a:latin typeface="Times New Roman"/>
                <a:cs typeface="Times New Roman"/>
              </a:rPr>
              <a:t>Current Psychiatry Reports</a:t>
            </a:r>
            <a:r>
              <a:rPr lang="en-US" sz="1200">
                <a:latin typeface="Times New Roman"/>
                <a:cs typeface="Times New Roman"/>
              </a:rPr>
              <a:t>, 23(9).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10"/>
              </a:rPr>
              <a:t>https://doi.org/10.1007/s11920-021-01274-4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Schaffers, H., Matti Vartiainen and Bus, J. (2022). </a:t>
            </a:r>
            <a:r>
              <a:rPr lang="en-US" sz="1200" i="1">
                <a:latin typeface="Times New Roman"/>
                <a:cs typeface="Times New Roman"/>
              </a:rPr>
              <a:t>Digital Innovation and the Future of Work</a:t>
            </a:r>
            <a:r>
              <a:rPr lang="en-US" sz="1200">
                <a:latin typeface="Times New Roman"/>
                <a:cs typeface="Times New Roman"/>
              </a:rPr>
              <a:t>. CRC Press.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SERVCE , N.H. (2020). </a:t>
            </a:r>
            <a:r>
              <a:rPr lang="en-US" sz="1200" i="1">
                <a:latin typeface="Times New Roman"/>
                <a:cs typeface="Times New Roman"/>
              </a:rPr>
              <a:t>NHS England» NHS army of volunteers to start protecting vulnerable from coronavirus in England</a:t>
            </a:r>
            <a:r>
              <a:rPr lang="en-US" sz="1200">
                <a:latin typeface="Times New Roman"/>
                <a:cs typeface="Times New Roman"/>
              </a:rPr>
              <a:t>. [online] www.england.nhs.uk. Available at: </a:t>
            </a:r>
            <a:r>
              <a:rPr lang="en-US" sz="1200">
                <a:latin typeface="Times New Roman"/>
                <a:cs typeface="Times New Roman"/>
                <a:hlinkClick r:id="rId11"/>
              </a:rPr>
              <a:t>https://www.england.nhs.uk/2020/04/nhs-volunteer-army-now-ready-to-support-even-more-people/</a:t>
            </a:r>
            <a:endParaRPr lang="en-US"/>
          </a:p>
          <a:p>
            <a:pPr>
              <a:buNone/>
            </a:pPr>
            <a:endParaRPr lang="en-US" sz="12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4470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16E1C-A8EB-2C85-0359-754457BA4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676" y="358588"/>
            <a:ext cx="10668000" cy="510988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Service , N.H. (2023). </a:t>
            </a:r>
            <a:r>
              <a:rPr lang="en-US" sz="1200" i="1">
                <a:latin typeface="Times New Roman"/>
                <a:cs typeface="Times New Roman"/>
              </a:rPr>
              <a:t>NHS COVID-19 app: preventing 600,000 cases of COVID-19</a:t>
            </a:r>
            <a:r>
              <a:rPr lang="en-US" sz="1200">
                <a:latin typeface="Times New Roman"/>
                <a:cs typeface="Times New Roman"/>
              </a:rPr>
              <a:t>. [online] NHS Transformation Directorate. Available at: </a:t>
            </a:r>
            <a:r>
              <a:rPr lang="en-US" sz="1200">
                <a:latin typeface="Times New Roman"/>
                <a:cs typeface="Times New Roman"/>
                <a:hlinkClick r:id="rId2"/>
              </a:rPr>
              <a:t>https://transform.england.nhs.uk/key-tools-and-info/data-saves-lives/improving-health-and-care-services-for-everyone/nhs-covid-19-app-preventing-600000-cases-of-covid-19/#:~:text=So%20far%20our%20analysis%20has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US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Shankardass, M.K. (2023). </a:t>
            </a:r>
            <a:r>
              <a:rPr lang="en-US" sz="1200" i="1">
                <a:latin typeface="Times New Roman"/>
                <a:cs typeface="Times New Roman"/>
              </a:rPr>
              <a:t>Handbook on COVID-19 Pandemic and Older Persons: Narratives and Issues from India and Beyond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 i="1">
                <a:latin typeface="Times New Roman"/>
                <a:cs typeface="Times New Roman"/>
              </a:rPr>
              <a:t>Google Books</a:t>
            </a:r>
            <a:r>
              <a:rPr lang="en-US" sz="1200">
                <a:latin typeface="Times New Roman"/>
                <a:cs typeface="Times New Roman"/>
              </a:rPr>
              <a:t>. Springer Nature. Available at: </a:t>
            </a:r>
            <a:r>
              <a:rPr lang="en-US" sz="1200">
                <a:latin typeface="Times New Roman"/>
                <a:cs typeface="Times New Roman"/>
                <a:hlinkClick r:id="rId3"/>
              </a:rPr>
              <a:t>https://www.google.co.uk/books/edition/Handbook_on_COVID_19_Pandemic_and_Older/QubGEAAAQBAJ?hl=en&amp;gbpv=1&amp;dq=HOW+WAS+VOLUNTEERING+GOOD+FOR+THE+%3BELDERLY+DURING+THE+PANDEMIC&amp;pg=PA69&amp;printsec=frontcover</a:t>
            </a:r>
            <a:r>
              <a:rPr lang="en-US" sz="1200">
                <a:latin typeface="Times New Roman"/>
                <a:cs typeface="Times New Roman"/>
              </a:rPr>
              <a:t> [Accessed 13 Nov. 2023].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Subramanian, M., Shanmuga Vadivel, K., </a:t>
            </a:r>
            <a:r>
              <a:rPr lang="en-US" sz="1200" err="1">
                <a:latin typeface="Times New Roman"/>
                <a:cs typeface="Times New Roman"/>
              </a:rPr>
              <a:t>Hatamleh</a:t>
            </a:r>
            <a:r>
              <a:rPr lang="en-US" sz="1200">
                <a:latin typeface="Times New Roman"/>
                <a:cs typeface="Times New Roman"/>
              </a:rPr>
              <a:t>, W.A., </a:t>
            </a:r>
            <a:r>
              <a:rPr lang="en-US" sz="1200" err="1">
                <a:latin typeface="Times New Roman"/>
                <a:cs typeface="Times New Roman"/>
              </a:rPr>
              <a:t>Alnuaim</a:t>
            </a:r>
            <a:r>
              <a:rPr lang="en-US" sz="1200">
                <a:latin typeface="Times New Roman"/>
                <a:cs typeface="Times New Roman"/>
              </a:rPr>
              <a:t>, A.A., Abdelhady, M. and V E, S. (2021). The role of contemporary digital tools and technologies in Covid‐19 crisis: An exploratory analysis. </a:t>
            </a:r>
            <a:r>
              <a:rPr lang="en-US" sz="1200" i="1">
                <a:latin typeface="Times New Roman"/>
                <a:cs typeface="Times New Roman"/>
              </a:rPr>
              <a:t>Expert Systems</a:t>
            </a:r>
            <a:r>
              <a:rPr lang="en-US" sz="1200">
                <a:latin typeface="Times New Roman"/>
                <a:cs typeface="Times New Roman"/>
              </a:rPr>
              <a:t>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4"/>
              </a:rPr>
              <a:t>https://doi.org/10.1111/exsy.12834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United Nations (2020). </a:t>
            </a:r>
            <a:r>
              <a:rPr lang="en-US" sz="1200" i="1">
                <a:latin typeface="Times New Roman"/>
                <a:cs typeface="Times New Roman"/>
              </a:rPr>
              <a:t>The Impact of Digital Technologies</a:t>
            </a:r>
            <a:r>
              <a:rPr lang="en-US" sz="1200">
                <a:latin typeface="Times New Roman"/>
                <a:cs typeface="Times New Roman"/>
              </a:rPr>
              <a:t>. [online] </a:t>
            </a:r>
            <a:r>
              <a:rPr lang="en-US" sz="1200">
                <a:latin typeface="Times New Roman"/>
                <a:cs typeface="Times New Roman"/>
                <a:hlinkClick r:id="rId5"/>
              </a:rPr>
              <a:t>www.un.org</a:t>
            </a:r>
            <a:r>
              <a:rPr lang="en-US" sz="1200">
                <a:latin typeface="Times New Roman"/>
                <a:cs typeface="Times New Roman"/>
              </a:rPr>
              <a:t>. Available at: </a:t>
            </a:r>
            <a:r>
              <a:rPr lang="en-US" sz="1200">
                <a:latin typeface="Times New Roman"/>
                <a:cs typeface="Times New Roman"/>
                <a:hlinkClick r:id="rId6"/>
              </a:rPr>
              <a:t>https://www.un.org/en/un75/impact-digital-technologies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Webb, E. (2020). </a:t>
            </a:r>
            <a:r>
              <a:rPr lang="en-US" sz="1200" i="1">
                <a:latin typeface="Times New Roman"/>
                <a:cs typeface="Times New Roman"/>
              </a:rPr>
              <a:t>Coronavirus risk for older people: the updated picture | Discover</a:t>
            </a:r>
            <a:r>
              <a:rPr lang="en-US" sz="1200">
                <a:latin typeface="Times New Roman"/>
                <a:cs typeface="Times New Roman"/>
              </a:rPr>
              <a:t>. [online] Age UK. Available at: </a:t>
            </a:r>
            <a:r>
              <a:rPr lang="en-US" sz="1200">
                <a:latin typeface="Times New Roman"/>
                <a:cs typeface="Times New Roman"/>
                <a:hlinkClick r:id="rId7"/>
              </a:rPr>
              <a:t>https://www.ageuk.org.uk/discover/2020/06/coronavirus-risk-for-older-people-updated/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US" sz="1200">
                <a:latin typeface="Times New Roman"/>
                <a:cs typeface="Times New Roman"/>
              </a:rPr>
              <a:t>Zhang, Y., Wang, Y., Ning, G., He, P. and Wang, W. (2022). Protecting older people: a high priority during the COVID-19 pandemic. </a:t>
            </a:r>
            <a:r>
              <a:rPr lang="en-US" sz="1200" i="1">
                <a:latin typeface="Times New Roman"/>
                <a:cs typeface="Times New Roman"/>
              </a:rPr>
              <a:t>The Lancet</a:t>
            </a:r>
            <a:r>
              <a:rPr lang="en-US" sz="1200">
                <a:latin typeface="Times New Roman"/>
                <a:cs typeface="Times New Roman"/>
              </a:rPr>
              <a:t>, [online] 400(10354), pp.729–730. </a:t>
            </a:r>
            <a:r>
              <a:rPr lang="en-US" sz="1200" err="1">
                <a:latin typeface="Times New Roman"/>
                <a:cs typeface="Times New Roman"/>
              </a:rPr>
              <a:t>doi</a:t>
            </a:r>
            <a:r>
              <a:rPr lang="en-US" sz="1200">
                <a:latin typeface="Times New Roman"/>
                <a:cs typeface="Times New Roman"/>
              </a:rPr>
              <a:t>:</a:t>
            </a:r>
            <a:r>
              <a:rPr lang="en-US" sz="1200">
                <a:latin typeface="Times New Roman"/>
                <a:cs typeface="Times New Roman"/>
                <a:hlinkClick r:id="rId8"/>
              </a:rPr>
              <a:t>https://doi.org/10.1016/S0140-6736(22)01530-6</a:t>
            </a:r>
            <a:r>
              <a:rPr lang="en-US" sz="1200">
                <a:latin typeface="Times New Roman"/>
                <a:cs typeface="Times New Roman"/>
              </a:rPr>
              <a:t>.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96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B3AB1F8C-1ECC-172A-B208-D81EB55E4A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" b="6483"/>
          <a:stretch/>
        </p:blipFill>
        <p:spPr>
          <a:xfrm>
            <a:off x="20" y="-2"/>
            <a:ext cx="12220030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9534082-2540-4B3D-8308-94E86AEC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10075" y="-923925"/>
            <a:ext cx="6858000" cy="870585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27000">
                <a:srgbClr val="000000">
                  <a:alpha val="70000"/>
                </a:srgbClr>
              </a:gs>
              <a:gs pos="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2252FF-055E-B0B9-5B5C-F7DE99C2E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0" y="1062039"/>
            <a:ext cx="6096000" cy="2447924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r"/>
            <a:r>
              <a:rPr lang="en-US" sz="8000"/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3510177801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BrushVTI">
  <a:themeElements>
    <a:clrScheme name="AnalogousFromRegularSeedLeftStep">
      <a:dk1>
        <a:srgbClr val="000000"/>
      </a:dk1>
      <a:lt1>
        <a:srgbClr val="FFFFFF"/>
      </a:lt1>
      <a:dk2>
        <a:srgbClr val="341F1D"/>
      </a:dk2>
      <a:lt2>
        <a:srgbClr val="E8E2E4"/>
      </a:lt2>
      <a:accent1>
        <a:srgbClr val="21B87D"/>
      </a:accent1>
      <a:accent2>
        <a:srgbClr val="14B834"/>
      </a:accent2>
      <a:accent3>
        <a:srgbClr val="42B721"/>
      </a:accent3>
      <a:accent4>
        <a:srgbClr val="77B013"/>
      </a:accent4>
      <a:accent5>
        <a:srgbClr val="ABA31E"/>
      </a:accent5>
      <a:accent6>
        <a:srgbClr val="D57B17"/>
      </a:accent6>
      <a:hlink>
        <a:srgbClr val="BF3F7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27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27</vt:i4>
      </vt:variant>
    </vt:vector>
  </HeadingPairs>
  <TitlesOfParts>
    <vt:vector size="29" baseType="lpstr">
      <vt:lpstr>TornVTI</vt:lpstr>
      <vt:lpstr>BrushVTI</vt:lpstr>
      <vt:lpstr>Digital Innovations For Community Development  </vt:lpstr>
      <vt:lpstr>Aims   </vt:lpstr>
      <vt:lpstr>What is Digital Innovation ?</vt:lpstr>
      <vt:lpstr>PowerPoint Presentation</vt:lpstr>
      <vt:lpstr>Why are digital innovations significant in todays society ?</vt:lpstr>
      <vt:lpstr>PowerPoint Presentation</vt:lpstr>
      <vt:lpstr>Why does Digital innovations matter today? </vt:lpstr>
      <vt:lpstr>Technology's role during the height  of covid- 19 restrictions </vt:lpstr>
      <vt:lpstr>PowerPoint Presentation</vt:lpstr>
      <vt:lpstr> The impact of the pandemic had on communities , and the need for digital tools </vt:lpstr>
      <vt:lpstr>What is a community ? </vt:lpstr>
      <vt:lpstr>What impact did the community of older people have during the pandemic? </vt:lpstr>
      <vt:lpstr>   </vt:lpstr>
      <vt:lpstr>Digital innovations that gained importance For the  Older people  community   </vt:lpstr>
      <vt:lpstr>PowerPoint Presentation</vt:lpstr>
      <vt:lpstr> The usage of digital tools  that had risen during  the pandemic in older people </vt:lpstr>
      <vt:lpstr>                  Advantages                   </vt:lpstr>
      <vt:lpstr> Disadvantages</vt:lpstr>
      <vt:lpstr>Current digital tools for community development during covid </vt:lpstr>
      <vt:lpstr>Examples of community based innovations that were  significant during the pandemic </vt:lpstr>
      <vt:lpstr>Have these digital innovations carried on ?</vt:lpstr>
      <vt:lpstr>Conclusion </vt:lpstr>
      <vt:lpstr>References </vt:lpstr>
      <vt:lpstr>REFERERNCE </vt:lpstr>
      <vt:lpstr>PowerPoint Presentation</vt:lpstr>
      <vt:lpstr>PowerPoint Presentation</vt:lpstr>
      <vt:lpstr>Any 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2023-10-21T16:27:50Z</dcterms:created>
  <dcterms:modified xsi:type="dcterms:W3CDTF">2023-11-17T15:29:06Z</dcterms:modified>
</cp:coreProperties>
</file>