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2"/>
  </p:notesMasterIdLst>
  <p:handoutMasterIdLst>
    <p:handoutMasterId r:id="rId23"/>
  </p:handoutMasterIdLst>
  <p:sldIdLst>
    <p:sldId id="256" r:id="rId2"/>
    <p:sldId id="317" r:id="rId3"/>
    <p:sldId id="361" r:id="rId4"/>
    <p:sldId id="362" r:id="rId5"/>
    <p:sldId id="363" r:id="rId6"/>
    <p:sldId id="353" r:id="rId7"/>
    <p:sldId id="365" r:id="rId8"/>
    <p:sldId id="355" r:id="rId9"/>
    <p:sldId id="354" r:id="rId10"/>
    <p:sldId id="344" r:id="rId11"/>
    <p:sldId id="327" r:id="rId12"/>
    <p:sldId id="328" r:id="rId13"/>
    <p:sldId id="329" r:id="rId14"/>
    <p:sldId id="366" r:id="rId15"/>
    <p:sldId id="332" r:id="rId16"/>
    <p:sldId id="336" r:id="rId17"/>
    <p:sldId id="337" r:id="rId18"/>
    <p:sldId id="338" r:id="rId19"/>
    <p:sldId id="364" r:id="rId20"/>
    <p:sldId id="339"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150EE2-6621-4DE2-AE3E-70DF6366E15A}" v="4" dt="2019-09-26T14:36:42.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957" y="48"/>
      </p:cViewPr>
      <p:guideLst>
        <p:guide orient="horz" pos="2160"/>
        <p:guide pos="288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S::ceri.phelps@uwtsd.ac.uk::44e5b747-28bd-454d-8b1f-8b8d7db49187" providerId="AD" clId="Web-{9D150EE2-6621-4DE2-AE3E-70DF6366E15A}"/>
    <pc:docChg chg="delSld sldOrd">
      <pc:chgData name="Ceri Phelps" userId="S::ceri.phelps@uwtsd.ac.uk::44e5b747-28bd-454d-8b1f-8b8d7db49187" providerId="AD" clId="Web-{9D150EE2-6621-4DE2-AE3E-70DF6366E15A}" dt="2019-09-26T14:36:42.240" v="3"/>
      <pc:docMkLst>
        <pc:docMk/>
      </pc:docMkLst>
      <pc:sldChg chg="del">
        <pc:chgData name="Ceri Phelps" userId="S::ceri.phelps@uwtsd.ac.uk::44e5b747-28bd-454d-8b1f-8b8d7db49187" providerId="AD" clId="Web-{9D150EE2-6621-4DE2-AE3E-70DF6366E15A}" dt="2019-09-26T14:36:25.911" v="0"/>
        <pc:sldMkLst>
          <pc:docMk/>
          <pc:sldMk cId="3276740332" sldId="333"/>
        </pc:sldMkLst>
      </pc:sldChg>
      <pc:sldChg chg="del">
        <pc:chgData name="Ceri Phelps" userId="S::ceri.phelps@uwtsd.ac.uk::44e5b747-28bd-454d-8b1f-8b8d7db49187" providerId="AD" clId="Web-{9D150EE2-6621-4DE2-AE3E-70DF6366E15A}" dt="2019-09-26T14:36:26.849" v="1"/>
        <pc:sldMkLst>
          <pc:docMk/>
          <pc:sldMk cId="391588575" sldId="334"/>
        </pc:sldMkLst>
      </pc:sldChg>
      <pc:sldChg chg="del">
        <pc:chgData name="Ceri Phelps" userId="S::ceri.phelps@uwtsd.ac.uk::44e5b747-28bd-454d-8b1f-8b8d7db49187" providerId="AD" clId="Web-{9D150EE2-6621-4DE2-AE3E-70DF6366E15A}" dt="2019-09-26T14:36:28.458" v="2"/>
        <pc:sldMkLst>
          <pc:docMk/>
          <pc:sldMk cId="2217415646" sldId="335"/>
        </pc:sldMkLst>
      </pc:sldChg>
      <pc:sldChg chg="ord">
        <pc:chgData name="Ceri Phelps" userId="S::ceri.phelps@uwtsd.ac.uk::44e5b747-28bd-454d-8b1f-8b8d7db49187" providerId="AD" clId="Web-{9D150EE2-6621-4DE2-AE3E-70DF6366E15A}" dt="2019-09-26T14:36:42.240" v="3"/>
        <pc:sldMkLst>
          <pc:docMk/>
          <pc:sldMk cId="791337667" sldId="36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BB6B1CF-DD70-46E5-AFF6-99E85A57F19B}" type="datetimeFigureOut">
              <a:rPr lang="en-GB" smtClean="0"/>
              <a:t>01/10/2020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B4AA095-A193-464E-BC5E-146DE07ED572}" type="slidenum">
              <a:rPr lang="en-GB" smtClean="0"/>
              <a:t>‹#›</a:t>
            </a:fld>
            <a:endParaRPr lang="en-GB"/>
          </a:p>
        </p:txBody>
      </p:sp>
    </p:spTree>
    <p:extLst>
      <p:ext uri="{BB962C8B-B14F-4D97-AF65-F5344CB8AC3E}">
        <p14:creationId xmlns:p14="http://schemas.microsoft.com/office/powerpoint/2010/main" val="34007442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55F375CD-395E-4BDF-9243-4C21C1322958}" type="datetimeFigureOut">
              <a:rPr lang="en-GB" smtClean="0"/>
              <a:t>01/10/2020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570CAB09-53B7-4322-AAE7-17C6F2324778}" type="slidenum">
              <a:rPr lang="en-GB" smtClean="0"/>
              <a:t>‹#›</a:t>
            </a:fld>
            <a:endParaRPr lang="en-GB"/>
          </a:p>
        </p:txBody>
      </p:sp>
    </p:spTree>
    <p:extLst>
      <p:ext uri="{BB962C8B-B14F-4D97-AF65-F5344CB8AC3E}">
        <p14:creationId xmlns:p14="http://schemas.microsoft.com/office/powerpoint/2010/main" val="1361635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US"/>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E496FF-4427-48BB-9D14-A4434F6EF74E}"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E496FF-4427-48BB-9D14-A4434F6EF74E}"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US"/>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E496FF-4427-48BB-9D14-A4434F6EF74E}"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FE496FF-4427-48BB-9D14-A4434F6EF74E}" type="datetimeFigureOut">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E496FF-4427-48BB-9D14-A4434F6EF74E}" type="datetimeFigureOut">
              <a:rPr lang="en-GB" smtClean="0"/>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449020-569C-4FC4-A7F8-8C8F66A75F13}" type="slidenum">
              <a:rPr lang="en-GB" smtClean="0"/>
              <a:t>‹#›</a:t>
            </a:fld>
            <a:endParaRPr lang="en-GB"/>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E496FF-4427-48BB-9D14-A4434F6EF74E}" type="datetimeFigureOut">
              <a:rPr lang="en-GB" smtClean="0"/>
              <a:t>01/10/2020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E496FF-4427-48BB-9D14-A4434F6EF74E}" type="datetimeFigureOut">
              <a:rPr lang="en-GB" smtClean="0"/>
              <a:t>01/10/2020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US"/>
              <a:t>Click to edit Master title style</a:t>
            </a:r>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E496FF-4427-48BB-9D14-A4434F6EF74E}" type="datetimeFigureOut">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US"/>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E496FF-4427-48BB-9D14-A4434F6EF74E}" type="datetimeFigureOut">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E496FF-4427-48BB-9D14-A4434F6EF74E}"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E496FF-4427-48BB-9D14-A4434F6EF74E}"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3FE496FF-4427-48BB-9D14-A4434F6EF74E}" type="datetimeFigureOut">
              <a:rPr lang="en-GB" smtClean="0"/>
              <a:t>01/10/2020</a:t>
            </a:fld>
            <a:endParaRPr lang="en-GB"/>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GB"/>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AB449020-569C-4FC4-A7F8-8C8F66A75F13}" type="slidenum">
              <a:rPr lang="en-GB" smtClean="0"/>
              <a:t>‹#›</a:t>
            </a:fld>
            <a:endParaRPr lang="en-GB"/>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1646" y="2132855"/>
            <a:ext cx="7543800" cy="851928"/>
          </a:xfrm>
        </p:spPr>
        <p:txBody>
          <a:bodyPr/>
          <a:lstStyle/>
          <a:p>
            <a:pPr algn="ctr"/>
            <a:endParaRPr lang="en-GB" sz="3600" dirty="0"/>
          </a:p>
        </p:txBody>
      </p:sp>
      <p:pic>
        <p:nvPicPr>
          <p:cNvPr id="5" name="Picture 4" descr="discover psychology logo.png"/>
          <p:cNvPicPr>
            <a:picLocks noChangeAspect="1"/>
          </p:cNvPicPr>
          <p:nvPr/>
        </p:nvPicPr>
        <p:blipFill>
          <a:blip r:embed="rId2" cstate="print"/>
          <a:stretch>
            <a:fillRect/>
          </a:stretch>
        </p:blipFill>
        <p:spPr>
          <a:xfrm>
            <a:off x="753029" y="713242"/>
            <a:ext cx="4683068" cy="1419613"/>
          </a:xfrm>
          <a:prstGeom prst="rect">
            <a:avLst/>
          </a:prstGeom>
          <a:solidFill>
            <a:schemeClr val="tx2">
              <a:lumMod val="25000"/>
            </a:schemeClr>
          </a:solidFill>
        </p:spPr>
      </p:pic>
      <p:pic>
        <p:nvPicPr>
          <p:cNvPr id="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1360" y="713243"/>
            <a:ext cx="2952328" cy="141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4"/>
          <p:cNvSpPr txBox="1">
            <a:spLocks noChangeArrowheads="1"/>
          </p:cNvSpPr>
          <p:nvPr/>
        </p:nvSpPr>
        <p:spPr>
          <a:xfrm>
            <a:off x="-26221" y="4005064"/>
            <a:ext cx="9144000" cy="1470025"/>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US" sz="2400" dirty="0">
              <a:solidFill>
                <a:schemeClr val="tx1"/>
              </a:solidFill>
            </a:endParaRPr>
          </a:p>
        </p:txBody>
      </p:sp>
      <p:sp>
        <p:nvSpPr>
          <p:cNvPr id="8" name="Subtitle 2"/>
          <p:cNvSpPr>
            <a:spLocks noGrp="1"/>
          </p:cNvSpPr>
          <p:nvPr>
            <p:ph type="subTitle" idx="1"/>
          </p:nvPr>
        </p:nvSpPr>
        <p:spPr>
          <a:xfrm>
            <a:off x="1331640" y="3519884"/>
            <a:ext cx="6560693" cy="990600"/>
          </a:xfrm>
        </p:spPr>
        <p:txBody>
          <a:bodyPr>
            <a:noAutofit/>
          </a:bodyPr>
          <a:lstStyle/>
          <a:p>
            <a:r>
              <a:rPr lang="en-GB" sz="3200" b="1" dirty="0">
                <a:latin typeface="Arial" pitchFamily="34" charset="0"/>
                <a:cs typeface="Arial" pitchFamily="34" charset="0"/>
              </a:rPr>
              <a:t>MSc Applied </a:t>
            </a:r>
            <a:r>
              <a:rPr lang="en-GB" sz="3200" b="1" dirty="0" smtClean="0">
                <a:latin typeface="Arial" pitchFamily="34" charset="0"/>
                <a:cs typeface="Arial" pitchFamily="34" charset="0"/>
              </a:rPr>
              <a:t>Psychology</a:t>
            </a:r>
            <a:endParaRPr lang="en-GB" sz="3200" b="1" dirty="0">
              <a:latin typeface="Arial" pitchFamily="34" charset="0"/>
              <a:cs typeface="Arial" pitchFamily="34" charset="0"/>
            </a:endParaRPr>
          </a:p>
          <a:p>
            <a:endParaRPr lang="en-GB" sz="3200" b="1" dirty="0">
              <a:latin typeface="Arial" pitchFamily="34" charset="0"/>
              <a:cs typeface="Arial" pitchFamily="34" charset="0"/>
            </a:endParaRPr>
          </a:p>
          <a:p>
            <a:pPr algn="ctr"/>
            <a:r>
              <a:rPr lang="en-GB" sz="2400" b="1" dirty="0" smtClean="0">
                <a:latin typeface="Arial" pitchFamily="34" charset="0"/>
                <a:cs typeface="Arial" pitchFamily="34" charset="0"/>
              </a:rPr>
              <a:t>Induction Session 2</a:t>
            </a:r>
            <a:endParaRPr lang="en-GB" sz="2400" b="1" dirty="0">
              <a:latin typeface="Arial" pitchFamily="34" charset="0"/>
              <a:cs typeface="Arial" pitchFamily="34" charset="0"/>
            </a:endParaRPr>
          </a:p>
          <a:p>
            <a:pPr algn="ctr"/>
            <a:r>
              <a:rPr lang="en-GB" sz="2400" b="1" dirty="0" smtClean="0">
                <a:latin typeface="Arial" pitchFamily="34" charset="0"/>
                <a:cs typeface="Arial" pitchFamily="34" charset="0"/>
              </a:rPr>
              <a:t>1</a:t>
            </a:r>
            <a:r>
              <a:rPr lang="en-GB" sz="2400" b="1" baseline="30000" dirty="0" smtClean="0">
                <a:latin typeface="Arial" pitchFamily="34" charset="0"/>
                <a:cs typeface="Arial" pitchFamily="34" charset="0"/>
              </a:rPr>
              <a:t>st</a:t>
            </a:r>
            <a:r>
              <a:rPr lang="en-GB" sz="2400" b="1" dirty="0" smtClean="0">
                <a:latin typeface="Arial" pitchFamily="34" charset="0"/>
                <a:cs typeface="Arial" pitchFamily="34" charset="0"/>
              </a:rPr>
              <a:t> October 2020</a:t>
            </a:r>
            <a:endParaRPr lang="en-GB" sz="2400" b="1" dirty="0">
              <a:latin typeface="Arial" pitchFamily="34" charset="0"/>
              <a:cs typeface="Arial" pitchFamily="34" charset="0"/>
            </a:endParaRPr>
          </a:p>
          <a:p>
            <a:endParaRPr lang="en-GB" sz="3200" b="1" dirty="0">
              <a:latin typeface="Arial" pitchFamily="34" charset="0"/>
              <a:cs typeface="Arial" pitchFamily="34" charset="0"/>
            </a:endParaRPr>
          </a:p>
        </p:txBody>
      </p:sp>
    </p:spTree>
    <p:extLst>
      <p:ext uri="{BB962C8B-B14F-4D97-AF65-F5344CB8AC3E}">
        <p14:creationId xmlns:p14="http://schemas.microsoft.com/office/powerpoint/2010/main" val="8618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a:p>
          <a:p>
            <a:pPr marL="0" indent="0">
              <a:buFont typeface="Arial" pitchFamily="34" charset="0"/>
              <a:buNone/>
            </a:pPr>
            <a:endParaRPr lang="en-GB" dirty="0"/>
          </a:p>
        </p:txBody>
      </p:sp>
      <p:sp>
        <p:nvSpPr>
          <p:cNvPr id="6" name="Title 1"/>
          <p:cNvSpPr txBox="1">
            <a:spLocks/>
          </p:cNvSpPr>
          <p:nvPr/>
        </p:nvSpPr>
        <p:spPr>
          <a:xfrm>
            <a:off x="1475656" y="593605"/>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a:t>Welcome and overview of session </a:t>
            </a:r>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graphicFrame>
        <p:nvGraphicFramePr>
          <p:cNvPr id="2" name="Table 1"/>
          <p:cNvGraphicFramePr>
            <a:graphicFrameLocks noGrp="1"/>
          </p:cNvGraphicFramePr>
          <p:nvPr>
            <p:extLst>
              <p:ext uri="{D42A27DB-BD31-4B8C-83A1-F6EECF244321}">
                <p14:modId xmlns:p14="http://schemas.microsoft.com/office/powerpoint/2010/main" val="2158882086"/>
              </p:ext>
            </p:extLst>
          </p:nvPr>
        </p:nvGraphicFramePr>
        <p:xfrm>
          <a:off x="1524000" y="1397000"/>
          <a:ext cx="6648400" cy="2973604"/>
        </p:xfrm>
        <a:graphic>
          <a:graphicData uri="http://schemas.openxmlformats.org/drawingml/2006/table">
            <a:tbl>
              <a:tblPr firstRow="1" bandRow="1">
                <a:tableStyleId>{5C22544A-7EE6-4342-B048-85BDC9FD1C3A}</a:tableStyleId>
              </a:tblPr>
              <a:tblGrid>
                <a:gridCol w="1360872">
                  <a:extLst>
                    <a:ext uri="{9D8B030D-6E8A-4147-A177-3AD203B41FA5}">
                      <a16:colId xmlns:a16="http://schemas.microsoft.com/office/drawing/2014/main" val="926742680"/>
                    </a:ext>
                  </a:extLst>
                </a:gridCol>
                <a:gridCol w="5287528">
                  <a:extLst>
                    <a:ext uri="{9D8B030D-6E8A-4147-A177-3AD203B41FA5}">
                      <a16:colId xmlns:a16="http://schemas.microsoft.com/office/drawing/2014/main" val="970367092"/>
                    </a:ext>
                  </a:extLst>
                </a:gridCol>
              </a:tblGrid>
              <a:tr h="654756">
                <a:tc>
                  <a:txBody>
                    <a:bodyPr/>
                    <a:lstStyle/>
                    <a:p>
                      <a:endParaRPr lang="en-GB" dirty="0"/>
                    </a:p>
                  </a:txBody>
                  <a:tcPr/>
                </a:tc>
                <a:tc>
                  <a:txBody>
                    <a:bodyPr/>
                    <a:lstStyle/>
                    <a:p>
                      <a:endParaRPr lang="en-GB"/>
                    </a:p>
                  </a:txBody>
                  <a:tcPr/>
                </a:tc>
                <a:extLst>
                  <a:ext uri="{0D108BD9-81ED-4DB2-BD59-A6C34878D82A}">
                    <a16:rowId xmlns:a16="http://schemas.microsoft.com/office/drawing/2014/main" val="3518087462"/>
                  </a:ext>
                </a:extLst>
              </a:tr>
              <a:tr h="1130128">
                <a:tc>
                  <a:txBody>
                    <a:bodyPr/>
                    <a:lstStyle/>
                    <a:p>
                      <a:r>
                        <a:rPr lang="en-GB" sz="2400" b="1" dirty="0"/>
                        <a:t>2pm – 3pm</a:t>
                      </a:r>
                      <a:r>
                        <a:rPr lang="en-GB" sz="2400" b="1" baseline="0" dirty="0"/>
                        <a:t> </a:t>
                      </a:r>
                      <a:endParaRPr lang="en-GB" sz="2400" b="1" dirty="0"/>
                    </a:p>
                  </a:txBody>
                  <a:tcPr/>
                </a:tc>
                <a:tc>
                  <a:txBody>
                    <a:bodyPr/>
                    <a:lstStyle/>
                    <a:p>
                      <a:r>
                        <a:rPr lang="en-GB" sz="2400" b="1" dirty="0" smtClean="0"/>
                        <a:t>Programme</a:t>
                      </a:r>
                      <a:r>
                        <a:rPr lang="en-GB" sz="2400" b="1" baseline="0" dirty="0" smtClean="0"/>
                        <a:t> Engagement </a:t>
                      </a:r>
                      <a:endParaRPr lang="en-GB" sz="2400" b="1" dirty="0" smtClean="0"/>
                    </a:p>
                    <a:p>
                      <a:r>
                        <a:rPr lang="en-GB" sz="2400" b="1" dirty="0" smtClean="0"/>
                        <a:t>Assessment</a:t>
                      </a:r>
                      <a:r>
                        <a:rPr lang="en-GB" sz="2400" b="1" baseline="0" dirty="0" smtClean="0"/>
                        <a:t> and Academic Standards </a:t>
                      </a:r>
                      <a:endParaRPr lang="en-GB" sz="2400" b="1" dirty="0"/>
                    </a:p>
                  </a:txBody>
                  <a:tcPr/>
                </a:tc>
                <a:extLst>
                  <a:ext uri="{0D108BD9-81ED-4DB2-BD59-A6C34878D82A}">
                    <a16:rowId xmlns:a16="http://schemas.microsoft.com/office/drawing/2014/main" val="186412294"/>
                  </a:ext>
                </a:extLst>
              </a:tr>
              <a:tr h="967196">
                <a:tc>
                  <a:txBody>
                    <a:bodyPr/>
                    <a:lstStyle/>
                    <a:p>
                      <a:r>
                        <a:rPr lang="en-GB" sz="2400" b="1" dirty="0"/>
                        <a:t>3pm – 4pm </a:t>
                      </a:r>
                    </a:p>
                  </a:txBody>
                  <a:tcPr/>
                </a:tc>
                <a:tc>
                  <a:txBody>
                    <a:bodyPr/>
                    <a:lstStyle/>
                    <a:p>
                      <a:r>
                        <a:rPr lang="en-GB" sz="2400" b="1" dirty="0" smtClean="0"/>
                        <a:t>Q</a:t>
                      </a:r>
                      <a:r>
                        <a:rPr lang="en-GB" sz="2400" b="1" baseline="0" dirty="0" smtClean="0"/>
                        <a:t> &amp;A</a:t>
                      </a:r>
                    </a:p>
                    <a:p>
                      <a:r>
                        <a:rPr lang="en-GB" sz="2400" b="1" baseline="0" dirty="0" smtClean="0"/>
                        <a:t>Individual Queries </a:t>
                      </a:r>
                    </a:p>
                    <a:p>
                      <a:r>
                        <a:rPr lang="en-GB" sz="2400" b="1" baseline="0" dirty="0" smtClean="0"/>
                        <a:t>Completion of critical thinking task</a:t>
                      </a:r>
                      <a:endParaRPr lang="en-GB" sz="2400" b="1" dirty="0"/>
                    </a:p>
                  </a:txBody>
                  <a:tcPr/>
                </a:tc>
                <a:extLst>
                  <a:ext uri="{0D108BD9-81ED-4DB2-BD59-A6C34878D82A}">
                    <a16:rowId xmlns:a16="http://schemas.microsoft.com/office/drawing/2014/main" val="933913182"/>
                  </a:ext>
                </a:extLst>
              </a:tr>
            </a:tbl>
          </a:graphicData>
        </a:graphic>
      </p:graphicFrame>
    </p:spTree>
    <p:extLst>
      <p:ext uri="{BB962C8B-B14F-4D97-AF65-F5344CB8AC3E}">
        <p14:creationId xmlns:p14="http://schemas.microsoft.com/office/powerpoint/2010/main" val="1990397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4134191" y="2944540"/>
            <a:ext cx="370379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a:defRPr/>
            </a:pPr>
            <a:endParaRPr lang="en-GB" sz="1350">
              <a:solidFill>
                <a:prstClr val="black"/>
              </a:solidFill>
              <a:latin typeface="Calibri" panose="020F0502020204030204"/>
            </a:endParaRPr>
          </a:p>
        </p:txBody>
      </p:sp>
      <p:sp>
        <p:nvSpPr>
          <p:cNvPr id="7" name="Title 6"/>
          <p:cNvSpPr>
            <a:spLocks noGrp="1"/>
          </p:cNvSpPr>
          <p:nvPr>
            <p:ph type="title"/>
          </p:nvPr>
        </p:nvSpPr>
        <p:spPr>
          <a:xfrm>
            <a:off x="539552" y="676106"/>
            <a:ext cx="7886700" cy="994172"/>
          </a:xfrm>
        </p:spPr>
        <p:txBody>
          <a:bodyPr>
            <a:noAutofit/>
          </a:bodyPr>
          <a:lstStyle/>
          <a:p>
            <a:pPr algn="ctr"/>
            <a:r>
              <a:rPr lang="en-GB" sz="3000" b="1" dirty="0" smtClean="0">
                <a:solidFill>
                  <a:schemeClr val="accent1">
                    <a:lumMod val="50000"/>
                  </a:schemeClr>
                </a:solidFill>
              </a:rPr>
              <a:t>Reminder: MSc </a:t>
            </a:r>
            <a:r>
              <a:rPr lang="en-GB" sz="3000" b="1" dirty="0">
                <a:solidFill>
                  <a:schemeClr val="accent1">
                    <a:lumMod val="50000"/>
                  </a:schemeClr>
                </a:solidFill>
              </a:rPr>
              <a:t>Applied Psychology:  Online Delivery 2020-21 </a:t>
            </a:r>
            <a:br>
              <a:rPr lang="en-GB" sz="3000" b="1" dirty="0">
                <a:solidFill>
                  <a:schemeClr val="accent1">
                    <a:lumMod val="50000"/>
                  </a:schemeClr>
                </a:solidFill>
              </a:rPr>
            </a:br>
            <a:endParaRPr lang="en-GB" sz="1500" b="1" dirty="0">
              <a:solidFill>
                <a:schemeClr val="accent1">
                  <a:lumMod val="50000"/>
                </a:schemeClr>
              </a:solidFill>
            </a:endParaRPr>
          </a:p>
        </p:txBody>
      </p:sp>
      <p:sp>
        <p:nvSpPr>
          <p:cNvPr id="8" name="Content Placeholder 7"/>
          <p:cNvSpPr>
            <a:spLocks noGrp="1"/>
          </p:cNvSpPr>
          <p:nvPr>
            <p:ph idx="1"/>
          </p:nvPr>
        </p:nvSpPr>
        <p:spPr>
          <a:xfrm>
            <a:off x="628650" y="2226469"/>
            <a:ext cx="7260128" cy="3263504"/>
          </a:xfrm>
        </p:spPr>
        <p:txBody>
          <a:bodyPr>
            <a:normAutofit fontScale="92500" lnSpcReduction="20000"/>
          </a:bodyPr>
          <a:lstStyle/>
          <a:p>
            <a:r>
              <a:rPr lang="en-GB" dirty="0" smtClean="0">
                <a:solidFill>
                  <a:schemeClr val="accent1">
                    <a:lumMod val="50000"/>
                  </a:schemeClr>
                </a:solidFill>
              </a:rPr>
              <a:t> Synchronous teaching - lecturer &amp; students online at same time e.g., discussions, team activities</a:t>
            </a:r>
          </a:p>
          <a:p>
            <a:endParaRPr lang="en-GB" dirty="0">
              <a:solidFill>
                <a:schemeClr val="accent1">
                  <a:lumMod val="50000"/>
                </a:schemeClr>
              </a:solidFill>
            </a:endParaRPr>
          </a:p>
          <a:p>
            <a:r>
              <a:rPr lang="en-GB" dirty="0" smtClean="0">
                <a:solidFill>
                  <a:schemeClr val="accent1">
                    <a:lumMod val="50000"/>
                  </a:schemeClr>
                </a:solidFill>
              </a:rPr>
              <a:t>Asynchronous teaching -  pre-recorded online lectures/materials.  Can be accessed any time before the associated synchronous session but MUST be accessed prior to any synchronous sessions </a:t>
            </a:r>
          </a:p>
          <a:p>
            <a:endParaRPr lang="en-GB" dirty="0">
              <a:solidFill>
                <a:schemeClr val="accent1">
                  <a:lumMod val="50000"/>
                </a:schemeClr>
              </a:solidFill>
            </a:endParaRPr>
          </a:p>
          <a:p>
            <a:r>
              <a:rPr lang="en-GB" dirty="0" smtClean="0">
                <a:solidFill>
                  <a:schemeClr val="accent1">
                    <a:lumMod val="50000"/>
                  </a:schemeClr>
                </a:solidFill>
              </a:rPr>
              <a:t>Online Clinics/Drop in  [usually synchronous] - Q&amp;A sessions, online workshops, one-to-one PDP </a:t>
            </a:r>
            <a:r>
              <a:rPr lang="en-GB" dirty="0" err="1" smtClean="0">
                <a:solidFill>
                  <a:schemeClr val="accent1">
                    <a:lumMod val="50000"/>
                  </a:schemeClr>
                </a:solidFill>
              </a:rPr>
              <a:t>etc</a:t>
            </a:r>
            <a:endParaRPr lang="en-GB" dirty="0"/>
          </a:p>
          <a:p>
            <a:endParaRPr lang="en-GB" dirty="0"/>
          </a:p>
        </p:txBody>
      </p:sp>
    </p:spTree>
    <p:extLst>
      <p:ext uri="{BB962C8B-B14F-4D97-AF65-F5344CB8AC3E}">
        <p14:creationId xmlns:p14="http://schemas.microsoft.com/office/powerpoint/2010/main" val="30190634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1331640" y="1916832"/>
            <a:ext cx="6102678" cy="3033462"/>
          </a:xfrm>
          <a:prstGeom prst="rect">
            <a:avLst/>
          </a:prstGeom>
        </p:spPr>
        <p:txBody>
          <a:bodyPr vert="horz" lIns="68580" tIns="34290" rIns="68580" bIns="3429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None/>
            </a:pPr>
            <a:endParaRPr lang="en-GB" sz="1800" dirty="0"/>
          </a:p>
        </p:txBody>
      </p:sp>
      <p:sp>
        <p:nvSpPr>
          <p:cNvPr id="6" name="Title 1"/>
          <p:cNvSpPr txBox="1">
            <a:spLocks/>
          </p:cNvSpPr>
          <p:nvPr/>
        </p:nvSpPr>
        <p:spPr>
          <a:xfrm>
            <a:off x="645636" y="594501"/>
            <a:ext cx="7614458" cy="831323"/>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smtClean="0"/>
              <a:t>Reminder: Moodle </a:t>
            </a:r>
            <a:r>
              <a:rPr lang="en-GB" sz="2400" b="1" dirty="0"/>
              <a:t>Information, Assessment Schedule &amp;  Assessment Info </a:t>
            </a:r>
          </a:p>
        </p:txBody>
      </p:sp>
      <p:sp>
        <p:nvSpPr>
          <p:cNvPr id="7" name="Title 1"/>
          <p:cNvSpPr txBox="1">
            <a:spLocks/>
          </p:cNvSpPr>
          <p:nvPr/>
        </p:nvSpPr>
        <p:spPr>
          <a:xfrm>
            <a:off x="1160698" y="5466069"/>
            <a:ext cx="5657850" cy="638946"/>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350" dirty="0"/>
          </a:p>
        </p:txBody>
      </p:sp>
      <p:sp>
        <p:nvSpPr>
          <p:cNvPr id="8" name="Content Placeholder 7"/>
          <p:cNvSpPr>
            <a:spLocks noGrp="1"/>
          </p:cNvSpPr>
          <p:nvPr>
            <p:ph idx="1"/>
          </p:nvPr>
        </p:nvSpPr>
        <p:spPr>
          <a:xfrm>
            <a:off x="1199832" y="2870892"/>
            <a:ext cx="6506066" cy="2914650"/>
          </a:xfrm>
        </p:spPr>
        <p:txBody>
          <a:bodyPr>
            <a:normAutofit fontScale="92500"/>
          </a:bodyPr>
          <a:lstStyle/>
          <a:p>
            <a:r>
              <a:rPr lang="en-GB" dirty="0"/>
              <a:t>On moodle</a:t>
            </a:r>
          </a:p>
          <a:p>
            <a:endParaRPr lang="en-GB" dirty="0"/>
          </a:p>
          <a:p>
            <a:r>
              <a:rPr lang="en-GB" dirty="0"/>
              <a:t>Assessment </a:t>
            </a:r>
            <a:r>
              <a:rPr lang="en-GB" dirty="0" err="1"/>
              <a:t>proformas</a:t>
            </a:r>
            <a:endParaRPr lang="en-GB" dirty="0"/>
          </a:p>
          <a:p>
            <a:endParaRPr lang="en-GB" dirty="0"/>
          </a:p>
          <a:p>
            <a:r>
              <a:rPr lang="en-GB" dirty="0"/>
              <a:t>Assessment criteria </a:t>
            </a:r>
            <a:endParaRPr lang="en-GB" dirty="0" smtClean="0"/>
          </a:p>
          <a:p>
            <a:endParaRPr lang="en-GB" dirty="0"/>
          </a:p>
          <a:p>
            <a:r>
              <a:rPr lang="en-GB" dirty="0" smtClean="0"/>
              <a:t>Course announcements sent to student email address</a:t>
            </a:r>
            <a:endParaRPr lang="en-GB" dirty="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635576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005841" y="1077538"/>
          <a:ext cx="7269480" cy="4960800"/>
        </p:xfrm>
        <a:graphic>
          <a:graphicData uri="http://schemas.openxmlformats.org/drawingml/2006/table">
            <a:tbl>
              <a:tblPr/>
              <a:tblGrid>
                <a:gridCol w="823673">
                  <a:extLst>
                    <a:ext uri="{9D8B030D-6E8A-4147-A177-3AD203B41FA5}">
                      <a16:colId xmlns:a16="http://schemas.microsoft.com/office/drawing/2014/main" val="58386066"/>
                    </a:ext>
                  </a:extLst>
                </a:gridCol>
                <a:gridCol w="3145655">
                  <a:extLst>
                    <a:ext uri="{9D8B030D-6E8A-4147-A177-3AD203B41FA5}">
                      <a16:colId xmlns:a16="http://schemas.microsoft.com/office/drawing/2014/main" val="2457871618"/>
                    </a:ext>
                  </a:extLst>
                </a:gridCol>
                <a:gridCol w="3300152">
                  <a:extLst>
                    <a:ext uri="{9D8B030D-6E8A-4147-A177-3AD203B41FA5}">
                      <a16:colId xmlns:a16="http://schemas.microsoft.com/office/drawing/2014/main" val="3604392504"/>
                    </a:ext>
                  </a:extLst>
                </a:gridCol>
              </a:tblGrid>
              <a:tr h="457270">
                <a:tc>
                  <a:txBody>
                    <a:bodyPr/>
                    <a:lstStyle/>
                    <a:p>
                      <a:pPr algn="l" rtl="0" fontAlgn="base"/>
                      <a:endParaRPr lang="en-GB" sz="800" b="0" i="0">
                        <a:effectLst/>
                        <a:latin typeface="Calibri" panose="020F0502020204030204" pitchFamily="34" charset="0"/>
                      </a:endParaRPr>
                    </a:p>
                  </a:txBody>
                  <a:tcPr marL="68580" marR="68580" marT="34290" marB="34290">
                    <a:lnL w="4763" cap="flat" cmpd="sng" algn="ctr">
                      <a:solidFill>
                        <a:srgbClr val="702964"/>
                      </a:solidFill>
                      <a:prstDash val="solid"/>
                      <a:round/>
                      <a:headEnd type="none" w="med" len="med"/>
                      <a:tailEnd type="none" w="med" len="med"/>
                    </a:lnL>
                    <a:lnR w="4763" cap="flat" cmpd="sng" algn="ctr">
                      <a:solidFill>
                        <a:srgbClr val="702964"/>
                      </a:solidFill>
                      <a:prstDash val="solid"/>
                      <a:round/>
                      <a:headEnd type="none" w="med" len="med"/>
                      <a:tailEnd type="none" w="med" len="med"/>
                    </a:lnR>
                    <a:lnT>
                      <a:noFill/>
                    </a:lnT>
                    <a:lnB w="4763" cap="flat" cmpd="sng" algn="ctr">
                      <a:solidFill>
                        <a:srgbClr val="702964"/>
                      </a:solidFill>
                      <a:prstDash val="solid"/>
                      <a:round/>
                      <a:headEnd type="none" w="med" len="med"/>
                      <a:tailEnd type="none" w="med" len="med"/>
                    </a:lnB>
                    <a:solidFill>
                      <a:srgbClr val="FFE599"/>
                    </a:solidFill>
                  </a:tcPr>
                </a:tc>
                <a:tc gridSpan="2">
                  <a:txBody>
                    <a:bodyPr/>
                    <a:lstStyle/>
                    <a:p>
                      <a:pPr algn="ctr" rtl="0" fontAlgn="base"/>
                      <a:r>
                        <a:rPr lang="en-GB" sz="1400" b="0" i="0" dirty="0" smtClean="0">
                          <a:effectLst/>
                        </a:rPr>
                        <a:t>The plan for the next four weeks……*</a:t>
                      </a:r>
                      <a:endParaRPr lang="en-GB" sz="1400" b="0" i="0" dirty="0">
                        <a:effectLst/>
                      </a:endParaRPr>
                    </a:p>
                  </a:txBody>
                  <a:tcPr marL="68580" marR="68580" marT="34290" marB="34290">
                    <a:lnL w="4763" cap="flat" cmpd="sng" algn="ctr">
                      <a:solidFill>
                        <a:srgbClr val="702964"/>
                      </a:solidFill>
                      <a:prstDash val="solid"/>
                      <a:round/>
                      <a:headEnd type="none" w="med" len="med"/>
                      <a:tailEnd type="none" w="med" len="med"/>
                    </a:lnL>
                    <a:lnR w="4763" cap="flat" cmpd="sng" algn="ctr">
                      <a:solidFill>
                        <a:srgbClr val="100CD0"/>
                      </a:solidFill>
                      <a:prstDash val="solid"/>
                      <a:round/>
                      <a:headEnd type="none" w="med" len="med"/>
                      <a:tailEnd type="none" w="med" len="med"/>
                    </a:lnR>
                    <a:lnT>
                      <a:noFill/>
                    </a:lnT>
                    <a:lnB w="4763" cap="flat" cmpd="sng" algn="ctr">
                      <a:solidFill>
                        <a:srgbClr val="D80DD0"/>
                      </a:solidFill>
                      <a:prstDash val="solid"/>
                      <a:round/>
                      <a:headEnd type="none" w="med" len="med"/>
                      <a:tailEnd type="none" w="med" len="med"/>
                    </a:lnB>
                    <a:solidFill>
                      <a:srgbClr val="FFE599"/>
                    </a:solidFill>
                  </a:tcPr>
                </a:tc>
                <a:tc hMerge="1">
                  <a:txBody>
                    <a:bodyPr/>
                    <a:lstStyle/>
                    <a:p>
                      <a:pPr algn="ctr" rtl="0" fontAlgn="base"/>
                      <a:endParaRPr lang="en-GB" b="0" i="0" dirty="0">
                        <a:effectLst/>
                      </a:endParaRPr>
                    </a:p>
                  </a:txBody>
                  <a:tcPr>
                    <a:lnL w="4763" cap="flat" cmpd="sng" algn="ctr">
                      <a:solidFill>
                        <a:srgbClr val="D80DD0"/>
                      </a:solidFill>
                      <a:prstDash val="solid"/>
                      <a:round/>
                      <a:headEnd type="none" w="med" len="med"/>
                      <a:tailEnd type="none" w="med" len="med"/>
                    </a:lnL>
                    <a:lnR w="4763" cap="flat" cmpd="sng" algn="ctr">
                      <a:solidFill>
                        <a:srgbClr val="100CD0"/>
                      </a:solidFill>
                      <a:prstDash val="solid"/>
                      <a:round/>
                      <a:headEnd type="none" w="med" len="med"/>
                      <a:tailEnd type="none" w="med" len="med"/>
                    </a:lnR>
                    <a:lnT>
                      <a:noFill/>
                    </a:lnT>
                    <a:lnB w="4763" cap="flat" cmpd="sng" algn="ctr">
                      <a:solidFill>
                        <a:srgbClr val="100CD0"/>
                      </a:solidFill>
                      <a:prstDash val="solid"/>
                      <a:round/>
                      <a:headEnd type="none" w="med" len="med"/>
                      <a:tailEnd type="none" w="med" len="med"/>
                    </a:lnB>
                    <a:solidFill>
                      <a:srgbClr val="FFE599"/>
                    </a:solidFill>
                  </a:tcPr>
                </a:tc>
                <a:extLst>
                  <a:ext uri="{0D108BD9-81ED-4DB2-BD59-A6C34878D82A}">
                    <a16:rowId xmlns:a16="http://schemas.microsoft.com/office/drawing/2014/main" val="3906207650"/>
                  </a:ext>
                </a:extLst>
              </a:tr>
              <a:tr h="457270">
                <a:tc>
                  <a:txBody>
                    <a:bodyPr/>
                    <a:lstStyle/>
                    <a:p>
                      <a:pPr algn="l" rtl="0" fontAlgn="base"/>
                      <a:r>
                        <a:rPr lang="en-GB" sz="1100" b="0" i="0" dirty="0">
                          <a:effectLst/>
                          <a:latin typeface="Calibri" panose="020F0502020204030204" pitchFamily="34" charset="0"/>
                        </a:rPr>
                        <a:t> </a:t>
                      </a:r>
                    </a:p>
                  </a:txBody>
                  <a:tcPr marL="68580" marR="68580" marT="34290" marB="34290">
                    <a:lnL w="4763" cap="flat" cmpd="sng" algn="ctr">
                      <a:solidFill>
                        <a:srgbClr val="702964"/>
                      </a:solidFill>
                      <a:prstDash val="solid"/>
                      <a:round/>
                      <a:headEnd type="none" w="med" len="med"/>
                      <a:tailEnd type="none" w="med" len="med"/>
                    </a:lnL>
                    <a:lnR w="4763" cap="flat" cmpd="sng" algn="ctr">
                      <a:solidFill>
                        <a:srgbClr val="702964"/>
                      </a:solidFill>
                      <a:prstDash val="solid"/>
                      <a:round/>
                      <a:headEnd type="none" w="med" len="med"/>
                      <a:tailEnd type="none" w="med" len="med"/>
                    </a:lnR>
                    <a:lnT w="4763" cap="flat" cmpd="sng" algn="ctr">
                      <a:solidFill>
                        <a:srgbClr val="702964"/>
                      </a:solidFill>
                      <a:prstDash val="solid"/>
                      <a:round/>
                      <a:headEnd type="none" w="med" len="med"/>
                      <a:tailEnd type="none" w="med" len="med"/>
                    </a:lnT>
                    <a:lnB w="4763" cap="flat" cmpd="sng" algn="ctr">
                      <a:solidFill>
                        <a:srgbClr val="702964"/>
                      </a:solidFill>
                      <a:prstDash val="solid"/>
                      <a:round/>
                      <a:headEnd type="none" w="med" len="med"/>
                      <a:tailEnd type="none" w="med" len="med"/>
                    </a:lnB>
                    <a:solidFill>
                      <a:srgbClr val="FFE599"/>
                    </a:solidFill>
                  </a:tcPr>
                </a:tc>
                <a:tc>
                  <a:txBody>
                    <a:bodyPr/>
                    <a:lstStyle/>
                    <a:p>
                      <a:pPr algn="ctr" rtl="0" fontAlgn="base"/>
                      <a:r>
                        <a:rPr lang="en-GB" sz="1200" b="1" i="0" dirty="0">
                          <a:effectLst/>
                          <a:latin typeface="Calibri" panose="020F0502020204030204" pitchFamily="34" charset="0"/>
                        </a:rPr>
                        <a:t>Tuesdays </a:t>
                      </a:r>
                      <a:r>
                        <a:rPr lang="en-GB" sz="1200" b="0" i="0" dirty="0">
                          <a:effectLst/>
                          <a:latin typeface="Calibri" panose="020F0502020204030204" pitchFamily="34" charset="0"/>
                        </a:rPr>
                        <a:t> </a:t>
                      </a:r>
                      <a:endParaRPr lang="en-GB" sz="1800" b="0" i="0" dirty="0">
                        <a:effectLst/>
                      </a:endParaRPr>
                    </a:p>
                    <a:p>
                      <a:pPr algn="ctr" rtl="0" fontAlgn="base"/>
                      <a:r>
                        <a:rPr lang="en-GB" sz="1200" b="0" i="0" dirty="0">
                          <a:effectLst/>
                          <a:latin typeface="Calibri" panose="020F0502020204030204" pitchFamily="34" charset="0"/>
                        </a:rPr>
                        <a:t> </a:t>
                      </a:r>
                      <a:endParaRPr lang="en-GB" sz="1800" b="0" i="0" dirty="0">
                        <a:effectLst/>
                      </a:endParaRPr>
                    </a:p>
                  </a:txBody>
                  <a:tcPr marL="68580" marR="68580" marT="34290" marB="34290">
                    <a:lnL w="4763" cap="flat" cmpd="sng" algn="ctr">
                      <a:solidFill>
                        <a:srgbClr val="702964"/>
                      </a:solidFill>
                      <a:prstDash val="solid"/>
                      <a:round/>
                      <a:headEnd type="none" w="med" len="med"/>
                      <a:tailEnd type="none" w="med" len="med"/>
                    </a:lnL>
                    <a:lnR w="4763" cap="flat" cmpd="sng" algn="ctr">
                      <a:solidFill>
                        <a:srgbClr val="D80DD0"/>
                      </a:solidFill>
                      <a:prstDash val="solid"/>
                      <a:round/>
                      <a:headEnd type="none" w="med" len="med"/>
                      <a:tailEnd type="none" w="med" len="med"/>
                    </a:lnR>
                    <a:lnT w="4763" cap="flat" cmpd="sng" algn="ctr">
                      <a:solidFill>
                        <a:srgbClr val="D80DD0"/>
                      </a:solidFill>
                      <a:prstDash val="solid"/>
                      <a:round/>
                      <a:headEnd type="none" w="med" len="med"/>
                      <a:tailEnd type="none" w="med" len="med"/>
                    </a:lnT>
                    <a:lnB w="4763" cap="flat" cmpd="sng" algn="ctr">
                      <a:solidFill>
                        <a:srgbClr val="D80DD0"/>
                      </a:solidFill>
                      <a:prstDash val="solid"/>
                      <a:round/>
                      <a:headEnd type="none" w="med" len="med"/>
                      <a:tailEnd type="none" w="med" len="med"/>
                    </a:lnB>
                    <a:solidFill>
                      <a:srgbClr val="FFE599"/>
                    </a:solidFill>
                  </a:tcPr>
                </a:tc>
                <a:tc>
                  <a:txBody>
                    <a:bodyPr/>
                    <a:lstStyle/>
                    <a:p>
                      <a:pPr algn="ctr" rtl="0" fontAlgn="base"/>
                      <a:r>
                        <a:rPr lang="en-GB" sz="1200" b="1" i="0" dirty="0">
                          <a:effectLst/>
                          <a:latin typeface="Calibri" panose="020F0502020204030204" pitchFamily="34" charset="0"/>
                        </a:rPr>
                        <a:t>Thursdays</a:t>
                      </a:r>
                      <a:r>
                        <a:rPr lang="en-GB" sz="1200" b="0" i="0" dirty="0">
                          <a:effectLst/>
                          <a:latin typeface="Calibri" panose="020F0502020204030204" pitchFamily="34" charset="0"/>
                        </a:rPr>
                        <a:t> </a:t>
                      </a:r>
                      <a:endParaRPr lang="en-GB" sz="1800" b="0" i="0" dirty="0">
                        <a:effectLst/>
                      </a:endParaRPr>
                    </a:p>
                  </a:txBody>
                  <a:tcPr marL="68580" marR="68580" marT="34290" marB="34290">
                    <a:lnL w="4763" cap="flat" cmpd="sng" algn="ctr">
                      <a:solidFill>
                        <a:srgbClr val="D80DD0"/>
                      </a:solidFill>
                      <a:prstDash val="solid"/>
                      <a:round/>
                      <a:headEnd type="none" w="med" len="med"/>
                      <a:tailEnd type="none" w="med" len="med"/>
                    </a:lnL>
                    <a:lnR w="4763" cap="flat" cmpd="sng" algn="ctr">
                      <a:solidFill>
                        <a:srgbClr val="100CD0"/>
                      </a:solidFill>
                      <a:prstDash val="solid"/>
                      <a:round/>
                      <a:headEnd type="none" w="med" len="med"/>
                      <a:tailEnd type="none" w="med" len="med"/>
                    </a:lnR>
                    <a:lnT w="4763" cap="flat" cmpd="sng" algn="ctr">
                      <a:solidFill>
                        <a:srgbClr val="100CD0"/>
                      </a:solidFill>
                      <a:prstDash val="solid"/>
                      <a:round/>
                      <a:headEnd type="none" w="med" len="med"/>
                      <a:tailEnd type="none" w="med" len="med"/>
                    </a:lnT>
                    <a:lnB w="4763" cap="flat" cmpd="sng" algn="ctr">
                      <a:solidFill>
                        <a:srgbClr val="100CD0"/>
                      </a:solidFill>
                      <a:prstDash val="solid"/>
                      <a:round/>
                      <a:headEnd type="none" w="med" len="med"/>
                      <a:tailEnd type="none" w="med" len="med"/>
                    </a:lnB>
                    <a:solidFill>
                      <a:srgbClr val="FFE599"/>
                    </a:solidFill>
                  </a:tcPr>
                </a:tc>
                <a:extLst>
                  <a:ext uri="{0D108BD9-81ED-4DB2-BD59-A6C34878D82A}">
                    <a16:rowId xmlns:a16="http://schemas.microsoft.com/office/drawing/2014/main" val="655986016"/>
                  </a:ext>
                </a:extLst>
              </a:tr>
              <a:tr h="891540">
                <a:tc>
                  <a:txBody>
                    <a:bodyPr/>
                    <a:lstStyle/>
                    <a:p>
                      <a:pPr algn="l" rtl="0" fontAlgn="base"/>
                      <a:r>
                        <a:rPr lang="en-GB" sz="1100" b="0" i="0">
                          <a:effectLst/>
                          <a:latin typeface="Calibri" panose="020F0502020204030204" pitchFamily="34" charset="0"/>
                        </a:rPr>
                        <a:t> w/c 28</a:t>
                      </a:r>
                      <a:r>
                        <a:rPr lang="en-GB" sz="800" b="0" i="0" baseline="30000">
                          <a:effectLst/>
                          <a:latin typeface="Calibri" panose="020F0502020204030204" pitchFamily="34" charset="0"/>
                        </a:rPr>
                        <a:t>th</a:t>
                      </a:r>
                      <a:r>
                        <a:rPr lang="en-GB" sz="1100" b="0" i="0">
                          <a:effectLst/>
                          <a:latin typeface="Calibri" panose="020F0502020204030204" pitchFamily="34" charset="0"/>
                        </a:rPr>
                        <a:t> Sept </a:t>
                      </a:r>
                      <a:endParaRPr lang="en-GB" sz="1800" b="0" i="0">
                        <a:effectLst/>
                      </a:endParaRPr>
                    </a:p>
                  </a:txBody>
                  <a:tcPr marL="68580" marR="68580" marT="34290" marB="34290">
                    <a:lnL w="4763" cap="flat" cmpd="sng" algn="ctr">
                      <a:solidFill>
                        <a:srgbClr val="18D763"/>
                      </a:solidFill>
                      <a:prstDash val="solid"/>
                      <a:round/>
                      <a:headEnd type="none" w="med" len="med"/>
                      <a:tailEnd type="none" w="med" len="med"/>
                    </a:lnL>
                    <a:lnR w="4763" cap="flat" cmpd="sng" algn="ctr">
                      <a:solidFill>
                        <a:srgbClr val="18D763"/>
                      </a:solidFill>
                      <a:prstDash val="solid"/>
                      <a:round/>
                      <a:headEnd type="none" w="med" len="med"/>
                      <a:tailEnd type="none" w="med" len="med"/>
                    </a:lnR>
                    <a:lnT w="4763" cap="flat" cmpd="sng" algn="ctr">
                      <a:solidFill>
                        <a:srgbClr val="702964"/>
                      </a:solidFill>
                      <a:prstDash val="solid"/>
                      <a:round/>
                      <a:headEnd type="none" w="med" len="med"/>
                      <a:tailEnd type="none" w="med" len="med"/>
                    </a:lnT>
                    <a:lnB w="4763" cap="flat" cmpd="sng" algn="ctr">
                      <a:solidFill>
                        <a:srgbClr val="18D763"/>
                      </a:solidFill>
                      <a:prstDash val="solid"/>
                      <a:round/>
                      <a:headEnd type="none" w="med" len="med"/>
                      <a:tailEnd type="none" w="med" len="med"/>
                    </a:lnB>
                  </a:tcPr>
                </a:tc>
                <a:tc>
                  <a:txBody>
                    <a:bodyPr/>
                    <a:lstStyle/>
                    <a:p>
                      <a:pPr algn="ctr" rtl="0" fontAlgn="base"/>
                      <a:r>
                        <a:rPr lang="en-GB" sz="1400" b="0" i="1" dirty="0">
                          <a:effectLst/>
                          <a:latin typeface="Calibri" panose="020F0502020204030204" pitchFamily="34" charset="0"/>
                        </a:rPr>
                        <a:t>     </a:t>
                      </a:r>
                      <a:r>
                        <a:rPr lang="en-GB" sz="1400" b="0" i="1" dirty="0" smtClean="0">
                          <a:effectLst/>
                          <a:latin typeface="Calibri" panose="020F0502020204030204" pitchFamily="34" charset="0"/>
                        </a:rPr>
                        <a:t>Induction: </a:t>
                      </a:r>
                    </a:p>
                    <a:p>
                      <a:pPr algn="ctr" rtl="0" fontAlgn="base"/>
                      <a:r>
                        <a:rPr lang="en-GB" sz="1400" b="0" i="1" dirty="0">
                          <a:effectLst/>
                          <a:latin typeface="Calibri" panose="020F0502020204030204" pitchFamily="34" charset="0"/>
                        </a:rPr>
                        <a:t> </a:t>
                      </a:r>
                      <a:r>
                        <a:rPr lang="en-GB" sz="1400" b="0" i="1" dirty="0" smtClean="0">
                          <a:effectLst/>
                          <a:latin typeface="Calibri" panose="020F0502020204030204" pitchFamily="34" charset="0"/>
                        </a:rPr>
                        <a:t>SPSS </a:t>
                      </a:r>
                      <a:r>
                        <a:rPr lang="en-GB" sz="1400" b="0" i="1" dirty="0">
                          <a:effectLst/>
                          <a:latin typeface="Calibri" panose="020F0502020204030204" pitchFamily="34" charset="0"/>
                        </a:rPr>
                        <a:t>Refresher (2-4pm) </a:t>
                      </a:r>
                      <a:r>
                        <a:rPr lang="en-GB" sz="1400" b="0" i="0" dirty="0">
                          <a:effectLst/>
                          <a:latin typeface="Calibri" panose="020F0502020204030204" pitchFamily="34" charset="0"/>
                        </a:rPr>
                        <a:t> </a:t>
                      </a:r>
                      <a:endParaRPr lang="en-GB" sz="1400" b="0" i="0" dirty="0" smtClean="0">
                        <a:effectLst/>
                        <a:latin typeface="Calibri" panose="020F0502020204030204" pitchFamily="34" charset="0"/>
                      </a:endParaRPr>
                    </a:p>
                    <a:p>
                      <a:pPr algn="ctr" rtl="0" fontAlgn="base"/>
                      <a:r>
                        <a:rPr lang="en-GB" sz="1400" b="0" i="1" dirty="0" smtClean="0">
                          <a:effectLst/>
                          <a:latin typeface="Calibri" panose="020F0502020204030204" pitchFamily="34" charset="0"/>
                        </a:rPr>
                        <a:t>(Zoe Cooke) </a:t>
                      </a:r>
                      <a:endParaRPr lang="en-GB" sz="2400" b="0" i="1" dirty="0">
                        <a:effectLst/>
                      </a:endParaRPr>
                    </a:p>
                    <a:p>
                      <a:pPr algn="ctr" rtl="0" fontAlgn="base"/>
                      <a:r>
                        <a:rPr lang="en-GB" sz="1400" b="0" i="1" dirty="0">
                          <a:effectLst/>
                          <a:latin typeface="Calibri" panose="020F0502020204030204" pitchFamily="34" charset="0"/>
                        </a:rPr>
                        <a:t>                        </a:t>
                      </a:r>
                      <a:r>
                        <a:rPr lang="en-GB" sz="1400" b="0" i="0" dirty="0">
                          <a:effectLst/>
                          <a:latin typeface="Calibri" panose="020F0502020204030204" pitchFamily="34" charset="0"/>
                        </a:rPr>
                        <a:t> </a:t>
                      </a:r>
                      <a:endParaRPr lang="en-GB" sz="2400" b="0" i="0" dirty="0">
                        <a:effectLst/>
                      </a:endParaRPr>
                    </a:p>
                  </a:txBody>
                  <a:tcPr marL="68580" marR="68580" marT="34290" marB="34290">
                    <a:lnL w="4763" cap="flat" cmpd="sng" algn="ctr">
                      <a:solidFill>
                        <a:srgbClr val="18D763"/>
                      </a:solidFill>
                      <a:prstDash val="solid"/>
                      <a:round/>
                      <a:headEnd type="none" w="med" len="med"/>
                      <a:tailEnd type="none" w="med" len="med"/>
                    </a:lnL>
                    <a:lnR w="4763" cap="flat" cmpd="sng" algn="ctr">
                      <a:solidFill>
                        <a:srgbClr val="788C7E"/>
                      </a:solidFill>
                      <a:prstDash val="solid"/>
                      <a:round/>
                      <a:headEnd type="none" w="med" len="med"/>
                      <a:tailEnd type="none" w="med" len="med"/>
                    </a:lnR>
                    <a:lnT w="4763" cap="flat" cmpd="sng" algn="ctr">
                      <a:solidFill>
                        <a:srgbClr val="D80DD0"/>
                      </a:solidFill>
                      <a:prstDash val="solid"/>
                      <a:round/>
                      <a:headEnd type="none" w="med" len="med"/>
                      <a:tailEnd type="none" w="med" len="med"/>
                    </a:lnT>
                    <a:lnB w="4763" cap="flat" cmpd="sng" algn="ctr">
                      <a:solidFill>
                        <a:srgbClr val="788C7E"/>
                      </a:solidFill>
                      <a:prstDash val="solid"/>
                      <a:round/>
                      <a:headEnd type="none" w="med" len="med"/>
                      <a:tailEnd type="none" w="med" len="med"/>
                    </a:lnB>
                  </a:tcPr>
                </a:tc>
                <a:tc>
                  <a:txBody>
                    <a:bodyPr/>
                    <a:lstStyle/>
                    <a:p>
                      <a:pPr algn="ctr" rtl="0" fontAlgn="base"/>
                      <a:r>
                        <a:rPr lang="en-GB" sz="1400" b="0" i="1" dirty="0" smtClean="0">
                          <a:effectLst/>
                          <a:latin typeface="Calibri" panose="020F0502020204030204" pitchFamily="34" charset="0"/>
                        </a:rPr>
                        <a:t>Induction: Critical thinking,</a:t>
                      </a:r>
                      <a:r>
                        <a:rPr lang="en-GB" sz="1400" b="0" i="1" baseline="0" dirty="0" smtClean="0">
                          <a:effectLst/>
                          <a:latin typeface="Calibri" panose="020F0502020204030204" pitchFamily="34" charset="0"/>
                        </a:rPr>
                        <a:t> </a:t>
                      </a:r>
                      <a:r>
                        <a:rPr lang="en-GB" sz="1400" b="0" i="1" dirty="0" smtClean="0">
                          <a:effectLst/>
                          <a:latin typeface="Calibri" panose="020F0502020204030204" pitchFamily="34" charset="0"/>
                        </a:rPr>
                        <a:t>and </a:t>
                      </a:r>
                      <a:r>
                        <a:rPr lang="en-GB" sz="1400" b="0" i="1" dirty="0">
                          <a:effectLst/>
                          <a:latin typeface="Calibri" panose="020F0502020204030204" pitchFamily="34" charset="0"/>
                        </a:rPr>
                        <a:t>Assessment Strategies </a:t>
                      </a:r>
                      <a:r>
                        <a:rPr lang="en-GB" sz="1400" b="0" i="1" dirty="0" smtClean="0">
                          <a:effectLst/>
                          <a:latin typeface="Calibri" panose="020F0502020204030204" pitchFamily="34" charset="0"/>
                        </a:rPr>
                        <a:t>at MSc Level [2-4pm</a:t>
                      </a:r>
                      <a:r>
                        <a:rPr lang="en-GB" sz="1400" b="0" i="1" dirty="0">
                          <a:effectLst/>
                          <a:latin typeface="Calibri" panose="020F0502020204030204" pitchFamily="34" charset="0"/>
                        </a:rPr>
                        <a:t>]</a:t>
                      </a:r>
                      <a:r>
                        <a:rPr lang="en-GB" sz="1400" b="0" i="0" dirty="0">
                          <a:effectLst/>
                          <a:latin typeface="Calibri" panose="020F0502020204030204" pitchFamily="34" charset="0"/>
                        </a:rPr>
                        <a:t> </a:t>
                      </a:r>
                      <a:endParaRPr lang="en-GB" sz="1400" b="0" i="0" dirty="0" smtClean="0">
                        <a:effectLst/>
                        <a:latin typeface="Calibri" panose="020F0502020204030204" pitchFamily="34" charset="0"/>
                      </a:endParaRPr>
                    </a:p>
                    <a:p>
                      <a:pPr algn="ctr" rtl="0" fontAlgn="base"/>
                      <a:r>
                        <a:rPr lang="en-GB" sz="1400" b="0" i="1" dirty="0" smtClean="0">
                          <a:effectLst/>
                          <a:latin typeface="Calibri" panose="020F0502020204030204" pitchFamily="34" charset="0"/>
                        </a:rPr>
                        <a:t>(Ceri</a:t>
                      </a:r>
                      <a:r>
                        <a:rPr lang="en-GB" sz="1400" b="0" i="1" baseline="0" dirty="0" smtClean="0">
                          <a:effectLst/>
                          <a:latin typeface="Calibri" panose="020F0502020204030204" pitchFamily="34" charset="0"/>
                        </a:rPr>
                        <a:t> Phelps)</a:t>
                      </a:r>
                      <a:endParaRPr lang="en-GB" sz="2400" b="0" i="1" dirty="0">
                        <a:effectLst/>
                      </a:endParaRPr>
                    </a:p>
                  </a:txBody>
                  <a:tcPr marL="68580" marR="68580" marT="34290" marB="34290">
                    <a:lnL w="4763" cap="flat" cmpd="sng" algn="ctr">
                      <a:solidFill>
                        <a:srgbClr val="788C7E"/>
                      </a:solidFill>
                      <a:prstDash val="solid"/>
                      <a:round/>
                      <a:headEnd type="none" w="med" len="med"/>
                      <a:tailEnd type="none" w="med" len="med"/>
                    </a:lnL>
                    <a:lnR w="4763" cap="flat" cmpd="sng" algn="ctr">
                      <a:solidFill>
                        <a:srgbClr val="788C7E"/>
                      </a:solidFill>
                      <a:prstDash val="solid"/>
                      <a:round/>
                      <a:headEnd type="none" w="med" len="med"/>
                      <a:tailEnd type="none" w="med" len="med"/>
                    </a:lnR>
                    <a:lnT w="4763" cap="flat" cmpd="sng" algn="ctr">
                      <a:solidFill>
                        <a:srgbClr val="100CD0"/>
                      </a:solidFill>
                      <a:prstDash val="solid"/>
                      <a:round/>
                      <a:headEnd type="none" w="med" len="med"/>
                      <a:tailEnd type="none" w="med" len="med"/>
                    </a:lnT>
                    <a:lnB w="4763" cap="flat" cmpd="sng" algn="ctr">
                      <a:solidFill>
                        <a:srgbClr val="788C7E"/>
                      </a:solidFill>
                      <a:prstDash val="solid"/>
                      <a:round/>
                      <a:headEnd type="none" w="med" len="med"/>
                      <a:tailEnd type="none" w="med" len="med"/>
                    </a:lnB>
                  </a:tcPr>
                </a:tc>
                <a:extLst>
                  <a:ext uri="{0D108BD9-81ED-4DB2-BD59-A6C34878D82A}">
                    <a16:rowId xmlns:a16="http://schemas.microsoft.com/office/drawing/2014/main" val="169369693"/>
                  </a:ext>
                </a:extLst>
              </a:tr>
              <a:tr h="685800">
                <a:tc>
                  <a:txBody>
                    <a:bodyPr/>
                    <a:lstStyle/>
                    <a:p>
                      <a:pPr algn="l" rtl="0" fontAlgn="base"/>
                      <a:r>
                        <a:rPr lang="en-GB" sz="1100" b="0" i="0">
                          <a:effectLst/>
                          <a:latin typeface="Calibri" panose="020F0502020204030204" pitchFamily="34" charset="0"/>
                        </a:rPr>
                        <a:t>w/c 5</a:t>
                      </a:r>
                      <a:r>
                        <a:rPr lang="en-GB" sz="800" b="0" i="0" baseline="30000">
                          <a:effectLst/>
                          <a:latin typeface="Calibri" panose="020F0502020204030204" pitchFamily="34" charset="0"/>
                        </a:rPr>
                        <a:t>th</a:t>
                      </a:r>
                      <a:r>
                        <a:rPr lang="en-GB" sz="1100" b="0" i="0">
                          <a:effectLst/>
                          <a:latin typeface="Calibri" panose="020F0502020204030204" pitchFamily="34" charset="0"/>
                        </a:rPr>
                        <a:t> Oct </a:t>
                      </a:r>
                      <a:endParaRPr lang="en-GB" sz="1800" b="0" i="0">
                        <a:effectLst/>
                      </a:endParaRPr>
                    </a:p>
                  </a:txBody>
                  <a:tcPr marL="68580" marR="68580" marT="34290" marB="34290">
                    <a:lnL w="4763" cap="flat" cmpd="sng" algn="ctr">
                      <a:solidFill>
                        <a:srgbClr val="48BD61"/>
                      </a:solidFill>
                      <a:prstDash val="solid"/>
                      <a:round/>
                      <a:headEnd type="none" w="med" len="med"/>
                      <a:tailEnd type="none" w="med" len="med"/>
                    </a:lnL>
                    <a:lnR w="4763" cap="flat" cmpd="sng" algn="ctr">
                      <a:solidFill>
                        <a:srgbClr val="48BD61"/>
                      </a:solidFill>
                      <a:prstDash val="solid"/>
                      <a:round/>
                      <a:headEnd type="none" w="med" len="med"/>
                      <a:tailEnd type="none" w="med" len="med"/>
                    </a:lnR>
                    <a:lnT w="4763" cap="flat" cmpd="sng" algn="ctr">
                      <a:solidFill>
                        <a:srgbClr val="18D763"/>
                      </a:solidFill>
                      <a:prstDash val="solid"/>
                      <a:round/>
                      <a:headEnd type="none" w="med" len="med"/>
                      <a:tailEnd type="none" w="med" len="med"/>
                    </a:lnT>
                    <a:lnB w="4763" cap="flat" cmpd="sng" algn="ctr">
                      <a:solidFill>
                        <a:srgbClr val="48BD61"/>
                      </a:solidFill>
                      <a:prstDash val="solid"/>
                      <a:round/>
                      <a:headEnd type="none" w="med" len="med"/>
                      <a:tailEnd type="none" w="med" len="med"/>
                    </a:lnB>
                  </a:tcPr>
                </a:tc>
                <a:tc>
                  <a:txBody>
                    <a:bodyPr/>
                    <a:lstStyle/>
                    <a:p>
                      <a:pPr algn="ctr" rtl="0" fontAlgn="base"/>
                      <a:r>
                        <a:rPr lang="en-GB" sz="1400" b="0" i="1" dirty="0" smtClean="0">
                          <a:effectLst/>
                          <a:latin typeface="Calibri" panose="020F0502020204030204" pitchFamily="34" charset="0"/>
                        </a:rPr>
                        <a:t>Induction:  2pm – 4pm</a:t>
                      </a:r>
                    </a:p>
                    <a:p>
                      <a:pPr algn="ctr" rtl="0" fontAlgn="base"/>
                      <a:r>
                        <a:rPr lang="en-GB" sz="1400" b="0" i="1" dirty="0" smtClean="0">
                          <a:effectLst/>
                          <a:latin typeface="Calibri" panose="020F0502020204030204" pitchFamily="34" charset="0"/>
                        </a:rPr>
                        <a:t> Introduction to Systematic Reviews </a:t>
                      </a:r>
                    </a:p>
                    <a:p>
                      <a:pPr algn="ctr" rtl="0" fontAlgn="base"/>
                      <a:r>
                        <a:rPr lang="en-GB" sz="1400" b="0" i="1" dirty="0" smtClean="0">
                          <a:effectLst/>
                          <a:latin typeface="Calibri" panose="020F0502020204030204" pitchFamily="34" charset="0"/>
                        </a:rPr>
                        <a:t>(Zoe Cooke)</a:t>
                      </a:r>
                      <a:endParaRPr lang="en-GB" sz="2400" b="0" i="0" dirty="0">
                        <a:effectLst/>
                      </a:endParaRPr>
                    </a:p>
                  </a:txBody>
                  <a:tcPr marL="68580" marR="68580" marT="34290" marB="34290">
                    <a:lnL w="4763" cap="flat" cmpd="sng" algn="ctr">
                      <a:solidFill>
                        <a:srgbClr val="48BD61"/>
                      </a:solidFill>
                      <a:prstDash val="solid"/>
                      <a:round/>
                      <a:headEnd type="none" w="med" len="med"/>
                      <a:tailEnd type="none" w="med" len="med"/>
                    </a:lnL>
                    <a:lnR w="4763" cap="flat" cmpd="sng" algn="ctr">
                      <a:solidFill>
                        <a:srgbClr val="3016EB"/>
                      </a:solidFill>
                      <a:prstDash val="solid"/>
                      <a:round/>
                      <a:headEnd type="none" w="med" len="med"/>
                      <a:tailEnd type="none" w="med" len="med"/>
                    </a:lnR>
                    <a:lnT w="4763" cap="flat" cmpd="sng" algn="ctr">
                      <a:solidFill>
                        <a:srgbClr val="788C7E"/>
                      </a:solidFill>
                      <a:prstDash val="solid"/>
                      <a:round/>
                      <a:headEnd type="none" w="med" len="med"/>
                      <a:tailEnd type="none" w="med" len="med"/>
                    </a:lnT>
                    <a:lnB w="4763" cap="flat" cmpd="sng" algn="ctr">
                      <a:solidFill>
                        <a:srgbClr val="3016EB"/>
                      </a:solidFill>
                      <a:prstDash val="solid"/>
                      <a:round/>
                      <a:headEnd type="none" w="med" len="med"/>
                      <a:tailEnd type="none" w="med" len="med"/>
                    </a:lnB>
                  </a:tcPr>
                </a:tc>
                <a:tc>
                  <a:txBody>
                    <a:bodyPr/>
                    <a:lstStyle/>
                    <a:p>
                      <a:pPr algn="ctr" rtl="0" fontAlgn="base"/>
                      <a:r>
                        <a:rPr lang="en-GB" sz="1400" b="0" i="1" baseline="0" dirty="0" smtClean="0">
                          <a:effectLst/>
                          <a:latin typeface="Calibri" panose="020F0502020204030204" pitchFamily="34" charset="0"/>
                        </a:rPr>
                        <a:t>Induction:  </a:t>
                      </a:r>
                      <a:r>
                        <a:rPr lang="en-GB" sz="1400" b="0" i="1" dirty="0" smtClean="0">
                          <a:effectLst/>
                          <a:latin typeface="Calibri" panose="020F0502020204030204" pitchFamily="34" charset="0"/>
                        </a:rPr>
                        <a:t>Intro</a:t>
                      </a:r>
                      <a:r>
                        <a:rPr lang="en-GB" sz="1400" b="0" i="1" dirty="0">
                          <a:effectLst/>
                          <a:latin typeface="Calibri" panose="020F0502020204030204" pitchFamily="34" charset="0"/>
                        </a:rPr>
                        <a:t> to </a:t>
                      </a:r>
                      <a:r>
                        <a:rPr lang="en-GB" sz="1400" b="0" i="1" dirty="0" smtClean="0">
                          <a:effectLst/>
                          <a:latin typeface="Calibri" panose="020F0502020204030204" pitchFamily="34" charset="0"/>
                        </a:rPr>
                        <a:t>PDP</a:t>
                      </a:r>
                      <a:r>
                        <a:rPr lang="en-GB" sz="1400" b="0" i="1" dirty="0">
                          <a:effectLst/>
                          <a:latin typeface="Calibri" panose="020F0502020204030204" pitchFamily="34" charset="0"/>
                        </a:rPr>
                        <a:t> [2-4pm]</a:t>
                      </a:r>
                      <a:r>
                        <a:rPr lang="en-GB" sz="1400" b="0" i="0" dirty="0">
                          <a:effectLst/>
                          <a:latin typeface="Calibri" panose="020F0502020204030204" pitchFamily="34" charset="0"/>
                        </a:rPr>
                        <a:t> </a:t>
                      </a:r>
                      <a:endParaRPr lang="en-GB" sz="1400" b="0" i="0" dirty="0" smtClean="0">
                        <a:effectLst/>
                        <a:latin typeface="Calibri" panose="020F0502020204030204" pitchFamily="34" charset="0"/>
                      </a:endParaRPr>
                    </a:p>
                    <a:p>
                      <a:pPr algn="ctr" rtl="0" fontAlgn="base"/>
                      <a:r>
                        <a:rPr lang="en-GB" sz="1400" b="0" i="0" dirty="0" smtClean="0">
                          <a:effectLst/>
                          <a:latin typeface="Calibri" panose="020F0502020204030204" pitchFamily="34" charset="0"/>
                        </a:rPr>
                        <a:t>(Ceri Phelps)</a:t>
                      </a:r>
                      <a:r>
                        <a:rPr lang="en-GB" sz="1400" b="0" i="0" baseline="0" dirty="0" smtClean="0">
                          <a:effectLst/>
                          <a:latin typeface="Calibri" panose="020F0502020204030204" pitchFamily="34" charset="0"/>
                        </a:rPr>
                        <a:t> </a:t>
                      </a:r>
                      <a:endParaRPr lang="en-GB" sz="2400" b="0" i="0" dirty="0">
                        <a:effectLst/>
                      </a:endParaRPr>
                    </a:p>
                  </a:txBody>
                  <a:tcPr marL="68580" marR="68580" marT="34290" marB="34290">
                    <a:lnL w="4763" cap="flat" cmpd="sng" algn="ctr">
                      <a:solidFill>
                        <a:srgbClr val="3016EB"/>
                      </a:solidFill>
                      <a:prstDash val="solid"/>
                      <a:round/>
                      <a:headEnd type="none" w="med" len="med"/>
                      <a:tailEnd type="none" w="med" len="med"/>
                    </a:lnL>
                    <a:lnR w="4763" cap="flat" cmpd="sng" algn="ctr">
                      <a:solidFill>
                        <a:srgbClr val="90B0EA"/>
                      </a:solidFill>
                      <a:prstDash val="solid"/>
                      <a:round/>
                      <a:headEnd type="none" w="med" len="med"/>
                      <a:tailEnd type="none" w="med" len="med"/>
                    </a:lnR>
                    <a:lnT w="4763" cap="flat" cmpd="sng" algn="ctr">
                      <a:solidFill>
                        <a:srgbClr val="788C7E"/>
                      </a:solidFill>
                      <a:prstDash val="solid"/>
                      <a:round/>
                      <a:headEnd type="none" w="med" len="med"/>
                      <a:tailEnd type="none" w="med" len="med"/>
                    </a:lnT>
                    <a:lnB w="4763" cap="flat" cmpd="sng" algn="ctr">
                      <a:solidFill>
                        <a:srgbClr val="90B0EA"/>
                      </a:solidFill>
                      <a:prstDash val="solid"/>
                      <a:round/>
                      <a:headEnd type="none" w="med" len="med"/>
                      <a:tailEnd type="none" w="med" len="med"/>
                    </a:lnB>
                  </a:tcPr>
                </a:tc>
                <a:extLst>
                  <a:ext uri="{0D108BD9-81ED-4DB2-BD59-A6C34878D82A}">
                    <a16:rowId xmlns:a16="http://schemas.microsoft.com/office/drawing/2014/main" val="3940759174"/>
                  </a:ext>
                </a:extLst>
              </a:tr>
              <a:tr h="1303020">
                <a:tc>
                  <a:txBody>
                    <a:bodyPr/>
                    <a:lstStyle/>
                    <a:p>
                      <a:pPr algn="l" rtl="0" fontAlgn="base"/>
                      <a:r>
                        <a:rPr lang="en-GB" sz="1100" b="0" i="0">
                          <a:effectLst/>
                          <a:latin typeface="Calibri" panose="020F0502020204030204" pitchFamily="34" charset="0"/>
                        </a:rPr>
                        <a:t>w/c 12</a:t>
                      </a:r>
                      <a:r>
                        <a:rPr lang="en-GB" sz="800" b="0" i="0" baseline="30000">
                          <a:effectLst/>
                          <a:latin typeface="Calibri" panose="020F0502020204030204" pitchFamily="34" charset="0"/>
                        </a:rPr>
                        <a:t>th</a:t>
                      </a:r>
                      <a:r>
                        <a:rPr lang="en-GB" sz="1100" b="0" i="0">
                          <a:effectLst/>
                          <a:latin typeface="Calibri" panose="020F0502020204030204" pitchFamily="34" charset="0"/>
                        </a:rPr>
                        <a:t> Oct </a:t>
                      </a:r>
                      <a:endParaRPr lang="en-GB" sz="1800" b="0" i="0">
                        <a:effectLst/>
                      </a:endParaRPr>
                    </a:p>
                  </a:txBody>
                  <a:tcPr marL="68580" marR="68580" marT="34290" marB="34290">
                    <a:lnL w="4763" cap="flat" cmpd="sng" algn="ctr">
                      <a:solidFill>
                        <a:srgbClr val="8023AC"/>
                      </a:solidFill>
                      <a:prstDash val="solid"/>
                      <a:round/>
                      <a:headEnd type="none" w="med" len="med"/>
                      <a:tailEnd type="none" w="med" len="med"/>
                    </a:lnL>
                    <a:lnR w="4763" cap="flat" cmpd="sng" algn="ctr">
                      <a:solidFill>
                        <a:srgbClr val="8023AC"/>
                      </a:solidFill>
                      <a:prstDash val="solid"/>
                      <a:round/>
                      <a:headEnd type="none" w="med" len="med"/>
                      <a:tailEnd type="none" w="med" len="med"/>
                    </a:lnR>
                    <a:lnT w="4763" cap="flat" cmpd="sng" algn="ctr">
                      <a:solidFill>
                        <a:srgbClr val="48BD61"/>
                      </a:solidFill>
                      <a:prstDash val="solid"/>
                      <a:round/>
                      <a:headEnd type="none" w="med" len="med"/>
                      <a:tailEnd type="none" w="med" len="med"/>
                    </a:lnT>
                    <a:lnB w="4763" cap="flat" cmpd="sng" algn="ctr">
                      <a:solidFill>
                        <a:srgbClr val="8023AC"/>
                      </a:solidFill>
                      <a:prstDash val="solid"/>
                      <a:round/>
                      <a:headEnd type="none" w="med" len="med"/>
                      <a:tailEnd type="none" w="med" len="med"/>
                    </a:lnB>
                  </a:tcPr>
                </a:tc>
                <a:tc>
                  <a:txBody>
                    <a:bodyPr/>
                    <a:lstStyle/>
                    <a:p>
                      <a:pPr algn="ctr" rtl="0" fontAlgn="base"/>
                      <a:r>
                        <a:rPr lang="en-GB" sz="1400" b="1" i="0" dirty="0">
                          <a:effectLst/>
                          <a:latin typeface="Calibri" panose="020F0502020204030204" pitchFamily="34" charset="0"/>
                        </a:rPr>
                        <a:t>ECAS7001: Applied Research Design &amp; Analysis (ARDA) </a:t>
                      </a:r>
                      <a:r>
                        <a:rPr lang="en-GB" sz="1400" b="0" i="0" dirty="0">
                          <a:effectLst/>
                          <a:latin typeface="Calibri" panose="020F0502020204030204" pitchFamily="34" charset="0"/>
                        </a:rPr>
                        <a:t> </a:t>
                      </a:r>
                      <a:endParaRPr lang="en-GB" sz="2400" b="0" i="0" dirty="0">
                        <a:effectLst/>
                      </a:endParaRPr>
                    </a:p>
                    <a:p>
                      <a:pPr algn="ctr" rtl="0" fontAlgn="base"/>
                      <a:r>
                        <a:rPr lang="en-GB" sz="1400" b="0" i="0" dirty="0">
                          <a:effectLst/>
                          <a:latin typeface="Calibri" panose="020F0502020204030204" pitchFamily="34" charset="0"/>
                        </a:rPr>
                        <a:t>Two hours to view pre-recorded weekly </a:t>
                      </a:r>
                      <a:r>
                        <a:rPr lang="en-GB" sz="1400" b="0" i="0" dirty="0" smtClean="0">
                          <a:effectLst/>
                          <a:latin typeface="Calibri" panose="020F0502020204030204" pitchFamily="34" charset="0"/>
                        </a:rPr>
                        <a:t>lectures – 2pm – 4pm </a:t>
                      </a:r>
                    </a:p>
                    <a:p>
                      <a:pPr algn="ctr" rtl="0" fontAlgn="base"/>
                      <a:r>
                        <a:rPr lang="en-GB" sz="1400" b="0" i="0" dirty="0" smtClean="0">
                          <a:effectLst/>
                          <a:latin typeface="Calibri" panose="020F0502020204030204" pitchFamily="34" charset="0"/>
                        </a:rPr>
                        <a:t>Two </a:t>
                      </a:r>
                      <a:r>
                        <a:rPr lang="en-GB" sz="1400" b="0" i="0" dirty="0">
                          <a:effectLst/>
                          <a:latin typeface="Calibri" panose="020F0502020204030204" pitchFamily="34" charset="0"/>
                        </a:rPr>
                        <a:t>hour online workshop 4-6pm, </a:t>
                      </a:r>
                      <a:endParaRPr lang="en-GB" sz="1400" b="0" i="0" dirty="0" smtClean="0">
                        <a:effectLst/>
                        <a:latin typeface="Calibri" panose="020F0502020204030204" pitchFamily="34" charset="0"/>
                      </a:endParaRPr>
                    </a:p>
                    <a:p>
                      <a:pPr algn="ctr" rtl="0" fontAlgn="base"/>
                      <a:r>
                        <a:rPr lang="en-GB" sz="1400" b="0" i="0" dirty="0" smtClean="0">
                          <a:effectLst/>
                          <a:latin typeface="Calibri" panose="020F0502020204030204" pitchFamily="34" charset="0"/>
                        </a:rPr>
                        <a:t>One </a:t>
                      </a:r>
                      <a:r>
                        <a:rPr lang="en-GB" sz="1400" b="0" i="0" dirty="0">
                          <a:effectLst/>
                          <a:latin typeface="Calibri" panose="020F0502020204030204" pitchFamily="34" charset="0"/>
                        </a:rPr>
                        <a:t>hour clinic 6pm-7pm </a:t>
                      </a:r>
                      <a:endParaRPr lang="en-GB" sz="2400" b="0" i="0" dirty="0">
                        <a:effectLst/>
                      </a:endParaRPr>
                    </a:p>
                  </a:txBody>
                  <a:tcPr marL="68580" marR="68580" marT="34290" marB="34290">
                    <a:lnL w="4763" cap="flat" cmpd="sng" algn="ctr">
                      <a:solidFill>
                        <a:srgbClr val="8023AC"/>
                      </a:solidFill>
                      <a:prstDash val="solid"/>
                      <a:round/>
                      <a:headEnd type="none" w="med" len="med"/>
                      <a:tailEnd type="none" w="med" len="med"/>
                    </a:lnL>
                    <a:lnR w="4763" cap="flat" cmpd="sng" algn="ctr">
                      <a:solidFill>
                        <a:srgbClr val="604A74"/>
                      </a:solidFill>
                      <a:prstDash val="solid"/>
                      <a:round/>
                      <a:headEnd type="none" w="med" len="med"/>
                      <a:tailEnd type="none" w="med" len="med"/>
                    </a:lnR>
                    <a:lnT w="4763" cap="flat" cmpd="sng" algn="ctr">
                      <a:solidFill>
                        <a:srgbClr val="3016EB"/>
                      </a:solidFill>
                      <a:prstDash val="solid"/>
                      <a:round/>
                      <a:headEnd type="none" w="med" len="med"/>
                      <a:tailEnd type="none" w="med" len="med"/>
                    </a:lnT>
                    <a:lnB w="4763" cap="flat" cmpd="sng" algn="ctr">
                      <a:solidFill>
                        <a:srgbClr val="604A74"/>
                      </a:solidFill>
                      <a:prstDash val="solid"/>
                      <a:round/>
                      <a:headEnd type="none" w="med" len="med"/>
                      <a:tailEnd type="none" w="med" len="med"/>
                    </a:lnB>
                  </a:tcPr>
                </a:tc>
                <a:tc>
                  <a:txBody>
                    <a:bodyPr/>
                    <a:lstStyle/>
                    <a:p>
                      <a:pPr algn="ctr" rtl="0" fontAlgn="base"/>
                      <a:r>
                        <a:rPr lang="en-GB" sz="1400" b="1" i="0" dirty="0">
                          <a:effectLst/>
                          <a:latin typeface="Calibri" panose="020F0502020204030204" pitchFamily="34" charset="0"/>
                        </a:rPr>
                        <a:t>ECAS7003: Behaviour Change in Context </a:t>
                      </a:r>
                      <a:r>
                        <a:rPr lang="en-GB" sz="1400" b="0" i="0" dirty="0">
                          <a:effectLst/>
                          <a:latin typeface="Calibri" panose="020F0502020204030204" pitchFamily="34" charset="0"/>
                        </a:rPr>
                        <a:t> </a:t>
                      </a:r>
                      <a:endParaRPr lang="en-GB" sz="2400" b="0" i="0" dirty="0">
                        <a:effectLst/>
                      </a:endParaRPr>
                    </a:p>
                    <a:p>
                      <a:pPr algn="ctr" rtl="0" fontAlgn="base"/>
                      <a:r>
                        <a:rPr lang="en-GB" sz="1400" b="0" i="0" dirty="0" smtClean="0">
                          <a:effectLst/>
                          <a:latin typeface="Calibri" panose="020F0502020204030204" pitchFamily="34" charset="0"/>
                        </a:rPr>
                        <a:t>One</a:t>
                      </a:r>
                      <a:r>
                        <a:rPr lang="en-GB" sz="1400" b="0" i="0" baseline="0" dirty="0" smtClean="0">
                          <a:effectLst/>
                          <a:latin typeface="Calibri" panose="020F0502020204030204" pitchFamily="34" charset="0"/>
                        </a:rPr>
                        <a:t> to two</a:t>
                      </a:r>
                      <a:r>
                        <a:rPr lang="en-GB" sz="1400" b="0" i="0" dirty="0" smtClean="0">
                          <a:effectLst/>
                          <a:latin typeface="Calibri" panose="020F0502020204030204" pitchFamily="34" charset="0"/>
                        </a:rPr>
                        <a:t> </a:t>
                      </a:r>
                      <a:r>
                        <a:rPr lang="en-GB" sz="1400" b="0" i="0" dirty="0">
                          <a:effectLst/>
                          <a:latin typeface="Calibri" panose="020F0502020204030204" pitchFamily="34" charset="0"/>
                        </a:rPr>
                        <a:t>hour pre-recorded weekly lecture (</a:t>
                      </a:r>
                      <a:r>
                        <a:rPr lang="en-GB" sz="1400" b="0" i="0" dirty="0" smtClean="0">
                          <a:effectLst/>
                          <a:latin typeface="Calibri" panose="020F0502020204030204" pitchFamily="34" charset="0"/>
                        </a:rPr>
                        <a:t>2pm-4pm, with</a:t>
                      </a:r>
                      <a:r>
                        <a:rPr lang="en-GB" sz="1400" b="0" i="0" baseline="0" dirty="0" smtClean="0">
                          <a:effectLst/>
                          <a:latin typeface="Calibri" panose="020F0502020204030204" pitchFamily="34" charset="0"/>
                        </a:rPr>
                        <a:t> break!</a:t>
                      </a:r>
                      <a:r>
                        <a:rPr lang="en-GB" sz="1400" b="0" i="0" dirty="0" smtClean="0">
                          <a:effectLst/>
                          <a:latin typeface="Calibri" panose="020F0502020204030204" pitchFamily="34" charset="0"/>
                        </a:rPr>
                        <a:t>), </a:t>
                      </a:r>
                    </a:p>
                    <a:p>
                      <a:pPr algn="ctr" rtl="0" fontAlgn="base"/>
                      <a:r>
                        <a:rPr lang="en-GB" sz="1400" b="0" i="0" dirty="0" smtClean="0">
                          <a:effectLst/>
                          <a:latin typeface="Calibri" panose="020F0502020204030204" pitchFamily="34" charset="0"/>
                        </a:rPr>
                        <a:t>Two-Three </a:t>
                      </a:r>
                      <a:r>
                        <a:rPr lang="en-GB" sz="1400" b="0" i="0" dirty="0">
                          <a:effectLst/>
                          <a:latin typeface="Calibri" panose="020F0502020204030204" pitchFamily="34" charset="0"/>
                        </a:rPr>
                        <a:t>hour online synchronous session (4pm-7pm). </a:t>
                      </a:r>
                      <a:endParaRPr lang="en-GB" sz="2400" b="0" i="0" dirty="0">
                        <a:effectLst/>
                      </a:endParaRPr>
                    </a:p>
                  </a:txBody>
                  <a:tcPr marL="68580" marR="68580" marT="34290" marB="34290">
                    <a:lnL w="4763" cap="flat" cmpd="sng" algn="ctr">
                      <a:solidFill>
                        <a:srgbClr val="604A74"/>
                      </a:solidFill>
                      <a:prstDash val="solid"/>
                      <a:round/>
                      <a:headEnd type="none" w="med" len="med"/>
                      <a:tailEnd type="none" w="med" len="med"/>
                    </a:lnL>
                    <a:lnR w="4763" cap="flat" cmpd="sng" algn="ctr">
                      <a:solidFill>
                        <a:srgbClr val="A0E373"/>
                      </a:solidFill>
                      <a:prstDash val="solid"/>
                      <a:round/>
                      <a:headEnd type="none" w="med" len="med"/>
                      <a:tailEnd type="none" w="med" len="med"/>
                    </a:lnR>
                    <a:lnT w="4763" cap="flat" cmpd="sng" algn="ctr">
                      <a:solidFill>
                        <a:srgbClr val="90B0EA"/>
                      </a:solidFill>
                      <a:prstDash val="solid"/>
                      <a:round/>
                      <a:headEnd type="none" w="med" len="med"/>
                      <a:tailEnd type="none" w="med" len="med"/>
                    </a:lnT>
                    <a:lnB w="4763" cap="flat" cmpd="sng" algn="ctr">
                      <a:solidFill>
                        <a:srgbClr val="A0E373"/>
                      </a:solidFill>
                      <a:prstDash val="solid"/>
                      <a:round/>
                      <a:headEnd type="none" w="med" len="med"/>
                      <a:tailEnd type="none" w="med" len="med"/>
                    </a:lnB>
                  </a:tcPr>
                </a:tc>
                <a:extLst>
                  <a:ext uri="{0D108BD9-81ED-4DB2-BD59-A6C34878D82A}">
                    <a16:rowId xmlns:a16="http://schemas.microsoft.com/office/drawing/2014/main" val="2577098456"/>
                  </a:ext>
                </a:extLst>
              </a:tr>
              <a:tr h="274320">
                <a:tc>
                  <a:txBody>
                    <a:bodyPr/>
                    <a:lstStyle/>
                    <a:p>
                      <a:pPr algn="l" rtl="0" fontAlgn="base"/>
                      <a:r>
                        <a:rPr lang="en-GB" sz="1100" b="0" i="0">
                          <a:effectLst/>
                          <a:latin typeface="Calibri" panose="020F0502020204030204" pitchFamily="34" charset="0"/>
                        </a:rPr>
                        <a:t>w/c 19</a:t>
                      </a:r>
                      <a:r>
                        <a:rPr lang="en-GB" sz="800" b="0" i="0" baseline="30000">
                          <a:effectLst/>
                          <a:latin typeface="Calibri" panose="020F0502020204030204" pitchFamily="34" charset="0"/>
                        </a:rPr>
                        <a:t>th</a:t>
                      </a:r>
                      <a:r>
                        <a:rPr lang="en-GB" sz="1100" b="0" i="0">
                          <a:effectLst/>
                          <a:latin typeface="Calibri" panose="020F0502020204030204" pitchFamily="34" charset="0"/>
                        </a:rPr>
                        <a:t> Oct </a:t>
                      </a:r>
                      <a:endParaRPr lang="en-GB" sz="1800" b="0" i="0">
                        <a:effectLst/>
                      </a:endParaRPr>
                    </a:p>
                  </a:txBody>
                  <a:tcPr marL="68580" marR="68580" marT="34290" marB="34290">
                    <a:lnL w="4763" cap="flat" cmpd="sng" algn="ctr">
                      <a:solidFill>
                        <a:srgbClr val="3060E0"/>
                      </a:solidFill>
                      <a:prstDash val="solid"/>
                      <a:round/>
                      <a:headEnd type="none" w="med" len="med"/>
                      <a:tailEnd type="none" w="med" len="med"/>
                    </a:lnL>
                    <a:lnR w="4763" cap="flat" cmpd="sng" algn="ctr">
                      <a:solidFill>
                        <a:srgbClr val="3060E0"/>
                      </a:solidFill>
                      <a:prstDash val="solid"/>
                      <a:round/>
                      <a:headEnd type="none" w="med" len="med"/>
                      <a:tailEnd type="none" w="med" len="med"/>
                    </a:lnR>
                    <a:lnT w="4763" cap="flat" cmpd="sng" algn="ctr">
                      <a:solidFill>
                        <a:srgbClr val="8023AC"/>
                      </a:solidFill>
                      <a:prstDash val="solid"/>
                      <a:round/>
                      <a:headEnd type="none" w="med" len="med"/>
                      <a:tailEnd type="none" w="med" len="med"/>
                    </a:lnT>
                    <a:lnB w="4763" cap="flat" cmpd="sng" algn="ctr">
                      <a:solidFill>
                        <a:srgbClr val="3060E0"/>
                      </a:solidFill>
                      <a:prstDash val="solid"/>
                      <a:round/>
                      <a:headEnd type="none" w="med" len="med"/>
                      <a:tailEnd type="none" w="med" len="med"/>
                    </a:lnB>
                  </a:tcPr>
                </a:tc>
                <a:tc>
                  <a:txBody>
                    <a:bodyPr/>
                    <a:lstStyle/>
                    <a:p>
                      <a:pPr algn="ctr" rtl="0" fontAlgn="base"/>
                      <a:r>
                        <a:rPr lang="en-GB" sz="1400" b="0" i="0">
                          <a:effectLst/>
                          <a:latin typeface="Calibri" panose="020F0502020204030204" pitchFamily="34" charset="0"/>
                        </a:rPr>
                        <a:t>ARDA   </a:t>
                      </a:r>
                      <a:endParaRPr lang="en-GB" sz="2400" b="0" i="0">
                        <a:effectLst/>
                      </a:endParaRPr>
                    </a:p>
                  </a:txBody>
                  <a:tcPr marL="68580" marR="68580" marT="34290" marB="34290">
                    <a:lnL w="4763" cap="flat" cmpd="sng" algn="ctr">
                      <a:solidFill>
                        <a:srgbClr val="3060E0"/>
                      </a:solidFill>
                      <a:prstDash val="solid"/>
                      <a:round/>
                      <a:headEnd type="none" w="med" len="med"/>
                      <a:tailEnd type="none" w="med" len="med"/>
                    </a:lnL>
                    <a:lnR w="4763" cap="flat" cmpd="sng" algn="ctr">
                      <a:solidFill>
                        <a:srgbClr val="505EE0"/>
                      </a:solidFill>
                      <a:prstDash val="solid"/>
                      <a:round/>
                      <a:headEnd type="none" w="med" len="med"/>
                      <a:tailEnd type="none" w="med" len="med"/>
                    </a:lnR>
                    <a:lnT w="4763" cap="flat" cmpd="sng" algn="ctr">
                      <a:solidFill>
                        <a:srgbClr val="604A74"/>
                      </a:solidFill>
                      <a:prstDash val="solid"/>
                      <a:round/>
                      <a:headEnd type="none" w="med" len="med"/>
                      <a:tailEnd type="none" w="med" len="med"/>
                    </a:lnT>
                    <a:lnB w="4763" cap="flat" cmpd="sng" algn="ctr">
                      <a:solidFill>
                        <a:srgbClr val="505EE0"/>
                      </a:solidFill>
                      <a:prstDash val="solid"/>
                      <a:round/>
                      <a:headEnd type="none" w="med" len="med"/>
                      <a:tailEnd type="none" w="med" len="med"/>
                    </a:lnB>
                  </a:tcPr>
                </a:tc>
                <a:tc>
                  <a:txBody>
                    <a:bodyPr/>
                    <a:lstStyle/>
                    <a:p>
                      <a:pPr algn="ctr" rtl="0" fontAlgn="base"/>
                      <a:r>
                        <a:rPr lang="en-GB" sz="1400" b="0" i="0" dirty="0">
                          <a:effectLst/>
                          <a:latin typeface="Calibri" panose="020F0502020204030204" pitchFamily="34" charset="0"/>
                        </a:rPr>
                        <a:t>Behaviour Change in Context </a:t>
                      </a:r>
                      <a:endParaRPr lang="en-GB" sz="2400" b="0" i="0" dirty="0">
                        <a:effectLst/>
                      </a:endParaRPr>
                    </a:p>
                  </a:txBody>
                  <a:tcPr marL="68580" marR="68580" marT="34290" marB="34290">
                    <a:lnL w="4763" cap="flat" cmpd="sng" algn="ctr">
                      <a:solidFill>
                        <a:srgbClr val="505EE0"/>
                      </a:solidFill>
                      <a:prstDash val="solid"/>
                      <a:round/>
                      <a:headEnd type="none" w="med" len="med"/>
                      <a:tailEnd type="none" w="med" len="med"/>
                    </a:lnL>
                    <a:lnR w="4763" cap="flat" cmpd="sng" algn="ctr">
                      <a:solidFill>
                        <a:srgbClr val="C08B56"/>
                      </a:solidFill>
                      <a:prstDash val="solid"/>
                      <a:round/>
                      <a:headEnd type="none" w="med" len="med"/>
                      <a:tailEnd type="none" w="med" len="med"/>
                    </a:lnR>
                    <a:lnT w="4763" cap="flat" cmpd="sng" algn="ctr">
                      <a:solidFill>
                        <a:srgbClr val="A0E373"/>
                      </a:solidFill>
                      <a:prstDash val="solid"/>
                      <a:round/>
                      <a:headEnd type="none" w="med" len="med"/>
                      <a:tailEnd type="none" w="med" len="med"/>
                    </a:lnT>
                    <a:lnB w="4763" cap="flat" cmpd="sng" algn="ctr">
                      <a:solidFill>
                        <a:srgbClr val="C08B56"/>
                      </a:solidFill>
                      <a:prstDash val="solid"/>
                      <a:round/>
                      <a:headEnd type="none" w="med" len="med"/>
                      <a:tailEnd type="none" w="med" len="med"/>
                    </a:lnB>
                  </a:tcPr>
                </a:tc>
                <a:extLst>
                  <a:ext uri="{0D108BD9-81ED-4DB2-BD59-A6C34878D82A}">
                    <a16:rowId xmlns:a16="http://schemas.microsoft.com/office/drawing/2014/main" val="276526882"/>
                  </a:ext>
                </a:extLst>
              </a:tr>
              <a:tr h="388620">
                <a:tc>
                  <a:txBody>
                    <a:bodyPr/>
                    <a:lstStyle/>
                    <a:p>
                      <a:pPr algn="l" rtl="0" fontAlgn="base"/>
                      <a:r>
                        <a:rPr lang="en-GB" sz="1100" b="0" i="0">
                          <a:effectLst/>
                          <a:latin typeface="Calibri" panose="020F0502020204030204" pitchFamily="34" charset="0"/>
                        </a:rPr>
                        <a:t>w/c 26th Oct </a:t>
                      </a:r>
                      <a:endParaRPr lang="en-GB" sz="1800" b="0" i="0">
                        <a:effectLst/>
                      </a:endParaRPr>
                    </a:p>
                  </a:txBody>
                  <a:tcPr marL="68580" marR="68580" marT="34290" marB="34290">
                    <a:lnL w="4763" cap="flat" cmpd="sng" algn="ctr">
                      <a:solidFill>
                        <a:srgbClr val="508C56"/>
                      </a:solidFill>
                      <a:prstDash val="solid"/>
                      <a:round/>
                      <a:headEnd type="none" w="med" len="med"/>
                      <a:tailEnd type="none" w="med" len="med"/>
                    </a:lnL>
                    <a:lnR w="4763" cap="flat" cmpd="sng" algn="ctr">
                      <a:solidFill>
                        <a:srgbClr val="508C56"/>
                      </a:solidFill>
                      <a:prstDash val="solid"/>
                      <a:round/>
                      <a:headEnd type="none" w="med" len="med"/>
                      <a:tailEnd type="none" w="med" len="med"/>
                    </a:lnR>
                    <a:lnT w="4763" cap="flat" cmpd="sng" algn="ctr">
                      <a:solidFill>
                        <a:srgbClr val="3060E0"/>
                      </a:solidFill>
                      <a:prstDash val="solid"/>
                      <a:round/>
                      <a:headEnd type="none" w="med" len="med"/>
                      <a:tailEnd type="none" w="med" len="med"/>
                    </a:lnT>
                    <a:lnB w="4763" cap="flat" cmpd="sng" algn="ctr">
                      <a:solidFill>
                        <a:srgbClr val="3060E0"/>
                      </a:solidFill>
                      <a:prstDash val="solid"/>
                      <a:round/>
                      <a:headEnd type="none" w="med" len="med"/>
                      <a:tailEnd type="none" w="med" len="med"/>
                    </a:lnB>
                    <a:solidFill>
                      <a:srgbClr val="FFE599"/>
                    </a:solidFill>
                  </a:tcPr>
                </a:tc>
                <a:tc gridSpan="2">
                  <a:txBody>
                    <a:bodyPr/>
                    <a:lstStyle/>
                    <a:p>
                      <a:pPr algn="l" rtl="0" fontAlgn="base"/>
                      <a:r>
                        <a:rPr lang="en-GB" sz="1100" b="0" i="0" dirty="0">
                          <a:effectLst/>
                          <a:latin typeface="Calibri" panose="020F0502020204030204" pitchFamily="34" charset="0"/>
                        </a:rPr>
                        <a:t>                                                                          Half term (no scheduled teaching </a:t>
                      </a:r>
                      <a:endParaRPr lang="en-GB" sz="1800" b="0" i="0" dirty="0">
                        <a:effectLst/>
                      </a:endParaRPr>
                    </a:p>
                  </a:txBody>
                  <a:tcPr marL="68580" marR="68580" marT="34290" marB="34290">
                    <a:lnL w="4763" cap="flat" cmpd="sng" algn="ctr">
                      <a:solidFill>
                        <a:srgbClr val="508C56"/>
                      </a:solidFill>
                      <a:prstDash val="solid"/>
                      <a:round/>
                      <a:headEnd type="none" w="med" len="med"/>
                      <a:tailEnd type="none" w="med" len="med"/>
                    </a:lnL>
                    <a:lnR w="4763" cap="flat" cmpd="sng" algn="ctr">
                      <a:solidFill>
                        <a:srgbClr val="408156"/>
                      </a:solidFill>
                      <a:prstDash val="solid"/>
                      <a:round/>
                      <a:headEnd type="none" w="med" len="med"/>
                      <a:tailEnd type="none" w="med" len="med"/>
                    </a:lnR>
                    <a:lnT w="4763" cap="flat" cmpd="sng" algn="ctr">
                      <a:solidFill>
                        <a:srgbClr val="505EE0"/>
                      </a:solidFill>
                      <a:prstDash val="solid"/>
                      <a:round/>
                      <a:headEnd type="none" w="med" len="med"/>
                      <a:tailEnd type="none" w="med" len="med"/>
                    </a:lnT>
                    <a:lnB w="4763" cap="flat" cmpd="sng" algn="ctr">
                      <a:solidFill>
                        <a:srgbClr val="505EE0"/>
                      </a:solidFill>
                      <a:prstDash val="solid"/>
                      <a:round/>
                      <a:headEnd type="none" w="med" len="med"/>
                      <a:tailEnd type="none" w="med" len="med"/>
                    </a:lnB>
                    <a:solidFill>
                      <a:srgbClr val="FFE599"/>
                    </a:solidFill>
                  </a:tcPr>
                </a:tc>
                <a:tc hMerge="1">
                  <a:txBody>
                    <a:bodyPr/>
                    <a:lstStyle/>
                    <a:p>
                      <a:endParaRPr lang="en-GB"/>
                    </a:p>
                  </a:txBody>
                  <a:tcPr/>
                </a:tc>
                <a:extLst>
                  <a:ext uri="{0D108BD9-81ED-4DB2-BD59-A6C34878D82A}">
                    <a16:rowId xmlns:a16="http://schemas.microsoft.com/office/drawing/2014/main" val="810928641"/>
                  </a:ext>
                </a:extLst>
              </a:tr>
              <a:tr h="259120">
                <a:tc>
                  <a:txBody>
                    <a:bodyPr/>
                    <a:lstStyle/>
                    <a:p>
                      <a:pPr algn="l" rtl="0" fontAlgn="base"/>
                      <a:endParaRPr lang="en-GB" sz="1100" b="0" i="1">
                        <a:effectLst/>
                      </a:endParaRPr>
                    </a:p>
                  </a:txBody>
                  <a:tcPr marL="68580" marR="68580" marT="34290" marB="34290">
                    <a:lnL w="4763" cap="flat" cmpd="sng" algn="ctr">
                      <a:solidFill>
                        <a:srgbClr val="508C56"/>
                      </a:solidFill>
                      <a:prstDash val="solid"/>
                      <a:round/>
                      <a:headEnd type="none" w="med" len="med"/>
                      <a:tailEnd type="none" w="med" len="med"/>
                    </a:lnL>
                    <a:lnR w="4763" cap="flat" cmpd="sng" algn="ctr">
                      <a:solidFill>
                        <a:srgbClr val="508C56"/>
                      </a:solidFill>
                      <a:prstDash val="solid"/>
                      <a:round/>
                      <a:headEnd type="none" w="med" len="med"/>
                      <a:tailEnd type="none" w="med" len="med"/>
                    </a:lnR>
                    <a:lnT w="4763" cap="flat" cmpd="sng" algn="ctr">
                      <a:solidFill>
                        <a:srgbClr val="3060E0"/>
                      </a:solidFill>
                      <a:prstDash val="solid"/>
                      <a:round/>
                      <a:headEnd type="none" w="med" len="med"/>
                      <a:tailEnd type="none" w="med" len="med"/>
                    </a:lnT>
                    <a:lnB w="4763" cap="flat" cmpd="sng" algn="ctr">
                      <a:solidFill>
                        <a:srgbClr val="508C56"/>
                      </a:solidFill>
                      <a:prstDash val="solid"/>
                      <a:round/>
                      <a:headEnd type="none" w="med" len="med"/>
                      <a:tailEnd type="none" w="med" len="med"/>
                    </a:lnB>
                    <a:solidFill>
                      <a:srgbClr val="FFE599"/>
                    </a:solidFill>
                  </a:tcPr>
                </a:tc>
                <a:tc gridSpan="2">
                  <a:txBody>
                    <a:bodyPr/>
                    <a:lstStyle/>
                    <a:p>
                      <a:pPr algn="l" rtl="0" fontAlgn="base"/>
                      <a:r>
                        <a:rPr lang="en-GB" sz="1100" b="0" i="1" dirty="0" smtClean="0">
                          <a:effectLst/>
                        </a:rPr>
                        <a:t>* Subject to change</a:t>
                      </a:r>
                      <a:r>
                        <a:rPr lang="en-GB" sz="1100" b="0" i="1" baseline="0" dirty="0" smtClean="0">
                          <a:effectLst/>
                        </a:rPr>
                        <a:t> due to COVID</a:t>
                      </a:r>
                      <a:endParaRPr lang="en-GB" sz="1100" b="0" i="1" dirty="0">
                        <a:effectLst/>
                      </a:endParaRPr>
                    </a:p>
                  </a:txBody>
                  <a:tcPr marL="68580" marR="68580" marT="34290" marB="34290">
                    <a:lnL w="4763" cap="flat" cmpd="sng" algn="ctr">
                      <a:solidFill>
                        <a:srgbClr val="508C56"/>
                      </a:solidFill>
                      <a:prstDash val="solid"/>
                      <a:round/>
                      <a:headEnd type="none" w="med" len="med"/>
                      <a:tailEnd type="none" w="med" len="med"/>
                    </a:lnL>
                    <a:lnR w="4763" cap="flat" cmpd="sng" algn="ctr">
                      <a:solidFill>
                        <a:srgbClr val="408156"/>
                      </a:solidFill>
                      <a:prstDash val="solid"/>
                      <a:round/>
                      <a:headEnd type="none" w="med" len="med"/>
                      <a:tailEnd type="none" w="med" len="med"/>
                    </a:lnR>
                    <a:lnT w="4763" cap="flat" cmpd="sng" algn="ctr">
                      <a:solidFill>
                        <a:srgbClr val="505EE0"/>
                      </a:solidFill>
                      <a:prstDash val="solid"/>
                      <a:round/>
                      <a:headEnd type="none" w="med" len="med"/>
                      <a:tailEnd type="none" w="med" len="med"/>
                    </a:lnT>
                    <a:lnB w="4763" cap="flat" cmpd="sng" algn="ctr">
                      <a:solidFill>
                        <a:srgbClr val="408156"/>
                      </a:solidFill>
                      <a:prstDash val="solid"/>
                      <a:round/>
                      <a:headEnd type="none" w="med" len="med"/>
                      <a:tailEnd type="none" w="med" len="med"/>
                    </a:lnB>
                    <a:solidFill>
                      <a:srgbClr val="FFE599"/>
                    </a:solidFill>
                  </a:tcPr>
                </a:tc>
                <a:tc hMerge="1">
                  <a:txBody>
                    <a:bodyPr/>
                    <a:lstStyle/>
                    <a:p>
                      <a:endParaRPr lang="en-GB"/>
                    </a:p>
                  </a:txBody>
                  <a:tcPr/>
                </a:tc>
                <a:extLst>
                  <a:ext uri="{0D108BD9-81ED-4DB2-BD59-A6C34878D82A}">
                    <a16:rowId xmlns:a16="http://schemas.microsoft.com/office/drawing/2014/main" val="197959623"/>
                  </a:ext>
                </a:extLst>
              </a:tr>
            </a:tbl>
          </a:graphicData>
        </a:graphic>
      </p:graphicFrame>
    </p:spTree>
    <p:extLst>
      <p:ext uri="{BB962C8B-B14F-4D97-AF65-F5344CB8AC3E}">
        <p14:creationId xmlns:p14="http://schemas.microsoft.com/office/powerpoint/2010/main" val="27110541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a:p>
        </p:txBody>
      </p:sp>
      <p:sp>
        <p:nvSpPr>
          <p:cNvPr id="6" name="Title 1"/>
          <p:cNvSpPr txBox="1">
            <a:spLocks/>
          </p:cNvSpPr>
          <p:nvPr/>
        </p:nvSpPr>
        <p:spPr>
          <a:xfrm>
            <a:off x="395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2" name="Title 1"/>
          <p:cNvSpPr>
            <a:spLocks noGrp="1"/>
          </p:cNvSpPr>
          <p:nvPr>
            <p:ph type="title"/>
          </p:nvPr>
        </p:nvSpPr>
        <p:spPr>
          <a:xfrm>
            <a:off x="755576" y="-93526"/>
            <a:ext cx="7477608" cy="1600200"/>
          </a:xfrm>
        </p:spPr>
        <p:txBody>
          <a:bodyPr>
            <a:noAutofit/>
          </a:bodyPr>
          <a:lstStyle/>
          <a:p>
            <a:pPr algn="ctr"/>
            <a:r>
              <a:rPr lang="en-GB" dirty="0" smtClean="0"/>
              <a:t>Attendance/Engagement </a:t>
            </a:r>
            <a:endParaRPr lang="en-GB" dirty="0"/>
          </a:p>
        </p:txBody>
      </p:sp>
      <p:sp>
        <p:nvSpPr>
          <p:cNvPr id="3" name="Content Placeholder 2"/>
          <p:cNvSpPr>
            <a:spLocks noGrp="1"/>
          </p:cNvSpPr>
          <p:nvPr>
            <p:ph idx="1"/>
          </p:nvPr>
        </p:nvSpPr>
        <p:spPr>
          <a:xfrm>
            <a:off x="844624" y="1732892"/>
            <a:ext cx="7543800" cy="3886200"/>
          </a:xfrm>
        </p:spPr>
        <p:txBody>
          <a:bodyPr/>
          <a:lstStyle/>
          <a:p>
            <a:pPr marL="0" indent="0">
              <a:buNone/>
            </a:pPr>
            <a:r>
              <a:rPr lang="en-GB" dirty="0" smtClean="0"/>
              <a:t>Moodle module engagement tracker</a:t>
            </a:r>
          </a:p>
          <a:p>
            <a:pPr marL="0" indent="0">
              <a:buNone/>
            </a:pPr>
            <a:endParaRPr lang="en-GB" dirty="0"/>
          </a:p>
          <a:p>
            <a:pPr marL="0" indent="0">
              <a:buNone/>
            </a:pPr>
            <a:r>
              <a:rPr lang="en-GB" dirty="0" smtClean="0"/>
              <a:t>Notify us if you are unable to attend for a valid reason </a:t>
            </a:r>
          </a:p>
          <a:p>
            <a:pPr marL="0" indent="0">
              <a:buNone/>
            </a:pPr>
            <a:endParaRPr lang="en-GB" dirty="0"/>
          </a:p>
          <a:p>
            <a:pPr marL="0" indent="0">
              <a:buNone/>
            </a:pPr>
            <a:r>
              <a:rPr lang="en-GB" dirty="0" smtClean="0"/>
              <a:t>Substantial engagement required outside of the online sessions </a:t>
            </a:r>
            <a:endParaRPr lang="en-GB" dirty="0"/>
          </a:p>
        </p:txBody>
      </p:sp>
    </p:spTree>
    <p:extLst>
      <p:ext uri="{BB962C8B-B14F-4D97-AF65-F5344CB8AC3E}">
        <p14:creationId xmlns:p14="http://schemas.microsoft.com/office/powerpoint/2010/main" val="3278691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a:p>
        </p:txBody>
      </p:sp>
      <p:sp>
        <p:nvSpPr>
          <p:cNvPr id="6" name="Title 1"/>
          <p:cNvSpPr txBox="1">
            <a:spLocks/>
          </p:cNvSpPr>
          <p:nvPr/>
        </p:nvSpPr>
        <p:spPr>
          <a:xfrm>
            <a:off x="395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2" name="Title 1"/>
          <p:cNvSpPr>
            <a:spLocks noGrp="1"/>
          </p:cNvSpPr>
          <p:nvPr>
            <p:ph type="title"/>
          </p:nvPr>
        </p:nvSpPr>
        <p:spPr>
          <a:xfrm>
            <a:off x="929072" y="2060848"/>
            <a:ext cx="6781800" cy="1600200"/>
          </a:xfrm>
        </p:spPr>
        <p:txBody>
          <a:bodyPr>
            <a:noAutofit/>
          </a:bodyPr>
          <a:lstStyle/>
          <a:p>
            <a:pPr algn="ctr"/>
            <a:r>
              <a:rPr lang="en-GB" dirty="0"/>
              <a:t>Assessment</a:t>
            </a:r>
          </a:p>
        </p:txBody>
      </p:sp>
    </p:spTree>
    <p:extLst>
      <p:ext uri="{BB962C8B-B14F-4D97-AF65-F5344CB8AC3E}">
        <p14:creationId xmlns:p14="http://schemas.microsoft.com/office/powerpoint/2010/main" val="3928210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a:p>
        </p:txBody>
      </p:sp>
      <p:sp>
        <p:nvSpPr>
          <p:cNvPr id="6" name="Title 1"/>
          <p:cNvSpPr txBox="1">
            <a:spLocks/>
          </p:cNvSpPr>
          <p:nvPr/>
        </p:nvSpPr>
        <p:spPr>
          <a:xfrm>
            <a:off x="395536" y="764704"/>
            <a:ext cx="8064896"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a:t>Assessment Schedule &amp;  Assessment Info </a:t>
            </a:r>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8" name="Content Placeholder 7"/>
          <p:cNvSpPr>
            <a:spLocks noGrp="1"/>
          </p:cNvSpPr>
          <p:nvPr>
            <p:ph idx="1"/>
          </p:nvPr>
        </p:nvSpPr>
        <p:spPr>
          <a:xfrm>
            <a:off x="397202" y="2348880"/>
            <a:ext cx="7543800" cy="3886200"/>
          </a:xfrm>
        </p:spPr>
        <p:txBody>
          <a:bodyPr/>
          <a:lstStyle/>
          <a:p>
            <a:r>
              <a:rPr lang="en-GB" sz="2800" dirty="0"/>
              <a:t>On moodle</a:t>
            </a:r>
          </a:p>
          <a:p>
            <a:endParaRPr lang="en-GB" sz="2800" dirty="0"/>
          </a:p>
          <a:p>
            <a:r>
              <a:rPr lang="en-GB" sz="2800" dirty="0"/>
              <a:t>Assessment </a:t>
            </a:r>
            <a:r>
              <a:rPr lang="en-GB" sz="2800" dirty="0" err="1"/>
              <a:t>proformas</a:t>
            </a:r>
            <a:endParaRPr lang="en-GB" sz="2800" dirty="0"/>
          </a:p>
          <a:p>
            <a:endParaRPr lang="en-GB" sz="2800" dirty="0"/>
          </a:p>
          <a:p>
            <a:r>
              <a:rPr lang="en-GB" sz="2800" dirty="0"/>
              <a:t>Assessment criteria </a:t>
            </a:r>
          </a:p>
          <a:p>
            <a:pPr marL="0" indent="0">
              <a:buNone/>
            </a:pPr>
            <a:endParaRPr lang="en-GB" sz="28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71926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744" y="1311084"/>
            <a:ext cx="8127679" cy="4608512"/>
          </a:xfrm>
        </p:spPr>
        <p:txBody>
          <a:bodyPr>
            <a:normAutofit/>
          </a:bodyPr>
          <a:lstStyle/>
          <a:p>
            <a:pPr marL="0" indent="0" fontAlgn="base" hangingPunct="0">
              <a:buNone/>
            </a:pPr>
            <a:r>
              <a:rPr lang="en-GB" sz="2800" dirty="0"/>
              <a:t>Formative and summative</a:t>
            </a:r>
          </a:p>
          <a:p>
            <a:pPr fontAlgn="base" hangingPunct="0"/>
            <a:r>
              <a:rPr lang="en-GB" sz="2800" dirty="0"/>
              <a:t>NO EXAMS!</a:t>
            </a:r>
          </a:p>
          <a:p>
            <a:pPr fontAlgn="base" hangingPunct="0"/>
            <a:r>
              <a:rPr lang="en-GB" sz="2800" i="1" dirty="0"/>
              <a:t>Portfolio of research competencies</a:t>
            </a:r>
          </a:p>
          <a:p>
            <a:pPr fontAlgn="base" hangingPunct="0"/>
            <a:r>
              <a:rPr lang="en-GB" sz="2800" i="1" dirty="0"/>
              <a:t>Practical skills Assessment (research, statistics, analysis)</a:t>
            </a:r>
          </a:p>
          <a:p>
            <a:pPr fontAlgn="base" hangingPunct="0"/>
            <a:r>
              <a:rPr lang="en-GB" sz="2800" dirty="0"/>
              <a:t>Written essays</a:t>
            </a:r>
          </a:p>
          <a:p>
            <a:pPr fontAlgn="base" hangingPunct="0"/>
            <a:r>
              <a:rPr lang="en-GB" sz="2800" dirty="0"/>
              <a:t>Systematic Literature Review</a:t>
            </a:r>
          </a:p>
          <a:p>
            <a:pPr fontAlgn="base" hangingPunct="0"/>
            <a:r>
              <a:rPr lang="en-GB" sz="2800" dirty="0"/>
              <a:t>Professional presentations</a:t>
            </a:r>
          </a:p>
          <a:p>
            <a:pPr fontAlgn="base" hangingPunct="0"/>
            <a:r>
              <a:rPr lang="en-GB" sz="2800" dirty="0"/>
              <a:t>Research proposals/papers</a:t>
            </a:r>
          </a:p>
          <a:p>
            <a:pPr fontAlgn="base" hangingPunct="0"/>
            <a:endParaRPr lang="en-GB" sz="2800" dirty="0"/>
          </a:p>
        </p:txBody>
      </p:sp>
      <p:sp>
        <p:nvSpPr>
          <p:cNvPr id="4" name="Title 1"/>
          <p:cNvSpPr txBox="1">
            <a:spLocks/>
          </p:cNvSpPr>
          <p:nvPr/>
        </p:nvSpPr>
        <p:spPr>
          <a:xfrm>
            <a:off x="253074" y="440092"/>
            <a:ext cx="6781800" cy="870992"/>
          </a:xfrm>
          <a:prstGeom prst="rect">
            <a:avLst/>
          </a:prstGeom>
        </p:spPr>
        <p:txBody>
          <a:bodyPr vert="horz" lIns="91440" tIns="45720" rIns="91440" bIns="45720" rtlCol="0" anchor="b" anchorCtr="0">
            <a:normAutofit fontScale="52500" lnSpcReduction="20000"/>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Assessment strategies </a:t>
            </a:r>
          </a:p>
          <a:p>
            <a:r>
              <a:rPr lang="en-GB" dirty="0"/>
              <a:t> </a:t>
            </a:r>
          </a:p>
        </p:txBody>
      </p:sp>
    </p:spTree>
    <p:extLst>
      <p:ext uri="{BB962C8B-B14F-4D97-AF65-F5344CB8AC3E}">
        <p14:creationId xmlns:p14="http://schemas.microsoft.com/office/powerpoint/2010/main" val="3132922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a:p>
        </p:txBody>
      </p:sp>
      <p:sp>
        <p:nvSpPr>
          <p:cNvPr id="6" name="Title 1"/>
          <p:cNvSpPr txBox="1">
            <a:spLocks/>
          </p:cNvSpPr>
          <p:nvPr/>
        </p:nvSpPr>
        <p:spPr>
          <a:xfrm>
            <a:off x="395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2" name="Title 1"/>
          <p:cNvSpPr>
            <a:spLocks noGrp="1"/>
          </p:cNvSpPr>
          <p:nvPr>
            <p:ph type="title"/>
          </p:nvPr>
        </p:nvSpPr>
        <p:spPr>
          <a:xfrm>
            <a:off x="785597" y="3140968"/>
            <a:ext cx="6781800" cy="1600200"/>
          </a:xfrm>
        </p:spPr>
        <p:txBody>
          <a:bodyPr>
            <a:noAutofit/>
          </a:bodyPr>
          <a:lstStyle/>
          <a:p>
            <a:pPr algn="ctr"/>
            <a:r>
              <a:rPr lang="en-GB" dirty="0"/>
              <a:t>Critical thinking </a:t>
            </a:r>
            <a:br>
              <a:rPr lang="en-GB" dirty="0"/>
            </a:br>
            <a:r>
              <a:rPr lang="en-GB" dirty="0"/>
              <a:t>and approaches to assessment at Master’s level</a:t>
            </a:r>
          </a:p>
        </p:txBody>
      </p:sp>
    </p:spTree>
    <p:extLst>
      <p:ext uri="{BB962C8B-B14F-4D97-AF65-F5344CB8AC3E}">
        <p14:creationId xmlns:p14="http://schemas.microsoft.com/office/powerpoint/2010/main" val="3978807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23528" y="-99392"/>
            <a:ext cx="8426450" cy="1071563"/>
          </a:xfrm>
        </p:spPr>
        <p:txBody>
          <a:bodyPr>
            <a:normAutofit/>
          </a:bodyPr>
          <a:lstStyle/>
          <a:p>
            <a:pPr eaLnBrk="1" hangingPunct="1"/>
            <a:r>
              <a:rPr lang="en-GB" altLang="en-US" sz="3600" dirty="0"/>
              <a:t>Academic Levels</a:t>
            </a:r>
            <a:endParaRPr lang="en-US" altLang="en-US" sz="3600" dirty="0"/>
          </a:p>
        </p:txBody>
      </p:sp>
      <p:graphicFrame>
        <p:nvGraphicFramePr>
          <p:cNvPr id="11288" name="Group 24"/>
          <p:cNvGraphicFramePr>
            <a:graphicFrameLocks noGrp="1"/>
          </p:cNvGraphicFramePr>
          <p:nvPr>
            <p:ph idx="1"/>
          </p:nvPr>
        </p:nvGraphicFramePr>
        <p:xfrm>
          <a:off x="539552" y="908720"/>
          <a:ext cx="8426450" cy="5670213"/>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1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rgbClr val="FFFFFF"/>
                          </a:solidFill>
                          <a:effectLst/>
                          <a:latin typeface="Lucida Sans" pitchFamily="34" charset="0"/>
                          <a:ea typeface="ＭＳ Ｐゴシック" pitchFamily="16" charset="-128"/>
                        </a:rPr>
                        <a:t>Level</a:t>
                      </a:r>
                      <a:endParaRPr kumimoji="0" lang="en-US" altLang="en-US" sz="1800" b="1" i="0" u="none" strike="noStrike" cap="none" normalizeH="0" baseline="0" dirty="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Lucida Sans" pitchFamily="34" charset="0"/>
                          <a:ea typeface="ＭＳ Ｐゴシック" pitchFamily="16" charset="-128"/>
                        </a:rPr>
                        <a:t>What does it look like?</a:t>
                      </a:r>
                      <a:endParaRPr kumimoji="0" lang="en-US" altLang="en-US" sz="1800" b="1" i="0" u="none" strike="noStrike" cap="none" normalizeH="0" baseline="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9038">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4</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Theories and experiences described</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400">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5</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367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6</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67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7</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dirty="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115268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581128"/>
            <a:ext cx="8058472" cy="1600200"/>
          </a:xfrm>
        </p:spPr>
        <p:txBody>
          <a:bodyPr>
            <a:normAutofit/>
          </a:bodyPr>
          <a:lstStyle/>
          <a:p>
            <a:r>
              <a:rPr lang="en-GB" sz="3600" dirty="0"/>
              <a:t>Differences between MSc and Undergrad</a:t>
            </a:r>
          </a:p>
        </p:txBody>
      </p:sp>
      <p:sp>
        <p:nvSpPr>
          <p:cNvPr id="3" name="Content Placeholder 2"/>
          <p:cNvSpPr>
            <a:spLocks noGrp="1"/>
          </p:cNvSpPr>
          <p:nvPr>
            <p:ph sz="half" idx="1"/>
          </p:nvPr>
        </p:nvSpPr>
        <p:spPr>
          <a:xfrm>
            <a:off x="251520" y="764704"/>
            <a:ext cx="4392488" cy="4979639"/>
          </a:xfrm>
        </p:spPr>
        <p:txBody>
          <a:bodyPr>
            <a:normAutofit fontScale="92500" lnSpcReduction="20000"/>
          </a:bodyPr>
          <a:lstStyle/>
          <a:p>
            <a:r>
              <a:rPr lang="en-GB" dirty="0"/>
              <a:t>More independent work  </a:t>
            </a:r>
          </a:p>
          <a:p>
            <a:endParaRPr lang="en-GB" dirty="0"/>
          </a:p>
          <a:p>
            <a:r>
              <a:rPr lang="en-GB" dirty="0"/>
              <a:t>More interactive workshop-style lectures and seminars</a:t>
            </a:r>
          </a:p>
          <a:p>
            <a:endParaRPr lang="en-GB" dirty="0"/>
          </a:p>
          <a:p>
            <a:r>
              <a:rPr lang="en-GB" dirty="0"/>
              <a:t>More participation </a:t>
            </a:r>
          </a:p>
          <a:p>
            <a:endParaRPr lang="en-GB" dirty="0"/>
          </a:p>
          <a:p>
            <a:r>
              <a:rPr lang="en-GB" dirty="0"/>
              <a:t>More in-depth reading </a:t>
            </a:r>
          </a:p>
          <a:p>
            <a:endParaRPr lang="en-GB" dirty="0"/>
          </a:p>
          <a:p>
            <a:r>
              <a:rPr lang="en-GB" dirty="0"/>
              <a:t>More critical analysis and synthesis </a:t>
            </a:r>
          </a:p>
          <a:p>
            <a:endParaRPr lang="en-GB" dirty="0"/>
          </a:p>
        </p:txBody>
      </p:sp>
      <p:sp>
        <p:nvSpPr>
          <p:cNvPr id="5" name="Content Placeholder 2"/>
          <p:cNvSpPr>
            <a:spLocks noGrp="1"/>
          </p:cNvSpPr>
          <p:nvPr>
            <p:ph sz="half" idx="2"/>
          </p:nvPr>
        </p:nvSpPr>
        <p:spPr>
          <a:xfrm>
            <a:off x="4932040" y="836712"/>
            <a:ext cx="3657600" cy="4762500"/>
          </a:xfrm>
        </p:spPr>
        <p:txBody>
          <a:bodyPr>
            <a:normAutofit fontScale="92500" lnSpcReduction="20000"/>
          </a:bodyPr>
          <a:lstStyle/>
          <a:p>
            <a:r>
              <a:rPr lang="en-GB" dirty="0"/>
              <a:t>More time management</a:t>
            </a:r>
          </a:p>
          <a:p>
            <a:endParaRPr lang="en-GB" dirty="0"/>
          </a:p>
          <a:p>
            <a:r>
              <a:rPr lang="en-GB" dirty="0"/>
              <a:t>More preparation</a:t>
            </a:r>
          </a:p>
          <a:p>
            <a:endParaRPr lang="en-GB" dirty="0"/>
          </a:p>
          <a:p>
            <a:r>
              <a:rPr lang="en-GB" dirty="0"/>
              <a:t>More motivation</a:t>
            </a:r>
          </a:p>
          <a:p>
            <a:endParaRPr lang="en-GB" dirty="0"/>
          </a:p>
          <a:p>
            <a:r>
              <a:rPr lang="en-GB" dirty="0"/>
              <a:t>More passion</a:t>
            </a:r>
          </a:p>
          <a:p>
            <a:endParaRPr lang="en-GB" dirty="0"/>
          </a:p>
          <a:p>
            <a:r>
              <a:rPr lang="en-GB" dirty="0"/>
              <a:t>More stress management </a:t>
            </a:r>
          </a:p>
          <a:p>
            <a:endParaRPr lang="en-GB" dirty="0"/>
          </a:p>
          <a:p>
            <a:r>
              <a:rPr lang="en-GB" dirty="0"/>
              <a:t>More enjoyment!</a:t>
            </a:r>
          </a:p>
          <a:p>
            <a:endParaRPr lang="en-GB" dirty="0"/>
          </a:p>
        </p:txBody>
      </p:sp>
    </p:spTree>
    <p:extLst>
      <p:ext uri="{BB962C8B-B14F-4D97-AF65-F5344CB8AC3E}">
        <p14:creationId xmlns:p14="http://schemas.microsoft.com/office/powerpoint/2010/main" val="271205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11" y="437068"/>
            <a:ext cx="8837935" cy="5760639"/>
          </a:xfrm>
          <a:prstGeom prst="rect">
            <a:avLst/>
          </a:prstGeom>
          <a:solidFill>
            <a:schemeClr val="bg1"/>
          </a:solidFill>
          <a:ln>
            <a:noFill/>
          </a:ln>
          <a:effectLst/>
        </p:spPr>
      </p:pic>
      <p:sp>
        <p:nvSpPr>
          <p:cNvPr id="3" name="Title 1"/>
          <p:cNvSpPr txBox="1">
            <a:spLocks/>
          </p:cNvSpPr>
          <p:nvPr/>
        </p:nvSpPr>
        <p:spPr>
          <a:xfrm>
            <a:off x="523916" y="6197707"/>
            <a:ext cx="8058472" cy="1600200"/>
          </a:xfrm>
          <a:prstGeom prst="rect">
            <a:avLst/>
          </a:prstGeom>
        </p:spPr>
        <p:txBody>
          <a:bodyPr>
            <a:norm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a:t>Differences between MSc and Undergrad</a:t>
            </a:r>
          </a:p>
        </p:txBody>
      </p:sp>
    </p:spTree>
    <p:extLst>
      <p:ext uri="{BB962C8B-B14F-4D97-AF65-F5344CB8AC3E}">
        <p14:creationId xmlns:p14="http://schemas.microsoft.com/office/powerpoint/2010/main" val="2153211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little task…..</a:t>
            </a:r>
            <a:endParaRPr lang="en-GB" dirty="0"/>
          </a:p>
        </p:txBody>
      </p:sp>
      <p:sp>
        <p:nvSpPr>
          <p:cNvPr id="3" name="Content Placeholder 2"/>
          <p:cNvSpPr>
            <a:spLocks noGrp="1"/>
          </p:cNvSpPr>
          <p:nvPr>
            <p:ph idx="1"/>
          </p:nvPr>
        </p:nvSpPr>
        <p:spPr/>
        <p:txBody>
          <a:bodyPr/>
          <a:lstStyle/>
          <a:p>
            <a:r>
              <a:rPr lang="en-GB" dirty="0" smtClean="0"/>
              <a:t>What is critical thinking? </a:t>
            </a:r>
          </a:p>
          <a:p>
            <a:endParaRPr lang="en-GB" dirty="0" smtClean="0"/>
          </a:p>
          <a:p>
            <a:r>
              <a:rPr lang="en-GB" dirty="0" smtClean="0"/>
              <a:t>What is good evidence? </a:t>
            </a:r>
          </a:p>
          <a:p>
            <a:endParaRPr lang="en-GB" dirty="0" smtClean="0"/>
          </a:p>
          <a:p>
            <a:r>
              <a:rPr lang="en-GB" dirty="0" smtClean="0"/>
              <a:t>What are the barriers to critical thinking? </a:t>
            </a:r>
            <a:endParaRPr lang="en-GB" dirty="0"/>
          </a:p>
        </p:txBody>
      </p:sp>
    </p:spTree>
    <p:extLst>
      <p:ext uri="{BB962C8B-B14F-4D97-AF65-F5344CB8AC3E}">
        <p14:creationId xmlns:p14="http://schemas.microsoft.com/office/powerpoint/2010/main" val="2341490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8841" y="476672"/>
            <a:ext cx="8185720" cy="6063198"/>
          </a:xfrm>
          <a:prstGeom prst="rect">
            <a:avLst/>
          </a:prstGeom>
        </p:spPr>
        <p:txBody>
          <a:bodyPr wrap="square">
            <a:spAutoFit/>
          </a:bodyPr>
          <a:lstStyle/>
          <a:p>
            <a:r>
              <a:rPr lang="en-GB" sz="2800" b="1" dirty="0"/>
              <a:t>Critical reading </a:t>
            </a:r>
          </a:p>
          <a:p>
            <a:endParaRPr lang="en-GB" sz="2400" dirty="0"/>
          </a:p>
          <a:p>
            <a:r>
              <a:rPr lang="en-GB" sz="2400" dirty="0"/>
              <a:t>As you read your module materials follow these three steps.</a:t>
            </a:r>
          </a:p>
          <a:p>
            <a:endParaRPr lang="en-GB" sz="2400" dirty="0"/>
          </a:p>
          <a:p>
            <a:r>
              <a:rPr lang="en-GB" sz="2400" b="1" dirty="0"/>
              <a:t>Analyse </a:t>
            </a:r>
            <a:r>
              <a:rPr lang="en-GB" sz="2400" dirty="0"/>
              <a:t>- Examine how key components within your module materials fit together and relate to each other.</a:t>
            </a:r>
          </a:p>
          <a:p>
            <a:endParaRPr lang="en-GB" sz="2400" dirty="0"/>
          </a:p>
          <a:p>
            <a:r>
              <a:rPr lang="en-GB" sz="2400" b="1" dirty="0"/>
              <a:t>Compare</a:t>
            </a:r>
            <a:r>
              <a:rPr lang="en-GB" sz="2400" dirty="0"/>
              <a:t> - Explore the similarities and differences between the ideas you are reading about. Do some ideas conflict with or complement each other?</a:t>
            </a:r>
          </a:p>
          <a:p>
            <a:endParaRPr lang="en-GB" sz="2400" dirty="0"/>
          </a:p>
          <a:p>
            <a:r>
              <a:rPr lang="en-GB" sz="2400" b="1" dirty="0"/>
              <a:t>Synthesise </a:t>
            </a:r>
            <a:r>
              <a:rPr lang="en-GB" sz="24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p:txBody>
      </p:sp>
    </p:spTree>
    <p:extLst>
      <p:ext uri="{BB962C8B-B14F-4D97-AF65-F5344CB8AC3E}">
        <p14:creationId xmlns:p14="http://schemas.microsoft.com/office/powerpoint/2010/main" val="2978544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r>
              <a:rPr lang="en-GB" altLang="en-US"/>
              <a:t>What is Good Evidence?</a:t>
            </a:r>
            <a:endParaRPr lang="en-US" altLang="en-US"/>
          </a:p>
        </p:txBody>
      </p:sp>
      <p:sp>
        <p:nvSpPr>
          <p:cNvPr id="28675" name="Content Placeholder 2"/>
          <p:cNvSpPr>
            <a:spLocks noGrp="1"/>
          </p:cNvSpPr>
          <p:nvPr>
            <p:ph idx="1"/>
          </p:nvPr>
        </p:nvSpPr>
        <p:spPr>
          <a:xfrm>
            <a:off x="539552" y="-22448"/>
            <a:ext cx="8426450" cy="5808117"/>
          </a:xfrm>
        </p:spPr>
        <p:txBody>
          <a:bodyPr/>
          <a:lstStyle/>
          <a:p>
            <a:pPr eaLnBrk="1" hangingPunct="1"/>
            <a:r>
              <a:rPr lang="en-GB" altLang="en-US" dirty="0">
                <a:solidFill>
                  <a:schemeClr val="accent4">
                    <a:lumMod val="25000"/>
                  </a:schemeClr>
                </a:solidFill>
              </a:rPr>
              <a:t>Contemporary research evidence – valid and reliable</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Seminal research evidence</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Published in peer reviewed journals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Primary research as opposed to secondary citation </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But don’t overlook the value of other forms of evidence.....</a:t>
            </a:r>
          </a:p>
        </p:txBody>
      </p:sp>
    </p:spTree>
    <p:extLst>
      <p:ext uri="{BB962C8B-B14F-4D97-AF65-F5344CB8AC3E}">
        <p14:creationId xmlns:p14="http://schemas.microsoft.com/office/powerpoint/2010/main" val="1488759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251520" y="4572000"/>
            <a:ext cx="8640960" cy="1600200"/>
          </a:xfrm>
        </p:spPr>
        <p:txBody>
          <a:bodyPr>
            <a:normAutofit fontScale="90000"/>
          </a:bodyPr>
          <a:lstStyle/>
          <a:p>
            <a:pPr eaLnBrk="1" hangingPunct="1"/>
            <a:r>
              <a:rPr lang="en-GB" altLang="en-US" dirty="0"/>
              <a:t>Evidence is more than research....</a:t>
            </a:r>
            <a:endParaRPr lang="en-US" altLang="en-US" dirty="0"/>
          </a:p>
        </p:txBody>
      </p:sp>
      <p:sp>
        <p:nvSpPr>
          <p:cNvPr id="29699" name="Content Placeholder 2"/>
          <p:cNvSpPr>
            <a:spLocks noGrp="1"/>
          </p:cNvSpPr>
          <p:nvPr>
            <p:ph idx="1"/>
          </p:nvPr>
        </p:nvSpPr>
        <p:spPr>
          <a:xfrm>
            <a:off x="459931" y="260648"/>
            <a:ext cx="8426450" cy="4502150"/>
          </a:xfrm>
        </p:spPr>
        <p:txBody>
          <a:bodyPr/>
          <a:lstStyle/>
          <a:p>
            <a:r>
              <a:rPr lang="en-GB" altLang="en-US" dirty="0">
                <a:solidFill>
                  <a:schemeClr val="accent4">
                    <a:lumMod val="25000"/>
                  </a:schemeClr>
                </a:solidFill>
              </a:rPr>
              <a:t>Expert opinion – so some ‘opinion pieces’ may be ‘good evidence</a:t>
            </a:r>
          </a:p>
          <a:p>
            <a:endParaRPr lang="en-GB" altLang="en-US" dirty="0">
              <a:solidFill>
                <a:schemeClr val="accent4">
                  <a:lumMod val="25000"/>
                </a:schemeClr>
              </a:solidFill>
            </a:endParaRPr>
          </a:p>
          <a:p>
            <a:pPr eaLnBrk="1" hangingPunct="1"/>
            <a:r>
              <a:rPr lang="en-GB" altLang="en-US" dirty="0">
                <a:solidFill>
                  <a:schemeClr val="accent4">
                    <a:lumMod val="25000"/>
                  </a:schemeClr>
                </a:solidFill>
              </a:rPr>
              <a:t>Patient/client/carer perspectives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Own professional/personal experiences?</a:t>
            </a:r>
          </a:p>
        </p:txBody>
      </p:sp>
    </p:spTree>
    <p:extLst>
      <p:ext uri="{BB962C8B-B14F-4D97-AF65-F5344CB8AC3E}">
        <p14:creationId xmlns:p14="http://schemas.microsoft.com/office/powerpoint/2010/main" val="3233050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58775" y="0"/>
            <a:ext cx="8426450" cy="1143000"/>
          </a:xfrm>
        </p:spPr>
        <p:txBody>
          <a:bodyPr/>
          <a:lstStyle/>
          <a:p>
            <a:pPr eaLnBrk="1" hangingPunct="1"/>
            <a:r>
              <a:rPr lang="en-GB" altLang="en-US" dirty="0"/>
              <a:t>Barriers to Critical Thinking</a:t>
            </a:r>
            <a:endParaRPr lang="en-US" altLang="en-US" dirty="0"/>
          </a:p>
        </p:txBody>
      </p:sp>
      <p:sp>
        <p:nvSpPr>
          <p:cNvPr id="32771" name="Content Placeholder 2"/>
          <p:cNvSpPr>
            <a:spLocks noGrp="1"/>
          </p:cNvSpPr>
          <p:nvPr>
            <p:ph idx="1"/>
          </p:nvPr>
        </p:nvSpPr>
        <p:spPr>
          <a:xfrm>
            <a:off x="323528" y="1484784"/>
            <a:ext cx="8426450" cy="4845050"/>
          </a:xfrm>
        </p:spPr>
        <p:txBody>
          <a:bodyPr/>
          <a:lstStyle/>
          <a:p>
            <a:pPr eaLnBrk="1" hangingPunct="1"/>
            <a:r>
              <a:rPr lang="en-GB" altLang="en-US" dirty="0">
                <a:solidFill>
                  <a:schemeClr val="accent4">
                    <a:lumMod val="25000"/>
                  </a:schemeClr>
                </a:solidFill>
              </a:rPr>
              <a:t>Reluctance to critique experts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Mistaking critical analysis for ‘just commenting on the bad points’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Assuming teachers and experts always ‘have the answers’. Critical thinking means pursuing your own answers.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Our own assumptions, preconceptions, biases, experiences, beliefs etc.</a:t>
            </a:r>
          </a:p>
          <a:p>
            <a:pPr eaLnBrk="1" hangingPunct="1"/>
            <a:endParaRPr lang="en-GB" altLang="en-US" dirty="0">
              <a:solidFill>
                <a:schemeClr val="accent4">
                  <a:lumMod val="25000"/>
                </a:schemeClr>
              </a:solidFill>
            </a:endParaRPr>
          </a:p>
          <a:p>
            <a:pPr eaLnBrk="1" hangingPunct="1"/>
            <a:endParaRPr lang="en-US" altLang="en-US" dirty="0">
              <a:solidFill>
                <a:schemeClr val="accent4">
                  <a:lumMod val="25000"/>
                </a:schemeClr>
              </a:solidFill>
            </a:endParaRPr>
          </a:p>
        </p:txBody>
      </p:sp>
      <p:sp>
        <p:nvSpPr>
          <p:cNvPr id="2" name="AutoShape 2" descr="Critical Reading and Writing for Postgraduates | SAGE Publications Lt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14580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2699792" y="620688"/>
            <a:ext cx="3052539" cy="4334605"/>
          </a:xfrm>
          <a:prstGeom prst="rect">
            <a:avLst/>
          </a:prstGeom>
        </p:spPr>
      </p:pic>
      <p:sp>
        <p:nvSpPr>
          <p:cNvPr id="4" name="Title 3"/>
          <p:cNvSpPr>
            <a:spLocks noGrp="1"/>
          </p:cNvSpPr>
          <p:nvPr>
            <p:ph type="title"/>
          </p:nvPr>
        </p:nvSpPr>
        <p:spPr>
          <a:xfrm>
            <a:off x="762000" y="4293096"/>
            <a:ext cx="7914456" cy="1879104"/>
          </a:xfrm>
        </p:spPr>
        <p:txBody>
          <a:bodyPr/>
          <a:lstStyle/>
          <a:p>
            <a:r>
              <a:rPr lang="en-GB" dirty="0" smtClean="0"/>
              <a:t>Highly recommended</a:t>
            </a:r>
            <a:endParaRPr lang="en-GB" dirty="0"/>
          </a:p>
        </p:txBody>
      </p:sp>
    </p:spTree>
    <p:extLst>
      <p:ext uri="{BB962C8B-B14F-4D97-AF65-F5344CB8AC3E}">
        <p14:creationId xmlns:p14="http://schemas.microsoft.com/office/powerpoint/2010/main" val="2119581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And finally….Referencing</a:t>
            </a:r>
            <a:endParaRPr lang="en-GB" dirty="0"/>
          </a:p>
        </p:txBody>
      </p:sp>
      <p:sp>
        <p:nvSpPr>
          <p:cNvPr id="3" name="Content Placeholder 2"/>
          <p:cNvSpPr>
            <a:spLocks noGrp="1"/>
          </p:cNvSpPr>
          <p:nvPr>
            <p:ph idx="1"/>
          </p:nvPr>
        </p:nvSpPr>
        <p:spPr/>
        <p:txBody>
          <a:bodyPr>
            <a:normAutofit/>
          </a:bodyPr>
          <a:lstStyle/>
          <a:p>
            <a:r>
              <a:rPr lang="en-GB" sz="4800" b="1" dirty="0"/>
              <a:t>APA Style – always!</a:t>
            </a:r>
          </a:p>
        </p:txBody>
      </p:sp>
    </p:spTree>
    <p:extLst>
      <p:ext uri="{BB962C8B-B14F-4D97-AF65-F5344CB8AC3E}">
        <p14:creationId xmlns:p14="http://schemas.microsoft.com/office/powerpoint/2010/main" val="14436289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Newsprint</Template>
  <TotalTime>733</TotalTime>
  <Words>922</Words>
  <Application>Microsoft Office PowerPoint</Application>
  <PresentationFormat>On-screen Show (4:3)</PresentationFormat>
  <Paragraphs>170</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ＭＳ Ｐゴシック</vt:lpstr>
      <vt:lpstr>Arial</vt:lpstr>
      <vt:lpstr>Calibri</vt:lpstr>
      <vt:lpstr>Impact</vt:lpstr>
      <vt:lpstr>Lucida Sans</vt:lpstr>
      <vt:lpstr>Times New Roman</vt:lpstr>
      <vt:lpstr>NewsPrint</vt:lpstr>
      <vt:lpstr>PowerPoint Presentation</vt:lpstr>
      <vt:lpstr>PowerPoint Presentation</vt:lpstr>
      <vt:lpstr>Reminder: MSc Applied Psychology:  Online Delivery 2020-21  </vt:lpstr>
      <vt:lpstr>PowerPoint Presentation</vt:lpstr>
      <vt:lpstr>PowerPoint Presentation</vt:lpstr>
      <vt:lpstr>Attendance/Engagement </vt:lpstr>
      <vt:lpstr>Assessment</vt:lpstr>
      <vt:lpstr>PowerPoint Presentation</vt:lpstr>
      <vt:lpstr>PowerPoint Presentation</vt:lpstr>
      <vt:lpstr>Critical thinking  and approaches to assessment at Master’s level</vt:lpstr>
      <vt:lpstr>Academic Levels</vt:lpstr>
      <vt:lpstr>Differences between MSc and Undergrad</vt:lpstr>
      <vt:lpstr>PowerPoint Presentation</vt:lpstr>
      <vt:lpstr>A little task…..</vt:lpstr>
      <vt:lpstr>PowerPoint Presentation</vt:lpstr>
      <vt:lpstr>What is Good Evidence?</vt:lpstr>
      <vt:lpstr>Evidence is more than research....</vt:lpstr>
      <vt:lpstr>Barriers to Critical Thinking</vt:lpstr>
      <vt:lpstr>Highly recommended</vt:lpstr>
      <vt:lpstr>And finally….Referencing</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BSc(Hons) Psychology</dc:title>
  <dc:creator>edu-sc</dc:creator>
  <cp:lastModifiedBy>Ceri Phelps</cp:lastModifiedBy>
  <cp:revision>134</cp:revision>
  <cp:lastPrinted>2017-10-05T12:06:48Z</cp:lastPrinted>
  <dcterms:created xsi:type="dcterms:W3CDTF">2014-11-21T11:17:45Z</dcterms:created>
  <dcterms:modified xsi:type="dcterms:W3CDTF">2020-10-01T12:37:12Z</dcterms:modified>
</cp:coreProperties>
</file>