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9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4" autoAdjust="0"/>
    <p:restoredTop sz="56749" autoAdjust="0"/>
  </p:normalViewPr>
  <p:slideViewPr>
    <p:cSldViewPr snapToGrid="0">
      <p:cViewPr varScale="1">
        <p:scale>
          <a:sx n="48" d="100"/>
          <a:sy n="48" d="100"/>
        </p:scale>
        <p:origin x="209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FD3626-B363-49EC-AF8B-769F9DA69BA5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0C8209-B7DE-477D-806E-19EE7D24CA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39853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smtClean="0"/>
              <a:t>Find technology or people for digital projects in the public sector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0C8209-B7DE-477D-806E-19EE7D24CA61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07986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tx2">
                  <a:lumMod val="5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smtClean="0"/>
              <a:t>2/23/2017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52991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2/23/2017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63298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2/23/2017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39832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2/23/2017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60505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2/23/2017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28648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2/23/2017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71538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2/23/2017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37540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2/23/2017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18375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2/23/2017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91051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2/23/2017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80419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2/23/2017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897495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2/23/2017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467238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2/23/2017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943257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2/23/2017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37853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2/23/2017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01398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2/23/2017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462106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2/23/2017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02098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  <a:gradFill flip="none" rotWithShape="1">
            <a:gsLst>
              <a:gs pos="0">
                <a:schemeClr val="tx2"/>
              </a:gs>
              <a:gs pos="100000">
                <a:schemeClr val="tx2">
                  <a:lumMod val="50000"/>
                </a:schemeClr>
              </a:gs>
            </a:gsLst>
            <a:lin ang="5400000" scaled="0"/>
            <a:tileRect/>
          </a:gradFill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pFill/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pFill/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2/23/2017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655454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  <p:sldLayoutId id="2147483682" r:id="rId13"/>
    <p:sldLayoutId id="2147483683" r:id="rId14"/>
    <p:sldLayoutId id="2147483684" r:id="rId15"/>
    <p:sldLayoutId id="2147483685" r:id="rId16"/>
    <p:sldLayoutId id="2147483686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openeducationeuropa.eu/sites/default/files/images/scoreboard/Scoreboard_SEPTEMBER_2015.png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igitalmarketplace.service.gov.uk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Innovative Models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9116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84228" y="614617"/>
            <a:ext cx="2057399" cy="841158"/>
          </a:xfrm>
          <a:solidFill>
            <a:schemeClr val="tx1"/>
          </a:solidFill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CRACKLE</a:t>
            </a:r>
            <a:endParaRPr lang="en-GB" dirty="0">
              <a:solidFill>
                <a:schemeClr val="bg1"/>
              </a:solidFill>
              <a:latin typeface="Consolas" panose="020B0609020204030204" pitchFamily="49" charset="0"/>
              <a:cs typeface="Consolas" panose="020B0609020204030204" pitchFamily="49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71824" y="614617"/>
            <a:ext cx="5798454" cy="1115709"/>
          </a:xfrm>
        </p:spPr>
        <p:txBody>
          <a:bodyPr/>
          <a:lstStyle/>
          <a:p>
            <a:r>
              <a:rPr lang="en-GB" dirty="0"/>
              <a:t>U</a:t>
            </a:r>
            <a:r>
              <a:rPr lang="en-GB" dirty="0" smtClean="0"/>
              <a:t>sers </a:t>
            </a:r>
            <a:r>
              <a:rPr lang="en-GB" dirty="0"/>
              <a:t>to watch TV series or movies for free in exchange </a:t>
            </a:r>
            <a:r>
              <a:rPr lang="en-GB" dirty="0" smtClean="0"/>
              <a:t>for watching commercials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41412" y="712030"/>
            <a:ext cx="1177245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3600" dirty="0" err="1" smtClean="0">
                <a:latin typeface="Arial Rounded MT Bold" panose="020F0704030504030204" pitchFamily="34" charset="0"/>
              </a:rPr>
              <a:t>hulu</a:t>
            </a:r>
            <a:endParaRPr lang="en-GB" sz="3600" dirty="0">
              <a:latin typeface="Arial Rounded MT Bold" panose="020F070403050403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2014" y="5183114"/>
            <a:ext cx="2576287" cy="386443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6719" y="1642636"/>
            <a:ext cx="6776208" cy="4784152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846808" y="2792983"/>
            <a:ext cx="3289911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/>
              <a:t>What about MOOCS?</a:t>
            </a:r>
          </a:p>
          <a:p>
            <a:r>
              <a:rPr lang="en-GB" sz="2400" dirty="0"/>
              <a:t>Free access but diplomas and certificates are not free.</a:t>
            </a:r>
          </a:p>
          <a:p>
            <a:endParaRPr lang="en-GB" sz="2400" dirty="0"/>
          </a:p>
        </p:txBody>
      </p:sp>
      <p:sp>
        <p:nvSpPr>
          <p:cNvPr id="8" name="Rectangle 7"/>
          <p:cNvSpPr/>
          <p:nvPr/>
        </p:nvSpPr>
        <p:spPr>
          <a:xfrm>
            <a:off x="3669239" y="6297562"/>
            <a:ext cx="8522761" cy="523220"/>
          </a:xfrm>
          <a:prstGeom prst="rect">
            <a:avLst/>
          </a:prstGeom>
          <a:solidFill>
            <a:schemeClr val="tx1"/>
          </a:solidFill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  <a:latin typeface="HelveticaNeueLTStd-Lt"/>
              </a:rPr>
              <a:t>Distribution of MOOCs per country. Source: </a:t>
            </a:r>
            <a:r>
              <a:rPr lang="en-GB" sz="1400" dirty="0">
                <a:solidFill>
                  <a:schemeClr val="bg1"/>
                </a:solidFill>
                <a:latin typeface="HelveticaNeueLTStd-Lt"/>
                <a:hlinkClick r:id="rId4"/>
              </a:rPr>
              <a:t>http://</a:t>
            </a:r>
            <a:r>
              <a:rPr lang="en-GB" sz="1400" dirty="0" smtClean="0">
                <a:solidFill>
                  <a:schemeClr val="bg1"/>
                </a:solidFill>
                <a:latin typeface="HelveticaNeueLTStd-Lt"/>
                <a:hlinkClick r:id="rId4"/>
              </a:rPr>
              <a:t>openeducationeuropa.eu/sites/default/files/images/scoreboard/Scoreboard_SEPTEMBER_2015.png</a:t>
            </a:r>
            <a:r>
              <a:rPr lang="en-GB" sz="1400" dirty="0" smtClean="0">
                <a:solidFill>
                  <a:schemeClr val="bg1"/>
                </a:solidFill>
                <a:latin typeface="HelveticaNeueLTStd-Lt"/>
              </a:rPr>
              <a:t> </a:t>
            </a: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6482228"/>
            <a:ext cx="3783152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600" dirty="0" smtClean="0">
                <a:latin typeface="HelveticaNeueLTStd-Roman"/>
              </a:rPr>
              <a:t>Source 2015 - @ A </a:t>
            </a:r>
            <a:r>
              <a:rPr lang="en-GB" sz="1600" dirty="0">
                <a:latin typeface="HelveticaNeueLTStd-Bd"/>
              </a:rPr>
              <a:t>dosdoce.com </a:t>
            </a:r>
            <a:r>
              <a:rPr lang="en-GB" sz="1600" dirty="0">
                <a:latin typeface="HelveticaNeueLTStd-Roman"/>
              </a:rPr>
              <a:t>report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055429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56360" y="175857"/>
            <a:ext cx="9905998" cy="147857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the sharing </a:t>
            </a:r>
            <a:r>
              <a:rPr lang="en-GB" dirty="0" smtClean="0"/>
              <a:t>economy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2025" y="2097088"/>
            <a:ext cx="10114669" cy="354171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Uber</a:t>
            </a:r>
            <a:r>
              <a:rPr lang="en-GB" sz="3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3200" dirty="0" err="1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Cabify</a:t>
            </a:r>
            <a:r>
              <a:rPr lang="en-GB" sz="3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Zipcar, BlaBlaCar70, are all based on the </a:t>
            </a:r>
            <a:r>
              <a:rPr lang="en-GB" sz="3200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P2P model.</a:t>
            </a:r>
            <a:endParaRPr lang="en-GB" sz="320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141411" y="2690336"/>
            <a:ext cx="10225283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3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Customers negotiate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 fair price based on a minimum 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fee that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is almost always cheaper than taking public transportation, which is why taxi drivers consider the service 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to be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unfair competition</a:t>
            </a:r>
          </a:p>
        </p:txBody>
      </p:sp>
      <p:sp>
        <p:nvSpPr>
          <p:cNvPr id="5" name="Rectangle 4"/>
          <p:cNvSpPr/>
          <p:nvPr/>
        </p:nvSpPr>
        <p:spPr>
          <a:xfrm>
            <a:off x="0" y="6482228"/>
            <a:ext cx="3783152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600" dirty="0" smtClean="0">
                <a:latin typeface="HelveticaNeueLTStd-Roman"/>
              </a:rPr>
              <a:t>Source 2015 - @ A </a:t>
            </a:r>
            <a:r>
              <a:rPr lang="en-GB" sz="1600" dirty="0">
                <a:latin typeface="HelveticaNeueLTStd-Bd"/>
              </a:rPr>
              <a:t>dosdoce.com </a:t>
            </a:r>
            <a:r>
              <a:rPr lang="en-GB" sz="1600" dirty="0">
                <a:latin typeface="HelveticaNeueLTStd-Roman"/>
              </a:rPr>
              <a:t>report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1386644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603717" y="1654427"/>
            <a:ext cx="9073661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eBay, Match.com, </a:t>
            </a:r>
            <a:r>
              <a:rPr lang="en-GB" sz="3200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Airbnb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</a:p>
          <a:p>
            <a:r>
              <a:rPr lang="en-GB" sz="3200" dirty="0" err="1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Zopa</a:t>
            </a:r>
            <a:r>
              <a:rPr lang="en-GB" sz="3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Lending Club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, and </a:t>
            </a:r>
            <a:r>
              <a:rPr lang="en-GB" sz="3200" dirty="0" err="1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Fixura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, which are all loan 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platforms</a:t>
            </a:r>
          </a:p>
          <a:p>
            <a:r>
              <a:rPr lang="en-GB" sz="3200" dirty="0" err="1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Peerby</a:t>
            </a:r>
            <a:r>
              <a:rPr lang="en-GB" sz="3200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- pairs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buyers and sellers through the use of geolocation technology</a:t>
            </a: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1356360" y="175857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mtClean="0"/>
              <a:t>the sharing economy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1043938" y="4666346"/>
            <a:ext cx="10964007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 smtClean="0">
                <a:latin typeface="HelveticaNeueLTStd-Lt"/>
              </a:rPr>
              <a:t>Revenue from these </a:t>
            </a:r>
            <a:r>
              <a:rPr lang="en-GB" sz="2800" dirty="0">
                <a:latin typeface="HelveticaNeueLTStd-Lt"/>
              </a:rPr>
              <a:t>sectors could potentially reach $335 billion by </a:t>
            </a:r>
            <a:r>
              <a:rPr lang="en-GB" sz="2800" dirty="0" smtClean="0">
                <a:latin typeface="HelveticaNeueLTStd-Lt"/>
              </a:rPr>
              <a:t>2025. It </a:t>
            </a:r>
            <a:r>
              <a:rPr lang="en-GB" sz="2800" dirty="0">
                <a:latin typeface="HelveticaNeueLTStd-Lt"/>
              </a:rPr>
              <a:t>is </a:t>
            </a:r>
            <a:r>
              <a:rPr lang="en-GB" sz="2800" dirty="0" smtClean="0">
                <a:latin typeface="HelveticaNeueLTStd-Lt"/>
              </a:rPr>
              <a:t>believed that </a:t>
            </a:r>
            <a:r>
              <a:rPr lang="en-GB" sz="2800" dirty="0">
                <a:latin typeface="HelveticaNeueLTStd-Lt"/>
              </a:rPr>
              <a:t>the growth of this type of initiative, </a:t>
            </a:r>
            <a:r>
              <a:rPr lang="en-GB" sz="2800" dirty="0" smtClean="0">
                <a:latin typeface="HelveticaNeueLTStd-Lt"/>
              </a:rPr>
              <a:t>is </a:t>
            </a:r>
            <a:r>
              <a:rPr lang="en-GB" sz="2800" dirty="0">
                <a:latin typeface="HelveticaNeueLTStd-Lt"/>
              </a:rPr>
              <a:t>due to consumers’ general </a:t>
            </a:r>
            <a:r>
              <a:rPr lang="en-GB" sz="2800" dirty="0" smtClean="0">
                <a:latin typeface="HelveticaNeueLTStd-Lt"/>
              </a:rPr>
              <a:t>dissatisfaction with </a:t>
            </a:r>
            <a:r>
              <a:rPr lang="en-GB" sz="2800" dirty="0">
                <a:latin typeface="HelveticaNeueLTStd-Lt"/>
              </a:rPr>
              <a:t>conventional businesses as a result of the latest economic crisis</a:t>
            </a:r>
            <a:endParaRPr lang="en-GB" sz="2800" dirty="0"/>
          </a:p>
        </p:txBody>
      </p:sp>
      <p:sp>
        <p:nvSpPr>
          <p:cNvPr id="7" name="Rectangle 6"/>
          <p:cNvSpPr/>
          <p:nvPr/>
        </p:nvSpPr>
        <p:spPr>
          <a:xfrm>
            <a:off x="0" y="6482228"/>
            <a:ext cx="3783152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600" dirty="0" smtClean="0">
                <a:latin typeface="HelveticaNeueLTStd-Roman"/>
              </a:rPr>
              <a:t>Source 2015 - @ A </a:t>
            </a:r>
            <a:r>
              <a:rPr lang="en-GB" sz="1600" dirty="0">
                <a:latin typeface="HelveticaNeueLTStd-Bd"/>
              </a:rPr>
              <a:t>dosdoce.com </a:t>
            </a:r>
            <a:r>
              <a:rPr lang="en-GB" sz="1600" dirty="0">
                <a:latin typeface="HelveticaNeueLTStd-Roman"/>
              </a:rPr>
              <a:t>report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9430763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170548" y="1654427"/>
            <a:ext cx="10277622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600" dirty="0" err="1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Panera</a:t>
            </a:r>
            <a:r>
              <a:rPr lang="en-GB" sz="3600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Bread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, a </a:t>
            </a: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US restaurant 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chain that let its customers pay what they wanted for each item on their menu. </a:t>
            </a: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This 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particular chain is a very active participant in hunger awareness campaigns</a:t>
            </a: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and helps those in need. </a:t>
            </a:r>
            <a:endParaRPr lang="en-GB" sz="3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Panera</a:t>
            </a: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Bread later decided to set a suggested </a:t>
            </a: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	price 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of $5.89.</a:t>
            </a: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1356360" y="175857"/>
            <a:ext cx="9905998" cy="1478570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dirty="0" smtClean="0"/>
              <a:t>the sharing economy</a:t>
            </a:r>
          </a:p>
          <a:p>
            <a:pPr algn="ctr"/>
            <a:r>
              <a:rPr lang="en-GB" dirty="0" smtClean="0"/>
              <a:t>Pay What You Want Model (PWYW)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0" y="6482228"/>
            <a:ext cx="3783152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600" dirty="0" smtClean="0">
                <a:latin typeface="HelveticaNeueLTStd-Roman"/>
              </a:rPr>
              <a:t>Source 2015 - @ A </a:t>
            </a:r>
            <a:r>
              <a:rPr lang="en-GB" sz="1600" dirty="0">
                <a:latin typeface="HelveticaNeueLTStd-Bd"/>
              </a:rPr>
              <a:t>dosdoce.com </a:t>
            </a:r>
            <a:r>
              <a:rPr lang="en-GB" sz="1600" dirty="0">
                <a:latin typeface="HelveticaNeueLTStd-Roman"/>
              </a:rPr>
              <a:t>report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0824886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29994" y="1022813"/>
            <a:ext cx="10911840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in 2007, the band </a:t>
            </a:r>
            <a:r>
              <a:rPr lang="en-GB" sz="36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Radiohead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let 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its</a:t>
            </a: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fans pay what they wanted for its new album </a:t>
            </a:r>
            <a:r>
              <a:rPr lang="en-GB" sz="36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Rainbows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, even if they did not want to pay anything at all. </a:t>
            </a:r>
            <a:endParaRPr lang="en-GB" sz="3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Only 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about 38% of the band’s fans decided to pay; the others chose to download the album for free. </a:t>
            </a: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The average 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price paid in the United States was $8.05 per album, or $3.23 when the free downloads were factored in.</a:t>
            </a:r>
          </a:p>
        </p:txBody>
      </p:sp>
      <p:sp>
        <p:nvSpPr>
          <p:cNvPr id="3" name="Rectangle 2"/>
          <p:cNvSpPr/>
          <p:nvPr/>
        </p:nvSpPr>
        <p:spPr>
          <a:xfrm>
            <a:off x="5410514" y="135374"/>
            <a:ext cx="175080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dirty="0"/>
              <a:t>PWYW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6482228"/>
            <a:ext cx="3783152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600" dirty="0" smtClean="0">
                <a:latin typeface="HelveticaNeueLTStd-Roman"/>
              </a:rPr>
              <a:t>Source 2015 - @ A </a:t>
            </a:r>
            <a:r>
              <a:rPr lang="en-GB" sz="1600" dirty="0">
                <a:latin typeface="HelveticaNeueLTStd-Bd"/>
              </a:rPr>
              <a:t>dosdoce.com </a:t>
            </a:r>
            <a:r>
              <a:rPr lang="en-GB" sz="1600" dirty="0">
                <a:latin typeface="HelveticaNeueLTStd-Roman"/>
              </a:rPr>
              <a:t>report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836662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10154" y="0"/>
            <a:ext cx="77231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Crowdfunding</a:t>
            </a:r>
            <a:endParaRPr lang="en-GB" sz="40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7350" y="332401"/>
            <a:ext cx="3031470" cy="1196633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950740" y="1349157"/>
            <a:ext cx="941796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600" dirty="0" smtClean="0">
                <a:latin typeface="HelveticaNeueLTStd-Lt"/>
              </a:rPr>
              <a:t>Ideas/projects relies </a:t>
            </a:r>
            <a:r>
              <a:rPr lang="en-GB" sz="3600" dirty="0">
                <a:latin typeface="HelveticaNeueLTStd-Lt"/>
              </a:rPr>
              <a:t>on the goodwill of others</a:t>
            </a:r>
            <a:endParaRPr lang="en-GB" sz="36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2568" y="1950579"/>
            <a:ext cx="8250644" cy="4630422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206325" y="6581001"/>
            <a:ext cx="11985675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 smtClean="0">
                <a:latin typeface="HelveticaNeueLTStd-Lt"/>
              </a:rPr>
              <a:t>The </a:t>
            </a:r>
            <a:r>
              <a:rPr lang="en-GB" sz="1200" dirty="0">
                <a:latin typeface="HelveticaNeueLTStd-Lt"/>
              </a:rPr>
              <a:t>most common project types in crowdfunding proposals. Source: http://</a:t>
            </a:r>
            <a:r>
              <a:rPr lang="en-GB" sz="1200" dirty="0" smtClean="0">
                <a:latin typeface="HelveticaNeueLTStd-Lt"/>
              </a:rPr>
              <a:t>livingenterprise.net/crowdfunding-platforms-foresight-for-business-model-innovation</a:t>
            </a:r>
            <a:r>
              <a:rPr lang="en-GB" sz="1200" dirty="0">
                <a:latin typeface="HelveticaNeueLTStd-Lt"/>
              </a:rPr>
              <a:t>/</a:t>
            </a:r>
            <a:endParaRPr lang="en-GB" sz="1200" dirty="0"/>
          </a:p>
        </p:txBody>
      </p:sp>
      <p:sp>
        <p:nvSpPr>
          <p:cNvPr id="7" name="Rectangle 6"/>
          <p:cNvSpPr/>
          <p:nvPr/>
        </p:nvSpPr>
        <p:spPr>
          <a:xfrm>
            <a:off x="0" y="6287356"/>
            <a:ext cx="3783152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600" dirty="0" smtClean="0">
                <a:latin typeface="HelveticaNeueLTStd-Roman"/>
              </a:rPr>
              <a:t>Source 2015 - @ A </a:t>
            </a:r>
            <a:r>
              <a:rPr lang="en-GB" sz="1600" dirty="0">
                <a:latin typeface="HelveticaNeueLTStd-Bd"/>
              </a:rPr>
              <a:t>dosdoce.com </a:t>
            </a:r>
            <a:r>
              <a:rPr lang="en-GB" sz="1600" dirty="0">
                <a:latin typeface="HelveticaNeueLTStd-Roman"/>
              </a:rPr>
              <a:t>report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964575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10648" y="1205201"/>
            <a:ext cx="10976551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USEED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is a 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US project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that has brought together three universities (University 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of Virginia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, Cornell University, and Arizona State University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).  A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pilot program in which current students, alumni, 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and professors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can all connect on a single platform to raise money for their projects or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startups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110154" y="0"/>
            <a:ext cx="77231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Crowdfunding</a:t>
            </a:r>
            <a:endParaRPr lang="en-GB" sz="4000" dirty="0"/>
          </a:p>
        </p:txBody>
      </p:sp>
      <p:sp>
        <p:nvSpPr>
          <p:cNvPr id="4" name="Rectangle 3"/>
          <p:cNvSpPr/>
          <p:nvPr/>
        </p:nvSpPr>
        <p:spPr>
          <a:xfrm>
            <a:off x="0" y="6456633"/>
            <a:ext cx="3783152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600" dirty="0" smtClean="0">
                <a:latin typeface="HelveticaNeueLTStd-Roman"/>
              </a:rPr>
              <a:t>Source 2015 - @ A </a:t>
            </a:r>
            <a:r>
              <a:rPr lang="en-GB" sz="1600" dirty="0">
                <a:latin typeface="HelveticaNeueLTStd-Bd"/>
              </a:rPr>
              <a:t>dosdoce.com </a:t>
            </a:r>
            <a:r>
              <a:rPr lang="en-GB" sz="1600" dirty="0">
                <a:latin typeface="HelveticaNeueLTStd-Roman"/>
              </a:rPr>
              <a:t>report</a:t>
            </a:r>
            <a:endParaRPr lang="en-GB" sz="1600" dirty="0"/>
          </a:p>
        </p:txBody>
      </p:sp>
      <p:sp>
        <p:nvSpPr>
          <p:cNvPr id="5" name="Rectangle 4"/>
          <p:cNvSpPr/>
          <p:nvPr/>
        </p:nvSpPr>
        <p:spPr>
          <a:xfrm>
            <a:off x="910648" y="4148309"/>
            <a:ext cx="10976551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6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Unbound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is the British version of Unglue.it. Its business model is simple: An author provides an idea or a </a:t>
            </a: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storyline and 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if enough readers support it, the book is given the green light.</a:t>
            </a:r>
          </a:p>
        </p:txBody>
      </p:sp>
    </p:spTree>
    <p:extLst>
      <p:ext uri="{BB962C8B-B14F-4D97-AF65-F5344CB8AC3E}">
        <p14:creationId xmlns:p14="http://schemas.microsoft.com/office/powerpoint/2010/main" val="1165547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127760" y="138714"/>
            <a:ext cx="6096000" cy="618630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3600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UK Crowdfunding</a:t>
            </a:r>
          </a:p>
          <a:p>
            <a:endParaRPr lang="en-GB" sz="3600" dirty="0" smtClean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600" dirty="0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Funding Circle</a:t>
            </a:r>
          </a:p>
          <a:p>
            <a:r>
              <a:rPr lang="en-GB" sz="3600" dirty="0" err="1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Zopa</a:t>
            </a:r>
            <a:endParaRPr lang="en-GB" sz="36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600" dirty="0" err="1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RateSetter</a:t>
            </a:r>
            <a:endParaRPr lang="en-GB" sz="36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600" dirty="0" err="1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LendInvest</a:t>
            </a:r>
            <a:endParaRPr lang="en-GB" sz="36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600" dirty="0" err="1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MarketInvoice</a:t>
            </a:r>
            <a:endParaRPr lang="en-GB" sz="36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600" dirty="0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Abundance Generation</a:t>
            </a:r>
            <a:endParaRPr lang="en-GB" sz="36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600" dirty="0" err="1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AngelsDen</a:t>
            </a:r>
            <a:endParaRPr lang="en-GB" sz="36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600" dirty="0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Wellesley &amp; </a:t>
            </a:r>
            <a:r>
              <a:rPr lang="en-GB" sz="3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</a:t>
            </a:r>
          </a:p>
          <a:p>
            <a:r>
              <a:rPr lang="en-GB" sz="3600" dirty="0" err="1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Crowdcube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6393" y="395139"/>
            <a:ext cx="5724525" cy="605790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0" y="6453039"/>
            <a:ext cx="3783152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600" dirty="0" smtClean="0">
                <a:latin typeface="HelveticaNeueLTStd-Roman"/>
              </a:rPr>
              <a:t>Source 2015 - @ A </a:t>
            </a:r>
            <a:r>
              <a:rPr lang="en-GB" sz="1600" dirty="0">
                <a:latin typeface="HelveticaNeueLTStd-Bd"/>
              </a:rPr>
              <a:t>dosdoce.com </a:t>
            </a:r>
            <a:r>
              <a:rPr lang="en-GB" sz="1600" dirty="0">
                <a:latin typeface="HelveticaNeueLTStd-Roman"/>
              </a:rPr>
              <a:t>report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9135103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227689" y="354830"/>
            <a:ext cx="348467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GAMIFICATION</a:t>
            </a:r>
          </a:p>
        </p:txBody>
      </p:sp>
      <p:sp>
        <p:nvSpPr>
          <p:cNvPr id="3" name="Rectangle 2"/>
          <p:cNvSpPr/>
          <p:nvPr/>
        </p:nvSpPr>
        <p:spPr>
          <a:xfrm>
            <a:off x="1121026" y="1177790"/>
            <a:ext cx="10546477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Gamification 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is linked to the reward-based </a:t>
            </a: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model.  </a:t>
            </a:r>
          </a:p>
          <a:p>
            <a:r>
              <a:rPr lang="en-GB" sz="3600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Cancel Research</a:t>
            </a:r>
            <a:endParaRPr lang="en-GB" sz="360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121026" y="2610291"/>
            <a:ext cx="1089419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The Huffington Post has a website called </a:t>
            </a:r>
            <a:r>
              <a:rPr lang="en-GB" sz="3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Predict the News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where readers can comment on, vote on, and 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predict the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news. With this initiative, while readers are awarded insignias as part of a points system and are treated 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to a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personalized experience, the online publication is able to increase website traffic and reader loyalty and, in 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the end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, get more of its news stories 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read.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0" y="6453039"/>
            <a:ext cx="3783152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600" dirty="0" smtClean="0">
                <a:latin typeface="HelveticaNeueLTStd-Roman"/>
              </a:rPr>
              <a:t>Source 2015 - @ A </a:t>
            </a:r>
            <a:r>
              <a:rPr lang="en-GB" sz="1600" dirty="0">
                <a:latin typeface="HelveticaNeueLTStd-Bd"/>
              </a:rPr>
              <a:t>dosdoce.com </a:t>
            </a:r>
            <a:r>
              <a:rPr lang="en-GB" sz="1600" dirty="0">
                <a:latin typeface="HelveticaNeueLTStd-Roman"/>
              </a:rPr>
              <a:t>report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2711640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261872" y="1943207"/>
            <a:ext cx="9674352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Website 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links to </a:t>
            </a:r>
            <a:r>
              <a:rPr lang="en-GB" sz="3600" dirty="0" err="1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Pottermore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, a store that sells everything related </a:t>
            </a: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to the 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Potter brand, such as books, content, and services</a:t>
            </a: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UK based </a:t>
            </a:r>
            <a:r>
              <a:rPr lang="en-GB" sz="3600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Verso books </a:t>
            </a: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– free digital books part of bundle purchase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224528" y="310896"/>
            <a:ext cx="55412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Direct Selling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00189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712464" y="256032"/>
            <a:ext cx="69311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Self-Publishing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810512" y="2231136"/>
            <a:ext cx="868680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Book Country 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Penguin Random House books.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Recent;y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bought the self-publishing services platform </a:t>
            </a:r>
            <a:r>
              <a:rPr lang="en-GB" sz="3200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Author Solutions 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for $116 million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Digital platforms like </a:t>
            </a:r>
            <a:r>
              <a:rPr lang="en-GB" sz="3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NOOK Press, Kobo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, and </a:t>
            </a:r>
            <a:r>
              <a:rPr lang="en-GB" sz="3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Amazon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GB" sz="3200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FAST PENCIL 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also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have their own projects</a:t>
            </a:r>
          </a:p>
        </p:txBody>
      </p:sp>
    </p:spTree>
    <p:extLst>
      <p:ext uri="{BB962C8B-B14F-4D97-AF65-F5344CB8AC3E}">
        <p14:creationId xmlns:p14="http://schemas.microsoft.com/office/powerpoint/2010/main" val="17796422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868556" y="218661"/>
            <a:ext cx="813020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Digital Marketplace</a:t>
            </a:r>
          </a:p>
        </p:txBody>
      </p:sp>
      <p:sp>
        <p:nvSpPr>
          <p:cNvPr id="3" name="Rectangle 2"/>
          <p:cNvSpPr/>
          <p:nvPr/>
        </p:nvSpPr>
        <p:spPr>
          <a:xfrm>
            <a:off x="1033670" y="1695775"/>
            <a:ext cx="10575235" cy="418576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800" b="1" dirty="0">
                <a:latin typeface="Arial" panose="020B0604020202020204" pitchFamily="34" charset="0"/>
                <a:cs typeface="Arial" panose="020B0604020202020204" pitchFamily="34" charset="0"/>
              </a:rPr>
              <a:t>G‑Cloud 9 is coming soon </a:t>
            </a:r>
            <a:endParaRPr lang="en-GB" sz="38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800" b="1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https://www.digitalmarketplace.service.gov.uk</a:t>
            </a:r>
            <a:r>
              <a:rPr lang="en-GB" sz="3800" b="1" dirty="0" smtClean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/</a:t>
            </a:r>
            <a:endParaRPr lang="en-GB" sz="38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Provide cloud hosting, software and support. </a:t>
            </a:r>
          </a:p>
          <a:p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You need a supplier account so we can email you as soon as G‑Cloud opens for applications. </a:t>
            </a:r>
          </a:p>
        </p:txBody>
      </p:sp>
    </p:spTree>
    <p:extLst>
      <p:ext uri="{BB962C8B-B14F-4D97-AF65-F5344CB8AC3E}">
        <p14:creationId xmlns:p14="http://schemas.microsoft.com/office/powerpoint/2010/main" val="399453339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252C36"/>
      </a:dk2>
      <a:lt2>
        <a:srgbClr val="7C96A3"/>
      </a:lt2>
      <a:accent1>
        <a:srgbClr val="4FD093"/>
      </a:accent1>
      <a:accent2>
        <a:srgbClr val="54BCDF"/>
      </a:accent2>
      <a:accent3>
        <a:srgbClr val="A262D0"/>
      </a:accent3>
      <a:accent4>
        <a:srgbClr val="D7537B"/>
      </a:accent4>
      <a:accent5>
        <a:srgbClr val="E78045"/>
      </a:accent5>
      <a:accent6>
        <a:srgbClr val="84C350"/>
      </a:accent6>
      <a:hlink>
        <a:srgbClr val="22FFFF"/>
      </a:hlink>
      <a:folHlink>
        <a:srgbClr val="9BF3FD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4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4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  <a:hueMod val="106000"/>
                <a:satMod val="140000"/>
                <a:lumMod val="42000"/>
              </a:schemeClr>
              <a:schemeClr val="phClr">
                <a:tint val="98000"/>
                <a:hueMod val="92000"/>
                <a:satMod val="220000"/>
                <a:lumMod val="9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142578CA-DEC9-49C3-80AF-C113973CC9A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99</TotalTime>
  <Words>669</Words>
  <Application>Microsoft Office PowerPoint</Application>
  <PresentationFormat>Widescreen</PresentationFormat>
  <Paragraphs>72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3" baseType="lpstr">
      <vt:lpstr>Arial</vt:lpstr>
      <vt:lpstr>Arial Rounded MT Bold</vt:lpstr>
      <vt:lpstr>Calibri</vt:lpstr>
      <vt:lpstr>Consolas</vt:lpstr>
      <vt:lpstr>HelveticaNeueLTStd-Bd</vt:lpstr>
      <vt:lpstr>HelveticaNeueLTStd-Lt</vt:lpstr>
      <vt:lpstr>HelveticaNeueLTStd-Roman</vt:lpstr>
      <vt:lpstr>Trebuchet MS</vt:lpstr>
      <vt:lpstr>Tw Cen MT</vt:lpstr>
      <vt:lpstr>Circuit</vt:lpstr>
      <vt:lpstr>Innovative Models</vt:lpstr>
      <vt:lpstr>CRACKLE</vt:lpstr>
      <vt:lpstr>the sharing economy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Innovative Models</dc:title>
  <dc:creator>L0237_User</dc:creator>
  <cp:lastModifiedBy>L0237_User</cp:lastModifiedBy>
  <cp:revision>19</cp:revision>
  <dcterms:created xsi:type="dcterms:W3CDTF">2017-02-23T12:08:55Z</dcterms:created>
  <dcterms:modified xsi:type="dcterms:W3CDTF">2017-02-23T15:29:04Z</dcterms:modified>
</cp:coreProperties>
</file>