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4" r:id="rId6"/>
    <p:sldId id="259" r:id="rId7"/>
    <p:sldId id="261" r:id="rId8"/>
    <p:sldId id="265"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1"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3727D9-D4EE-46C3-BB93-6E4BF94E1485}" type="datetimeFigureOut">
              <a:rPr lang="en-GB" smtClean="0"/>
              <a:t>11/12/2019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3528526-F976-4AD2-92E9-7E5884D0B01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35102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3727D9-D4EE-46C3-BB93-6E4BF94E1485}"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28526-F976-4AD2-92E9-7E5884D0B01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6657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3727D9-D4EE-46C3-BB93-6E4BF94E1485}"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28526-F976-4AD2-92E9-7E5884D0B01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6883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3727D9-D4EE-46C3-BB93-6E4BF94E1485}"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528526-F976-4AD2-92E9-7E5884D0B01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17345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3727D9-D4EE-46C3-BB93-6E4BF94E1485}" type="datetimeFigureOut">
              <a:rPr lang="en-GB" smtClean="0"/>
              <a:t>11/12/2019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528526-F976-4AD2-92E9-7E5884D0B01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4509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3727D9-D4EE-46C3-BB93-6E4BF94E1485}"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528526-F976-4AD2-92E9-7E5884D0B01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2341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3727D9-D4EE-46C3-BB93-6E4BF94E1485}" type="datetimeFigureOut">
              <a:rPr lang="en-GB" smtClean="0"/>
              <a:t>11/12/2019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528526-F976-4AD2-92E9-7E5884D0B01C}" type="slidenum">
              <a:rPr lang="en-GB" smtClean="0"/>
              <a:t>‹#›</a:t>
            </a:fld>
            <a:endParaRPr lang="en-GB"/>
          </a:p>
        </p:txBody>
      </p:sp>
    </p:spTree>
    <p:extLst>
      <p:ext uri="{BB962C8B-B14F-4D97-AF65-F5344CB8AC3E}">
        <p14:creationId xmlns:p14="http://schemas.microsoft.com/office/powerpoint/2010/main" val="4172912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3727D9-D4EE-46C3-BB93-6E4BF94E1485}"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528526-F976-4AD2-92E9-7E5884D0B01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2030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A3727D9-D4EE-46C3-BB93-6E4BF94E1485}" type="datetimeFigureOut">
              <a:rPr lang="en-GB" smtClean="0"/>
              <a:t>11/12/2019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A3528526-F976-4AD2-92E9-7E5884D0B01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00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3727D9-D4EE-46C3-BB93-6E4BF94E1485}"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28526-F976-4AD2-92E9-7E5884D0B01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5469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3727D9-D4EE-46C3-BB93-6E4BF94E1485}"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28526-F976-4AD2-92E9-7E5884D0B01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6681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A3727D9-D4EE-46C3-BB93-6E4BF94E1485}" type="datetimeFigureOut">
              <a:rPr lang="en-GB" smtClean="0"/>
              <a:t>11/12/2019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3528526-F976-4AD2-92E9-7E5884D0B01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56489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hyperlink" Target="https://3dwarehouse.sketchup.com/model/61503f0e5f84ceceba9319915923ea13/newport-ship?hl=en" TargetMode="External"/><Relationship Id="rId5" Type="http://schemas.openxmlformats.org/officeDocument/2006/relationships/hyperlink" Target="https://www.dailymail.co.uk/sciencetech/article-2343298/Revealed-How-face-Henry-VIIIs-archers-drowned-Mary-Rose-painstakingly-reconstructed.html" TargetMode="Externa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sketchfab.com/3d-models/spanish-galleon-ribadeo-2015-forseadiscovery-ca212720b8ee472597055615dabbbbf4%2011/12/2019" TargetMode="Externa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dailymail.co.uk/sciencetech/article-2343298/Revealed-How-face-Henry-VIIIs-archers-drowned-Mary-Rose-painstakingly-reconstructed.html%2011/12/2019" TargetMode="External"/><Relationship Id="rId2" Type="http://schemas.openxmlformats.org/officeDocument/2006/relationships/hyperlink" Target="https://3dwarehouse.sketchup.com/model/61503f0e5f84ceceba9319915923ea13/newport-ship?hl=en" TargetMode="External"/><Relationship Id="rId1" Type="http://schemas.openxmlformats.org/officeDocument/2006/relationships/slideLayout" Target="../slideLayouts/slideLayout2.xml"/><Relationship Id="rId4" Type="http://schemas.openxmlformats.org/officeDocument/2006/relationships/hyperlink" Target="https://sketchfab.com/3d-models/spanish-galleon-ribadeo-2015-forseadiscovery-ca212720b8ee472597055615dabbbbf4%2011/12/2019"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495B9-0134-4BF8-A4F7-AAF5E2522426}"/>
              </a:ext>
            </a:extLst>
          </p:cNvPr>
          <p:cNvSpPr>
            <a:spLocks noGrp="1"/>
          </p:cNvSpPr>
          <p:nvPr>
            <p:ph type="ctrTitle"/>
          </p:nvPr>
        </p:nvSpPr>
        <p:spPr/>
        <p:txBody>
          <a:bodyPr>
            <a:normAutofit/>
          </a:bodyPr>
          <a:lstStyle/>
          <a:p>
            <a:r>
              <a:rPr lang="en-GB" sz="3200" dirty="0"/>
              <a:t>Dissertation Presentation </a:t>
            </a:r>
            <a:br>
              <a:rPr lang="en-GB" sz="3200" dirty="0"/>
            </a:br>
            <a:r>
              <a:rPr lang="en-GB" sz="3200" dirty="0"/>
              <a:t>what are the new technologies that archaeologists use and are they relevant to nautical archaeology today?</a:t>
            </a:r>
          </a:p>
        </p:txBody>
      </p:sp>
      <p:sp>
        <p:nvSpPr>
          <p:cNvPr id="3" name="Subtitle 2">
            <a:extLst>
              <a:ext uri="{FF2B5EF4-FFF2-40B4-BE49-F238E27FC236}">
                <a16:creationId xmlns:a16="http://schemas.microsoft.com/office/drawing/2014/main" id="{9DF08815-504E-45EF-82D1-F3C0223637F9}"/>
              </a:ext>
            </a:extLst>
          </p:cNvPr>
          <p:cNvSpPr>
            <a:spLocks noGrp="1"/>
          </p:cNvSpPr>
          <p:nvPr>
            <p:ph type="subTitle" idx="1"/>
          </p:nvPr>
        </p:nvSpPr>
        <p:spPr/>
        <p:txBody>
          <a:bodyPr/>
          <a:lstStyle/>
          <a:p>
            <a:r>
              <a:rPr lang="en-GB" dirty="0"/>
              <a:t>By Evan Fray</a:t>
            </a:r>
          </a:p>
          <a:p>
            <a:r>
              <a:rPr lang="en-GB" dirty="0"/>
              <a:t>Student number: 1700724</a:t>
            </a:r>
          </a:p>
        </p:txBody>
      </p:sp>
      <p:pic>
        <p:nvPicPr>
          <p:cNvPr id="2050" name="Picture 2" descr="Image result for uwtsd logo">
            <a:extLst>
              <a:ext uri="{FF2B5EF4-FFF2-40B4-BE49-F238E27FC236}">
                <a16:creationId xmlns:a16="http://schemas.microsoft.com/office/drawing/2014/main" id="{EA4EB095-7134-4D03-95B2-E0E21F0BA9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125" y="4903177"/>
            <a:ext cx="3476625" cy="1152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691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6B6CE-9B4F-488D-B4CE-BEA1B3B92188}"/>
              </a:ext>
            </a:extLst>
          </p:cNvPr>
          <p:cNvSpPr>
            <a:spLocks noGrp="1"/>
          </p:cNvSpPr>
          <p:nvPr>
            <p:ph type="title"/>
          </p:nvPr>
        </p:nvSpPr>
        <p:spPr/>
        <p:txBody>
          <a:bodyPr/>
          <a:lstStyle/>
          <a:p>
            <a:r>
              <a:rPr lang="en-GB" dirty="0"/>
              <a:t>What is the TOPIC OF MY DISSERTATION </a:t>
            </a:r>
          </a:p>
        </p:txBody>
      </p:sp>
      <p:sp>
        <p:nvSpPr>
          <p:cNvPr id="3" name="Content Placeholder 2">
            <a:extLst>
              <a:ext uri="{FF2B5EF4-FFF2-40B4-BE49-F238E27FC236}">
                <a16:creationId xmlns:a16="http://schemas.microsoft.com/office/drawing/2014/main" id="{8EF0417E-B18B-4FEA-9BB8-5141ABCAF756}"/>
              </a:ext>
            </a:extLst>
          </p:cNvPr>
          <p:cNvSpPr>
            <a:spLocks noGrp="1"/>
          </p:cNvSpPr>
          <p:nvPr>
            <p:ph idx="1"/>
          </p:nvPr>
        </p:nvSpPr>
        <p:spPr/>
        <p:txBody>
          <a:bodyPr/>
          <a:lstStyle/>
          <a:p>
            <a:r>
              <a:rPr lang="en-GB" dirty="0"/>
              <a:t>Modern techniques that are used in archaeology</a:t>
            </a:r>
          </a:p>
          <a:p>
            <a:r>
              <a:rPr lang="en-GB" dirty="0"/>
              <a:t>What are their applications in the field </a:t>
            </a:r>
          </a:p>
          <a:p>
            <a:r>
              <a:rPr lang="en-GB" dirty="0"/>
              <a:t>What are the benefits and shortfalls of these methods when used in archaeological research</a:t>
            </a:r>
          </a:p>
          <a:p>
            <a:r>
              <a:rPr lang="en-GB" dirty="0"/>
              <a:t>How do these new methods relate to nautical archaeology</a:t>
            </a:r>
          </a:p>
        </p:txBody>
      </p:sp>
    </p:spTree>
    <p:extLst>
      <p:ext uri="{BB962C8B-B14F-4D97-AF65-F5344CB8AC3E}">
        <p14:creationId xmlns:p14="http://schemas.microsoft.com/office/powerpoint/2010/main" val="796208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EED2B910-B28F-4A54-B17C-8B7E5893A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C545F118-1DF8-46A9-8A77-B3D9422CEA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8775"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D371D77-ADF8-4B6F-B740-F4ECCBB5A01B}"/>
              </a:ext>
            </a:extLst>
          </p:cNvPr>
          <p:cNvSpPr>
            <a:spLocks noGrp="1"/>
          </p:cNvSpPr>
          <p:nvPr>
            <p:ph type="title"/>
          </p:nvPr>
        </p:nvSpPr>
        <p:spPr>
          <a:xfrm>
            <a:off x="5196457" y="804519"/>
            <a:ext cx="5550357" cy="1049235"/>
          </a:xfrm>
        </p:spPr>
        <p:txBody>
          <a:bodyPr>
            <a:normAutofit/>
          </a:bodyPr>
          <a:lstStyle/>
          <a:p>
            <a:r>
              <a:rPr lang="en-GB"/>
              <a:t>Why is my topic relevant </a:t>
            </a:r>
          </a:p>
        </p:txBody>
      </p:sp>
      <p:sp>
        <p:nvSpPr>
          <p:cNvPr id="78" name="Rectangle 77">
            <a:extLst>
              <a:ext uri="{FF2B5EF4-FFF2-40B4-BE49-F238E27FC236}">
                <a16:creationId xmlns:a16="http://schemas.microsoft.com/office/drawing/2014/main" id="{7CAB7D27-148D-4082-B160-72FAD580D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6" name="Picture 5" descr="A small boat in a body of water&#10;&#10;Description automatically generated">
            <a:extLst>
              <a:ext uri="{FF2B5EF4-FFF2-40B4-BE49-F238E27FC236}">
                <a16:creationId xmlns:a16="http://schemas.microsoft.com/office/drawing/2014/main" id="{B4A63DAB-8437-43E7-9CC6-05CF59CB24F9}"/>
              </a:ext>
            </a:extLst>
          </p:cNvPr>
          <p:cNvPicPr>
            <a:picLocks noChangeAspect="1"/>
          </p:cNvPicPr>
          <p:nvPr/>
        </p:nvPicPr>
        <p:blipFill rotWithShape="1">
          <a:blip r:embed="rId2">
            <a:extLst>
              <a:ext uri="{28A0092B-C50C-407E-A947-70E740481C1C}">
                <a14:useLocalDpi xmlns:a14="http://schemas.microsoft.com/office/drawing/2010/main" val="0"/>
              </a:ext>
            </a:extLst>
          </a:blip>
          <a:srcRect l="19146" r="30867"/>
          <a:stretch/>
        </p:blipFill>
        <p:spPr>
          <a:xfrm>
            <a:off x="1562471" y="481108"/>
            <a:ext cx="2214371" cy="2491815"/>
          </a:xfrm>
          <a:prstGeom prst="rect">
            <a:avLst/>
          </a:prstGeom>
        </p:spPr>
      </p:pic>
      <p:pic>
        <p:nvPicPr>
          <p:cNvPr id="1026" name="Picture 2" descr="Image result for mary rose skulls">
            <a:extLst>
              <a:ext uri="{FF2B5EF4-FFF2-40B4-BE49-F238E27FC236}">
                <a16:creationId xmlns:a16="http://schemas.microsoft.com/office/drawing/2014/main" id="{5D024145-43DC-49C5-9728-A65B71EDBD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33" r="8603" b="2"/>
          <a:stretch/>
        </p:blipFill>
        <p:spPr bwMode="auto">
          <a:xfrm>
            <a:off x="1296999" y="3592346"/>
            <a:ext cx="2215301" cy="249287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B682E21-9FC2-4481-A622-01B524330F2E}"/>
              </a:ext>
            </a:extLst>
          </p:cNvPr>
          <p:cNvSpPr>
            <a:spLocks noGrp="1"/>
          </p:cNvSpPr>
          <p:nvPr>
            <p:ph idx="1"/>
          </p:nvPr>
        </p:nvSpPr>
        <p:spPr>
          <a:xfrm>
            <a:off x="5196457" y="2015732"/>
            <a:ext cx="5550357" cy="3450613"/>
          </a:xfrm>
        </p:spPr>
        <p:txBody>
          <a:bodyPr>
            <a:normAutofit/>
          </a:bodyPr>
          <a:lstStyle/>
          <a:p>
            <a:pPr>
              <a:buClr>
                <a:srgbClr val="D6A454"/>
              </a:buClr>
            </a:pPr>
            <a:r>
              <a:rPr lang="en-GB"/>
              <a:t>Advancements in technologies can mean new ways that archaeologists can present and research the past</a:t>
            </a:r>
          </a:p>
          <a:p>
            <a:pPr>
              <a:buClr>
                <a:srgbClr val="D6A454"/>
              </a:buClr>
            </a:pPr>
            <a:r>
              <a:rPr lang="en-GB"/>
              <a:t>Findings from past projects are able to be brought into the modern age by using these methods</a:t>
            </a:r>
          </a:p>
        </p:txBody>
      </p:sp>
      <p:pic>
        <p:nvPicPr>
          <p:cNvPr id="80" name="Picture 79">
            <a:extLst>
              <a:ext uri="{FF2B5EF4-FFF2-40B4-BE49-F238E27FC236}">
                <a16:creationId xmlns:a16="http://schemas.microsoft.com/office/drawing/2014/main" id="{CD88FC76-F691-462A-BCF9-0BA4F5DE6D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2" name="Straight Connector 81">
            <a:extLst>
              <a:ext uri="{FF2B5EF4-FFF2-40B4-BE49-F238E27FC236}">
                <a16:creationId xmlns:a16="http://schemas.microsoft.com/office/drawing/2014/main" id="{33204A7E-B7E9-42D0-9DC4-B82FDC8C4B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445E2F7-EFCE-4D94-BAE5-56DF661C60EE}"/>
              </a:ext>
            </a:extLst>
          </p:cNvPr>
          <p:cNvSpPr txBox="1"/>
          <p:nvPr/>
        </p:nvSpPr>
        <p:spPr>
          <a:xfrm>
            <a:off x="-1638" y="6304003"/>
            <a:ext cx="6029739" cy="369332"/>
          </a:xfrm>
          <a:prstGeom prst="rect">
            <a:avLst/>
          </a:prstGeom>
          <a:noFill/>
        </p:spPr>
        <p:txBody>
          <a:bodyPr wrap="square" rtlCol="0">
            <a:spAutoFit/>
          </a:bodyPr>
          <a:lstStyle/>
          <a:p>
            <a:pPr>
              <a:spcAft>
                <a:spcPts val="600"/>
              </a:spcAft>
            </a:pPr>
            <a:r>
              <a:rPr lang="en-GB" sz="900" dirty="0">
                <a:hlinkClick r:id="rId5"/>
              </a:rPr>
              <a:t>https://www.dailymail.co.uk/sciencetech/article-2343298/Revealed-How-face-Henry-VIIIs-archers-drowned-Mary-Rose-painstakingly-reconstructed.html</a:t>
            </a:r>
            <a:r>
              <a:rPr lang="en-GB" sz="900" dirty="0"/>
              <a:t> 11/12/2019</a:t>
            </a:r>
          </a:p>
        </p:txBody>
      </p:sp>
      <p:sp>
        <p:nvSpPr>
          <p:cNvPr id="7" name="TextBox 6">
            <a:extLst>
              <a:ext uri="{FF2B5EF4-FFF2-40B4-BE49-F238E27FC236}">
                <a16:creationId xmlns:a16="http://schemas.microsoft.com/office/drawing/2014/main" id="{6A1623D1-B174-4B3B-86AA-BE72EE3BF51F}"/>
              </a:ext>
            </a:extLst>
          </p:cNvPr>
          <p:cNvSpPr txBox="1"/>
          <p:nvPr/>
        </p:nvSpPr>
        <p:spPr>
          <a:xfrm>
            <a:off x="229621" y="2896323"/>
            <a:ext cx="4966533" cy="369332"/>
          </a:xfrm>
          <a:prstGeom prst="rect">
            <a:avLst/>
          </a:prstGeom>
          <a:noFill/>
        </p:spPr>
        <p:txBody>
          <a:bodyPr wrap="square" rtlCol="0">
            <a:spAutoFit/>
          </a:bodyPr>
          <a:lstStyle/>
          <a:p>
            <a:pPr>
              <a:spcAft>
                <a:spcPts val="600"/>
              </a:spcAft>
            </a:pPr>
            <a:r>
              <a:rPr lang="en-GB" sz="900" dirty="0">
                <a:hlinkClick r:id="rId6"/>
              </a:rPr>
              <a:t>https://3dwarehouse.sketchup.com/model/61503f0e5f84ceceba9319915923ea13/newport-ship?hl=en</a:t>
            </a:r>
            <a:r>
              <a:rPr lang="en-GB" sz="900" dirty="0"/>
              <a:t> 11/12/2019</a:t>
            </a:r>
          </a:p>
        </p:txBody>
      </p:sp>
    </p:spTree>
    <p:extLst>
      <p:ext uri="{BB962C8B-B14F-4D97-AF65-F5344CB8AC3E}">
        <p14:creationId xmlns:p14="http://schemas.microsoft.com/office/powerpoint/2010/main" val="2931213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4100B60-5C56-4D99-BFDD-AACD5351FC94}"/>
              </a:ext>
            </a:extLst>
          </p:cNvPr>
          <p:cNvSpPr>
            <a:spLocks noGrp="1"/>
          </p:cNvSpPr>
          <p:nvPr>
            <p:ph type="title"/>
          </p:nvPr>
        </p:nvSpPr>
        <p:spPr>
          <a:xfrm>
            <a:off x="1451579" y="804519"/>
            <a:ext cx="5550357" cy="1049235"/>
          </a:xfrm>
        </p:spPr>
        <p:txBody>
          <a:bodyPr>
            <a:normAutofit/>
          </a:bodyPr>
          <a:lstStyle/>
          <a:p>
            <a:r>
              <a:rPr lang="en-GB" dirty="0"/>
              <a:t>What experience do I have in this topic</a:t>
            </a:r>
          </a:p>
        </p:txBody>
      </p:sp>
      <p:sp>
        <p:nvSpPr>
          <p:cNvPr id="15" name="Rectangle 14">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2B1E22BA-5861-4175-A9AA-4B7ABBEB2E48}"/>
              </a:ext>
            </a:extLst>
          </p:cNvPr>
          <p:cNvSpPr>
            <a:spLocks noGrp="1"/>
          </p:cNvSpPr>
          <p:nvPr>
            <p:ph idx="1"/>
          </p:nvPr>
        </p:nvSpPr>
        <p:spPr>
          <a:xfrm>
            <a:off x="1451579" y="2015732"/>
            <a:ext cx="5550357" cy="3450613"/>
          </a:xfrm>
        </p:spPr>
        <p:txBody>
          <a:bodyPr>
            <a:normAutofit/>
          </a:bodyPr>
          <a:lstStyle/>
          <a:p>
            <a:r>
              <a:rPr lang="en-GB" dirty="0"/>
              <a:t>For the past two years I have been apart of a project in </a:t>
            </a:r>
            <a:r>
              <a:rPr lang="en-GB" dirty="0" err="1"/>
              <a:t>Ribadeo</a:t>
            </a:r>
            <a:r>
              <a:rPr lang="en-GB" dirty="0"/>
              <a:t>, Spain which is incorporating new technologies into archaeology such as photogrammetry and digital modelling </a:t>
            </a:r>
          </a:p>
          <a:p>
            <a:r>
              <a:rPr lang="en-GB" dirty="0"/>
              <a:t>Throughout my workplace study period in the national maritime museum in Oslo, Norway where I contributed to updating data from a physical copy into a digital version </a:t>
            </a:r>
          </a:p>
        </p:txBody>
      </p:sp>
      <p:pic>
        <p:nvPicPr>
          <p:cNvPr id="5" name="Picture 4" descr="A close up of an insect&#10;&#10;Description automatically generated">
            <a:extLst>
              <a:ext uri="{FF2B5EF4-FFF2-40B4-BE49-F238E27FC236}">
                <a16:creationId xmlns:a16="http://schemas.microsoft.com/office/drawing/2014/main" id="{6EBD8C1C-FFFF-43AF-96F3-B038C835E6F5}"/>
              </a:ext>
            </a:extLst>
          </p:cNvPr>
          <p:cNvPicPr>
            <a:picLocks noChangeAspect="1"/>
          </p:cNvPicPr>
          <p:nvPr/>
        </p:nvPicPr>
        <p:blipFill rotWithShape="1">
          <a:blip r:embed="rId2">
            <a:extLst>
              <a:ext uri="{28A0092B-C50C-407E-A947-70E740481C1C}">
                <a14:useLocalDpi xmlns:a14="http://schemas.microsoft.com/office/drawing/2010/main" val="0"/>
              </a:ext>
            </a:extLst>
          </a:blip>
          <a:srcRect l="13179" t="13333" r="27590" b="18769"/>
          <a:stretch/>
        </p:blipFill>
        <p:spPr>
          <a:xfrm>
            <a:off x="8061798" y="481109"/>
            <a:ext cx="2898427" cy="2491906"/>
          </a:xfrm>
          <a:prstGeom prst="rect">
            <a:avLst/>
          </a:prstGeom>
        </p:spPr>
      </p:pic>
      <p:pic>
        <p:nvPicPr>
          <p:cNvPr id="6" name="Picture 5">
            <a:extLst>
              <a:ext uri="{FF2B5EF4-FFF2-40B4-BE49-F238E27FC236}">
                <a16:creationId xmlns:a16="http://schemas.microsoft.com/office/drawing/2014/main" id="{09E71AA8-C497-4CF1-A75C-51294795AF2E}"/>
              </a:ext>
            </a:extLst>
          </p:cNvPr>
          <p:cNvPicPr>
            <a:picLocks noChangeAspect="1"/>
          </p:cNvPicPr>
          <p:nvPr/>
        </p:nvPicPr>
        <p:blipFill rotWithShape="1">
          <a:blip r:embed="rId3"/>
          <a:srcRect t="8316" r="2043" b="6327"/>
          <a:stretch/>
        </p:blipFill>
        <p:spPr>
          <a:xfrm>
            <a:off x="7473594" y="3428999"/>
            <a:ext cx="3991575" cy="1956465"/>
          </a:xfrm>
          <a:prstGeom prst="rect">
            <a:avLst/>
          </a:prstGeom>
        </p:spPr>
      </p:pic>
      <p:pic>
        <p:nvPicPr>
          <p:cNvPr id="17" name="Picture 16">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0689B53-3805-49F9-85C5-CAD94DA43393}"/>
              </a:ext>
            </a:extLst>
          </p:cNvPr>
          <p:cNvSpPr txBox="1"/>
          <p:nvPr/>
        </p:nvSpPr>
        <p:spPr>
          <a:xfrm>
            <a:off x="7591344" y="5557851"/>
            <a:ext cx="3756074" cy="369332"/>
          </a:xfrm>
          <a:prstGeom prst="rect">
            <a:avLst/>
          </a:prstGeom>
          <a:noFill/>
        </p:spPr>
        <p:txBody>
          <a:bodyPr wrap="square" rtlCol="0">
            <a:spAutoFit/>
          </a:bodyPr>
          <a:lstStyle/>
          <a:p>
            <a:r>
              <a:rPr lang="en-GB" sz="900" dirty="0">
                <a:hlinkClick r:id="rId5"/>
              </a:rPr>
              <a:t>https://sketchfab.com/3d-models/spanish-galleon-ribadeo-2015-forseadiscovery-ca212720b8ee472597055615dabbbbf4 </a:t>
            </a:r>
            <a:r>
              <a:rPr lang="en-GB" sz="900" dirty="0"/>
              <a:t>11/12/2019</a:t>
            </a:r>
          </a:p>
        </p:txBody>
      </p:sp>
      <p:sp>
        <p:nvSpPr>
          <p:cNvPr id="8" name="TextBox 7">
            <a:extLst>
              <a:ext uri="{FF2B5EF4-FFF2-40B4-BE49-F238E27FC236}">
                <a16:creationId xmlns:a16="http://schemas.microsoft.com/office/drawing/2014/main" id="{9477CE39-8FF4-4287-AB88-81003128EE11}"/>
              </a:ext>
            </a:extLst>
          </p:cNvPr>
          <p:cNvSpPr txBox="1"/>
          <p:nvPr/>
        </p:nvSpPr>
        <p:spPr>
          <a:xfrm>
            <a:off x="8298335" y="2990417"/>
            <a:ext cx="2425352" cy="507831"/>
          </a:xfrm>
          <a:prstGeom prst="rect">
            <a:avLst/>
          </a:prstGeom>
          <a:noFill/>
        </p:spPr>
        <p:txBody>
          <a:bodyPr wrap="square" rtlCol="0">
            <a:spAutoFit/>
          </a:bodyPr>
          <a:lstStyle/>
          <a:p>
            <a:r>
              <a:rPr lang="en-GB" sz="900" dirty="0"/>
              <a:t>Fray, 2019</a:t>
            </a:r>
          </a:p>
          <a:p>
            <a:endParaRPr lang="en-GB" dirty="0"/>
          </a:p>
        </p:txBody>
      </p:sp>
    </p:spTree>
    <p:extLst>
      <p:ext uri="{BB962C8B-B14F-4D97-AF65-F5344CB8AC3E}">
        <p14:creationId xmlns:p14="http://schemas.microsoft.com/office/powerpoint/2010/main" val="2227357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B0E3D-5E01-4570-9D81-974CED925FB9}"/>
              </a:ext>
            </a:extLst>
          </p:cNvPr>
          <p:cNvSpPr>
            <a:spLocks noGrp="1"/>
          </p:cNvSpPr>
          <p:nvPr>
            <p:ph type="title"/>
          </p:nvPr>
        </p:nvSpPr>
        <p:spPr/>
        <p:txBody>
          <a:bodyPr/>
          <a:lstStyle/>
          <a:p>
            <a:r>
              <a:rPr lang="en-GB" dirty="0"/>
              <a:t>How do I intend to gather my information</a:t>
            </a:r>
          </a:p>
        </p:txBody>
      </p:sp>
      <p:sp>
        <p:nvSpPr>
          <p:cNvPr id="3" name="Content Placeholder 2">
            <a:extLst>
              <a:ext uri="{FF2B5EF4-FFF2-40B4-BE49-F238E27FC236}">
                <a16:creationId xmlns:a16="http://schemas.microsoft.com/office/drawing/2014/main" id="{57B70F6E-ABB4-4472-B0AA-2976787F4545}"/>
              </a:ext>
            </a:extLst>
          </p:cNvPr>
          <p:cNvSpPr>
            <a:spLocks noGrp="1"/>
          </p:cNvSpPr>
          <p:nvPr>
            <p:ph idx="1"/>
          </p:nvPr>
        </p:nvSpPr>
        <p:spPr/>
        <p:txBody>
          <a:bodyPr/>
          <a:lstStyle/>
          <a:p>
            <a:r>
              <a:rPr lang="en-GB" dirty="0"/>
              <a:t>I conducted an intensive desktop survey in order to gain as much information as I could on the uses of technology in archaeology, in order to do this I looked at both online sources and journals such as Computing The Past by J. Andresen, et al as well as Data bank applications in archaeology by Louis </a:t>
            </a:r>
            <a:r>
              <a:rPr lang="en-GB" dirty="0" err="1"/>
              <a:t>Bourrelly</a:t>
            </a:r>
            <a:r>
              <a:rPr lang="en-GB" dirty="0"/>
              <a:t>, et al</a:t>
            </a:r>
          </a:p>
          <a:p>
            <a:r>
              <a:rPr lang="en-GB" dirty="0"/>
              <a:t>For the digital model I used RHINO training guides in order to improve on my proficiency in the software and using data from journals on the </a:t>
            </a:r>
            <a:r>
              <a:rPr lang="en-GB" dirty="0" err="1"/>
              <a:t>Magor</a:t>
            </a:r>
            <a:r>
              <a:rPr lang="en-GB" dirty="0"/>
              <a:t> Pill in order to have accurate data on the ship I will be using</a:t>
            </a:r>
          </a:p>
        </p:txBody>
      </p:sp>
    </p:spTree>
    <p:extLst>
      <p:ext uri="{BB962C8B-B14F-4D97-AF65-F5344CB8AC3E}">
        <p14:creationId xmlns:p14="http://schemas.microsoft.com/office/powerpoint/2010/main" val="3441103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CEF4D-0A66-4F88-B6F8-A5076E5BBA44}"/>
              </a:ext>
            </a:extLst>
          </p:cNvPr>
          <p:cNvSpPr>
            <a:spLocks noGrp="1"/>
          </p:cNvSpPr>
          <p:nvPr>
            <p:ph type="title"/>
          </p:nvPr>
        </p:nvSpPr>
        <p:spPr/>
        <p:txBody>
          <a:bodyPr/>
          <a:lstStyle/>
          <a:p>
            <a:r>
              <a:rPr lang="en-GB" dirty="0"/>
              <a:t>My progress so far</a:t>
            </a:r>
          </a:p>
        </p:txBody>
      </p:sp>
      <p:sp>
        <p:nvSpPr>
          <p:cNvPr id="3" name="Content Placeholder 2">
            <a:extLst>
              <a:ext uri="{FF2B5EF4-FFF2-40B4-BE49-F238E27FC236}">
                <a16:creationId xmlns:a16="http://schemas.microsoft.com/office/drawing/2014/main" id="{8A7278CD-5C9A-46D7-943E-C794CA057BBB}"/>
              </a:ext>
            </a:extLst>
          </p:cNvPr>
          <p:cNvSpPr>
            <a:spLocks noGrp="1"/>
          </p:cNvSpPr>
          <p:nvPr>
            <p:ph idx="1"/>
          </p:nvPr>
        </p:nvSpPr>
        <p:spPr>
          <a:xfrm>
            <a:off x="1451579" y="2015732"/>
            <a:ext cx="9603275" cy="4037749"/>
          </a:xfrm>
        </p:spPr>
        <p:txBody>
          <a:bodyPr>
            <a:normAutofit lnSpcReduction="10000"/>
          </a:bodyPr>
          <a:lstStyle/>
          <a:p>
            <a:r>
              <a:rPr lang="en-GB" dirty="0"/>
              <a:t>A plan has been made</a:t>
            </a:r>
          </a:p>
          <a:p>
            <a:r>
              <a:rPr lang="en-GB" dirty="0"/>
              <a:t>I have changed my focus of study from the practical uses of new technologies in fieldwork to also include the uses of these technologies in presenting nautical archaeology to the public</a:t>
            </a:r>
          </a:p>
          <a:p>
            <a:r>
              <a:rPr lang="en-GB" dirty="0"/>
              <a:t>I have chosen the The </a:t>
            </a:r>
            <a:r>
              <a:rPr lang="en-GB" dirty="0" err="1"/>
              <a:t>Magor</a:t>
            </a:r>
            <a:r>
              <a:rPr lang="en-GB" dirty="0"/>
              <a:t> Pill ship as the ship that I will be reconstructing</a:t>
            </a:r>
          </a:p>
          <a:p>
            <a:r>
              <a:rPr lang="en-GB" dirty="0"/>
              <a:t>I have conducted further research into the uses of digital software in archaeology as well as looking at instructional manuals on RHINO programs to assist me in my reconstruction</a:t>
            </a:r>
          </a:p>
          <a:p>
            <a:r>
              <a:rPr lang="en-GB" dirty="0"/>
              <a:t>Currently arranging an area where I can start creating the digital model of the ship I intend to reconstruct </a:t>
            </a:r>
          </a:p>
        </p:txBody>
      </p:sp>
    </p:spTree>
    <p:extLst>
      <p:ext uri="{BB962C8B-B14F-4D97-AF65-F5344CB8AC3E}">
        <p14:creationId xmlns:p14="http://schemas.microsoft.com/office/powerpoint/2010/main" val="251356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117FE-3D5F-4258-A865-BA0090A111FE}"/>
              </a:ext>
            </a:extLst>
          </p:cNvPr>
          <p:cNvSpPr>
            <a:spLocks noGrp="1"/>
          </p:cNvSpPr>
          <p:nvPr>
            <p:ph type="title"/>
          </p:nvPr>
        </p:nvSpPr>
        <p:spPr>
          <a:xfrm>
            <a:off x="1451579" y="804519"/>
            <a:ext cx="9603275" cy="1049235"/>
          </a:xfrm>
        </p:spPr>
        <p:txBody>
          <a:bodyPr/>
          <a:lstStyle/>
          <a:p>
            <a:r>
              <a:rPr lang="en-GB" dirty="0"/>
              <a:t>What issues have come up in my investigation?</a:t>
            </a:r>
          </a:p>
        </p:txBody>
      </p:sp>
      <p:sp>
        <p:nvSpPr>
          <p:cNvPr id="3" name="Content Placeholder 2">
            <a:extLst>
              <a:ext uri="{FF2B5EF4-FFF2-40B4-BE49-F238E27FC236}">
                <a16:creationId xmlns:a16="http://schemas.microsoft.com/office/drawing/2014/main" id="{3F56ABF6-51A2-46E3-A62C-C1FC7EF15503}"/>
              </a:ext>
            </a:extLst>
          </p:cNvPr>
          <p:cNvSpPr>
            <a:spLocks noGrp="1"/>
          </p:cNvSpPr>
          <p:nvPr>
            <p:ph idx="1"/>
          </p:nvPr>
        </p:nvSpPr>
        <p:spPr/>
        <p:txBody>
          <a:bodyPr/>
          <a:lstStyle/>
          <a:p>
            <a:r>
              <a:rPr lang="en-GB" dirty="0"/>
              <a:t>Finding an area where I can use RHINO software to create a digital model</a:t>
            </a:r>
          </a:p>
          <a:p>
            <a:r>
              <a:rPr lang="en-GB" dirty="0"/>
              <a:t>Narrowing down my area of study </a:t>
            </a:r>
          </a:p>
          <a:p>
            <a:r>
              <a:rPr lang="en-GB" dirty="0"/>
              <a:t>Deciding whether or not a physical 3D model will be viable for my investigation</a:t>
            </a:r>
          </a:p>
          <a:p>
            <a:r>
              <a:rPr lang="en-GB" dirty="0"/>
              <a:t>Finding a past project to use for the digital reconstruction </a:t>
            </a:r>
          </a:p>
        </p:txBody>
      </p:sp>
    </p:spTree>
    <p:extLst>
      <p:ext uri="{BB962C8B-B14F-4D97-AF65-F5344CB8AC3E}">
        <p14:creationId xmlns:p14="http://schemas.microsoft.com/office/powerpoint/2010/main" val="1367233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8F7F-7764-4275-A1D2-C7042FE60109}"/>
              </a:ext>
            </a:extLst>
          </p:cNvPr>
          <p:cNvSpPr>
            <a:spLocks noGrp="1"/>
          </p:cNvSpPr>
          <p:nvPr>
            <p:ph type="title"/>
          </p:nvPr>
        </p:nvSpPr>
        <p:spPr/>
        <p:txBody>
          <a:bodyPr/>
          <a:lstStyle/>
          <a:p>
            <a:r>
              <a:rPr lang="en-GB" dirty="0"/>
              <a:t>My predictions on the outcome of my project</a:t>
            </a:r>
          </a:p>
        </p:txBody>
      </p:sp>
      <p:sp>
        <p:nvSpPr>
          <p:cNvPr id="3" name="Content Placeholder 2">
            <a:extLst>
              <a:ext uri="{FF2B5EF4-FFF2-40B4-BE49-F238E27FC236}">
                <a16:creationId xmlns:a16="http://schemas.microsoft.com/office/drawing/2014/main" id="{47CB47C4-84FC-4E53-96CA-0660813B723A}"/>
              </a:ext>
            </a:extLst>
          </p:cNvPr>
          <p:cNvSpPr>
            <a:spLocks noGrp="1"/>
          </p:cNvSpPr>
          <p:nvPr>
            <p:ph idx="1"/>
          </p:nvPr>
        </p:nvSpPr>
        <p:spPr/>
        <p:txBody>
          <a:bodyPr/>
          <a:lstStyle/>
          <a:p>
            <a:r>
              <a:rPr lang="en-GB" dirty="0"/>
              <a:t>I believe that my project will show the usefulness of applying new technologies to the field of nautical archaeology as well as proving the usefulness of applying new techniques and technology on older projects that are ongoing or to revisit completed projects with this new technology</a:t>
            </a:r>
          </a:p>
        </p:txBody>
      </p:sp>
    </p:spTree>
    <p:extLst>
      <p:ext uri="{BB962C8B-B14F-4D97-AF65-F5344CB8AC3E}">
        <p14:creationId xmlns:p14="http://schemas.microsoft.com/office/powerpoint/2010/main" val="3770646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AEBE4-639F-468C-B069-F10544E10A6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E306A6C5-288C-41E1-8CBF-81F8754D05B6}"/>
              </a:ext>
            </a:extLst>
          </p:cNvPr>
          <p:cNvSpPr>
            <a:spLocks noGrp="1"/>
          </p:cNvSpPr>
          <p:nvPr>
            <p:ph idx="1"/>
          </p:nvPr>
        </p:nvSpPr>
        <p:spPr>
          <a:xfrm>
            <a:off x="1451579" y="2015732"/>
            <a:ext cx="9603275" cy="4037749"/>
          </a:xfrm>
        </p:spPr>
        <p:txBody>
          <a:bodyPr>
            <a:normAutofit fontScale="85000" lnSpcReduction="20000"/>
          </a:bodyPr>
          <a:lstStyle/>
          <a:p>
            <a:r>
              <a:rPr lang="en-GB" dirty="0">
                <a:hlinkClick r:id="rId2"/>
              </a:rPr>
              <a:t>https://3dwarehouse.sketchup.com/model/61503f0e5f84ceceba9319915923ea13/newport-ship?hl=en</a:t>
            </a:r>
            <a:r>
              <a:rPr lang="en-GB" dirty="0"/>
              <a:t> 11/12/2019, 11:21</a:t>
            </a:r>
          </a:p>
          <a:p>
            <a:r>
              <a:rPr lang="en-GB" dirty="0">
                <a:hlinkClick r:id="rId3"/>
              </a:rPr>
              <a:t>https://www.dailymail.co.uk/sciencetech/article-2343298/Revealed-How-face-Henry-VIIIs-archers-drowned-Mary-Rose-painstakingly-reconstructed.html </a:t>
            </a:r>
            <a:r>
              <a:rPr lang="en-GB" dirty="0"/>
              <a:t>11/12/2019, 11:43</a:t>
            </a:r>
          </a:p>
          <a:p>
            <a:r>
              <a:rPr lang="en-GB" dirty="0">
                <a:hlinkClick r:id="rId4"/>
              </a:rPr>
              <a:t>https://sketchfab.com/3d-models/spanish-galleon-ribadeo-2015-forseadiscovery-ca212720b8ee472597055615dabbbbf4 </a:t>
            </a:r>
            <a:r>
              <a:rPr lang="en-GB" dirty="0"/>
              <a:t>11/12/2019, 12:49</a:t>
            </a:r>
          </a:p>
          <a:p>
            <a:pPr lvl="0"/>
            <a:r>
              <a:rPr lang="en-GB" dirty="0"/>
              <a:t>Fray, E. 2019 Personal photographs of Norway</a:t>
            </a:r>
          </a:p>
          <a:p>
            <a:pPr lvl="0"/>
            <a:r>
              <a:rPr lang="en-GB" dirty="0" err="1"/>
              <a:t>Scollar</a:t>
            </a:r>
            <a:r>
              <a:rPr lang="en-GB" dirty="0"/>
              <a:t>, I. (Irwin) &amp; Madsen, </a:t>
            </a:r>
            <a:r>
              <a:rPr lang="en-GB" dirty="0" err="1"/>
              <a:t>Torsten</a:t>
            </a:r>
            <a:r>
              <a:rPr lang="en-GB" dirty="0"/>
              <a:t> &amp; Andresen, Jens &amp; Computer Applications in Archaeology Conference (20th : 1992 : Aarhus </a:t>
            </a:r>
            <a:r>
              <a:rPr lang="en-GB" dirty="0" err="1"/>
              <a:t>universitet</a:t>
            </a:r>
            <a:r>
              <a:rPr lang="en-GB" dirty="0"/>
              <a:t>) 1993, Computing the past : computer applications and quantitative methods in archaeology, CAA92, Aarhus University Press, Aarhus</a:t>
            </a:r>
          </a:p>
          <a:p>
            <a:pPr lvl="0"/>
            <a:r>
              <a:rPr lang="en-GB" dirty="0" err="1"/>
              <a:t>Bourrelly</a:t>
            </a:r>
            <a:r>
              <a:rPr lang="en-GB" dirty="0"/>
              <a:t>, Louis &amp; Gaines, Sylvia W 1981, Data bank applications in archaeology, University of Arizona Press, Tucson, AZ</a:t>
            </a:r>
          </a:p>
          <a:p>
            <a:endParaRPr lang="en-GB" dirty="0"/>
          </a:p>
          <a:p>
            <a:endParaRPr lang="en-GB" dirty="0"/>
          </a:p>
        </p:txBody>
      </p:sp>
    </p:spTree>
    <p:extLst>
      <p:ext uri="{BB962C8B-B14F-4D97-AF65-F5344CB8AC3E}">
        <p14:creationId xmlns:p14="http://schemas.microsoft.com/office/powerpoint/2010/main" val="4280407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703FD-0473-4F15-A72C-666BE4C9D0DB}"/>
              </a:ext>
            </a:extLst>
          </p:cNvPr>
          <p:cNvSpPr>
            <a:spLocks noGrp="1"/>
          </p:cNvSpPr>
          <p:nvPr>
            <p:ph type="title"/>
          </p:nvPr>
        </p:nvSpPr>
        <p:spPr/>
        <p:txBody>
          <a:bodyPr/>
          <a:lstStyle/>
          <a:p>
            <a:r>
              <a:rPr lang="en-GB" dirty="0"/>
              <a:t>Questions </a:t>
            </a:r>
          </a:p>
        </p:txBody>
      </p:sp>
      <p:sp>
        <p:nvSpPr>
          <p:cNvPr id="3" name="Content Placeholder 2">
            <a:extLst>
              <a:ext uri="{FF2B5EF4-FFF2-40B4-BE49-F238E27FC236}">
                <a16:creationId xmlns:a16="http://schemas.microsoft.com/office/drawing/2014/main" id="{FA62F238-70F5-4A7B-8211-88B5826D3C8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0450970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278</TotalTime>
  <Words>682</Words>
  <Application>Microsoft Office PowerPoint</Application>
  <PresentationFormat>Widescreen</PresentationFormat>
  <Paragraphs>42</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Gallery</vt:lpstr>
      <vt:lpstr>Dissertation Presentation  what are the new technologies that archaeologists use and are they relevant to nautical archaeology today?</vt:lpstr>
      <vt:lpstr>What is the TOPIC OF MY DISSERTATION </vt:lpstr>
      <vt:lpstr>Why is my topic relevant </vt:lpstr>
      <vt:lpstr>What experience do I have in this topic</vt:lpstr>
      <vt:lpstr>How do I intend to gather my information</vt:lpstr>
      <vt:lpstr>My progress so far</vt:lpstr>
      <vt:lpstr>What issues have come up in my investigation?</vt:lpstr>
      <vt:lpstr>My predictions on the outcome of my project</vt:lpstr>
      <vt:lpstr>bibliography</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Presentation  what are the new technologies that archaeologists use and are they relevant to nautical archaeology today?</dc:title>
  <dc:creator>evan fray</dc:creator>
  <cp:lastModifiedBy>evan fray</cp:lastModifiedBy>
  <cp:revision>21</cp:revision>
  <dcterms:created xsi:type="dcterms:W3CDTF">2019-12-11T19:08:32Z</dcterms:created>
  <dcterms:modified xsi:type="dcterms:W3CDTF">2019-12-11T23:47:18Z</dcterms:modified>
</cp:coreProperties>
</file>