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7" r:id="rId1"/>
  </p:sldMasterIdLst>
  <p:notesMasterIdLst>
    <p:notesMasterId r:id="rId41"/>
  </p:notesMasterIdLst>
  <p:sldIdLst>
    <p:sldId id="304" r:id="rId2"/>
    <p:sldId id="306" r:id="rId3"/>
    <p:sldId id="328" r:id="rId4"/>
    <p:sldId id="321" r:id="rId5"/>
    <p:sldId id="331" r:id="rId6"/>
    <p:sldId id="332" r:id="rId7"/>
    <p:sldId id="339" r:id="rId8"/>
    <p:sldId id="340" r:id="rId9"/>
    <p:sldId id="333" r:id="rId10"/>
    <p:sldId id="336" r:id="rId11"/>
    <p:sldId id="337" r:id="rId12"/>
    <p:sldId id="338" r:id="rId13"/>
    <p:sldId id="322" r:id="rId14"/>
    <p:sldId id="324" r:id="rId15"/>
    <p:sldId id="325" r:id="rId16"/>
    <p:sldId id="327" r:id="rId17"/>
    <p:sldId id="334" r:id="rId18"/>
    <p:sldId id="342" r:id="rId19"/>
    <p:sldId id="341" r:id="rId20"/>
    <p:sldId id="343" r:id="rId21"/>
    <p:sldId id="344" r:id="rId22"/>
    <p:sldId id="326" r:id="rId23"/>
    <p:sldId id="346" r:id="rId24"/>
    <p:sldId id="348" r:id="rId25"/>
    <p:sldId id="352" r:id="rId26"/>
    <p:sldId id="347" r:id="rId27"/>
    <p:sldId id="316" r:id="rId28"/>
    <p:sldId id="349" r:id="rId29"/>
    <p:sldId id="350" r:id="rId30"/>
    <p:sldId id="351" r:id="rId31"/>
    <p:sldId id="353" r:id="rId32"/>
    <p:sldId id="329" r:id="rId33"/>
    <p:sldId id="335" r:id="rId34"/>
    <p:sldId id="356" r:id="rId35"/>
    <p:sldId id="345" r:id="rId36"/>
    <p:sldId id="355" r:id="rId37"/>
    <p:sldId id="354" r:id="rId38"/>
    <p:sldId id="357" r:id="rId39"/>
    <p:sldId id="317" r:id="rId40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21" autoAdjust="0"/>
    <p:restoredTop sz="79247" autoAdjust="0"/>
  </p:normalViewPr>
  <p:slideViewPr>
    <p:cSldViewPr>
      <p:cViewPr varScale="1">
        <p:scale>
          <a:sx n="100" d="100"/>
          <a:sy n="100" d="100"/>
        </p:scale>
        <p:origin x="188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e MacDonald" userId="b149e53e-c5ba-4f14-9dc8-64d738eb5ef6" providerId="ADAL" clId="{4712DBA5-1786-4B4F-8257-D29A9CDEEB74}"/>
    <pc:docChg chg="modSld">
      <pc:chgData name="Natalie MacDonald" userId="b149e53e-c5ba-4f14-9dc8-64d738eb5ef6" providerId="ADAL" clId="{4712DBA5-1786-4B4F-8257-D29A9CDEEB74}" dt="2021-06-15T10:43:19.505" v="18" actId="20577"/>
      <pc:docMkLst>
        <pc:docMk/>
      </pc:docMkLst>
      <pc:sldChg chg="modNotesTx">
        <pc:chgData name="Natalie MacDonald" userId="b149e53e-c5ba-4f14-9dc8-64d738eb5ef6" providerId="ADAL" clId="{4712DBA5-1786-4B4F-8257-D29A9CDEEB74}" dt="2021-06-15T10:42:56.579" v="11" actId="20577"/>
        <pc:sldMkLst>
          <pc:docMk/>
          <pc:sldMk cId="2501278682" sldId="316"/>
        </pc:sldMkLst>
      </pc:sldChg>
      <pc:sldChg chg="modNotesTx">
        <pc:chgData name="Natalie MacDonald" userId="b149e53e-c5ba-4f14-9dc8-64d738eb5ef6" providerId="ADAL" clId="{4712DBA5-1786-4B4F-8257-D29A9CDEEB74}" dt="2021-06-15T10:42:15.180" v="0" actId="20577"/>
        <pc:sldMkLst>
          <pc:docMk/>
          <pc:sldMk cId="1308560563" sldId="321"/>
        </pc:sldMkLst>
      </pc:sldChg>
      <pc:sldChg chg="modNotesTx">
        <pc:chgData name="Natalie MacDonald" userId="b149e53e-c5ba-4f14-9dc8-64d738eb5ef6" providerId="ADAL" clId="{4712DBA5-1786-4B4F-8257-D29A9CDEEB74}" dt="2021-06-15T10:42:37.595" v="6" actId="20577"/>
        <pc:sldMkLst>
          <pc:docMk/>
          <pc:sldMk cId="707340526" sldId="327"/>
        </pc:sldMkLst>
      </pc:sldChg>
      <pc:sldChg chg="modNotesTx">
        <pc:chgData name="Natalie MacDonald" userId="b149e53e-c5ba-4f14-9dc8-64d738eb5ef6" providerId="ADAL" clId="{4712DBA5-1786-4B4F-8257-D29A9CDEEB74}" dt="2021-06-15T10:42:17.973" v="1" actId="20577"/>
        <pc:sldMkLst>
          <pc:docMk/>
          <pc:sldMk cId="2414867165" sldId="331"/>
        </pc:sldMkLst>
      </pc:sldChg>
      <pc:sldChg chg="modNotesTx">
        <pc:chgData name="Natalie MacDonald" userId="b149e53e-c5ba-4f14-9dc8-64d738eb5ef6" providerId="ADAL" clId="{4712DBA5-1786-4B4F-8257-D29A9CDEEB74}" dt="2021-06-15T10:42:28.843" v="4" actId="20577"/>
        <pc:sldMkLst>
          <pc:docMk/>
          <pc:sldMk cId="1348077109" sldId="336"/>
        </pc:sldMkLst>
      </pc:sldChg>
      <pc:sldChg chg="modNotesTx">
        <pc:chgData name="Natalie MacDonald" userId="b149e53e-c5ba-4f14-9dc8-64d738eb5ef6" providerId="ADAL" clId="{4712DBA5-1786-4B4F-8257-D29A9CDEEB74}" dt="2021-06-15T10:42:32.211" v="5" actId="20577"/>
        <pc:sldMkLst>
          <pc:docMk/>
          <pc:sldMk cId="483666387" sldId="338"/>
        </pc:sldMkLst>
      </pc:sldChg>
      <pc:sldChg chg="modNotesTx">
        <pc:chgData name="Natalie MacDonald" userId="b149e53e-c5ba-4f14-9dc8-64d738eb5ef6" providerId="ADAL" clId="{4712DBA5-1786-4B4F-8257-D29A9CDEEB74}" dt="2021-06-15T10:42:22.134" v="2" actId="20577"/>
        <pc:sldMkLst>
          <pc:docMk/>
          <pc:sldMk cId="2002772937" sldId="340"/>
        </pc:sldMkLst>
      </pc:sldChg>
      <pc:sldChg chg="modNotesTx">
        <pc:chgData name="Natalie MacDonald" userId="b149e53e-c5ba-4f14-9dc8-64d738eb5ef6" providerId="ADAL" clId="{4712DBA5-1786-4B4F-8257-D29A9CDEEB74}" dt="2021-06-15T10:42:41.933" v="7" actId="20577"/>
        <pc:sldMkLst>
          <pc:docMk/>
          <pc:sldMk cId="414592218" sldId="342"/>
        </pc:sldMkLst>
      </pc:sldChg>
      <pc:sldChg chg="modNotesTx">
        <pc:chgData name="Natalie MacDonald" userId="b149e53e-c5ba-4f14-9dc8-64d738eb5ef6" providerId="ADAL" clId="{4712DBA5-1786-4B4F-8257-D29A9CDEEB74}" dt="2021-06-15T10:42:46.117" v="8" actId="20577"/>
        <pc:sldMkLst>
          <pc:docMk/>
          <pc:sldMk cId="1991104315" sldId="344"/>
        </pc:sldMkLst>
      </pc:sldChg>
      <pc:sldChg chg="modNotesTx">
        <pc:chgData name="Natalie MacDonald" userId="b149e53e-c5ba-4f14-9dc8-64d738eb5ef6" providerId="ADAL" clId="{4712DBA5-1786-4B4F-8257-D29A9CDEEB74}" dt="2021-06-15T10:42:51.379" v="9" actId="20577"/>
        <pc:sldMkLst>
          <pc:docMk/>
          <pc:sldMk cId="3781319725" sldId="348"/>
        </pc:sldMkLst>
      </pc:sldChg>
      <pc:sldChg chg="modNotesTx">
        <pc:chgData name="Natalie MacDonald" userId="b149e53e-c5ba-4f14-9dc8-64d738eb5ef6" providerId="ADAL" clId="{4712DBA5-1786-4B4F-8257-D29A9CDEEB74}" dt="2021-06-15T10:42:58.777" v="12" actId="20577"/>
        <pc:sldMkLst>
          <pc:docMk/>
          <pc:sldMk cId="4135778070" sldId="349"/>
        </pc:sldMkLst>
      </pc:sldChg>
      <pc:sldChg chg="modNotesTx">
        <pc:chgData name="Natalie MacDonald" userId="b149e53e-c5ba-4f14-9dc8-64d738eb5ef6" providerId="ADAL" clId="{4712DBA5-1786-4B4F-8257-D29A9CDEEB74}" dt="2021-06-15T10:43:02.022" v="13" actId="20577"/>
        <pc:sldMkLst>
          <pc:docMk/>
          <pc:sldMk cId="3047497228" sldId="350"/>
        </pc:sldMkLst>
      </pc:sldChg>
      <pc:sldChg chg="modNotesTx">
        <pc:chgData name="Natalie MacDonald" userId="b149e53e-c5ba-4f14-9dc8-64d738eb5ef6" providerId="ADAL" clId="{4712DBA5-1786-4B4F-8257-D29A9CDEEB74}" dt="2021-06-15T10:43:05.262" v="14" actId="20577"/>
        <pc:sldMkLst>
          <pc:docMk/>
          <pc:sldMk cId="2196544522" sldId="351"/>
        </pc:sldMkLst>
      </pc:sldChg>
      <pc:sldChg chg="modNotesTx">
        <pc:chgData name="Natalie MacDonald" userId="b149e53e-c5ba-4f14-9dc8-64d738eb5ef6" providerId="ADAL" clId="{4712DBA5-1786-4B4F-8257-D29A9CDEEB74}" dt="2021-06-15T10:42:53.344" v="10" actId="20577"/>
        <pc:sldMkLst>
          <pc:docMk/>
          <pc:sldMk cId="2592034309" sldId="352"/>
        </pc:sldMkLst>
      </pc:sldChg>
      <pc:sldChg chg="modNotesTx">
        <pc:chgData name="Natalie MacDonald" userId="b149e53e-c5ba-4f14-9dc8-64d738eb5ef6" providerId="ADAL" clId="{4712DBA5-1786-4B4F-8257-D29A9CDEEB74}" dt="2021-06-15T10:43:10.168" v="16" actId="20577"/>
        <pc:sldMkLst>
          <pc:docMk/>
          <pc:sldMk cId="1606464699" sldId="353"/>
        </pc:sldMkLst>
      </pc:sldChg>
      <pc:sldChg chg="modNotesTx">
        <pc:chgData name="Natalie MacDonald" userId="b149e53e-c5ba-4f14-9dc8-64d738eb5ef6" providerId="ADAL" clId="{4712DBA5-1786-4B4F-8257-D29A9CDEEB74}" dt="2021-06-15T10:43:19.505" v="18" actId="20577"/>
        <pc:sldMkLst>
          <pc:docMk/>
          <pc:sldMk cId="1730697944" sldId="355"/>
        </pc:sldMkLst>
      </pc:sldChg>
      <pc:sldChg chg="modNotesTx">
        <pc:chgData name="Natalie MacDonald" userId="b149e53e-c5ba-4f14-9dc8-64d738eb5ef6" providerId="ADAL" clId="{4712DBA5-1786-4B4F-8257-D29A9CDEEB74}" dt="2021-06-15T10:43:15.505" v="17" actId="20577"/>
        <pc:sldMkLst>
          <pc:docMk/>
          <pc:sldMk cId="2600923308" sldId="35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1E82ED-F02C-4068-BAD9-29057AFAC46D}" type="doc">
      <dgm:prSet loTypeId="urn:microsoft.com/office/officeart/2005/8/layout/radial1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E61D0F6-9047-4E56-9669-A55D319D96ED}">
      <dgm:prSet phldrT="[Text]" custT="1"/>
      <dgm:spPr/>
      <dgm:t>
        <a:bodyPr/>
        <a:lstStyle/>
        <a:p>
          <a:r>
            <a:rPr lang="en-US" sz="1600" dirty="0" err="1">
              <a:solidFill>
                <a:schemeClr val="tx1"/>
              </a:solidFill>
            </a:rPr>
            <a:t>Addysg</a:t>
          </a:r>
          <a:r>
            <a:rPr lang="en-US" sz="1600" dirty="0">
              <a:solidFill>
                <a:schemeClr val="tx1"/>
              </a:solidFill>
            </a:rPr>
            <a:t> </a:t>
          </a:r>
          <a:r>
            <a:rPr lang="en-US" sz="1600" dirty="0" err="1">
              <a:solidFill>
                <a:schemeClr val="tx1"/>
              </a:solidFill>
            </a:rPr>
            <a:t>Amlddiwylliannol</a:t>
          </a:r>
          <a:endParaRPr lang="en-US" sz="1600" dirty="0">
            <a:solidFill>
              <a:schemeClr val="tx1"/>
            </a:solidFill>
          </a:endParaRPr>
        </a:p>
      </dgm:t>
    </dgm:pt>
    <dgm:pt modelId="{E0D8E52C-B406-4B38-829D-C124D6152F8B}" type="parTrans" cxnId="{DA40B805-AB24-4B21-A818-575001CEB653}">
      <dgm:prSet/>
      <dgm:spPr/>
      <dgm:t>
        <a:bodyPr/>
        <a:lstStyle/>
        <a:p>
          <a:endParaRPr lang="en-US"/>
        </a:p>
      </dgm:t>
    </dgm:pt>
    <dgm:pt modelId="{1EA86639-0994-4218-B4EF-60EEA5B7347F}" type="sibTrans" cxnId="{DA40B805-AB24-4B21-A818-575001CEB653}">
      <dgm:prSet/>
      <dgm:spPr/>
      <dgm:t>
        <a:bodyPr/>
        <a:lstStyle/>
        <a:p>
          <a:endParaRPr lang="en-US"/>
        </a:p>
      </dgm:t>
    </dgm:pt>
    <dgm:pt modelId="{C6DBA264-53EB-4FCB-82E2-90E2C0E0E4A9}">
      <dgm:prSet phldrT="[Text]"/>
      <dgm:spPr/>
      <dgm:t>
        <a:bodyPr/>
        <a:lstStyle/>
        <a:p>
          <a:r>
            <a:rPr lang="en-US" dirty="0"/>
            <a:t>1. </a:t>
          </a:r>
          <a:r>
            <a:rPr lang="en-US" dirty="0" err="1"/>
            <a:t>Cynnwys</a:t>
          </a:r>
          <a:r>
            <a:rPr lang="en-US" dirty="0"/>
            <a:t> </a:t>
          </a:r>
          <a:r>
            <a:rPr lang="en-US" dirty="0" err="1"/>
            <a:t>wedi’i</a:t>
          </a:r>
          <a:r>
            <a:rPr lang="en-US" dirty="0"/>
            <a:t> </a:t>
          </a:r>
          <a:r>
            <a:rPr lang="en-US" dirty="0" err="1"/>
            <a:t>Integreiddio</a:t>
          </a:r>
          <a:endParaRPr lang="en-US" dirty="0"/>
        </a:p>
      </dgm:t>
    </dgm:pt>
    <dgm:pt modelId="{A518F57D-6BA0-45BA-89E2-DB5283816DFE}" type="parTrans" cxnId="{28296969-142B-4E38-830C-5421E803190F}">
      <dgm:prSet/>
      <dgm:spPr/>
      <dgm:t>
        <a:bodyPr/>
        <a:lstStyle/>
        <a:p>
          <a:endParaRPr lang="en-US"/>
        </a:p>
      </dgm:t>
    </dgm:pt>
    <dgm:pt modelId="{F7698A8F-E22F-4412-B02C-62500C339A5D}" type="sibTrans" cxnId="{28296969-142B-4E38-830C-5421E803190F}">
      <dgm:prSet/>
      <dgm:spPr/>
      <dgm:t>
        <a:bodyPr/>
        <a:lstStyle/>
        <a:p>
          <a:endParaRPr lang="en-US"/>
        </a:p>
      </dgm:t>
    </dgm:pt>
    <dgm:pt modelId="{EDB2BBFF-8AD7-4E43-B303-919F47063164}">
      <dgm:prSet phldrT="[Text]"/>
      <dgm:spPr/>
      <dgm:t>
        <a:bodyPr/>
        <a:lstStyle/>
        <a:p>
          <a:r>
            <a:rPr lang="en-US" dirty="0"/>
            <a:t>2. Proses </a:t>
          </a:r>
          <a:r>
            <a:rPr lang="en-US" dirty="0" err="1"/>
            <a:t>Adeiladu</a:t>
          </a:r>
          <a:r>
            <a:rPr lang="en-US" dirty="0"/>
            <a:t> </a:t>
          </a:r>
          <a:r>
            <a:rPr lang="en-US" dirty="0" err="1"/>
            <a:t>Gwybodaeth</a:t>
          </a:r>
          <a:endParaRPr lang="en-US" dirty="0"/>
        </a:p>
      </dgm:t>
    </dgm:pt>
    <dgm:pt modelId="{A1B24C35-70A1-4826-BC05-F26215C80624}" type="parTrans" cxnId="{3AB77F66-68C0-40EB-B223-56230B9221CD}">
      <dgm:prSet/>
      <dgm:spPr/>
      <dgm:t>
        <a:bodyPr/>
        <a:lstStyle/>
        <a:p>
          <a:endParaRPr lang="en-US"/>
        </a:p>
      </dgm:t>
    </dgm:pt>
    <dgm:pt modelId="{B6BA3F63-888D-4E35-80B7-E5CE374D1782}" type="sibTrans" cxnId="{3AB77F66-68C0-40EB-B223-56230B9221CD}">
      <dgm:prSet/>
      <dgm:spPr/>
      <dgm:t>
        <a:bodyPr/>
        <a:lstStyle/>
        <a:p>
          <a:endParaRPr lang="en-US"/>
        </a:p>
      </dgm:t>
    </dgm:pt>
    <dgm:pt modelId="{9E368231-E4F2-409D-A7B8-1B328F9357BB}">
      <dgm:prSet phldrT="[Text]"/>
      <dgm:spPr/>
      <dgm:t>
        <a:bodyPr/>
        <a:lstStyle/>
        <a:p>
          <a:r>
            <a:rPr lang="en-US" dirty="0"/>
            <a:t>3. </a:t>
          </a:r>
          <a:r>
            <a:rPr lang="en-US" dirty="0" err="1"/>
            <a:t>Lleihau</a:t>
          </a:r>
          <a:r>
            <a:rPr lang="en-US" dirty="0"/>
            <a:t> </a:t>
          </a:r>
          <a:r>
            <a:rPr lang="en-US" dirty="0" err="1"/>
            <a:t>Rhagfarn</a:t>
          </a:r>
          <a:endParaRPr lang="en-US" dirty="0"/>
        </a:p>
      </dgm:t>
    </dgm:pt>
    <dgm:pt modelId="{6D5499B3-2300-4759-BE9C-A9CB3094E61E}" type="parTrans" cxnId="{0F735FEC-F6E0-4105-B0E2-B6B19A5C4A41}">
      <dgm:prSet/>
      <dgm:spPr/>
      <dgm:t>
        <a:bodyPr/>
        <a:lstStyle/>
        <a:p>
          <a:endParaRPr lang="en-US"/>
        </a:p>
      </dgm:t>
    </dgm:pt>
    <dgm:pt modelId="{EFDD457D-F578-469C-BD59-A5CA7CCFDEF2}" type="sibTrans" cxnId="{0F735FEC-F6E0-4105-B0E2-B6B19A5C4A41}">
      <dgm:prSet/>
      <dgm:spPr/>
      <dgm:t>
        <a:bodyPr/>
        <a:lstStyle/>
        <a:p>
          <a:endParaRPr lang="en-US"/>
        </a:p>
      </dgm:t>
    </dgm:pt>
    <dgm:pt modelId="{52A00197-EE4B-4FC0-9AF1-0FB52F2D5046}">
      <dgm:prSet phldrT="[Text]"/>
      <dgm:spPr/>
      <dgm:t>
        <a:bodyPr/>
        <a:lstStyle/>
        <a:p>
          <a:r>
            <a:rPr lang="en-US" dirty="0"/>
            <a:t>5.Diwylliant Ysgol  a </a:t>
          </a:r>
          <a:r>
            <a:rPr lang="en-US" dirty="0" err="1"/>
            <a:t>Diwylliant</a:t>
          </a:r>
          <a:r>
            <a:rPr lang="en-US" dirty="0"/>
            <a:t> </a:t>
          </a:r>
          <a:r>
            <a:rPr lang="en-US" dirty="0" err="1"/>
            <a:t>Cymdeithasol</a:t>
          </a:r>
          <a:r>
            <a:rPr lang="en-US" dirty="0"/>
            <a:t> </a:t>
          </a:r>
          <a:r>
            <a:rPr lang="en-US" dirty="0" err="1"/>
            <a:t>Grymus</a:t>
          </a:r>
          <a:endParaRPr lang="en-US" dirty="0"/>
        </a:p>
      </dgm:t>
    </dgm:pt>
    <dgm:pt modelId="{46AA9060-9D76-40FD-8854-0B7A56CF0C2F}" type="parTrans" cxnId="{7D4393C8-FA82-4906-9CF1-4551D60FADAF}">
      <dgm:prSet/>
      <dgm:spPr/>
      <dgm:t>
        <a:bodyPr/>
        <a:lstStyle/>
        <a:p>
          <a:endParaRPr lang="en-US"/>
        </a:p>
      </dgm:t>
    </dgm:pt>
    <dgm:pt modelId="{0DAAE8FA-8A2C-4513-AFAE-4DF8E8CCF8D2}" type="sibTrans" cxnId="{7D4393C8-FA82-4906-9CF1-4551D60FADAF}">
      <dgm:prSet/>
      <dgm:spPr/>
      <dgm:t>
        <a:bodyPr/>
        <a:lstStyle/>
        <a:p>
          <a:endParaRPr lang="en-US"/>
        </a:p>
      </dgm:t>
    </dgm:pt>
    <dgm:pt modelId="{1F3E1F2A-0AD2-46B0-B680-6F5A05167A5E}">
      <dgm:prSet/>
      <dgm:spPr/>
      <dgm:t>
        <a:bodyPr/>
        <a:lstStyle/>
        <a:p>
          <a:r>
            <a:rPr lang="en-US" dirty="0"/>
            <a:t>4. </a:t>
          </a:r>
          <a:r>
            <a:rPr lang="en-US" dirty="0" err="1"/>
            <a:t>Addysgeg</a:t>
          </a:r>
          <a:r>
            <a:rPr lang="en-US" dirty="0"/>
            <a:t> </a:t>
          </a:r>
          <a:r>
            <a:rPr lang="en-US" dirty="0" err="1"/>
            <a:t>Teg</a:t>
          </a:r>
          <a:endParaRPr lang="en-US" dirty="0"/>
        </a:p>
      </dgm:t>
    </dgm:pt>
    <dgm:pt modelId="{36835AE2-1410-4D06-8D09-938037D3FE12}" type="parTrans" cxnId="{7C7CAE9B-9320-4878-AAC4-6D8F59337272}">
      <dgm:prSet/>
      <dgm:spPr/>
      <dgm:t>
        <a:bodyPr/>
        <a:lstStyle/>
        <a:p>
          <a:endParaRPr lang="en-US"/>
        </a:p>
      </dgm:t>
    </dgm:pt>
    <dgm:pt modelId="{F913F53A-0D5A-4FA0-A106-6DD9E2011834}" type="sibTrans" cxnId="{7C7CAE9B-9320-4878-AAC4-6D8F59337272}">
      <dgm:prSet/>
      <dgm:spPr/>
      <dgm:t>
        <a:bodyPr/>
        <a:lstStyle/>
        <a:p>
          <a:endParaRPr lang="en-US"/>
        </a:p>
      </dgm:t>
    </dgm:pt>
    <dgm:pt modelId="{DE255D41-F04D-4AEC-B4AE-CB0FD4970B33}" type="pres">
      <dgm:prSet presAssocID="{8C1E82ED-F02C-4068-BAD9-29057AFAC46D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D14C2EA0-BA57-4159-8217-A6D553A69372}" type="pres">
      <dgm:prSet presAssocID="{6E61D0F6-9047-4E56-9669-A55D319D96ED}" presName="centerShape" presStyleLbl="node0" presStyleIdx="0" presStyleCnt="1" custScaleX="129045" custLinFactNeighborX="0" custLinFactNeighborY="758"/>
      <dgm:spPr/>
    </dgm:pt>
    <dgm:pt modelId="{2DCBE903-1151-48A7-8D9B-21A50BBC7930}" type="pres">
      <dgm:prSet presAssocID="{A518F57D-6BA0-45BA-89E2-DB5283816DFE}" presName="Name9" presStyleLbl="parChTrans1D2" presStyleIdx="0" presStyleCnt="5"/>
      <dgm:spPr/>
    </dgm:pt>
    <dgm:pt modelId="{FD233542-9C7E-4727-991A-5CE6A8A285C6}" type="pres">
      <dgm:prSet presAssocID="{A518F57D-6BA0-45BA-89E2-DB5283816DFE}" presName="connTx" presStyleLbl="parChTrans1D2" presStyleIdx="0" presStyleCnt="5"/>
      <dgm:spPr/>
    </dgm:pt>
    <dgm:pt modelId="{0FE5D60F-E4CF-4C1C-8AF3-B970D631D079}" type="pres">
      <dgm:prSet presAssocID="{C6DBA264-53EB-4FCB-82E2-90E2C0E0E4A9}" presName="node" presStyleLbl="node1" presStyleIdx="0" presStyleCnt="5">
        <dgm:presLayoutVars>
          <dgm:bulletEnabled val="1"/>
        </dgm:presLayoutVars>
      </dgm:prSet>
      <dgm:spPr/>
    </dgm:pt>
    <dgm:pt modelId="{068DF553-D3B1-4966-A2C0-174506D53F8B}" type="pres">
      <dgm:prSet presAssocID="{A1B24C35-70A1-4826-BC05-F26215C80624}" presName="Name9" presStyleLbl="parChTrans1D2" presStyleIdx="1" presStyleCnt="5"/>
      <dgm:spPr/>
    </dgm:pt>
    <dgm:pt modelId="{75D3C17D-AB9D-446E-87A9-6BA1056171CD}" type="pres">
      <dgm:prSet presAssocID="{A1B24C35-70A1-4826-BC05-F26215C80624}" presName="connTx" presStyleLbl="parChTrans1D2" presStyleIdx="1" presStyleCnt="5"/>
      <dgm:spPr/>
    </dgm:pt>
    <dgm:pt modelId="{E5BFBCF4-5DC0-4DA3-A32B-C8F7111CC2B7}" type="pres">
      <dgm:prSet presAssocID="{EDB2BBFF-8AD7-4E43-B303-919F47063164}" presName="node" presStyleLbl="node1" presStyleIdx="1" presStyleCnt="5">
        <dgm:presLayoutVars>
          <dgm:bulletEnabled val="1"/>
        </dgm:presLayoutVars>
      </dgm:prSet>
      <dgm:spPr/>
    </dgm:pt>
    <dgm:pt modelId="{735C7AB6-C761-46B2-B03A-6D25B485E96C}" type="pres">
      <dgm:prSet presAssocID="{6D5499B3-2300-4759-BE9C-A9CB3094E61E}" presName="Name9" presStyleLbl="parChTrans1D2" presStyleIdx="2" presStyleCnt="5"/>
      <dgm:spPr/>
    </dgm:pt>
    <dgm:pt modelId="{8B056E99-E3E5-4905-9CB2-FAD43806A48D}" type="pres">
      <dgm:prSet presAssocID="{6D5499B3-2300-4759-BE9C-A9CB3094E61E}" presName="connTx" presStyleLbl="parChTrans1D2" presStyleIdx="2" presStyleCnt="5"/>
      <dgm:spPr/>
    </dgm:pt>
    <dgm:pt modelId="{F6961303-DC03-473C-BC4C-50C78161ED50}" type="pres">
      <dgm:prSet presAssocID="{9E368231-E4F2-409D-A7B8-1B328F9357BB}" presName="node" presStyleLbl="node1" presStyleIdx="2" presStyleCnt="5">
        <dgm:presLayoutVars>
          <dgm:bulletEnabled val="1"/>
        </dgm:presLayoutVars>
      </dgm:prSet>
      <dgm:spPr/>
    </dgm:pt>
    <dgm:pt modelId="{6FCE0241-DF38-44D2-AA12-A5235D6123CB}" type="pres">
      <dgm:prSet presAssocID="{36835AE2-1410-4D06-8D09-938037D3FE12}" presName="Name9" presStyleLbl="parChTrans1D2" presStyleIdx="3" presStyleCnt="5"/>
      <dgm:spPr/>
    </dgm:pt>
    <dgm:pt modelId="{C4DEF8D2-186F-4E77-80D1-18D74520727E}" type="pres">
      <dgm:prSet presAssocID="{36835AE2-1410-4D06-8D09-938037D3FE12}" presName="connTx" presStyleLbl="parChTrans1D2" presStyleIdx="3" presStyleCnt="5"/>
      <dgm:spPr/>
    </dgm:pt>
    <dgm:pt modelId="{28ECEFBA-391C-41B3-8D65-B88426E68B0B}" type="pres">
      <dgm:prSet presAssocID="{1F3E1F2A-0AD2-46B0-B680-6F5A05167A5E}" presName="node" presStyleLbl="node1" presStyleIdx="3" presStyleCnt="5">
        <dgm:presLayoutVars>
          <dgm:bulletEnabled val="1"/>
        </dgm:presLayoutVars>
      </dgm:prSet>
      <dgm:spPr/>
    </dgm:pt>
    <dgm:pt modelId="{2CEB2488-CDC8-45B9-AA6C-100C9D5744EF}" type="pres">
      <dgm:prSet presAssocID="{46AA9060-9D76-40FD-8854-0B7A56CF0C2F}" presName="Name9" presStyleLbl="parChTrans1D2" presStyleIdx="4" presStyleCnt="5"/>
      <dgm:spPr/>
    </dgm:pt>
    <dgm:pt modelId="{A4ADEE19-B73D-473E-8E7F-19E5FAA9F11F}" type="pres">
      <dgm:prSet presAssocID="{46AA9060-9D76-40FD-8854-0B7A56CF0C2F}" presName="connTx" presStyleLbl="parChTrans1D2" presStyleIdx="4" presStyleCnt="5"/>
      <dgm:spPr/>
    </dgm:pt>
    <dgm:pt modelId="{49BE8117-9592-40BB-B7E2-B98A96BDD8BE}" type="pres">
      <dgm:prSet presAssocID="{52A00197-EE4B-4FC0-9AF1-0FB52F2D5046}" presName="node" presStyleLbl="node1" presStyleIdx="4" presStyleCnt="5">
        <dgm:presLayoutVars>
          <dgm:bulletEnabled val="1"/>
        </dgm:presLayoutVars>
      </dgm:prSet>
      <dgm:spPr/>
    </dgm:pt>
  </dgm:ptLst>
  <dgm:cxnLst>
    <dgm:cxn modelId="{8DB56B05-E971-4AEC-8AE1-6D4DA0637F99}" type="presOf" srcId="{36835AE2-1410-4D06-8D09-938037D3FE12}" destId="{C4DEF8D2-186F-4E77-80D1-18D74520727E}" srcOrd="1" destOrd="0" presId="urn:microsoft.com/office/officeart/2005/8/layout/radial1"/>
    <dgm:cxn modelId="{DA40B805-AB24-4B21-A818-575001CEB653}" srcId="{8C1E82ED-F02C-4068-BAD9-29057AFAC46D}" destId="{6E61D0F6-9047-4E56-9669-A55D319D96ED}" srcOrd="0" destOrd="0" parTransId="{E0D8E52C-B406-4B38-829D-C124D6152F8B}" sibTransId="{1EA86639-0994-4218-B4EF-60EEA5B7347F}"/>
    <dgm:cxn modelId="{DF9A5616-3B5D-443A-8A71-F07B7A5D4329}" type="presOf" srcId="{46AA9060-9D76-40FD-8854-0B7A56CF0C2F}" destId="{2CEB2488-CDC8-45B9-AA6C-100C9D5744EF}" srcOrd="0" destOrd="0" presId="urn:microsoft.com/office/officeart/2005/8/layout/radial1"/>
    <dgm:cxn modelId="{8A747D16-A570-4777-A2DA-481ABC019F5C}" type="presOf" srcId="{1F3E1F2A-0AD2-46B0-B680-6F5A05167A5E}" destId="{28ECEFBA-391C-41B3-8D65-B88426E68B0B}" srcOrd="0" destOrd="0" presId="urn:microsoft.com/office/officeart/2005/8/layout/radial1"/>
    <dgm:cxn modelId="{57640F2E-CF4C-4DC0-BF47-5116540BDCD1}" type="presOf" srcId="{9E368231-E4F2-409D-A7B8-1B328F9357BB}" destId="{F6961303-DC03-473C-BC4C-50C78161ED50}" srcOrd="0" destOrd="0" presId="urn:microsoft.com/office/officeart/2005/8/layout/radial1"/>
    <dgm:cxn modelId="{2DBFB661-49D4-42D7-BD19-0D3189E88470}" type="presOf" srcId="{EDB2BBFF-8AD7-4E43-B303-919F47063164}" destId="{E5BFBCF4-5DC0-4DA3-A32B-C8F7111CC2B7}" srcOrd="0" destOrd="0" presId="urn:microsoft.com/office/officeart/2005/8/layout/radial1"/>
    <dgm:cxn modelId="{3AB77F66-68C0-40EB-B223-56230B9221CD}" srcId="{6E61D0F6-9047-4E56-9669-A55D319D96ED}" destId="{EDB2BBFF-8AD7-4E43-B303-919F47063164}" srcOrd="1" destOrd="0" parTransId="{A1B24C35-70A1-4826-BC05-F26215C80624}" sibTransId="{B6BA3F63-888D-4E35-80B7-E5CE374D1782}"/>
    <dgm:cxn modelId="{28296969-142B-4E38-830C-5421E803190F}" srcId="{6E61D0F6-9047-4E56-9669-A55D319D96ED}" destId="{C6DBA264-53EB-4FCB-82E2-90E2C0E0E4A9}" srcOrd="0" destOrd="0" parTransId="{A518F57D-6BA0-45BA-89E2-DB5283816DFE}" sibTransId="{F7698A8F-E22F-4412-B02C-62500C339A5D}"/>
    <dgm:cxn modelId="{632CC44A-2F34-4AB4-9FE0-96DBF4C02C52}" type="presOf" srcId="{36835AE2-1410-4D06-8D09-938037D3FE12}" destId="{6FCE0241-DF38-44D2-AA12-A5235D6123CB}" srcOrd="0" destOrd="0" presId="urn:microsoft.com/office/officeart/2005/8/layout/radial1"/>
    <dgm:cxn modelId="{41A4AE77-7590-499F-8C7F-F0A9B6FFA8C3}" type="presOf" srcId="{6D5499B3-2300-4759-BE9C-A9CB3094E61E}" destId="{8B056E99-E3E5-4905-9CB2-FAD43806A48D}" srcOrd="1" destOrd="0" presId="urn:microsoft.com/office/officeart/2005/8/layout/radial1"/>
    <dgm:cxn modelId="{5AA16159-082C-4D66-9B75-8DB102CEFC4A}" type="presOf" srcId="{A1B24C35-70A1-4826-BC05-F26215C80624}" destId="{068DF553-D3B1-4966-A2C0-174506D53F8B}" srcOrd="0" destOrd="0" presId="urn:microsoft.com/office/officeart/2005/8/layout/radial1"/>
    <dgm:cxn modelId="{7C7CAE9B-9320-4878-AAC4-6D8F59337272}" srcId="{6E61D0F6-9047-4E56-9669-A55D319D96ED}" destId="{1F3E1F2A-0AD2-46B0-B680-6F5A05167A5E}" srcOrd="3" destOrd="0" parTransId="{36835AE2-1410-4D06-8D09-938037D3FE12}" sibTransId="{F913F53A-0D5A-4FA0-A106-6DD9E2011834}"/>
    <dgm:cxn modelId="{F7C427A2-041D-4D82-BD6C-6E9ECD546404}" type="presOf" srcId="{A1B24C35-70A1-4826-BC05-F26215C80624}" destId="{75D3C17D-AB9D-446E-87A9-6BA1056171CD}" srcOrd="1" destOrd="0" presId="urn:microsoft.com/office/officeart/2005/8/layout/radial1"/>
    <dgm:cxn modelId="{9D0A54A3-8884-4335-A2BB-7E6F64FDCD85}" type="presOf" srcId="{A518F57D-6BA0-45BA-89E2-DB5283816DFE}" destId="{2DCBE903-1151-48A7-8D9B-21A50BBC7930}" srcOrd="0" destOrd="0" presId="urn:microsoft.com/office/officeart/2005/8/layout/radial1"/>
    <dgm:cxn modelId="{9DD0BDA6-65A0-409C-9319-48BA1B20A8DF}" type="presOf" srcId="{8C1E82ED-F02C-4068-BAD9-29057AFAC46D}" destId="{DE255D41-F04D-4AEC-B4AE-CB0FD4970B33}" srcOrd="0" destOrd="0" presId="urn:microsoft.com/office/officeart/2005/8/layout/radial1"/>
    <dgm:cxn modelId="{567A64C4-AF8F-49EA-98C5-DD4A3208557B}" type="presOf" srcId="{C6DBA264-53EB-4FCB-82E2-90E2C0E0E4A9}" destId="{0FE5D60F-E4CF-4C1C-8AF3-B970D631D079}" srcOrd="0" destOrd="0" presId="urn:microsoft.com/office/officeart/2005/8/layout/radial1"/>
    <dgm:cxn modelId="{7D4393C8-FA82-4906-9CF1-4551D60FADAF}" srcId="{6E61D0F6-9047-4E56-9669-A55D319D96ED}" destId="{52A00197-EE4B-4FC0-9AF1-0FB52F2D5046}" srcOrd="4" destOrd="0" parTransId="{46AA9060-9D76-40FD-8854-0B7A56CF0C2F}" sibTransId="{0DAAE8FA-8A2C-4513-AFAE-4DF8E8CCF8D2}"/>
    <dgm:cxn modelId="{A87D65E8-4141-4CBB-843D-20B9F5D7F8D2}" type="presOf" srcId="{A518F57D-6BA0-45BA-89E2-DB5283816DFE}" destId="{FD233542-9C7E-4727-991A-5CE6A8A285C6}" srcOrd="1" destOrd="0" presId="urn:microsoft.com/office/officeart/2005/8/layout/radial1"/>
    <dgm:cxn modelId="{72234BE8-D331-46DD-A21C-3359D37E82A6}" type="presOf" srcId="{6E61D0F6-9047-4E56-9669-A55D319D96ED}" destId="{D14C2EA0-BA57-4159-8217-A6D553A69372}" srcOrd="0" destOrd="0" presId="urn:microsoft.com/office/officeart/2005/8/layout/radial1"/>
    <dgm:cxn modelId="{0F735FEC-F6E0-4105-B0E2-B6B19A5C4A41}" srcId="{6E61D0F6-9047-4E56-9669-A55D319D96ED}" destId="{9E368231-E4F2-409D-A7B8-1B328F9357BB}" srcOrd="2" destOrd="0" parTransId="{6D5499B3-2300-4759-BE9C-A9CB3094E61E}" sibTransId="{EFDD457D-F578-469C-BD59-A5CA7CCFDEF2}"/>
    <dgm:cxn modelId="{6426E0EE-C9DF-4704-B5FF-FBF37D7BDD50}" type="presOf" srcId="{52A00197-EE4B-4FC0-9AF1-0FB52F2D5046}" destId="{49BE8117-9592-40BB-B7E2-B98A96BDD8BE}" srcOrd="0" destOrd="0" presId="urn:microsoft.com/office/officeart/2005/8/layout/radial1"/>
    <dgm:cxn modelId="{30B4F3F1-3FD6-460C-8F83-89C1808B182E}" type="presOf" srcId="{6D5499B3-2300-4759-BE9C-A9CB3094E61E}" destId="{735C7AB6-C761-46B2-B03A-6D25B485E96C}" srcOrd="0" destOrd="0" presId="urn:microsoft.com/office/officeart/2005/8/layout/radial1"/>
    <dgm:cxn modelId="{EA0B6DFF-A898-4EBE-A21A-E89F66A6EEA6}" type="presOf" srcId="{46AA9060-9D76-40FD-8854-0B7A56CF0C2F}" destId="{A4ADEE19-B73D-473E-8E7F-19E5FAA9F11F}" srcOrd="1" destOrd="0" presId="urn:microsoft.com/office/officeart/2005/8/layout/radial1"/>
    <dgm:cxn modelId="{AC5444F5-316D-4CDC-B375-5FAE75BBD5CC}" type="presParOf" srcId="{DE255D41-F04D-4AEC-B4AE-CB0FD4970B33}" destId="{D14C2EA0-BA57-4159-8217-A6D553A69372}" srcOrd="0" destOrd="0" presId="urn:microsoft.com/office/officeart/2005/8/layout/radial1"/>
    <dgm:cxn modelId="{F9545627-73E4-4FBB-925C-A799E2292553}" type="presParOf" srcId="{DE255D41-F04D-4AEC-B4AE-CB0FD4970B33}" destId="{2DCBE903-1151-48A7-8D9B-21A50BBC7930}" srcOrd="1" destOrd="0" presId="urn:microsoft.com/office/officeart/2005/8/layout/radial1"/>
    <dgm:cxn modelId="{10B450FC-0F28-472B-99AC-168DC1D1BA82}" type="presParOf" srcId="{2DCBE903-1151-48A7-8D9B-21A50BBC7930}" destId="{FD233542-9C7E-4727-991A-5CE6A8A285C6}" srcOrd="0" destOrd="0" presId="urn:microsoft.com/office/officeart/2005/8/layout/radial1"/>
    <dgm:cxn modelId="{12502B1C-E26A-4903-A834-1498923273D5}" type="presParOf" srcId="{DE255D41-F04D-4AEC-B4AE-CB0FD4970B33}" destId="{0FE5D60F-E4CF-4C1C-8AF3-B970D631D079}" srcOrd="2" destOrd="0" presId="urn:microsoft.com/office/officeart/2005/8/layout/radial1"/>
    <dgm:cxn modelId="{17C8F71C-2FB0-44A9-BB03-1E862C5EFD0D}" type="presParOf" srcId="{DE255D41-F04D-4AEC-B4AE-CB0FD4970B33}" destId="{068DF553-D3B1-4966-A2C0-174506D53F8B}" srcOrd="3" destOrd="0" presId="urn:microsoft.com/office/officeart/2005/8/layout/radial1"/>
    <dgm:cxn modelId="{CCD9AB4E-635E-40C9-A7EE-020D081B1ACC}" type="presParOf" srcId="{068DF553-D3B1-4966-A2C0-174506D53F8B}" destId="{75D3C17D-AB9D-446E-87A9-6BA1056171CD}" srcOrd="0" destOrd="0" presId="urn:microsoft.com/office/officeart/2005/8/layout/radial1"/>
    <dgm:cxn modelId="{1D74EC7B-F07F-4294-818C-F2D17597EDA8}" type="presParOf" srcId="{DE255D41-F04D-4AEC-B4AE-CB0FD4970B33}" destId="{E5BFBCF4-5DC0-4DA3-A32B-C8F7111CC2B7}" srcOrd="4" destOrd="0" presId="urn:microsoft.com/office/officeart/2005/8/layout/radial1"/>
    <dgm:cxn modelId="{7157C225-49CF-4733-A148-EF1A7C6AB311}" type="presParOf" srcId="{DE255D41-F04D-4AEC-B4AE-CB0FD4970B33}" destId="{735C7AB6-C761-46B2-B03A-6D25B485E96C}" srcOrd="5" destOrd="0" presId="urn:microsoft.com/office/officeart/2005/8/layout/radial1"/>
    <dgm:cxn modelId="{21262555-BD2C-49E7-9DBB-12D4D1757E30}" type="presParOf" srcId="{735C7AB6-C761-46B2-B03A-6D25B485E96C}" destId="{8B056E99-E3E5-4905-9CB2-FAD43806A48D}" srcOrd="0" destOrd="0" presId="urn:microsoft.com/office/officeart/2005/8/layout/radial1"/>
    <dgm:cxn modelId="{333A7A80-928B-451D-88D0-80BDD1B96CFD}" type="presParOf" srcId="{DE255D41-F04D-4AEC-B4AE-CB0FD4970B33}" destId="{F6961303-DC03-473C-BC4C-50C78161ED50}" srcOrd="6" destOrd="0" presId="urn:microsoft.com/office/officeart/2005/8/layout/radial1"/>
    <dgm:cxn modelId="{F514B68D-9BE7-4D91-BC09-5262E4876934}" type="presParOf" srcId="{DE255D41-F04D-4AEC-B4AE-CB0FD4970B33}" destId="{6FCE0241-DF38-44D2-AA12-A5235D6123CB}" srcOrd="7" destOrd="0" presId="urn:microsoft.com/office/officeart/2005/8/layout/radial1"/>
    <dgm:cxn modelId="{10252C84-5D32-4E95-9AD9-AC44C1D2BD85}" type="presParOf" srcId="{6FCE0241-DF38-44D2-AA12-A5235D6123CB}" destId="{C4DEF8D2-186F-4E77-80D1-18D74520727E}" srcOrd="0" destOrd="0" presId="urn:microsoft.com/office/officeart/2005/8/layout/radial1"/>
    <dgm:cxn modelId="{AB0FA13A-671E-4135-8DDA-2DDCEC65FACF}" type="presParOf" srcId="{DE255D41-F04D-4AEC-B4AE-CB0FD4970B33}" destId="{28ECEFBA-391C-41B3-8D65-B88426E68B0B}" srcOrd="8" destOrd="0" presId="urn:microsoft.com/office/officeart/2005/8/layout/radial1"/>
    <dgm:cxn modelId="{30073926-2825-4927-ACAA-1B4690158E1A}" type="presParOf" srcId="{DE255D41-F04D-4AEC-B4AE-CB0FD4970B33}" destId="{2CEB2488-CDC8-45B9-AA6C-100C9D5744EF}" srcOrd="9" destOrd="0" presId="urn:microsoft.com/office/officeart/2005/8/layout/radial1"/>
    <dgm:cxn modelId="{3A71F512-8D19-4914-8AC2-349ECB1DE45E}" type="presParOf" srcId="{2CEB2488-CDC8-45B9-AA6C-100C9D5744EF}" destId="{A4ADEE19-B73D-473E-8E7F-19E5FAA9F11F}" srcOrd="0" destOrd="0" presId="urn:microsoft.com/office/officeart/2005/8/layout/radial1"/>
    <dgm:cxn modelId="{B8A62F4B-1881-4D64-9BA1-F9886EE00A3F}" type="presParOf" srcId="{DE255D41-F04D-4AEC-B4AE-CB0FD4970B33}" destId="{49BE8117-9592-40BB-B7E2-B98A96BDD8BE}" srcOrd="1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1E82ED-F02C-4068-BAD9-29057AFAC46D}" type="doc">
      <dgm:prSet loTypeId="urn:microsoft.com/office/officeart/2005/8/layout/radial1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E61D0F6-9047-4E56-9669-A55D319D96ED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Multicultural Education</a:t>
          </a:r>
        </a:p>
      </dgm:t>
    </dgm:pt>
    <dgm:pt modelId="{E0D8E52C-B406-4B38-829D-C124D6152F8B}" type="parTrans" cxnId="{DA40B805-AB24-4B21-A818-575001CEB653}">
      <dgm:prSet/>
      <dgm:spPr/>
      <dgm:t>
        <a:bodyPr/>
        <a:lstStyle/>
        <a:p>
          <a:endParaRPr lang="en-US"/>
        </a:p>
      </dgm:t>
    </dgm:pt>
    <dgm:pt modelId="{1EA86639-0994-4218-B4EF-60EEA5B7347F}" type="sibTrans" cxnId="{DA40B805-AB24-4B21-A818-575001CEB653}">
      <dgm:prSet/>
      <dgm:spPr/>
      <dgm:t>
        <a:bodyPr/>
        <a:lstStyle/>
        <a:p>
          <a:endParaRPr lang="en-US"/>
        </a:p>
      </dgm:t>
    </dgm:pt>
    <dgm:pt modelId="{C6DBA264-53EB-4FCB-82E2-90E2C0E0E4A9}">
      <dgm:prSet phldrT="[Text]"/>
      <dgm:spPr/>
      <dgm:t>
        <a:bodyPr/>
        <a:lstStyle/>
        <a:p>
          <a:r>
            <a:rPr lang="en-US" dirty="0"/>
            <a:t>1. Content Integration</a:t>
          </a:r>
        </a:p>
      </dgm:t>
    </dgm:pt>
    <dgm:pt modelId="{A518F57D-6BA0-45BA-89E2-DB5283816DFE}" type="parTrans" cxnId="{28296969-142B-4E38-830C-5421E803190F}">
      <dgm:prSet/>
      <dgm:spPr/>
      <dgm:t>
        <a:bodyPr/>
        <a:lstStyle/>
        <a:p>
          <a:endParaRPr lang="en-US"/>
        </a:p>
      </dgm:t>
    </dgm:pt>
    <dgm:pt modelId="{F7698A8F-E22F-4412-B02C-62500C339A5D}" type="sibTrans" cxnId="{28296969-142B-4E38-830C-5421E803190F}">
      <dgm:prSet/>
      <dgm:spPr/>
      <dgm:t>
        <a:bodyPr/>
        <a:lstStyle/>
        <a:p>
          <a:endParaRPr lang="en-US"/>
        </a:p>
      </dgm:t>
    </dgm:pt>
    <dgm:pt modelId="{EDB2BBFF-8AD7-4E43-B303-919F47063164}">
      <dgm:prSet phldrT="[Text]"/>
      <dgm:spPr/>
      <dgm:t>
        <a:bodyPr/>
        <a:lstStyle/>
        <a:p>
          <a:r>
            <a:rPr lang="en-US" dirty="0"/>
            <a:t>2. Knowledge Construction</a:t>
          </a:r>
        </a:p>
      </dgm:t>
    </dgm:pt>
    <dgm:pt modelId="{A1B24C35-70A1-4826-BC05-F26215C80624}" type="parTrans" cxnId="{3AB77F66-68C0-40EB-B223-56230B9221CD}">
      <dgm:prSet/>
      <dgm:spPr/>
      <dgm:t>
        <a:bodyPr/>
        <a:lstStyle/>
        <a:p>
          <a:endParaRPr lang="en-US"/>
        </a:p>
      </dgm:t>
    </dgm:pt>
    <dgm:pt modelId="{B6BA3F63-888D-4E35-80B7-E5CE374D1782}" type="sibTrans" cxnId="{3AB77F66-68C0-40EB-B223-56230B9221CD}">
      <dgm:prSet/>
      <dgm:spPr/>
      <dgm:t>
        <a:bodyPr/>
        <a:lstStyle/>
        <a:p>
          <a:endParaRPr lang="en-US"/>
        </a:p>
      </dgm:t>
    </dgm:pt>
    <dgm:pt modelId="{9E368231-E4F2-409D-A7B8-1B328F9357BB}">
      <dgm:prSet phldrT="[Text]"/>
      <dgm:spPr/>
      <dgm:t>
        <a:bodyPr/>
        <a:lstStyle/>
        <a:p>
          <a:r>
            <a:rPr lang="en-US" dirty="0"/>
            <a:t>3. Prejudice Reduction</a:t>
          </a:r>
        </a:p>
      </dgm:t>
    </dgm:pt>
    <dgm:pt modelId="{6D5499B3-2300-4759-BE9C-A9CB3094E61E}" type="parTrans" cxnId="{0F735FEC-F6E0-4105-B0E2-B6B19A5C4A41}">
      <dgm:prSet/>
      <dgm:spPr/>
      <dgm:t>
        <a:bodyPr/>
        <a:lstStyle/>
        <a:p>
          <a:endParaRPr lang="en-US"/>
        </a:p>
      </dgm:t>
    </dgm:pt>
    <dgm:pt modelId="{EFDD457D-F578-469C-BD59-A5CA7CCFDEF2}" type="sibTrans" cxnId="{0F735FEC-F6E0-4105-B0E2-B6B19A5C4A41}">
      <dgm:prSet/>
      <dgm:spPr/>
      <dgm:t>
        <a:bodyPr/>
        <a:lstStyle/>
        <a:p>
          <a:endParaRPr lang="en-US"/>
        </a:p>
      </dgm:t>
    </dgm:pt>
    <dgm:pt modelId="{52A00197-EE4B-4FC0-9AF1-0FB52F2D5046}">
      <dgm:prSet phldrT="[Text]"/>
      <dgm:spPr/>
      <dgm:t>
        <a:bodyPr/>
        <a:lstStyle/>
        <a:p>
          <a:r>
            <a:rPr lang="en-US" dirty="0"/>
            <a:t>5.Empowering School Culture and Social Culture</a:t>
          </a:r>
        </a:p>
      </dgm:t>
    </dgm:pt>
    <dgm:pt modelId="{46AA9060-9D76-40FD-8854-0B7A56CF0C2F}" type="parTrans" cxnId="{7D4393C8-FA82-4906-9CF1-4551D60FADAF}">
      <dgm:prSet/>
      <dgm:spPr/>
      <dgm:t>
        <a:bodyPr/>
        <a:lstStyle/>
        <a:p>
          <a:endParaRPr lang="en-US"/>
        </a:p>
      </dgm:t>
    </dgm:pt>
    <dgm:pt modelId="{0DAAE8FA-8A2C-4513-AFAE-4DF8E8CCF8D2}" type="sibTrans" cxnId="{7D4393C8-FA82-4906-9CF1-4551D60FADAF}">
      <dgm:prSet/>
      <dgm:spPr/>
      <dgm:t>
        <a:bodyPr/>
        <a:lstStyle/>
        <a:p>
          <a:endParaRPr lang="en-US"/>
        </a:p>
      </dgm:t>
    </dgm:pt>
    <dgm:pt modelId="{1F3E1F2A-0AD2-46B0-B680-6F5A05167A5E}">
      <dgm:prSet/>
      <dgm:spPr/>
      <dgm:t>
        <a:bodyPr/>
        <a:lstStyle/>
        <a:p>
          <a:r>
            <a:rPr lang="en-US" dirty="0"/>
            <a:t>4. An Equity Pedagogy</a:t>
          </a:r>
        </a:p>
      </dgm:t>
    </dgm:pt>
    <dgm:pt modelId="{36835AE2-1410-4D06-8D09-938037D3FE12}" type="parTrans" cxnId="{7C7CAE9B-9320-4878-AAC4-6D8F59337272}">
      <dgm:prSet/>
      <dgm:spPr/>
      <dgm:t>
        <a:bodyPr/>
        <a:lstStyle/>
        <a:p>
          <a:endParaRPr lang="en-US"/>
        </a:p>
      </dgm:t>
    </dgm:pt>
    <dgm:pt modelId="{F913F53A-0D5A-4FA0-A106-6DD9E2011834}" type="sibTrans" cxnId="{7C7CAE9B-9320-4878-AAC4-6D8F59337272}">
      <dgm:prSet/>
      <dgm:spPr/>
      <dgm:t>
        <a:bodyPr/>
        <a:lstStyle/>
        <a:p>
          <a:endParaRPr lang="en-US"/>
        </a:p>
      </dgm:t>
    </dgm:pt>
    <dgm:pt modelId="{DE255D41-F04D-4AEC-B4AE-CB0FD4970B33}" type="pres">
      <dgm:prSet presAssocID="{8C1E82ED-F02C-4068-BAD9-29057AFAC46D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D14C2EA0-BA57-4159-8217-A6D553A69372}" type="pres">
      <dgm:prSet presAssocID="{6E61D0F6-9047-4E56-9669-A55D319D96ED}" presName="centerShape" presStyleLbl="node0" presStyleIdx="0" presStyleCnt="1"/>
      <dgm:spPr/>
    </dgm:pt>
    <dgm:pt modelId="{2DCBE903-1151-48A7-8D9B-21A50BBC7930}" type="pres">
      <dgm:prSet presAssocID="{A518F57D-6BA0-45BA-89E2-DB5283816DFE}" presName="Name9" presStyleLbl="parChTrans1D2" presStyleIdx="0" presStyleCnt="5"/>
      <dgm:spPr/>
    </dgm:pt>
    <dgm:pt modelId="{FD233542-9C7E-4727-991A-5CE6A8A285C6}" type="pres">
      <dgm:prSet presAssocID="{A518F57D-6BA0-45BA-89E2-DB5283816DFE}" presName="connTx" presStyleLbl="parChTrans1D2" presStyleIdx="0" presStyleCnt="5"/>
      <dgm:spPr/>
    </dgm:pt>
    <dgm:pt modelId="{0FE5D60F-E4CF-4C1C-8AF3-B970D631D079}" type="pres">
      <dgm:prSet presAssocID="{C6DBA264-53EB-4FCB-82E2-90E2C0E0E4A9}" presName="node" presStyleLbl="node1" presStyleIdx="0" presStyleCnt="5">
        <dgm:presLayoutVars>
          <dgm:bulletEnabled val="1"/>
        </dgm:presLayoutVars>
      </dgm:prSet>
      <dgm:spPr/>
    </dgm:pt>
    <dgm:pt modelId="{068DF553-D3B1-4966-A2C0-174506D53F8B}" type="pres">
      <dgm:prSet presAssocID="{A1B24C35-70A1-4826-BC05-F26215C80624}" presName="Name9" presStyleLbl="parChTrans1D2" presStyleIdx="1" presStyleCnt="5"/>
      <dgm:spPr/>
    </dgm:pt>
    <dgm:pt modelId="{75D3C17D-AB9D-446E-87A9-6BA1056171CD}" type="pres">
      <dgm:prSet presAssocID="{A1B24C35-70A1-4826-BC05-F26215C80624}" presName="connTx" presStyleLbl="parChTrans1D2" presStyleIdx="1" presStyleCnt="5"/>
      <dgm:spPr/>
    </dgm:pt>
    <dgm:pt modelId="{E5BFBCF4-5DC0-4DA3-A32B-C8F7111CC2B7}" type="pres">
      <dgm:prSet presAssocID="{EDB2BBFF-8AD7-4E43-B303-919F47063164}" presName="node" presStyleLbl="node1" presStyleIdx="1" presStyleCnt="5">
        <dgm:presLayoutVars>
          <dgm:bulletEnabled val="1"/>
        </dgm:presLayoutVars>
      </dgm:prSet>
      <dgm:spPr/>
    </dgm:pt>
    <dgm:pt modelId="{735C7AB6-C761-46B2-B03A-6D25B485E96C}" type="pres">
      <dgm:prSet presAssocID="{6D5499B3-2300-4759-BE9C-A9CB3094E61E}" presName="Name9" presStyleLbl="parChTrans1D2" presStyleIdx="2" presStyleCnt="5"/>
      <dgm:spPr/>
    </dgm:pt>
    <dgm:pt modelId="{8B056E99-E3E5-4905-9CB2-FAD43806A48D}" type="pres">
      <dgm:prSet presAssocID="{6D5499B3-2300-4759-BE9C-A9CB3094E61E}" presName="connTx" presStyleLbl="parChTrans1D2" presStyleIdx="2" presStyleCnt="5"/>
      <dgm:spPr/>
    </dgm:pt>
    <dgm:pt modelId="{F6961303-DC03-473C-BC4C-50C78161ED50}" type="pres">
      <dgm:prSet presAssocID="{9E368231-E4F2-409D-A7B8-1B328F9357BB}" presName="node" presStyleLbl="node1" presStyleIdx="2" presStyleCnt="5">
        <dgm:presLayoutVars>
          <dgm:bulletEnabled val="1"/>
        </dgm:presLayoutVars>
      </dgm:prSet>
      <dgm:spPr/>
    </dgm:pt>
    <dgm:pt modelId="{6FCE0241-DF38-44D2-AA12-A5235D6123CB}" type="pres">
      <dgm:prSet presAssocID="{36835AE2-1410-4D06-8D09-938037D3FE12}" presName="Name9" presStyleLbl="parChTrans1D2" presStyleIdx="3" presStyleCnt="5"/>
      <dgm:spPr/>
    </dgm:pt>
    <dgm:pt modelId="{C4DEF8D2-186F-4E77-80D1-18D74520727E}" type="pres">
      <dgm:prSet presAssocID="{36835AE2-1410-4D06-8D09-938037D3FE12}" presName="connTx" presStyleLbl="parChTrans1D2" presStyleIdx="3" presStyleCnt="5"/>
      <dgm:spPr/>
    </dgm:pt>
    <dgm:pt modelId="{28ECEFBA-391C-41B3-8D65-B88426E68B0B}" type="pres">
      <dgm:prSet presAssocID="{1F3E1F2A-0AD2-46B0-B680-6F5A05167A5E}" presName="node" presStyleLbl="node1" presStyleIdx="3" presStyleCnt="5">
        <dgm:presLayoutVars>
          <dgm:bulletEnabled val="1"/>
        </dgm:presLayoutVars>
      </dgm:prSet>
      <dgm:spPr/>
    </dgm:pt>
    <dgm:pt modelId="{2CEB2488-CDC8-45B9-AA6C-100C9D5744EF}" type="pres">
      <dgm:prSet presAssocID="{46AA9060-9D76-40FD-8854-0B7A56CF0C2F}" presName="Name9" presStyleLbl="parChTrans1D2" presStyleIdx="4" presStyleCnt="5"/>
      <dgm:spPr/>
    </dgm:pt>
    <dgm:pt modelId="{A4ADEE19-B73D-473E-8E7F-19E5FAA9F11F}" type="pres">
      <dgm:prSet presAssocID="{46AA9060-9D76-40FD-8854-0B7A56CF0C2F}" presName="connTx" presStyleLbl="parChTrans1D2" presStyleIdx="4" presStyleCnt="5"/>
      <dgm:spPr/>
    </dgm:pt>
    <dgm:pt modelId="{49BE8117-9592-40BB-B7E2-B98A96BDD8BE}" type="pres">
      <dgm:prSet presAssocID="{52A00197-EE4B-4FC0-9AF1-0FB52F2D5046}" presName="node" presStyleLbl="node1" presStyleIdx="4" presStyleCnt="5">
        <dgm:presLayoutVars>
          <dgm:bulletEnabled val="1"/>
        </dgm:presLayoutVars>
      </dgm:prSet>
      <dgm:spPr/>
    </dgm:pt>
  </dgm:ptLst>
  <dgm:cxnLst>
    <dgm:cxn modelId="{8DB56B05-E971-4AEC-8AE1-6D4DA0637F99}" type="presOf" srcId="{36835AE2-1410-4D06-8D09-938037D3FE12}" destId="{C4DEF8D2-186F-4E77-80D1-18D74520727E}" srcOrd="1" destOrd="0" presId="urn:microsoft.com/office/officeart/2005/8/layout/radial1"/>
    <dgm:cxn modelId="{DA40B805-AB24-4B21-A818-575001CEB653}" srcId="{8C1E82ED-F02C-4068-BAD9-29057AFAC46D}" destId="{6E61D0F6-9047-4E56-9669-A55D319D96ED}" srcOrd="0" destOrd="0" parTransId="{E0D8E52C-B406-4B38-829D-C124D6152F8B}" sibTransId="{1EA86639-0994-4218-B4EF-60EEA5B7347F}"/>
    <dgm:cxn modelId="{DF9A5616-3B5D-443A-8A71-F07B7A5D4329}" type="presOf" srcId="{46AA9060-9D76-40FD-8854-0B7A56CF0C2F}" destId="{2CEB2488-CDC8-45B9-AA6C-100C9D5744EF}" srcOrd="0" destOrd="0" presId="urn:microsoft.com/office/officeart/2005/8/layout/radial1"/>
    <dgm:cxn modelId="{8A747D16-A570-4777-A2DA-481ABC019F5C}" type="presOf" srcId="{1F3E1F2A-0AD2-46B0-B680-6F5A05167A5E}" destId="{28ECEFBA-391C-41B3-8D65-B88426E68B0B}" srcOrd="0" destOrd="0" presId="urn:microsoft.com/office/officeart/2005/8/layout/radial1"/>
    <dgm:cxn modelId="{57640F2E-CF4C-4DC0-BF47-5116540BDCD1}" type="presOf" srcId="{9E368231-E4F2-409D-A7B8-1B328F9357BB}" destId="{F6961303-DC03-473C-BC4C-50C78161ED50}" srcOrd="0" destOrd="0" presId="urn:microsoft.com/office/officeart/2005/8/layout/radial1"/>
    <dgm:cxn modelId="{2DBFB661-49D4-42D7-BD19-0D3189E88470}" type="presOf" srcId="{EDB2BBFF-8AD7-4E43-B303-919F47063164}" destId="{E5BFBCF4-5DC0-4DA3-A32B-C8F7111CC2B7}" srcOrd="0" destOrd="0" presId="urn:microsoft.com/office/officeart/2005/8/layout/radial1"/>
    <dgm:cxn modelId="{3AB77F66-68C0-40EB-B223-56230B9221CD}" srcId="{6E61D0F6-9047-4E56-9669-A55D319D96ED}" destId="{EDB2BBFF-8AD7-4E43-B303-919F47063164}" srcOrd="1" destOrd="0" parTransId="{A1B24C35-70A1-4826-BC05-F26215C80624}" sibTransId="{B6BA3F63-888D-4E35-80B7-E5CE374D1782}"/>
    <dgm:cxn modelId="{28296969-142B-4E38-830C-5421E803190F}" srcId="{6E61D0F6-9047-4E56-9669-A55D319D96ED}" destId="{C6DBA264-53EB-4FCB-82E2-90E2C0E0E4A9}" srcOrd="0" destOrd="0" parTransId="{A518F57D-6BA0-45BA-89E2-DB5283816DFE}" sibTransId="{F7698A8F-E22F-4412-B02C-62500C339A5D}"/>
    <dgm:cxn modelId="{632CC44A-2F34-4AB4-9FE0-96DBF4C02C52}" type="presOf" srcId="{36835AE2-1410-4D06-8D09-938037D3FE12}" destId="{6FCE0241-DF38-44D2-AA12-A5235D6123CB}" srcOrd="0" destOrd="0" presId="urn:microsoft.com/office/officeart/2005/8/layout/radial1"/>
    <dgm:cxn modelId="{41A4AE77-7590-499F-8C7F-F0A9B6FFA8C3}" type="presOf" srcId="{6D5499B3-2300-4759-BE9C-A9CB3094E61E}" destId="{8B056E99-E3E5-4905-9CB2-FAD43806A48D}" srcOrd="1" destOrd="0" presId="urn:microsoft.com/office/officeart/2005/8/layout/radial1"/>
    <dgm:cxn modelId="{5AA16159-082C-4D66-9B75-8DB102CEFC4A}" type="presOf" srcId="{A1B24C35-70A1-4826-BC05-F26215C80624}" destId="{068DF553-D3B1-4966-A2C0-174506D53F8B}" srcOrd="0" destOrd="0" presId="urn:microsoft.com/office/officeart/2005/8/layout/radial1"/>
    <dgm:cxn modelId="{7C7CAE9B-9320-4878-AAC4-6D8F59337272}" srcId="{6E61D0F6-9047-4E56-9669-A55D319D96ED}" destId="{1F3E1F2A-0AD2-46B0-B680-6F5A05167A5E}" srcOrd="3" destOrd="0" parTransId="{36835AE2-1410-4D06-8D09-938037D3FE12}" sibTransId="{F913F53A-0D5A-4FA0-A106-6DD9E2011834}"/>
    <dgm:cxn modelId="{F7C427A2-041D-4D82-BD6C-6E9ECD546404}" type="presOf" srcId="{A1B24C35-70A1-4826-BC05-F26215C80624}" destId="{75D3C17D-AB9D-446E-87A9-6BA1056171CD}" srcOrd="1" destOrd="0" presId="urn:microsoft.com/office/officeart/2005/8/layout/radial1"/>
    <dgm:cxn modelId="{9D0A54A3-8884-4335-A2BB-7E6F64FDCD85}" type="presOf" srcId="{A518F57D-6BA0-45BA-89E2-DB5283816DFE}" destId="{2DCBE903-1151-48A7-8D9B-21A50BBC7930}" srcOrd="0" destOrd="0" presId="urn:microsoft.com/office/officeart/2005/8/layout/radial1"/>
    <dgm:cxn modelId="{9DD0BDA6-65A0-409C-9319-48BA1B20A8DF}" type="presOf" srcId="{8C1E82ED-F02C-4068-BAD9-29057AFAC46D}" destId="{DE255D41-F04D-4AEC-B4AE-CB0FD4970B33}" srcOrd="0" destOrd="0" presId="urn:microsoft.com/office/officeart/2005/8/layout/radial1"/>
    <dgm:cxn modelId="{567A64C4-AF8F-49EA-98C5-DD4A3208557B}" type="presOf" srcId="{C6DBA264-53EB-4FCB-82E2-90E2C0E0E4A9}" destId="{0FE5D60F-E4CF-4C1C-8AF3-B970D631D079}" srcOrd="0" destOrd="0" presId="urn:microsoft.com/office/officeart/2005/8/layout/radial1"/>
    <dgm:cxn modelId="{7D4393C8-FA82-4906-9CF1-4551D60FADAF}" srcId="{6E61D0F6-9047-4E56-9669-A55D319D96ED}" destId="{52A00197-EE4B-4FC0-9AF1-0FB52F2D5046}" srcOrd="4" destOrd="0" parTransId="{46AA9060-9D76-40FD-8854-0B7A56CF0C2F}" sibTransId="{0DAAE8FA-8A2C-4513-AFAE-4DF8E8CCF8D2}"/>
    <dgm:cxn modelId="{A87D65E8-4141-4CBB-843D-20B9F5D7F8D2}" type="presOf" srcId="{A518F57D-6BA0-45BA-89E2-DB5283816DFE}" destId="{FD233542-9C7E-4727-991A-5CE6A8A285C6}" srcOrd="1" destOrd="0" presId="urn:microsoft.com/office/officeart/2005/8/layout/radial1"/>
    <dgm:cxn modelId="{72234BE8-D331-46DD-A21C-3359D37E82A6}" type="presOf" srcId="{6E61D0F6-9047-4E56-9669-A55D319D96ED}" destId="{D14C2EA0-BA57-4159-8217-A6D553A69372}" srcOrd="0" destOrd="0" presId="urn:microsoft.com/office/officeart/2005/8/layout/radial1"/>
    <dgm:cxn modelId="{0F735FEC-F6E0-4105-B0E2-B6B19A5C4A41}" srcId="{6E61D0F6-9047-4E56-9669-A55D319D96ED}" destId="{9E368231-E4F2-409D-A7B8-1B328F9357BB}" srcOrd="2" destOrd="0" parTransId="{6D5499B3-2300-4759-BE9C-A9CB3094E61E}" sibTransId="{EFDD457D-F578-469C-BD59-A5CA7CCFDEF2}"/>
    <dgm:cxn modelId="{6426E0EE-C9DF-4704-B5FF-FBF37D7BDD50}" type="presOf" srcId="{52A00197-EE4B-4FC0-9AF1-0FB52F2D5046}" destId="{49BE8117-9592-40BB-B7E2-B98A96BDD8BE}" srcOrd="0" destOrd="0" presId="urn:microsoft.com/office/officeart/2005/8/layout/radial1"/>
    <dgm:cxn modelId="{30B4F3F1-3FD6-460C-8F83-89C1808B182E}" type="presOf" srcId="{6D5499B3-2300-4759-BE9C-A9CB3094E61E}" destId="{735C7AB6-C761-46B2-B03A-6D25B485E96C}" srcOrd="0" destOrd="0" presId="urn:microsoft.com/office/officeart/2005/8/layout/radial1"/>
    <dgm:cxn modelId="{EA0B6DFF-A898-4EBE-A21A-E89F66A6EEA6}" type="presOf" srcId="{46AA9060-9D76-40FD-8854-0B7A56CF0C2F}" destId="{A4ADEE19-B73D-473E-8E7F-19E5FAA9F11F}" srcOrd="1" destOrd="0" presId="urn:microsoft.com/office/officeart/2005/8/layout/radial1"/>
    <dgm:cxn modelId="{AC5444F5-316D-4CDC-B375-5FAE75BBD5CC}" type="presParOf" srcId="{DE255D41-F04D-4AEC-B4AE-CB0FD4970B33}" destId="{D14C2EA0-BA57-4159-8217-A6D553A69372}" srcOrd="0" destOrd="0" presId="urn:microsoft.com/office/officeart/2005/8/layout/radial1"/>
    <dgm:cxn modelId="{F9545627-73E4-4FBB-925C-A799E2292553}" type="presParOf" srcId="{DE255D41-F04D-4AEC-B4AE-CB0FD4970B33}" destId="{2DCBE903-1151-48A7-8D9B-21A50BBC7930}" srcOrd="1" destOrd="0" presId="urn:microsoft.com/office/officeart/2005/8/layout/radial1"/>
    <dgm:cxn modelId="{10B450FC-0F28-472B-99AC-168DC1D1BA82}" type="presParOf" srcId="{2DCBE903-1151-48A7-8D9B-21A50BBC7930}" destId="{FD233542-9C7E-4727-991A-5CE6A8A285C6}" srcOrd="0" destOrd="0" presId="urn:microsoft.com/office/officeart/2005/8/layout/radial1"/>
    <dgm:cxn modelId="{12502B1C-E26A-4903-A834-1498923273D5}" type="presParOf" srcId="{DE255D41-F04D-4AEC-B4AE-CB0FD4970B33}" destId="{0FE5D60F-E4CF-4C1C-8AF3-B970D631D079}" srcOrd="2" destOrd="0" presId="urn:microsoft.com/office/officeart/2005/8/layout/radial1"/>
    <dgm:cxn modelId="{17C8F71C-2FB0-44A9-BB03-1E862C5EFD0D}" type="presParOf" srcId="{DE255D41-F04D-4AEC-B4AE-CB0FD4970B33}" destId="{068DF553-D3B1-4966-A2C0-174506D53F8B}" srcOrd="3" destOrd="0" presId="urn:microsoft.com/office/officeart/2005/8/layout/radial1"/>
    <dgm:cxn modelId="{CCD9AB4E-635E-40C9-A7EE-020D081B1ACC}" type="presParOf" srcId="{068DF553-D3B1-4966-A2C0-174506D53F8B}" destId="{75D3C17D-AB9D-446E-87A9-6BA1056171CD}" srcOrd="0" destOrd="0" presId="urn:microsoft.com/office/officeart/2005/8/layout/radial1"/>
    <dgm:cxn modelId="{1D74EC7B-F07F-4294-818C-F2D17597EDA8}" type="presParOf" srcId="{DE255D41-F04D-4AEC-B4AE-CB0FD4970B33}" destId="{E5BFBCF4-5DC0-4DA3-A32B-C8F7111CC2B7}" srcOrd="4" destOrd="0" presId="urn:microsoft.com/office/officeart/2005/8/layout/radial1"/>
    <dgm:cxn modelId="{7157C225-49CF-4733-A148-EF1A7C6AB311}" type="presParOf" srcId="{DE255D41-F04D-4AEC-B4AE-CB0FD4970B33}" destId="{735C7AB6-C761-46B2-B03A-6D25B485E96C}" srcOrd="5" destOrd="0" presId="urn:microsoft.com/office/officeart/2005/8/layout/radial1"/>
    <dgm:cxn modelId="{21262555-BD2C-49E7-9DBB-12D4D1757E30}" type="presParOf" srcId="{735C7AB6-C761-46B2-B03A-6D25B485E96C}" destId="{8B056E99-E3E5-4905-9CB2-FAD43806A48D}" srcOrd="0" destOrd="0" presId="urn:microsoft.com/office/officeart/2005/8/layout/radial1"/>
    <dgm:cxn modelId="{333A7A80-928B-451D-88D0-80BDD1B96CFD}" type="presParOf" srcId="{DE255D41-F04D-4AEC-B4AE-CB0FD4970B33}" destId="{F6961303-DC03-473C-BC4C-50C78161ED50}" srcOrd="6" destOrd="0" presId="urn:microsoft.com/office/officeart/2005/8/layout/radial1"/>
    <dgm:cxn modelId="{F514B68D-9BE7-4D91-BC09-5262E4876934}" type="presParOf" srcId="{DE255D41-F04D-4AEC-B4AE-CB0FD4970B33}" destId="{6FCE0241-DF38-44D2-AA12-A5235D6123CB}" srcOrd="7" destOrd="0" presId="urn:microsoft.com/office/officeart/2005/8/layout/radial1"/>
    <dgm:cxn modelId="{10252C84-5D32-4E95-9AD9-AC44C1D2BD85}" type="presParOf" srcId="{6FCE0241-DF38-44D2-AA12-A5235D6123CB}" destId="{C4DEF8D2-186F-4E77-80D1-18D74520727E}" srcOrd="0" destOrd="0" presId="urn:microsoft.com/office/officeart/2005/8/layout/radial1"/>
    <dgm:cxn modelId="{AB0FA13A-671E-4135-8DDA-2DDCEC65FACF}" type="presParOf" srcId="{DE255D41-F04D-4AEC-B4AE-CB0FD4970B33}" destId="{28ECEFBA-391C-41B3-8D65-B88426E68B0B}" srcOrd="8" destOrd="0" presId="urn:microsoft.com/office/officeart/2005/8/layout/radial1"/>
    <dgm:cxn modelId="{30073926-2825-4927-ACAA-1B4690158E1A}" type="presParOf" srcId="{DE255D41-F04D-4AEC-B4AE-CB0FD4970B33}" destId="{2CEB2488-CDC8-45B9-AA6C-100C9D5744EF}" srcOrd="9" destOrd="0" presId="urn:microsoft.com/office/officeart/2005/8/layout/radial1"/>
    <dgm:cxn modelId="{3A71F512-8D19-4914-8AC2-349ECB1DE45E}" type="presParOf" srcId="{2CEB2488-CDC8-45B9-AA6C-100C9D5744EF}" destId="{A4ADEE19-B73D-473E-8E7F-19E5FAA9F11F}" srcOrd="0" destOrd="0" presId="urn:microsoft.com/office/officeart/2005/8/layout/radial1"/>
    <dgm:cxn modelId="{B8A62F4B-1881-4D64-9BA1-F9886EE00A3F}" type="presParOf" srcId="{DE255D41-F04D-4AEC-B4AE-CB0FD4970B33}" destId="{49BE8117-9592-40BB-B7E2-B98A96BDD8BE}" srcOrd="1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4C2EA0-BA57-4159-8217-A6D553A69372}">
      <dsp:nvSpPr>
        <dsp:cNvPr id="0" name=""/>
        <dsp:cNvSpPr/>
      </dsp:nvSpPr>
      <dsp:spPr>
        <a:xfrm>
          <a:off x="3024339" y="2160260"/>
          <a:ext cx="2088225" cy="161821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>
              <a:solidFill>
                <a:schemeClr val="tx1"/>
              </a:solidFill>
            </a:rPr>
            <a:t>Addysg</a:t>
          </a:r>
          <a:r>
            <a:rPr lang="en-US" sz="1600" kern="1200" dirty="0">
              <a:solidFill>
                <a:schemeClr val="tx1"/>
              </a:solidFill>
            </a:rPr>
            <a:t> </a:t>
          </a:r>
          <a:r>
            <a:rPr lang="en-US" sz="1600" kern="1200" dirty="0" err="1">
              <a:solidFill>
                <a:schemeClr val="tx1"/>
              </a:solidFill>
            </a:rPr>
            <a:t>Amlddiwylliannol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3330152" y="2397242"/>
        <a:ext cx="1476599" cy="1144250"/>
      </dsp:txXfrm>
    </dsp:sp>
    <dsp:sp modelId="{2DCBE903-1151-48A7-8D9B-21A50BBC7930}">
      <dsp:nvSpPr>
        <dsp:cNvPr id="0" name=""/>
        <dsp:cNvSpPr/>
      </dsp:nvSpPr>
      <dsp:spPr>
        <a:xfrm rot="16200000">
          <a:off x="3808451" y="1882361"/>
          <a:ext cx="520000" cy="35797"/>
        </a:xfrm>
        <a:custGeom>
          <a:avLst/>
          <a:gdLst/>
          <a:ahLst/>
          <a:cxnLst/>
          <a:rect l="0" t="0" r="0" b="0"/>
          <a:pathLst>
            <a:path>
              <a:moveTo>
                <a:pt x="0" y="17898"/>
              </a:moveTo>
              <a:lnTo>
                <a:pt x="520000" y="17898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55451" y="1887259"/>
        <a:ext cx="26000" cy="26000"/>
      </dsp:txXfrm>
    </dsp:sp>
    <dsp:sp modelId="{0FE5D60F-E4CF-4C1C-8AF3-B970D631D079}">
      <dsp:nvSpPr>
        <dsp:cNvPr id="0" name=""/>
        <dsp:cNvSpPr/>
      </dsp:nvSpPr>
      <dsp:spPr>
        <a:xfrm>
          <a:off x="3259344" y="22045"/>
          <a:ext cx="1618214" cy="161821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1. </a:t>
          </a:r>
          <a:r>
            <a:rPr lang="en-US" sz="1600" kern="1200" dirty="0" err="1"/>
            <a:t>Cynnwys</a:t>
          </a:r>
          <a:r>
            <a:rPr lang="en-US" sz="1600" kern="1200" dirty="0"/>
            <a:t> </a:t>
          </a:r>
          <a:r>
            <a:rPr lang="en-US" sz="1600" kern="1200" dirty="0" err="1"/>
            <a:t>wedi’i</a:t>
          </a:r>
          <a:r>
            <a:rPr lang="en-US" sz="1600" kern="1200" dirty="0"/>
            <a:t> </a:t>
          </a:r>
          <a:r>
            <a:rPr lang="en-US" sz="1600" kern="1200" dirty="0" err="1"/>
            <a:t>Integreiddio</a:t>
          </a:r>
          <a:endParaRPr lang="en-US" sz="1600" kern="1200" dirty="0"/>
        </a:p>
      </dsp:txBody>
      <dsp:txXfrm>
        <a:off x="3496326" y="259027"/>
        <a:ext cx="1144250" cy="1144250"/>
      </dsp:txXfrm>
    </dsp:sp>
    <dsp:sp modelId="{068DF553-D3B1-4966-A2C0-174506D53F8B}">
      <dsp:nvSpPr>
        <dsp:cNvPr id="0" name=""/>
        <dsp:cNvSpPr/>
      </dsp:nvSpPr>
      <dsp:spPr>
        <a:xfrm rot="20470669">
          <a:off x="5016237" y="2577699"/>
          <a:ext cx="297524" cy="35797"/>
        </a:xfrm>
        <a:custGeom>
          <a:avLst/>
          <a:gdLst/>
          <a:ahLst/>
          <a:cxnLst/>
          <a:rect l="0" t="0" r="0" b="0"/>
          <a:pathLst>
            <a:path>
              <a:moveTo>
                <a:pt x="0" y="17898"/>
              </a:moveTo>
              <a:lnTo>
                <a:pt x="297524" y="17898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57561" y="2588160"/>
        <a:ext cx="14876" cy="14876"/>
      </dsp:txXfrm>
    </dsp:sp>
    <dsp:sp modelId="{E5BFBCF4-5DC0-4DA3-A32B-C8F7111CC2B7}">
      <dsp:nvSpPr>
        <dsp:cNvPr id="0" name=""/>
        <dsp:cNvSpPr/>
      </dsp:nvSpPr>
      <dsp:spPr>
        <a:xfrm>
          <a:off x="5262539" y="1477451"/>
          <a:ext cx="1618214" cy="1618214"/>
        </a:xfrm>
        <a:prstGeom prst="ellipse">
          <a:avLst/>
        </a:prstGeom>
        <a:solidFill>
          <a:schemeClr val="accent5">
            <a:hueOff val="-1838336"/>
            <a:satOff val="-2557"/>
            <a:lumOff val="-9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2. Proses </a:t>
          </a:r>
          <a:r>
            <a:rPr lang="en-US" sz="1600" kern="1200" dirty="0" err="1"/>
            <a:t>Adeiladu</a:t>
          </a:r>
          <a:r>
            <a:rPr lang="en-US" sz="1600" kern="1200" dirty="0"/>
            <a:t> </a:t>
          </a:r>
          <a:r>
            <a:rPr lang="en-US" sz="1600" kern="1200" dirty="0" err="1"/>
            <a:t>Gwybodaeth</a:t>
          </a:r>
          <a:endParaRPr lang="en-US" sz="1600" kern="1200" dirty="0"/>
        </a:p>
      </dsp:txBody>
      <dsp:txXfrm>
        <a:off x="5499521" y="1714433"/>
        <a:ext cx="1144250" cy="1144250"/>
      </dsp:txXfrm>
    </dsp:sp>
    <dsp:sp modelId="{735C7AB6-C761-46B2-B03A-6D25B485E96C}">
      <dsp:nvSpPr>
        <dsp:cNvPr id="0" name=""/>
        <dsp:cNvSpPr/>
      </dsp:nvSpPr>
      <dsp:spPr>
        <a:xfrm rot="3208987">
          <a:off x="4507447" y="3813277"/>
          <a:ext cx="398204" cy="35797"/>
        </a:xfrm>
        <a:custGeom>
          <a:avLst/>
          <a:gdLst/>
          <a:ahLst/>
          <a:cxnLst/>
          <a:rect l="0" t="0" r="0" b="0"/>
          <a:pathLst>
            <a:path>
              <a:moveTo>
                <a:pt x="0" y="17898"/>
              </a:moveTo>
              <a:lnTo>
                <a:pt x="398204" y="17898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96594" y="3821221"/>
        <a:ext cx="19910" cy="19910"/>
      </dsp:txXfrm>
    </dsp:sp>
    <dsp:sp modelId="{F6961303-DC03-473C-BC4C-50C78161ED50}">
      <dsp:nvSpPr>
        <dsp:cNvPr id="0" name=""/>
        <dsp:cNvSpPr/>
      </dsp:nvSpPr>
      <dsp:spPr>
        <a:xfrm>
          <a:off x="4497387" y="3832348"/>
          <a:ext cx="1618214" cy="1618214"/>
        </a:xfrm>
        <a:prstGeom prst="ellipse">
          <a:avLst/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3. </a:t>
          </a:r>
          <a:r>
            <a:rPr lang="en-US" sz="1600" kern="1200" dirty="0" err="1"/>
            <a:t>Lleihau</a:t>
          </a:r>
          <a:r>
            <a:rPr lang="en-US" sz="1600" kern="1200" dirty="0"/>
            <a:t> </a:t>
          </a:r>
          <a:r>
            <a:rPr lang="en-US" sz="1600" kern="1200" dirty="0" err="1"/>
            <a:t>Rhagfarn</a:t>
          </a:r>
          <a:endParaRPr lang="en-US" sz="1600" kern="1200" dirty="0"/>
        </a:p>
      </dsp:txBody>
      <dsp:txXfrm>
        <a:off x="4734369" y="4069330"/>
        <a:ext cx="1144250" cy="1144250"/>
      </dsp:txXfrm>
    </dsp:sp>
    <dsp:sp modelId="{6FCE0241-DF38-44D2-AA12-A5235D6123CB}">
      <dsp:nvSpPr>
        <dsp:cNvPr id="0" name=""/>
        <dsp:cNvSpPr/>
      </dsp:nvSpPr>
      <dsp:spPr>
        <a:xfrm rot="7591013">
          <a:off x="3231252" y="3813277"/>
          <a:ext cx="398204" cy="35797"/>
        </a:xfrm>
        <a:custGeom>
          <a:avLst/>
          <a:gdLst/>
          <a:ahLst/>
          <a:cxnLst/>
          <a:rect l="0" t="0" r="0" b="0"/>
          <a:pathLst>
            <a:path>
              <a:moveTo>
                <a:pt x="0" y="17898"/>
              </a:moveTo>
              <a:lnTo>
                <a:pt x="398204" y="17898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3420399" y="3821221"/>
        <a:ext cx="19910" cy="19910"/>
      </dsp:txXfrm>
    </dsp:sp>
    <dsp:sp modelId="{28ECEFBA-391C-41B3-8D65-B88426E68B0B}">
      <dsp:nvSpPr>
        <dsp:cNvPr id="0" name=""/>
        <dsp:cNvSpPr/>
      </dsp:nvSpPr>
      <dsp:spPr>
        <a:xfrm>
          <a:off x="2021302" y="3832348"/>
          <a:ext cx="1618214" cy="1618214"/>
        </a:xfrm>
        <a:prstGeom prst="ellipse">
          <a:avLst/>
        </a:prstGeom>
        <a:solidFill>
          <a:schemeClr val="accent5">
            <a:hueOff val="-5515009"/>
            <a:satOff val="-7671"/>
            <a:lumOff val="-294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4. </a:t>
          </a:r>
          <a:r>
            <a:rPr lang="en-US" sz="1600" kern="1200" dirty="0" err="1"/>
            <a:t>Addysgeg</a:t>
          </a:r>
          <a:r>
            <a:rPr lang="en-US" sz="1600" kern="1200" dirty="0"/>
            <a:t> </a:t>
          </a:r>
          <a:r>
            <a:rPr lang="en-US" sz="1600" kern="1200" dirty="0" err="1"/>
            <a:t>Teg</a:t>
          </a:r>
          <a:endParaRPr lang="en-US" sz="1600" kern="1200" dirty="0"/>
        </a:p>
      </dsp:txBody>
      <dsp:txXfrm>
        <a:off x="2258284" y="4069330"/>
        <a:ext cx="1144250" cy="1144250"/>
      </dsp:txXfrm>
    </dsp:sp>
    <dsp:sp modelId="{2CEB2488-CDC8-45B9-AA6C-100C9D5744EF}">
      <dsp:nvSpPr>
        <dsp:cNvPr id="0" name=""/>
        <dsp:cNvSpPr/>
      </dsp:nvSpPr>
      <dsp:spPr>
        <a:xfrm rot="11929331">
          <a:off x="2823141" y="2577699"/>
          <a:ext cx="297524" cy="35797"/>
        </a:xfrm>
        <a:custGeom>
          <a:avLst/>
          <a:gdLst/>
          <a:ahLst/>
          <a:cxnLst/>
          <a:rect l="0" t="0" r="0" b="0"/>
          <a:pathLst>
            <a:path>
              <a:moveTo>
                <a:pt x="0" y="17898"/>
              </a:moveTo>
              <a:lnTo>
                <a:pt x="297524" y="17898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2964466" y="2588160"/>
        <a:ext cx="14876" cy="14876"/>
      </dsp:txXfrm>
    </dsp:sp>
    <dsp:sp modelId="{49BE8117-9592-40BB-B7E2-B98A96BDD8BE}">
      <dsp:nvSpPr>
        <dsp:cNvPr id="0" name=""/>
        <dsp:cNvSpPr/>
      </dsp:nvSpPr>
      <dsp:spPr>
        <a:xfrm>
          <a:off x="1256149" y="1477451"/>
          <a:ext cx="1618214" cy="1618214"/>
        </a:xfrm>
        <a:prstGeom prst="ellipse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5.Diwylliant Ysgol  a </a:t>
          </a:r>
          <a:r>
            <a:rPr lang="en-US" sz="1600" kern="1200" dirty="0" err="1"/>
            <a:t>Diwylliant</a:t>
          </a:r>
          <a:r>
            <a:rPr lang="en-US" sz="1600" kern="1200" dirty="0"/>
            <a:t> </a:t>
          </a:r>
          <a:r>
            <a:rPr lang="en-US" sz="1600" kern="1200" dirty="0" err="1"/>
            <a:t>Cymdeithasol</a:t>
          </a:r>
          <a:r>
            <a:rPr lang="en-US" sz="1600" kern="1200" dirty="0"/>
            <a:t> </a:t>
          </a:r>
          <a:r>
            <a:rPr lang="en-US" sz="1600" kern="1200" dirty="0" err="1"/>
            <a:t>Grymus</a:t>
          </a:r>
          <a:endParaRPr lang="en-US" sz="1600" kern="1200" dirty="0"/>
        </a:p>
      </dsp:txBody>
      <dsp:txXfrm>
        <a:off x="1493131" y="1714433"/>
        <a:ext cx="1144250" cy="11442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4C2EA0-BA57-4159-8217-A6D553A69372}">
      <dsp:nvSpPr>
        <dsp:cNvPr id="0" name=""/>
        <dsp:cNvSpPr/>
      </dsp:nvSpPr>
      <dsp:spPr>
        <a:xfrm>
          <a:off x="3259344" y="2128328"/>
          <a:ext cx="1618214" cy="161821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Multicultural Education</a:t>
          </a:r>
        </a:p>
      </dsp:txBody>
      <dsp:txXfrm>
        <a:off x="3496326" y="2365310"/>
        <a:ext cx="1144250" cy="1144250"/>
      </dsp:txXfrm>
    </dsp:sp>
    <dsp:sp modelId="{2DCBE903-1151-48A7-8D9B-21A50BBC7930}">
      <dsp:nvSpPr>
        <dsp:cNvPr id="0" name=""/>
        <dsp:cNvSpPr/>
      </dsp:nvSpPr>
      <dsp:spPr>
        <a:xfrm rot="16200000">
          <a:off x="3824417" y="1866395"/>
          <a:ext cx="488069" cy="35797"/>
        </a:xfrm>
        <a:custGeom>
          <a:avLst/>
          <a:gdLst/>
          <a:ahLst/>
          <a:cxnLst/>
          <a:rect l="0" t="0" r="0" b="0"/>
          <a:pathLst>
            <a:path>
              <a:moveTo>
                <a:pt x="0" y="17898"/>
              </a:moveTo>
              <a:lnTo>
                <a:pt x="488069" y="17898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56250" y="1872092"/>
        <a:ext cx="24403" cy="24403"/>
      </dsp:txXfrm>
    </dsp:sp>
    <dsp:sp modelId="{0FE5D60F-E4CF-4C1C-8AF3-B970D631D079}">
      <dsp:nvSpPr>
        <dsp:cNvPr id="0" name=""/>
        <dsp:cNvSpPr/>
      </dsp:nvSpPr>
      <dsp:spPr>
        <a:xfrm>
          <a:off x="3259344" y="22045"/>
          <a:ext cx="1618214" cy="161821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1. Content Integration</a:t>
          </a:r>
        </a:p>
      </dsp:txBody>
      <dsp:txXfrm>
        <a:off x="3496326" y="259027"/>
        <a:ext cx="1144250" cy="1144250"/>
      </dsp:txXfrm>
    </dsp:sp>
    <dsp:sp modelId="{068DF553-D3B1-4966-A2C0-174506D53F8B}">
      <dsp:nvSpPr>
        <dsp:cNvPr id="0" name=""/>
        <dsp:cNvSpPr/>
      </dsp:nvSpPr>
      <dsp:spPr>
        <a:xfrm rot="20520000">
          <a:off x="4826014" y="2594098"/>
          <a:ext cx="488069" cy="35797"/>
        </a:xfrm>
        <a:custGeom>
          <a:avLst/>
          <a:gdLst/>
          <a:ahLst/>
          <a:cxnLst/>
          <a:rect l="0" t="0" r="0" b="0"/>
          <a:pathLst>
            <a:path>
              <a:moveTo>
                <a:pt x="0" y="17898"/>
              </a:moveTo>
              <a:lnTo>
                <a:pt x="488069" y="17898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7847" y="2599795"/>
        <a:ext cx="24403" cy="24403"/>
      </dsp:txXfrm>
    </dsp:sp>
    <dsp:sp modelId="{E5BFBCF4-5DC0-4DA3-A32B-C8F7111CC2B7}">
      <dsp:nvSpPr>
        <dsp:cNvPr id="0" name=""/>
        <dsp:cNvSpPr/>
      </dsp:nvSpPr>
      <dsp:spPr>
        <a:xfrm>
          <a:off x="5262539" y="1477451"/>
          <a:ext cx="1618214" cy="1618214"/>
        </a:xfrm>
        <a:prstGeom prst="ellipse">
          <a:avLst/>
        </a:prstGeom>
        <a:solidFill>
          <a:schemeClr val="accent5">
            <a:hueOff val="-1838336"/>
            <a:satOff val="-2557"/>
            <a:lumOff val="-9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2. Knowledge Construction</a:t>
          </a:r>
        </a:p>
      </dsp:txBody>
      <dsp:txXfrm>
        <a:off x="5499521" y="1714433"/>
        <a:ext cx="1144250" cy="1144250"/>
      </dsp:txXfrm>
    </dsp:sp>
    <dsp:sp modelId="{735C7AB6-C761-46B2-B03A-6D25B485E96C}">
      <dsp:nvSpPr>
        <dsp:cNvPr id="0" name=""/>
        <dsp:cNvSpPr/>
      </dsp:nvSpPr>
      <dsp:spPr>
        <a:xfrm rot="3240000">
          <a:off x="4443438" y="3771547"/>
          <a:ext cx="488069" cy="35797"/>
        </a:xfrm>
        <a:custGeom>
          <a:avLst/>
          <a:gdLst/>
          <a:ahLst/>
          <a:cxnLst/>
          <a:rect l="0" t="0" r="0" b="0"/>
          <a:pathLst>
            <a:path>
              <a:moveTo>
                <a:pt x="0" y="17898"/>
              </a:moveTo>
              <a:lnTo>
                <a:pt x="488069" y="17898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75271" y="3777244"/>
        <a:ext cx="24403" cy="24403"/>
      </dsp:txXfrm>
    </dsp:sp>
    <dsp:sp modelId="{F6961303-DC03-473C-BC4C-50C78161ED50}">
      <dsp:nvSpPr>
        <dsp:cNvPr id="0" name=""/>
        <dsp:cNvSpPr/>
      </dsp:nvSpPr>
      <dsp:spPr>
        <a:xfrm>
          <a:off x="4497387" y="3832348"/>
          <a:ext cx="1618214" cy="1618214"/>
        </a:xfrm>
        <a:prstGeom prst="ellipse">
          <a:avLst/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3. Prejudice Reduction</a:t>
          </a:r>
        </a:p>
      </dsp:txBody>
      <dsp:txXfrm>
        <a:off x="4734369" y="4069330"/>
        <a:ext cx="1144250" cy="1144250"/>
      </dsp:txXfrm>
    </dsp:sp>
    <dsp:sp modelId="{6FCE0241-DF38-44D2-AA12-A5235D6123CB}">
      <dsp:nvSpPr>
        <dsp:cNvPr id="0" name=""/>
        <dsp:cNvSpPr/>
      </dsp:nvSpPr>
      <dsp:spPr>
        <a:xfrm rot="7560000">
          <a:off x="3205396" y="3771547"/>
          <a:ext cx="488069" cy="35797"/>
        </a:xfrm>
        <a:custGeom>
          <a:avLst/>
          <a:gdLst/>
          <a:ahLst/>
          <a:cxnLst/>
          <a:rect l="0" t="0" r="0" b="0"/>
          <a:pathLst>
            <a:path>
              <a:moveTo>
                <a:pt x="0" y="17898"/>
              </a:moveTo>
              <a:lnTo>
                <a:pt x="488069" y="17898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3437229" y="3777244"/>
        <a:ext cx="24403" cy="24403"/>
      </dsp:txXfrm>
    </dsp:sp>
    <dsp:sp modelId="{28ECEFBA-391C-41B3-8D65-B88426E68B0B}">
      <dsp:nvSpPr>
        <dsp:cNvPr id="0" name=""/>
        <dsp:cNvSpPr/>
      </dsp:nvSpPr>
      <dsp:spPr>
        <a:xfrm>
          <a:off x="2021302" y="3832348"/>
          <a:ext cx="1618214" cy="1618214"/>
        </a:xfrm>
        <a:prstGeom prst="ellipse">
          <a:avLst/>
        </a:prstGeom>
        <a:solidFill>
          <a:schemeClr val="accent5">
            <a:hueOff val="-5515009"/>
            <a:satOff val="-7671"/>
            <a:lumOff val="-294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4. An Equity Pedagogy</a:t>
          </a:r>
        </a:p>
      </dsp:txBody>
      <dsp:txXfrm>
        <a:off x="2258284" y="4069330"/>
        <a:ext cx="1144250" cy="1144250"/>
      </dsp:txXfrm>
    </dsp:sp>
    <dsp:sp modelId="{2CEB2488-CDC8-45B9-AA6C-100C9D5744EF}">
      <dsp:nvSpPr>
        <dsp:cNvPr id="0" name=""/>
        <dsp:cNvSpPr/>
      </dsp:nvSpPr>
      <dsp:spPr>
        <a:xfrm rot="11880000">
          <a:off x="2822820" y="2594098"/>
          <a:ext cx="488069" cy="35797"/>
        </a:xfrm>
        <a:custGeom>
          <a:avLst/>
          <a:gdLst/>
          <a:ahLst/>
          <a:cxnLst/>
          <a:rect l="0" t="0" r="0" b="0"/>
          <a:pathLst>
            <a:path>
              <a:moveTo>
                <a:pt x="0" y="17898"/>
              </a:moveTo>
              <a:lnTo>
                <a:pt x="488069" y="17898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3054652" y="2599795"/>
        <a:ext cx="24403" cy="24403"/>
      </dsp:txXfrm>
    </dsp:sp>
    <dsp:sp modelId="{49BE8117-9592-40BB-B7E2-B98A96BDD8BE}">
      <dsp:nvSpPr>
        <dsp:cNvPr id="0" name=""/>
        <dsp:cNvSpPr/>
      </dsp:nvSpPr>
      <dsp:spPr>
        <a:xfrm>
          <a:off x="1256149" y="1477451"/>
          <a:ext cx="1618214" cy="1618214"/>
        </a:xfrm>
        <a:prstGeom prst="ellipse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5.Empowering School Culture and Social Culture</a:t>
          </a:r>
        </a:p>
      </dsp:txBody>
      <dsp:txXfrm>
        <a:off x="1493131" y="1714433"/>
        <a:ext cx="1144250" cy="11442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07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y-GB" noProof="0"/>
              <a:t>Click to edit Master text styles</a:t>
            </a:r>
          </a:p>
          <a:p>
            <a:pPr lvl="1"/>
            <a:r>
              <a:rPr lang="en-GB" altLang="cy-GB" noProof="0"/>
              <a:t>Second level</a:t>
            </a:r>
          </a:p>
          <a:p>
            <a:pPr lvl="2"/>
            <a:r>
              <a:rPr lang="en-GB" altLang="cy-GB" noProof="0"/>
              <a:t>Third level</a:t>
            </a:r>
          </a:p>
          <a:p>
            <a:pPr lvl="3"/>
            <a:r>
              <a:rPr lang="en-GB" altLang="cy-GB" noProof="0"/>
              <a:t>Fourth level</a:t>
            </a:r>
          </a:p>
          <a:p>
            <a:pPr lvl="4"/>
            <a:r>
              <a:rPr lang="en-GB" altLang="cy-GB" noProof="0"/>
              <a:t>Fifth level</a:t>
            </a:r>
          </a:p>
        </p:txBody>
      </p:sp>
      <p:sp>
        <p:nvSpPr>
          <p:cNvPr id="307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cy-GB"/>
          </a:p>
        </p:txBody>
      </p:sp>
      <p:sp>
        <p:nvSpPr>
          <p:cNvPr id="307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4502D7E-44A0-4F6E-B3E2-6D08B9FFA326}" type="slidenum">
              <a:rPr lang="en-GB" altLang="cy-GB"/>
              <a:pPr>
                <a:defRPr/>
              </a:pPr>
              <a:t>‹#›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410927054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0739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79565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02D7E-44A0-4F6E-B3E2-6D08B9FFA326}" type="slidenum">
              <a:rPr lang="en-GB" altLang="cy-GB" smtClean="0"/>
              <a:pPr>
                <a:defRPr/>
              </a:pPr>
              <a:t>4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32184443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C20BF05-8DDB-40FC-A885-279DAA34BF2A}" type="slidenum">
              <a:rPr lang="en-GB" altLang="en-US" smtClean="0">
                <a:solidFill>
                  <a:srgbClr val="000000"/>
                </a:solidFill>
              </a:rPr>
              <a:pPr/>
              <a:t>5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33234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02D7E-44A0-4F6E-B3E2-6D08B9FFA326}" type="slidenum">
              <a:rPr lang="en-GB" altLang="cy-GB" smtClean="0"/>
              <a:pPr>
                <a:defRPr/>
              </a:pPr>
              <a:t>6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27385493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to discuss the language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02D7E-44A0-4F6E-B3E2-6D08B9FFA326}" type="slidenum">
              <a:rPr lang="en-GB" altLang="cy-GB" smtClean="0"/>
              <a:pPr>
                <a:defRPr/>
              </a:pPr>
              <a:t>7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8880408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02D7E-44A0-4F6E-B3E2-6D08B9FFA326}" type="slidenum">
              <a:rPr lang="en-GB" altLang="cy-GB" smtClean="0"/>
              <a:pPr>
                <a:defRPr/>
              </a:pPr>
              <a:t>8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26891670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02D7E-44A0-4F6E-B3E2-6D08B9FFA326}" type="slidenum">
              <a:rPr lang="en-GB" altLang="cy-GB" smtClean="0"/>
              <a:pPr>
                <a:defRPr/>
              </a:pPr>
              <a:t>9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6596713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02D7E-44A0-4F6E-B3E2-6D08B9FFA326}" type="slidenum">
              <a:rPr lang="en-GB" altLang="cy-GB" smtClean="0"/>
              <a:pPr>
                <a:defRPr/>
              </a:pPr>
              <a:t>10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0672188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02D7E-44A0-4F6E-B3E2-6D08B9FFA326}" type="slidenum">
              <a:rPr lang="en-GB" altLang="cy-GB" smtClean="0"/>
              <a:pPr>
                <a:defRPr/>
              </a:pPr>
              <a:t>11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31812053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02D7E-44A0-4F6E-B3E2-6D08B9FFA326}" type="slidenum">
              <a:rPr lang="en-GB" altLang="cy-GB" smtClean="0"/>
              <a:pPr>
                <a:defRPr/>
              </a:pPr>
              <a:t>12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24416906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>
              <a:latin typeface="Arial" panose="020B0604020202020204" pitchFamily="34" charset="0"/>
            </a:endParaRPr>
          </a:p>
          <a:p>
            <a:endParaRPr lang="cy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75189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>
              <a:latin typeface="Arial" panose="020B0604020202020204" pitchFamily="34" charset="0"/>
            </a:endParaRPr>
          </a:p>
          <a:p>
            <a:endParaRPr lang="cy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81357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51946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02D7E-44A0-4F6E-B3E2-6D08B9FFA326}" type="slidenum">
              <a:rPr lang="en-GB" altLang="cy-GB" smtClean="0"/>
              <a:pPr>
                <a:defRPr/>
              </a:pPr>
              <a:t>18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41017710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02D7E-44A0-4F6E-B3E2-6D08B9FFA326}" type="slidenum">
              <a:rPr lang="en-GB" altLang="cy-GB" smtClean="0"/>
              <a:pPr>
                <a:defRPr/>
              </a:pPr>
              <a:t>20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26783835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02D7E-44A0-4F6E-B3E2-6D08B9FFA326}" type="slidenum">
              <a:rPr lang="en-GB" altLang="cy-GB" smtClean="0"/>
              <a:pPr>
                <a:defRPr/>
              </a:pPr>
              <a:t>21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227792999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542270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507118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590397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499361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144133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C20BF05-8DDB-40FC-A885-279DAA34BF2A}" type="slidenum">
              <a:rPr lang="en-GB" altLang="en-US" smtClean="0">
                <a:solidFill>
                  <a:srgbClr val="000000"/>
                </a:solidFill>
              </a:rPr>
              <a:pPr/>
              <a:t>27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987775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352010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341984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762514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cy-GB" dirty="0">
                <a:latin typeface="Arial" panose="020B0604020202020204" pitchFamily="34" charset="0"/>
              </a:rPr>
              <a:t>  </a:t>
            </a:r>
            <a:endParaRPr lang="cy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748461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C20BF05-8DDB-40FC-A885-279DAA34BF2A}" type="slidenum">
              <a:rPr lang="en-GB" altLang="en-US" smtClean="0">
                <a:solidFill>
                  <a:srgbClr val="000000"/>
                </a:solidFill>
              </a:rPr>
              <a:pPr/>
              <a:t>32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737412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quotation </a:t>
            </a:r>
          </a:p>
          <a:p>
            <a:endParaRPr lang="en-GB" dirty="0"/>
          </a:p>
          <a:p>
            <a:r>
              <a:rPr lang="en-GB" dirty="0"/>
              <a:t>Students’ concept</a:t>
            </a:r>
            <a:r>
              <a:rPr lang="en-GB" baseline="0" dirty="0"/>
              <a:t> </a:t>
            </a:r>
            <a:r>
              <a:rPr lang="en-GB" baseline="0"/>
              <a:t>of ability?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02D7E-44A0-4F6E-B3E2-6D08B9FFA326}" type="slidenum">
              <a:rPr lang="en-GB" altLang="cy-GB" smtClean="0"/>
              <a:pPr>
                <a:defRPr/>
              </a:pPr>
              <a:t>33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80904054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02D7E-44A0-4F6E-B3E2-6D08B9FFA326}" type="slidenum">
              <a:rPr lang="en-GB" altLang="cy-GB" smtClean="0"/>
              <a:pPr>
                <a:defRPr/>
              </a:pPr>
              <a:t>34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96664127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Discussion points….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02D7E-44A0-4F6E-B3E2-6D08B9FFA326}" type="slidenum">
              <a:rPr lang="en-GB" altLang="cy-GB" smtClean="0"/>
              <a:pPr>
                <a:defRPr/>
              </a:pPr>
              <a:t>35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51065828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02D7E-44A0-4F6E-B3E2-6D08B9FFA326}" type="slidenum">
              <a:rPr lang="en-GB" altLang="cy-GB" smtClean="0"/>
              <a:pPr>
                <a:defRPr/>
              </a:pPr>
              <a:t>36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99666399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C20BF05-8DDB-40FC-A885-279DAA34BF2A}" type="slidenum">
              <a:rPr lang="en-GB" altLang="en-US" smtClean="0">
                <a:solidFill>
                  <a:srgbClr val="000000"/>
                </a:solidFill>
              </a:rPr>
              <a:pPr/>
              <a:t>37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40529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39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477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130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352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662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520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6/15/2021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082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6/15/2021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991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6/15/2021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305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457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417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5948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413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6/15/2021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571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8" r:id="rId1"/>
    <p:sldLayoutId id="2147484029" r:id="rId2"/>
    <p:sldLayoutId id="2147484030" r:id="rId3"/>
    <p:sldLayoutId id="2147484031" r:id="rId4"/>
    <p:sldLayoutId id="2147484032" r:id="rId5"/>
    <p:sldLayoutId id="2147484033" r:id="rId6"/>
    <p:sldLayoutId id="2147484034" r:id="rId7"/>
    <p:sldLayoutId id="2147484035" r:id="rId8"/>
    <p:sldLayoutId id="2147484036" r:id="rId9"/>
    <p:sldLayoutId id="2147484037" r:id="rId10"/>
    <p:sldLayoutId id="214748403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anfo5KqCWY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dfs.semanticscholar.org/d007/58df51aa65e15f0d7789674eeff65190a574.pdf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files.eric.ed.gov/fulltext/EJ1112390.pdf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por4bXCf44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q=chinese+new+year+display&amp;tbm=isch&amp;ved=2ahUKEwjD7PjDntHnAhWQ_IUKHfLpB6UQ2-cCegQIABAA&amp;oq=chinese+new+year+display&amp;gs_l=img.3..0l10.7619.8854..9176...0.0..0.71.327.5......0....1..gws-wiz-img.......0i7i30j0i8i7i30.GIQPcBEI2qE&amp;ei=r6xGXoPZM5D5lwTy05-oCg&amp;bih=937&amp;biw=1920&amp;safe=strict&amp;hl=en#imgrc=8UA_rbjMC318XM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9Z83I_g4Hw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files.eric.ed.gov/fulltext/EJ1081654.pdf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researchgate.net/" TargetMode="Externa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vtechworks.lib.vt.edu/bitstream/handle/10919/95163/UnlockingEmergentTalent.pdf?sequence=1&amp;isAllowed=y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tandfonline.com/doi/full/10.1080/03626784.2017.1383755" TargetMode="Externa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anfo5KqCWY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Lucida Sans" panose="020B0602030504020204" pitchFamily="34" charset="0"/>
              </a:rPr>
              <a:t>ECEY6007C</a:t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ECEY6007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28650" y="2564903"/>
            <a:ext cx="3886200" cy="36120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>
                <a:latin typeface="Lucida Sans" panose="020B0602030504020204" pitchFamily="34" charset="0"/>
              </a:rPr>
              <a:t>Y </a:t>
            </a:r>
            <a:r>
              <a:rPr lang="en-GB" sz="4400" dirty="0" err="1">
                <a:latin typeface="Lucida Sans" panose="020B0602030504020204" pitchFamily="34" charset="0"/>
              </a:rPr>
              <a:t>Plentyn</a:t>
            </a:r>
            <a:r>
              <a:rPr lang="en-GB" sz="4400" dirty="0">
                <a:latin typeface="Lucida Sans" panose="020B0602030504020204" pitchFamily="34" charset="0"/>
              </a:rPr>
              <a:t> </a:t>
            </a:r>
            <a:r>
              <a:rPr lang="en-GB" sz="4400" dirty="0" err="1">
                <a:latin typeface="Lucida Sans" panose="020B0602030504020204" pitchFamily="34" charset="0"/>
              </a:rPr>
              <a:t>Unigryw</a:t>
            </a:r>
            <a:endParaRPr lang="en-GB" sz="4400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2564903"/>
            <a:ext cx="4335338" cy="36120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>
                <a:solidFill>
                  <a:srgbClr val="002060"/>
                </a:solidFill>
                <a:latin typeface="Lucida Sans" panose="020B0602030504020204" pitchFamily="34" charset="0"/>
              </a:rPr>
              <a:t>The Unique Child</a:t>
            </a:r>
          </a:p>
        </p:txBody>
      </p:sp>
    </p:spTree>
    <p:extLst>
      <p:ext uri="{BB962C8B-B14F-4D97-AF65-F5344CB8AC3E}">
        <p14:creationId xmlns:p14="http://schemas.microsoft.com/office/powerpoint/2010/main" val="20313621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Cynnwys</a:t>
            </a:r>
            <a:b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Content</a:t>
            </a:r>
            <a:endParaRPr lang="en-GB" altLang="cy-GB" sz="3200" dirty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1628775"/>
            <a:ext cx="4242122" cy="4114800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altLang="cy-GB" dirty="0" err="1">
                <a:latin typeface="Lucida Sans" pitchFamily="34" charset="0"/>
              </a:rPr>
              <a:t>Ystyr</a:t>
            </a:r>
            <a:r>
              <a:rPr lang="en-GB" altLang="cy-GB" dirty="0">
                <a:latin typeface="Lucida Sans" pitchFamily="34" charset="0"/>
              </a:rPr>
              <a:t> ‘</a:t>
            </a:r>
            <a:r>
              <a:rPr lang="en-GB" altLang="cy-GB" dirty="0" err="1">
                <a:latin typeface="Lucida Sans" pitchFamily="34" charset="0"/>
              </a:rPr>
              <a:t>unigryw</a:t>
            </a:r>
            <a:r>
              <a:rPr lang="en-GB" altLang="cy-GB" dirty="0">
                <a:latin typeface="Lucida Sans" pitchFamily="34" charset="0"/>
              </a:rPr>
              <a:t>’</a:t>
            </a:r>
          </a:p>
          <a:p>
            <a:pPr>
              <a:defRPr/>
            </a:pPr>
            <a:r>
              <a:rPr lang="en-GB" altLang="cy-GB" dirty="0" err="1">
                <a:latin typeface="Lucida Sans" pitchFamily="34" charset="0"/>
              </a:rPr>
              <a:t>Unigrywiaeth</a:t>
            </a:r>
            <a:r>
              <a:rPr lang="en-GB" altLang="cy-GB" dirty="0">
                <a:latin typeface="Lucida Sans" pitchFamily="34" charset="0"/>
              </a:rPr>
              <a:t> plant</a:t>
            </a:r>
          </a:p>
          <a:p>
            <a:pPr>
              <a:defRPr/>
            </a:pPr>
            <a:r>
              <a:rPr lang="en-GB" altLang="cy-GB" dirty="0" err="1">
                <a:latin typeface="Lucida Sans" pitchFamily="34" charset="0"/>
              </a:rPr>
              <a:t>Cwricwla</a:t>
            </a:r>
            <a:r>
              <a:rPr lang="en-GB" altLang="cy-GB" dirty="0">
                <a:latin typeface="Lucida Sans" pitchFamily="34" charset="0"/>
              </a:rPr>
              <a:t> </a:t>
            </a:r>
            <a:r>
              <a:rPr lang="en-GB" altLang="cy-GB" dirty="0" err="1">
                <a:latin typeface="Lucida Sans" pitchFamily="34" charset="0"/>
              </a:rPr>
              <a:t>Blynyddoedd</a:t>
            </a:r>
            <a:r>
              <a:rPr lang="en-GB" altLang="cy-GB" dirty="0">
                <a:latin typeface="Lucida Sans" pitchFamily="34" charset="0"/>
              </a:rPr>
              <a:t> </a:t>
            </a:r>
            <a:r>
              <a:rPr lang="en-GB" altLang="cy-GB" dirty="0" err="1">
                <a:latin typeface="Lucida Sans" pitchFamily="34" charset="0"/>
              </a:rPr>
              <a:t>Cynnar</a:t>
            </a:r>
            <a:endParaRPr lang="en-GB" altLang="cy-GB" dirty="0">
              <a:latin typeface="Lucida Sans" pitchFamily="34" charset="0"/>
            </a:endParaRPr>
          </a:p>
          <a:p>
            <a:pPr>
              <a:defRPr/>
            </a:pPr>
            <a:r>
              <a:rPr lang="en-GB" altLang="cy-GB" dirty="0" err="1">
                <a:latin typeface="Lucida Sans" pitchFamily="34" charset="0"/>
              </a:rPr>
              <a:t>Diwylliant</a:t>
            </a:r>
            <a:endParaRPr lang="en-GB" altLang="cy-GB" dirty="0">
              <a:latin typeface="Lucida Sans" pitchFamily="34" charset="0"/>
            </a:endParaRPr>
          </a:p>
          <a:p>
            <a:pPr>
              <a:defRPr/>
            </a:pPr>
            <a:r>
              <a:rPr lang="en-GB" altLang="cy-GB" dirty="0" err="1">
                <a:latin typeface="Lucida Sans" pitchFamily="34" charset="0"/>
              </a:rPr>
              <a:t>Gallu</a:t>
            </a:r>
            <a:endParaRPr lang="en-GB" altLang="cy-GB" dirty="0">
              <a:latin typeface="Lucida Sans" pitchFamily="34" charset="0"/>
            </a:endParaRPr>
          </a:p>
          <a:p>
            <a:pPr>
              <a:defRPr/>
            </a:pPr>
            <a:r>
              <a:rPr lang="en-GB" altLang="cy-GB" dirty="0" err="1">
                <a:latin typeface="Lucida Sans" pitchFamily="34" charset="0"/>
              </a:rPr>
              <a:t>Asesu</a:t>
            </a:r>
            <a:endParaRPr lang="en-GB" altLang="cy-GB" dirty="0">
              <a:latin typeface="Lucida Sans" pitchFamily="34" charset="0"/>
            </a:endParaRPr>
          </a:p>
          <a:p>
            <a:pPr>
              <a:defRPr/>
            </a:pPr>
            <a:r>
              <a:rPr lang="en-GB" altLang="cy-GB" dirty="0" err="1">
                <a:latin typeface="Lucida Sans" pitchFamily="34" charset="0"/>
              </a:rPr>
              <a:t>Goblygiadau</a:t>
            </a:r>
            <a:endParaRPr lang="en-GB" altLang="cy-GB" dirty="0">
              <a:latin typeface="Lucida Sans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556792"/>
            <a:ext cx="4249042" cy="4464495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altLang="cy-GB" dirty="0">
                <a:solidFill>
                  <a:srgbClr val="002060"/>
                </a:solidFill>
                <a:latin typeface="Lucida Sans" pitchFamily="34" charset="0"/>
              </a:rPr>
              <a:t>Meaning of ‘unique’</a:t>
            </a:r>
          </a:p>
          <a:p>
            <a:pPr>
              <a:defRPr/>
            </a:pPr>
            <a:r>
              <a:rPr lang="en-GB" altLang="cy-GB" dirty="0">
                <a:solidFill>
                  <a:srgbClr val="002060"/>
                </a:solidFill>
                <a:latin typeface="Lucida Sans" pitchFamily="34" charset="0"/>
              </a:rPr>
              <a:t>Uniqueness of children</a:t>
            </a:r>
          </a:p>
          <a:p>
            <a:pPr>
              <a:defRPr/>
            </a:pPr>
            <a:r>
              <a:rPr lang="en-GB" altLang="cy-GB" dirty="0">
                <a:solidFill>
                  <a:srgbClr val="002060"/>
                </a:solidFill>
                <a:latin typeface="Lucida Sans" pitchFamily="34" charset="0"/>
              </a:rPr>
              <a:t>Early Years’ curricula</a:t>
            </a:r>
          </a:p>
          <a:p>
            <a:pPr>
              <a:defRPr/>
            </a:pPr>
            <a:r>
              <a:rPr lang="en-GB" altLang="cy-GB" dirty="0">
                <a:solidFill>
                  <a:srgbClr val="002060"/>
                </a:solidFill>
                <a:latin typeface="Lucida Sans" pitchFamily="34" charset="0"/>
              </a:rPr>
              <a:t>Culture</a:t>
            </a:r>
          </a:p>
          <a:p>
            <a:pPr>
              <a:defRPr/>
            </a:pPr>
            <a:r>
              <a:rPr lang="en-GB" altLang="cy-GB" dirty="0">
                <a:solidFill>
                  <a:srgbClr val="002060"/>
                </a:solidFill>
                <a:latin typeface="Lucida Sans" pitchFamily="34" charset="0"/>
              </a:rPr>
              <a:t>Ability</a:t>
            </a:r>
          </a:p>
          <a:p>
            <a:pPr>
              <a:defRPr/>
            </a:pPr>
            <a:r>
              <a:rPr lang="en-GB" altLang="cy-GB" dirty="0">
                <a:solidFill>
                  <a:srgbClr val="002060"/>
                </a:solidFill>
                <a:latin typeface="Lucida Sans" pitchFamily="34" charset="0"/>
              </a:rPr>
              <a:t>Assessment</a:t>
            </a:r>
          </a:p>
          <a:p>
            <a:pPr>
              <a:defRPr/>
            </a:pPr>
            <a:r>
              <a:rPr lang="en-GB" altLang="cy-GB" dirty="0">
                <a:solidFill>
                  <a:srgbClr val="002060"/>
                </a:solidFill>
                <a:latin typeface="Lucida Sans" pitchFamily="34" charset="0"/>
              </a:rPr>
              <a:t>Implications</a:t>
            </a:r>
          </a:p>
          <a:p>
            <a:pPr>
              <a:defRPr/>
            </a:pPr>
            <a:endParaRPr lang="en-GB" altLang="cy-GB" sz="2600" dirty="0">
              <a:solidFill>
                <a:srgbClr val="0000FF"/>
              </a:solidFill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06066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Adnoddau</a:t>
            </a:r>
            <a:b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Resources</a:t>
            </a:r>
            <a:endParaRPr lang="en-GB" altLang="cy-GB" sz="3200" dirty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1628775"/>
            <a:ext cx="4242122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Ymchwil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Erthyglau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Astudiaethau achos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Clipiau fideo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Gweithgareddau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4249042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Research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Articles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Case studies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Video clips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Activities</a:t>
            </a:r>
          </a:p>
        </p:txBody>
      </p:sp>
    </p:spTree>
    <p:extLst>
      <p:ext uri="{BB962C8B-B14F-4D97-AF65-F5344CB8AC3E}">
        <p14:creationId xmlns:p14="http://schemas.microsoft.com/office/powerpoint/2010/main" val="37248319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187624" y="365125"/>
            <a:ext cx="6699076" cy="1325563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Gweithgaredd</a:t>
            </a:r>
            <a:r>
              <a:rPr lang="en-GB" sz="3200" dirty="0">
                <a:latin typeface="Lucida Sans" panose="020B0602030504020204" pitchFamily="34" charset="0"/>
              </a:rPr>
              <a:t> -  </a:t>
            </a:r>
            <a:r>
              <a:rPr lang="en-GB" sz="3200" dirty="0" err="1">
                <a:latin typeface="Lucida Sans" panose="020B0602030504020204" pitchFamily="34" charset="0"/>
              </a:rPr>
              <a:t>Unigrywiaeth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Activity - Uniqueness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844824"/>
            <a:ext cx="7200800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560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0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Tasg</a:t>
            </a:r>
            <a:br>
              <a:rPr lang="cy-GB" altLang="en-US" sz="30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0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Task</a:t>
            </a:r>
            <a:endParaRPr lang="en-GB" altLang="cy-GB" sz="3200" dirty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6967686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Teacher’s TV (2015) </a:t>
            </a:r>
            <a:r>
              <a:rPr lang="en-GB" i="1" dirty="0"/>
              <a:t>A Unique Child.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https://www.youtube.com/watch?v=danfo5KqCWY</a:t>
            </a:r>
            <a:r>
              <a:rPr lang="en-GB" dirty="0"/>
              <a:t> [Accessed: January 8</a:t>
            </a:r>
            <a:r>
              <a:rPr lang="en-GB" baseline="30000" dirty="0"/>
              <a:t>th</a:t>
            </a:r>
            <a:r>
              <a:rPr lang="en-GB" dirty="0"/>
              <a:t> 2020].</a:t>
            </a:r>
          </a:p>
        </p:txBody>
      </p:sp>
    </p:spTree>
    <p:extLst>
      <p:ext uri="{BB962C8B-B14F-4D97-AF65-F5344CB8AC3E}">
        <p14:creationId xmlns:p14="http://schemas.microsoft.com/office/powerpoint/2010/main" val="24148671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Cwricwla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Blynyddoedd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Cynnar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Early Years Curricula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Y Cyfnod Sylfaen (CYMRU)</a:t>
            </a:r>
          </a:p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(CYMRU)</a:t>
            </a:r>
          </a:p>
          <a:p>
            <a:r>
              <a:rPr lang="en-GB" dirty="0"/>
              <a:t>Cyfnod Sylfaen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 (LLOEGR)</a:t>
            </a:r>
          </a:p>
          <a:p>
            <a:r>
              <a:rPr lang="en-GB" dirty="0" err="1"/>
              <a:t>Te</a:t>
            </a:r>
            <a:r>
              <a:rPr lang="en-GB" dirty="0"/>
              <a:t> </a:t>
            </a:r>
            <a:r>
              <a:rPr lang="en-GB" dirty="0" err="1"/>
              <a:t>Whäriki</a:t>
            </a:r>
            <a:r>
              <a:rPr lang="en-GB" dirty="0"/>
              <a:t> (SELAND NEWYDD)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2060"/>
                </a:solidFill>
              </a:rPr>
              <a:t>The Foundation Phase (WALES)</a:t>
            </a:r>
          </a:p>
          <a:p>
            <a:r>
              <a:rPr lang="en-GB" dirty="0">
                <a:solidFill>
                  <a:srgbClr val="002060"/>
                </a:solidFill>
              </a:rPr>
              <a:t>New curriculum (WALES)</a:t>
            </a:r>
          </a:p>
          <a:p>
            <a:r>
              <a:rPr lang="en-GB" dirty="0">
                <a:solidFill>
                  <a:srgbClr val="002060"/>
                </a:solidFill>
              </a:rPr>
              <a:t>Early Years Foundation Stage (ENGLAND)</a:t>
            </a:r>
          </a:p>
          <a:p>
            <a:r>
              <a:rPr lang="en-GB" dirty="0" err="1">
                <a:solidFill>
                  <a:srgbClr val="002060"/>
                </a:solidFill>
              </a:rPr>
              <a:t>Te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Whäriki</a:t>
            </a:r>
            <a:r>
              <a:rPr lang="en-GB" dirty="0">
                <a:solidFill>
                  <a:srgbClr val="002060"/>
                </a:solidFill>
              </a:rPr>
              <a:t> (NEW ZEALAND)</a:t>
            </a:r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11306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03634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Lucida Sans" panose="020B0602030504020204" pitchFamily="34" charset="0"/>
              </a:rPr>
              <a:t>Y Cyfnod Sylfaen (2015:4)</a:t>
            </a:r>
            <a:br>
              <a:rPr lang="en-GB" sz="2400" dirty="0">
                <a:latin typeface="Lucida Sans" panose="020B0602030504020204" pitchFamily="34" charset="0"/>
              </a:rPr>
            </a:b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The Foundation Phase (2015: 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196752"/>
            <a:ext cx="4263330" cy="498021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i="1" dirty="0"/>
              <a:t>“</a:t>
            </a:r>
            <a:r>
              <a:rPr lang="en-GB" i="1" dirty="0" err="1"/>
              <a:t>Bydd</a:t>
            </a:r>
            <a:r>
              <a:rPr lang="en-GB" i="1" dirty="0"/>
              <a:t> plant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caffael</a:t>
            </a:r>
            <a:r>
              <a:rPr lang="en-GB" i="1" dirty="0"/>
              <a:t> ac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datblygu</a:t>
            </a:r>
            <a:r>
              <a:rPr lang="en-GB" i="1" dirty="0"/>
              <a:t> </a:t>
            </a:r>
            <a:r>
              <a:rPr lang="en-GB" i="1" dirty="0" err="1"/>
              <a:t>sgiliau</a:t>
            </a:r>
            <a:r>
              <a:rPr lang="en-GB" i="1" dirty="0"/>
              <a:t> </a:t>
            </a:r>
            <a:r>
              <a:rPr lang="en-GB" i="1" dirty="0" err="1"/>
              <a:t>ar</a:t>
            </a:r>
            <a:r>
              <a:rPr lang="en-GB" i="1" dirty="0"/>
              <a:t> </a:t>
            </a:r>
            <a:r>
              <a:rPr lang="en-GB" i="1" dirty="0" err="1"/>
              <a:t>gyflymder</a:t>
            </a:r>
            <a:r>
              <a:rPr lang="en-GB" i="1" dirty="0"/>
              <a:t> </a:t>
            </a:r>
            <a:r>
              <a:rPr lang="en-GB" i="1" dirty="0" err="1"/>
              <a:t>gwahanol</a:t>
            </a:r>
            <a:r>
              <a:rPr lang="en-GB" i="1" dirty="0"/>
              <a:t> a </a:t>
            </a:r>
            <a:r>
              <a:rPr lang="en-GB" i="1" dirty="0" err="1"/>
              <a:t>rhaid</a:t>
            </a:r>
            <a:r>
              <a:rPr lang="en-GB" i="1" dirty="0"/>
              <a:t> </a:t>
            </a:r>
            <a:r>
              <a:rPr lang="en-GB" i="1" dirty="0" err="1"/>
              <a:t>rhoi</a:t>
            </a:r>
            <a:r>
              <a:rPr lang="en-GB" i="1" dirty="0"/>
              <a:t> </a:t>
            </a:r>
            <a:r>
              <a:rPr lang="en-GB" i="1" dirty="0" err="1"/>
              <a:t>cyfle</a:t>
            </a:r>
            <a:r>
              <a:rPr lang="en-GB" i="1" dirty="0"/>
              <a:t> </a:t>
            </a:r>
            <a:r>
              <a:rPr lang="en-GB" i="1" dirty="0" err="1"/>
              <a:t>iddynt</a:t>
            </a:r>
            <a:r>
              <a:rPr lang="en-GB" i="1" dirty="0"/>
              <a:t> </a:t>
            </a:r>
            <a:r>
              <a:rPr lang="en-GB" i="1" dirty="0" err="1"/>
              <a:t>ddatblygu</a:t>
            </a:r>
            <a:r>
              <a:rPr lang="en-GB" i="1" dirty="0"/>
              <a:t> </a:t>
            </a:r>
            <a:r>
              <a:rPr lang="en-GB" i="1" dirty="0" err="1"/>
              <a:t>ar</a:t>
            </a:r>
            <a:r>
              <a:rPr lang="en-GB" i="1" dirty="0"/>
              <a:t> </a:t>
            </a:r>
            <a:r>
              <a:rPr lang="en-GB" i="1" dirty="0" err="1"/>
              <a:t>eu</a:t>
            </a:r>
            <a:r>
              <a:rPr lang="en-GB" i="1" dirty="0"/>
              <a:t> </a:t>
            </a:r>
            <a:r>
              <a:rPr lang="en-GB" i="1" dirty="0" err="1"/>
              <a:t>cyflymder</a:t>
            </a:r>
            <a:r>
              <a:rPr lang="en-GB" i="1" dirty="0"/>
              <a:t> </a:t>
            </a:r>
            <a:r>
              <a:rPr lang="en-GB" b="1" i="1" dirty="0" err="1"/>
              <a:t>unigryw</a:t>
            </a:r>
            <a:r>
              <a:rPr lang="en-GB" i="1" dirty="0"/>
              <a:t>, </a:t>
            </a:r>
            <a:r>
              <a:rPr lang="en-GB" i="1" dirty="0" err="1"/>
              <a:t>unigol</a:t>
            </a:r>
            <a:r>
              <a:rPr lang="en-GB" i="1" dirty="0"/>
              <a:t> </a:t>
            </a:r>
            <a:r>
              <a:rPr lang="en-GB" i="1" dirty="0" err="1"/>
              <a:t>eu</a:t>
            </a:r>
            <a:r>
              <a:rPr lang="en-GB" i="1" dirty="0"/>
              <a:t> </a:t>
            </a:r>
            <a:r>
              <a:rPr lang="en-GB" i="1" dirty="0" err="1"/>
              <a:t>hunain</a:t>
            </a:r>
            <a:r>
              <a:rPr lang="en-GB" i="1" dirty="0"/>
              <a:t>. </a:t>
            </a:r>
            <a:r>
              <a:rPr lang="en-GB" i="1" dirty="0" err="1"/>
              <a:t>Wrth</a:t>
            </a:r>
            <a:r>
              <a:rPr lang="en-GB" i="1" dirty="0"/>
              <a:t> </a:t>
            </a:r>
            <a:r>
              <a:rPr lang="en-GB" i="1" dirty="0" err="1"/>
              <a:t>i</a:t>
            </a:r>
            <a:r>
              <a:rPr lang="en-GB" i="1" dirty="0"/>
              <a:t> </a:t>
            </a:r>
            <a:r>
              <a:rPr lang="en-GB" i="1" dirty="0" err="1"/>
              <a:t>blant</a:t>
            </a:r>
            <a:r>
              <a:rPr lang="en-GB" i="1" dirty="0"/>
              <a:t> </a:t>
            </a:r>
            <a:r>
              <a:rPr lang="en-GB" i="1" dirty="0" err="1"/>
              <a:t>ddysgu</a:t>
            </a:r>
            <a:r>
              <a:rPr lang="en-GB" i="1" dirty="0"/>
              <a:t> </a:t>
            </a:r>
            <a:r>
              <a:rPr lang="en-GB" i="1" dirty="0" err="1"/>
              <a:t>sgiliau</a:t>
            </a:r>
            <a:r>
              <a:rPr lang="en-GB" i="1" dirty="0"/>
              <a:t> </a:t>
            </a:r>
            <a:r>
              <a:rPr lang="en-GB" i="1" dirty="0" err="1"/>
              <a:t>newydd</a:t>
            </a:r>
            <a:r>
              <a:rPr lang="en-GB" i="1" dirty="0"/>
              <a:t> </a:t>
            </a:r>
            <a:r>
              <a:rPr lang="en-GB" b="1" i="1" dirty="0" err="1"/>
              <a:t>dylid</a:t>
            </a:r>
            <a:r>
              <a:rPr lang="en-GB" b="1" i="1" dirty="0"/>
              <a:t> </a:t>
            </a:r>
            <a:r>
              <a:rPr lang="en-GB" b="1" i="1" dirty="0" err="1"/>
              <a:t>rhoi</a:t>
            </a:r>
            <a:r>
              <a:rPr lang="en-GB" b="1" i="1" dirty="0"/>
              <a:t> </a:t>
            </a:r>
            <a:r>
              <a:rPr lang="en-GB" b="1" i="1" dirty="0" err="1"/>
              <a:t>cyfleoedd</a:t>
            </a:r>
            <a:r>
              <a:rPr lang="en-GB" b="1" i="1" dirty="0"/>
              <a:t> </a:t>
            </a:r>
            <a:r>
              <a:rPr lang="en-GB" b="1" i="1" dirty="0" err="1"/>
              <a:t>iddynt</a:t>
            </a:r>
            <a:r>
              <a:rPr lang="en-GB" b="1" i="1" dirty="0"/>
              <a:t> </a:t>
            </a:r>
            <a:r>
              <a:rPr lang="en-GB" i="1" dirty="0" err="1"/>
              <a:t>ymarfer</a:t>
            </a:r>
            <a:r>
              <a:rPr lang="en-GB" i="1" dirty="0"/>
              <a:t> y </a:t>
            </a:r>
            <a:r>
              <a:rPr lang="en-GB" i="1" dirty="0" err="1"/>
              <a:t>sgiliau</a:t>
            </a:r>
            <a:r>
              <a:rPr lang="en-GB" i="1" dirty="0"/>
              <a:t> </a:t>
            </a:r>
            <a:r>
              <a:rPr lang="en-GB" i="1" dirty="0" err="1"/>
              <a:t>hynny</a:t>
            </a:r>
            <a:r>
              <a:rPr lang="en-GB" i="1" dirty="0"/>
              <a:t> </a:t>
            </a:r>
            <a:r>
              <a:rPr lang="en-GB" i="1" dirty="0" err="1"/>
              <a:t>mewn</a:t>
            </a:r>
            <a:r>
              <a:rPr lang="en-GB" i="1" dirty="0"/>
              <a:t> </a:t>
            </a:r>
            <a:r>
              <a:rPr lang="en-GB" i="1" dirty="0" err="1"/>
              <a:t>gwahanol</a:t>
            </a:r>
            <a:r>
              <a:rPr lang="en-GB" i="1" dirty="0"/>
              <a:t> </a:t>
            </a:r>
            <a:r>
              <a:rPr lang="en-GB" i="1" dirty="0" err="1"/>
              <a:t>sefyllfaoedd</a:t>
            </a:r>
            <a:r>
              <a:rPr lang="en-GB" i="1" dirty="0"/>
              <a:t>, a </a:t>
            </a:r>
            <a:r>
              <a:rPr lang="en-GB" i="1" dirty="0" err="1"/>
              <a:t>myfyrio</a:t>
            </a:r>
            <a:r>
              <a:rPr lang="en-GB" i="1" dirty="0"/>
              <a:t> </a:t>
            </a:r>
            <a:r>
              <a:rPr lang="en-GB" i="1" dirty="0" err="1"/>
              <a:t>ar</a:t>
            </a:r>
            <a:r>
              <a:rPr lang="en-GB" i="1" dirty="0"/>
              <a:t> </a:t>
            </a:r>
            <a:r>
              <a:rPr lang="en-GB" i="1" dirty="0" err="1"/>
              <a:t>eu</a:t>
            </a:r>
            <a:r>
              <a:rPr lang="en-GB" i="1" dirty="0"/>
              <a:t> </a:t>
            </a:r>
            <a:r>
              <a:rPr lang="en-GB" i="1" dirty="0" err="1"/>
              <a:t>gwaith</a:t>
            </a:r>
            <a:r>
              <a:rPr lang="en-GB" i="1" dirty="0"/>
              <a:t> </a:t>
            </a:r>
            <a:r>
              <a:rPr lang="en-GB" i="1" dirty="0" err="1"/>
              <a:t>a’i</a:t>
            </a:r>
            <a:r>
              <a:rPr lang="en-GB" i="1" dirty="0"/>
              <a:t> </a:t>
            </a:r>
            <a:r>
              <a:rPr lang="en-GB" i="1" dirty="0" err="1"/>
              <a:t>werthuso</a:t>
            </a:r>
            <a:r>
              <a:rPr lang="en-GB" i="1" dirty="0"/>
              <a:t>. </a:t>
            </a:r>
            <a:r>
              <a:rPr lang="en-GB" i="1" dirty="0" err="1"/>
              <a:t>Ym</a:t>
            </a:r>
            <a:r>
              <a:rPr lang="en-GB" i="1" dirty="0"/>
              <a:t> </a:t>
            </a:r>
            <a:r>
              <a:rPr lang="en-GB" b="1" i="1" dirty="0" err="1"/>
              <a:t>mhob</a:t>
            </a:r>
            <a:r>
              <a:rPr lang="en-GB" b="1" i="1" dirty="0"/>
              <a:t> </a:t>
            </a:r>
            <a:r>
              <a:rPr lang="en-GB" b="1" i="1" dirty="0" err="1"/>
              <a:t>agwedd</a:t>
            </a:r>
            <a:r>
              <a:rPr lang="en-GB" b="1" i="1" dirty="0"/>
              <a:t> </a:t>
            </a:r>
            <a:r>
              <a:rPr lang="en-GB" b="1" i="1" dirty="0" err="1"/>
              <a:t>ar</a:t>
            </a:r>
            <a:r>
              <a:rPr lang="en-GB" b="1" i="1" dirty="0"/>
              <a:t> </a:t>
            </a:r>
            <a:r>
              <a:rPr lang="en-GB" b="1" i="1" dirty="0" err="1"/>
              <a:t>eu</a:t>
            </a:r>
            <a:r>
              <a:rPr lang="en-GB" b="1" i="1" dirty="0"/>
              <a:t> </a:t>
            </a:r>
            <a:r>
              <a:rPr lang="en-GB" b="1" i="1" dirty="0" err="1"/>
              <a:t>datblygiad</a:t>
            </a:r>
            <a:r>
              <a:rPr lang="en-GB" i="1" dirty="0"/>
              <a:t>, </a:t>
            </a:r>
            <a:r>
              <a:rPr lang="en-GB" i="1" dirty="0" err="1"/>
              <a:t>dylid</a:t>
            </a:r>
            <a:r>
              <a:rPr lang="en-GB" i="1" dirty="0"/>
              <a:t> </a:t>
            </a:r>
            <a:r>
              <a:rPr lang="en-GB" i="1" dirty="0" err="1"/>
              <a:t>parchu</a:t>
            </a:r>
            <a:r>
              <a:rPr lang="en-GB" i="1" dirty="0"/>
              <a:t>, </a:t>
            </a:r>
            <a:r>
              <a:rPr lang="en-GB" i="1" dirty="0" err="1"/>
              <a:t>gwerthfawrogi</a:t>
            </a:r>
            <a:r>
              <a:rPr lang="en-GB" i="1" dirty="0"/>
              <a:t> ac </a:t>
            </a:r>
            <a:r>
              <a:rPr lang="en-GB" i="1" dirty="0" err="1"/>
              <a:t>annog</a:t>
            </a:r>
            <a:r>
              <a:rPr lang="en-GB" i="1" dirty="0"/>
              <a:t> </a:t>
            </a:r>
            <a:r>
              <a:rPr lang="en-GB" i="1" dirty="0" err="1"/>
              <a:t>gwaith</a:t>
            </a:r>
            <a:r>
              <a:rPr lang="en-GB" i="1" dirty="0"/>
              <a:t> plant am </a:t>
            </a:r>
            <a:r>
              <a:rPr lang="en-GB" i="1" dirty="0" err="1"/>
              <a:t>ei</a:t>
            </a:r>
            <a:r>
              <a:rPr lang="en-GB" i="1" dirty="0"/>
              <a:t> </a:t>
            </a:r>
            <a:r>
              <a:rPr lang="en-GB" i="1" dirty="0" err="1"/>
              <a:t>wreiddioldeb</a:t>
            </a:r>
            <a:r>
              <a:rPr lang="en-GB" i="1" dirty="0"/>
              <a:t> </a:t>
            </a:r>
            <a:r>
              <a:rPr lang="en-GB" i="1" dirty="0" err="1"/>
              <a:t>a’i</a:t>
            </a:r>
            <a:r>
              <a:rPr lang="en-GB" i="1" dirty="0"/>
              <a:t> </a:t>
            </a:r>
            <a:r>
              <a:rPr lang="en-GB" i="1" dirty="0" err="1"/>
              <a:t>onestrwydd</a:t>
            </a:r>
            <a:r>
              <a:rPr lang="en-GB" i="1" dirty="0"/>
              <a:t>.”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6016" y="1268762"/>
            <a:ext cx="4176464" cy="490820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i="1" dirty="0">
                <a:solidFill>
                  <a:srgbClr val="002060"/>
                </a:solidFill>
              </a:rPr>
              <a:t>“Children acquire and develop skills at different rates and must be allowed to develop at their own </a:t>
            </a:r>
            <a:r>
              <a:rPr lang="en-GB" b="1" i="1" dirty="0">
                <a:solidFill>
                  <a:srgbClr val="002060"/>
                </a:solidFill>
              </a:rPr>
              <a:t>unique</a:t>
            </a:r>
            <a:r>
              <a:rPr lang="en-GB" i="1" dirty="0">
                <a:solidFill>
                  <a:srgbClr val="002060"/>
                </a:solidFill>
              </a:rPr>
              <a:t>, individual pace. As children learn new skills they </a:t>
            </a:r>
            <a:r>
              <a:rPr lang="en-GB" b="1" i="1" dirty="0">
                <a:solidFill>
                  <a:srgbClr val="002060"/>
                </a:solidFill>
              </a:rPr>
              <a:t>should be given opportunities </a:t>
            </a:r>
            <a:r>
              <a:rPr lang="en-GB" i="1" dirty="0">
                <a:solidFill>
                  <a:srgbClr val="002060"/>
                </a:solidFill>
              </a:rPr>
              <a:t>to practise them in different situations, to reflect on and evaluate their work. In </a:t>
            </a:r>
            <a:r>
              <a:rPr lang="en-GB" b="1" i="1" dirty="0">
                <a:solidFill>
                  <a:srgbClr val="002060"/>
                </a:solidFill>
              </a:rPr>
              <a:t>all aspects of their development</a:t>
            </a:r>
            <a:r>
              <a:rPr lang="en-GB" i="1" dirty="0">
                <a:solidFill>
                  <a:srgbClr val="002060"/>
                </a:solidFill>
              </a:rPr>
              <a:t>, children’s own work should be respected, valued and encouraged for its originality and honesty.”</a:t>
            </a:r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95805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899592" y="365125"/>
            <a:ext cx="6987108" cy="1325563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Cwricwlwm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i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Gymru</a:t>
            </a:r>
            <a:r>
              <a:rPr lang="en-GB" sz="3200" dirty="0">
                <a:latin typeface="Lucida Sans" panose="020B0602030504020204" pitchFamily="34" charset="0"/>
              </a:rPr>
              <a:t> 2022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Curriculum for Wales 2022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395536" y="1825625"/>
            <a:ext cx="8064896" cy="4351338"/>
          </a:xfrm>
        </p:spPr>
        <p:txBody>
          <a:bodyPr/>
          <a:lstStyle/>
          <a:p>
            <a:pPr marL="0" indent="0">
              <a:buNone/>
            </a:pPr>
            <a:r>
              <a:rPr lang="en-GB" i="1" dirty="0"/>
              <a:t>“…a new framework for learning in Wales which gives each school express permission to design a bespoke curriculum for the needs of each child.”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/>
              <a:t>“…no two schools are the same and every child has their own unique needs and aspirations…no two schools have the same curriculum…”</a:t>
            </a:r>
          </a:p>
          <a:p>
            <a:pPr marL="0" indent="0" algn="r">
              <a:buNone/>
            </a:pPr>
            <a:r>
              <a:rPr lang="en-GB" dirty="0"/>
              <a:t>(Primary School in Wales, 2020)</a:t>
            </a:r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27729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65126"/>
            <a:ext cx="8640960" cy="1325563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Lucida Sans" panose="020B0602030504020204" pitchFamily="34" charset="0"/>
              </a:rPr>
              <a:t>Cyfnod Sylfaen </a:t>
            </a:r>
            <a:r>
              <a:rPr lang="en-GB" sz="3200" dirty="0" err="1">
                <a:latin typeface="Lucida Sans" panose="020B0602030504020204" pitchFamily="34" charset="0"/>
              </a:rPr>
              <a:t>Blynyddoedd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Cynnar</a:t>
            </a:r>
            <a:r>
              <a:rPr lang="en-GB" sz="3200" dirty="0">
                <a:latin typeface="Lucida Sans" panose="020B0602030504020204" pitchFamily="34" charset="0"/>
              </a:rPr>
              <a:t> (LLOEGR)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Early Years Foundation Stage (ENGLAND)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583310" cy="4351338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‘</a:t>
            </a:r>
            <a:r>
              <a:rPr lang="en-GB" b="1" dirty="0" err="1"/>
              <a:t>Plentyn</a:t>
            </a:r>
            <a:r>
              <a:rPr lang="en-GB" b="1" dirty="0"/>
              <a:t> </a:t>
            </a:r>
            <a:r>
              <a:rPr lang="en-GB" b="1" dirty="0" err="1"/>
              <a:t>Unigryw</a:t>
            </a:r>
            <a:r>
              <a:rPr lang="en-GB" b="1" dirty="0"/>
              <a:t>’</a:t>
            </a:r>
          </a:p>
          <a:p>
            <a:r>
              <a:rPr lang="en-GB" dirty="0"/>
              <a:t> Un o 4 </a:t>
            </a:r>
            <a:r>
              <a:rPr lang="en-GB" dirty="0" err="1"/>
              <a:t>thema</a:t>
            </a:r>
            <a:endParaRPr lang="en-GB" dirty="0"/>
          </a:p>
          <a:p>
            <a:pPr marL="0" indent="0">
              <a:buNone/>
            </a:pPr>
            <a:r>
              <a:rPr lang="en-GB" i="1" dirty="0"/>
              <a:t>“Mae </a:t>
            </a:r>
            <a:r>
              <a:rPr lang="en-GB" i="1" dirty="0" err="1"/>
              <a:t>pob</a:t>
            </a:r>
            <a:r>
              <a:rPr lang="en-GB" i="1" dirty="0"/>
              <a:t> </a:t>
            </a:r>
            <a:r>
              <a:rPr lang="en-GB" i="1" dirty="0" err="1"/>
              <a:t>plentyn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blentyn</a:t>
            </a:r>
            <a:r>
              <a:rPr lang="en-GB" i="1" dirty="0"/>
              <a:t> </a:t>
            </a:r>
            <a:r>
              <a:rPr lang="en-GB" i="1" dirty="0" err="1"/>
              <a:t>unigryw</a:t>
            </a:r>
            <a:r>
              <a:rPr lang="en-GB" i="1" dirty="0"/>
              <a:t> </a:t>
            </a:r>
            <a:r>
              <a:rPr lang="en-GB" i="1" dirty="0" err="1"/>
              <a:t>sydd</a:t>
            </a:r>
            <a:r>
              <a:rPr lang="en-GB" i="1" dirty="0"/>
              <a:t> bob </a:t>
            </a:r>
            <a:r>
              <a:rPr lang="en-GB" i="1" dirty="0" err="1"/>
              <a:t>amser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dysgu</a:t>
            </a:r>
            <a:r>
              <a:rPr lang="en-GB" i="1" dirty="0"/>
              <a:t> ac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gallu</a:t>
            </a:r>
            <a:r>
              <a:rPr lang="en-GB" i="1" dirty="0"/>
              <a:t> bod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wydn</a:t>
            </a:r>
            <a:r>
              <a:rPr lang="en-GB" i="1" dirty="0"/>
              <a:t>,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alluog</a:t>
            </a:r>
            <a:r>
              <a:rPr lang="en-GB" i="1" dirty="0"/>
              <a:t>,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hyderus</a:t>
            </a:r>
            <a:r>
              <a:rPr lang="en-GB" i="1" dirty="0"/>
              <a:t> ac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hunan-sicr</a:t>
            </a:r>
            <a:r>
              <a:rPr lang="en-GB" i="1" dirty="0"/>
              <a:t>”.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32040" y="1825625"/>
            <a:ext cx="3583310" cy="4351338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>
                <a:solidFill>
                  <a:srgbClr val="002060"/>
                </a:solidFill>
              </a:rPr>
              <a:t>‘A Unique Child’</a:t>
            </a:r>
          </a:p>
          <a:p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dirty="0">
                <a:solidFill>
                  <a:srgbClr val="002060"/>
                </a:solidFill>
              </a:rPr>
              <a:t>One of 4 themes</a:t>
            </a:r>
          </a:p>
          <a:p>
            <a:pPr marL="0" indent="0">
              <a:buNone/>
            </a:pPr>
            <a:r>
              <a:rPr lang="en-GB" i="1" dirty="0">
                <a:solidFill>
                  <a:srgbClr val="002060"/>
                </a:solidFill>
              </a:rPr>
              <a:t>“Every child is a unique child who is constantly learning and can be resilient, capable, confident and self-assured”.</a:t>
            </a:r>
          </a:p>
        </p:txBody>
      </p:sp>
    </p:spTree>
    <p:extLst>
      <p:ext uri="{BB962C8B-B14F-4D97-AF65-F5344CB8AC3E}">
        <p14:creationId xmlns:p14="http://schemas.microsoft.com/office/powerpoint/2010/main" val="26172193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65127"/>
            <a:ext cx="8640960" cy="759618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Te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Whäriki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196753"/>
            <a:ext cx="3744416" cy="4980210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/>
              <a:t>Cwricwlwm</a:t>
            </a:r>
            <a:r>
              <a:rPr lang="en-GB" dirty="0"/>
              <a:t> bi-</a:t>
            </a:r>
            <a:r>
              <a:rPr lang="en-GB" dirty="0" err="1"/>
              <a:t>ddiwylliannol</a:t>
            </a:r>
            <a:endParaRPr lang="en-GB" dirty="0"/>
          </a:p>
          <a:p>
            <a:r>
              <a:rPr lang="en-GB" dirty="0"/>
              <a:t>4 </a:t>
            </a:r>
            <a:r>
              <a:rPr lang="en-GB" dirty="0" err="1"/>
              <a:t>egwyddor</a:t>
            </a:r>
            <a:endParaRPr lang="en-GB" dirty="0"/>
          </a:p>
          <a:p>
            <a:r>
              <a:rPr lang="en-GB" dirty="0" err="1"/>
              <a:t>Annog</a:t>
            </a:r>
            <a:r>
              <a:rPr lang="en-GB" dirty="0"/>
              <a:t> plant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i="1" dirty="0" err="1"/>
              <a:t>ddysgu</a:t>
            </a:r>
            <a:r>
              <a:rPr lang="en-GB" i="1" dirty="0"/>
              <a:t> </a:t>
            </a:r>
            <a:r>
              <a:rPr lang="en-GB" i="1" dirty="0" err="1"/>
              <a:t>sut</a:t>
            </a:r>
            <a:r>
              <a:rPr lang="en-GB" i="1" dirty="0"/>
              <a:t> </a:t>
            </a:r>
            <a:r>
              <a:rPr lang="en-GB" i="1" dirty="0" err="1"/>
              <a:t>i</a:t>
            </a:r>
            <a:r>
              <a:rPr lang="en-GB" i="1" dirty="0"/>
              <a:t> </a:t>
            </a:r>
            <a:r>
              <a:rPr lang="en-GB" i="1" dirty="0" err="1"/>
              <a:t>ddysgu</a:t>
            </a:r>
            <a:endParaRPr lang="en-GB" i="1" dirty="0"/>
          </a:p>
          <a:p>
            <a:r>
              <a:rPr lang="en-GB" dirty="0" err="1"/>
              <a:t>Dysgu</a:t>
            </a:r>
            <a:r>
              <a:rPr lang="en-GB" dirty="0"/>
              <a:t> ac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i="1" dirty="0"/>
              <a:t>“Mae plant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ddysgwyr</a:t>
            </a:r>
            <a:r>
              <a:rPr lang="en-GB" i="1" dirty="0"/>
              <a:t> a </a:t>
            </a:r>
            <a:r>
              <a:rPr lang="en-GB" i="1" dirty="0" err="1"/>
              <a:t>chyfathrebwyr</a:t>
            </a:r>
            <a:r>
              <a:rPr lang="en-GB" i="1" dirty="0"/>
              <a:t> </a:t>
            </a:r>
            <a:r>
              <a:rPr lang="en-GB" i="1" dirty="0" err="1"/>
              <a:t>cymwys</a:t>
            </a:r>
            <a:r>
              <a:rPr lang="en-GB" i="1" dirty="0"/>
              <a:t> a </a:t>
            </a:r>
            <a:r>
              <a:rPr lang="en-GB" i="1" dirty="0" err="1"/>
              <a:t>hyderus</a:t>
            </a:r>
            <a:r>
              <a:rPr lang="en-GB" i="1" dirty="0"/>
              <a:t>,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iach</a:t>
            </a:r>
            <a:r>
              <a:rPr lang="en-GB" i="1" dirty="0"/>
              <a:t> </a:t>
            </a:r>
            <a:r>
              <a:rPr lang="en-GB" i="1" dirty="0" err="1"/>
              <a:t>eu</a:t>
            </a:r>
            <a:r>
              <a:rPr lang="en-GB" i="1" dirty="0"/>
              <a:t> </a:t>
            </a:r>
            <a:r>
              <a:rPr lang="en-GB" i="1" dirty="0" err="1"/>
              <a:t>meddwl</a:t>
            </a:r>
            <a:r>
              <a:rPr lang="en-GB" i="1" dirty="0"/>
              <a:t>, </a:t>
            </a:r>
            <a:r>
              <a:rPr lang="en-GB" i="1" dirty="0" err="1"/>
              <a:t>eu</a:t>
            </a:r>
            <a:r>
              <a:rPr lang="en-GB" i="1" dirty="0"/>
              <a:t> </a:t>
            </a:r>
            <a:r>
              <a:rPr lang="en-GB" i="1" dirty="0" err="1"/>
              <a:t>corff</a:t>
            </a:r>
            <a:r>
              <a:rPr lang="en-GB" i="1" dirty="0"/>
              <a:t> </a:t>
            </a:r>
            <a:r>
              <a:rPr lang="en-GB" i="1" dirty="0" err="1"/>
              <a:t>a'u</a:t>
            </a:r>
            <a:r>
              <a:rPr lang="en-GB" i="1" dirty="0"/>
              <a:t> </a:t>
            </a:r>
            <a:r>
              <a:rPr lang="en-GB" i="1" dirty="0" err="1"/>
              <a:t>hysbryd</a:t>
            </a:r>
            <a:r>
              <a:rPr lang="en-GB" i="1" dirty="0"/>
              <a:t>,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ddiogel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eu</a:t>
            </a:r>
            <a:r>
              <a:rPr lang="en-GB" i="1" dirty="0"/>
              <a:t> </a:t>
            </a:r>
            <a:r>
              <a:rPr lang="en-GB" i="1" dirty="0" err="1"/>
              <a:t>synnwyr</a:t>
            </a:r>
            <a:r>
              <a:rPr lang="en-GB" i="1" dirty="0"/>
              <a:t> o </a:t>
            </a:r>
            <a:r>
              <a:rPr lang="en-GB" i="1" dirty="0" err="1"/>
              <a:t>berthyn</a:t>
            </a:r>
            <a:r>
              <a:rPr lang="en-GB" i="1" dirty="0"/>
              <a:t> ac </a:t>
            </a:r>
            <a:r>
              <a:rPr lang="en-GB" i="1" dirty="0" err="1"/>
              <a:t>yn</a:t>
            </a:r>
            <a:r>
              <a:rPr lang="en-GB" i="1" dirty="0"/>
              <a:t> y </a:t>
            </a:r>
            <a:r>
              <a:rPr lang="en-GB" i="1" dirty="0" err="1"/>
              <a:t>wybodaeth</a:t>
            </a:r>
            <a:r>
              <a:rPr lang="en-GB" i="1" dirty="0"/>
              <a:t> </a:t>
            </a:r>
            <a:r>
              <a:rPr lang="en-GB" i="1" dirty="0" err="1"/>
              <a:t>eu</a:t>
            </a:r>
            <a:r>
              <a:rPr lang="en-GB" i="1" dirty="0"/>
              <a:t> bod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gwneud</a:t>
            </a:r>
            <a:r>
              <a:rPr lang="en-GB" i="1" dirty="0"/>
              <a:t> </a:t>
            </a:r>
            <a:r>
              <a:rPr lang="en-GB" i="1" dirty="0" err="1"/>
              <a:t>cyfraniad</a:t>
            </a:r>
            <a:r>
              <a:rPr lang="en-GB" i="1" dirty="0"/>
              <a:t> </a:t>
            </a:r>
            <a:r>
              <a:rPr lang="en-GB" i="1" dirty="0" err="1"/>
              <a:t>gwerthfawr</a:t>
            </a:r>
            <a:r>
              <a:rPr lang="en-GB" i="1" dirty="0"/>
              <a:t> </a:t>
            </a:r>
            <a:r>
              <a:rPr lang="en-GB" i="1" dirty="0" err="1"/>
              <a:t>i</a:t>
            </a:r>
            <a:r>
              <a:rPr lang="en-GB" i="1" dirty="0"/>
              <a:t> </a:t>
            </a:r>
            <a:r>
              <a:rPr lang="en-GB" i="1" dirty="0" err="1"/>
              <a:t>gymdeithas</a:t>
            </a:r>
            <a:r>
              <a:rPr lang="en-GB" i="1" dirty="0"/>
              <a:t>.”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32040" y="1196753"/>
            <a:ext cx="3888432" cy="4248472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rgbClr val="002060"/>
                </a:solidFill>
              </a:rPr>
              <a:t>A bi-cultural curriculum</a:t>
            </a:r>
          </a:p>
          <a:p>
            <a:r>
              <a:rPr lang="en-GB" dirty="0">
                <a:solidFill>
                  <a:srgbClr val="002060"/>
                </a:solidFill>
              </a:rPr>
              <a:t>4 principles</a:t>
            </a:r>
          </a:p>
          <a:p>
            <a:r>
              <a:rPr lang="en-GB" dirty="0">
                <a:solidFill>
                  <a:srgbClr val="002060"/>
                </a:solidFill>
              </a:rPr>
              <a:t>Encourages children to </a:t>
            </a:r>
            <a:r>
              <a:rPr lang="en-GB" i="1" dirty="0">
                <a:solidFill>
                  <a:srgbClr val="002060"/>
                </a:solidFill>
              </a:rPr>
              <a:t>learn how to learn</a:t>
            </a:r>
          </a:p>
          <a:p>
            <a:r>
              <a:rPr lang="en-GB" dirty="0">
                <a:solidFill>
                  <a:srgbClr val="002060"/>
                </a:solidFill>
              </a:rPr>
              <a:t>Learning and teaching is individualised for children</a:t>
            </a:r>
            <a:br>
              <a:rPr lang="en-GB" dirty="0"/>
            </a:br>
            <a:br>
              <a:rPr lang="en-GB" i="1" dirty="0">
                <a:solidFill>
                  <a:srgbClr val="002060"/>
                </a:solidFill>
              </a:rPr>
            </a:br>
            <a:r>
              <a:rPr lang="en-GB" i="1" dirty="0">
                <a:solidFill>
                  <a:srgbClr val="002060"/>
                </a:solidFill>
              </a:rPr>
              <a:t>“Children are competent and confidence learners and communicators, healthy in mind, body and spirit, secure in their sense of belonging and in the knowledge that they make a valued contribution to society.”</a:t>
            </a:r>
          </a:p>
        </p:txBody>
      </p:sp>
    </p:spTree>
    <p:extLst>
      <p:ext uri="{BB962C8B-B14F-4D97-AF65-F5344CB8AC3E}">
        <p14:creationId xmlns:p14="http://schemas.microsoft.com/office/powerpoint/2010/main" val="13480771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65127"/>
            <a:ext cx="8640960" cy="831626"/>
          </a:xfrm>
        </p:spPr>
        <p:txBody>
          <a:bodyPr>
            <a:normAutofit fontScale="90000"/>
          </a:bodyPr>
          <a:lstStyle/>
          <a:p>
            <a:r>
              <a:rPr lang="en-GB" sz="2800" dirty="0" err="1">
                <a:latin typeface="Lucida Sans" panose="020B0602030504020204" pitchFamily="34" charset="0"/>
              </a:rPr>
              <a:t>Darllen</a:t>
            </a:r>
            <a:br>
              <a:rPr lang="en-GB" sz="2800" dirty="0">
                <a:latin typeface="Lucida Sans" panose="020B0602030504020204" pitchFamily="34" charset="0"/>
              </a:rPr>
            </a:br>
            <a:r>
              <a:rPr lang="en-GB" sz="2800" dirty="0">
                <a:solidFill>
                  <a:srgbClr val="002060"/>
                </a:solidFill>
                <a:latin typeface="Lucida Sans" panose="020B0602030504020204" pitchFamily="34" charset="0"/>
              </a:rPr>
              <a:t>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484784"/>
            <a:ext cx="4320480" cy="469218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err="1"/>
              <a:t>Ongley</a:t>
            </a:r>
            <a:r>
              <a:rPr lang="en-GB" dirty="0"/>
              <a:t>, I. (2013) ‘A bicultural curriculum for toddlers: Living it every day’, </a:t>
            </a:r>
            <a:r>
              <a:rPr lang="en-GB" dirty="0" err="1"/>
              <a:t>T</a:t>
            </a:r>
            <a:r>
              <a:rPr lang="en-GB" i="1" dirty="0" err="1"/>
              <a:t>e</a:t>
            </a:r>
            <a:r>
              <a:rPr lang="en-GB" i="1" dirty="0"/>
              <a:t> </a:t>
            </a:r>
            <a:r>
              <a:rPr lang="en-GB" i="1" dirty="0" err="1"/>
              <a:t>Iti</a:t>
            </a:r>
            <a:r>
              <a:rPr lang="en-GB" i="1" dirty="0"/>
              <a:t> </a:t>
            </a:r>
            <a:r>
              <a:rPr lang="en-GB" i="1" dirty="0" err="1"/>
              <a:t>Kahurangi</a:t>
            </a:r>
            <a:r>
              <a:rPr lang="en-GB" i="1" dirty="0"/>
              <a:t> School of Education </a:t>
            </a:r>
            <a:r>
              <a:rPr lang="en-GB" i="1" dirty="0" err="1"/>
              <a:t>Ejournal</a:t>
            </a:r>
            <a:r>
              <a:rPr lang="en-GB" i="1" dirty="0"/>
              <a:t> (</a:t>
            </a:r>
            <a:r>
              <a:rPr lang="en-GB" dirty="0"/>
              <a:t>2), pp. 1-8. [On-line]. Available at: </a:t>
            </a:r>
            <a:r>
              <a:rPr lang="en-GB" dirty="0">
                <a:hlinkClick r:id="rId3"/>
              </a:rPr>
              <a:t>https://pdfs.semanticscholar.org/d007/58df51aa65e15f0d7789674eeff65190a574.pdf</a:t>
            </a:r>
            <a:r>
              <a:rPr lang="en-GB" dirty="0"/>
              <a:t> [Accessed: February 17 2020].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032" y="1412776"/>
            <a:ext cx="3960440" cy="403244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Jenkin, C.J. (2016) ‘Investigation of Teacher Education Delivery of Bicultural Education’,  </a:t>
            </a:r>
            <a:r>
              <a:rPr lang="en-GB" i="1" dirty="0"/>
              <a:t>Australian Journal of Teacher Education</a:t>
            </a:r>
            <a:r>
              <a:rPr lang="en-GB" dirty="0"/>
              <a:t>, 41(6), pp.180-196. [On-line]. Available at: </a:t>
            </a:r>
            <a:r>
              <a:rPr lang="en-GB" dirty="0">
                <a:solidFill>
                  <a:srgbClr val="002060"/>
                </a:solidFill>
                <a:hlinkClick r:id="rId4"/>
              </a:rPr>
              <a:t>https://files.eric.ed.gov/fulltext/EJ1112390.pdf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/>
              <a:t>[Accessed: February 17 2020].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68737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611560" y="365125"/>
            <a:ext cx="7776864" cy="759619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Gwyliwch</a:t>
            </a:r>
            <a:r>
              <a:rPr lang="en-GB" sz="3200" dirty="0">
                <a:latin typeface="Lucida Sans" panose="020B0602030504020204" pitchFamily="34" charset="0"/>
              </a:rPr>
              <a:t> a </a:t>
            </a:r>
            <a:r>
              <a:rPr lang="en-GB" sz="3200" dirty="0" err="1">
                <a:latin typeface="Lucida Sans" panose="020B0602030504020204" pitchFamily="34" charset="0"/>
              </a:rPr>
              <a:t>thrafodwch</a:t>
            </a:r>
            <a:r>
              <a:rPr lang="en-GB" sz="3200" dirty="0">
                <a:latin typeface="Lucida Sans" panose="020B0602030504020204" pitchFamily="34" charset="0"/>
              </a:rPr>
              <a:t>… 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Watch and discuss…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9" y="1484784"/>
            <a:ext cx="8352928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Lucida Sans" panose="020B0602030504020204" pitchFamily="34" charset="0"/>
              </a:rPr>
              <a:t>Educational Leadership Project Ltd (2019) ‘PART 1: Learning Stories are more than just a form of assessment, they are a philosophical approach’, </a:t>
            </a:r>
            <a:r>
              <a:rPr lang="en-GB" sz="2000" dirty="0">
                <a:latin typeface="Lucida Sans" panose="020B0602030504020204" pitchFamily="34" charset="0"/>
                <a:hlinkClick r:id="rId3"/>
              </a:rPr>
              <a:t>https://www.youtube.com/watch?v=jpor4bXCf44</a:t>
            </a:r>
            <a:r>
              <a:rPr lang="en-GB" sz="2000" dirty="0">
                <a:latin typeface="Lucida Sans" panose="020B0602030504020204" pitchFamily="34" charset="0"/>
              </a:rPr>
              <a:t> [Accessed: February 17 2020].</a:t>
            </a:r>
          </a:p>
          <a:p>
            <a:pPr algn="just"/>
            <a:endParaRPr lang="en-GB" sz="2000" dirty="0">
              <a:latin typeface="Lucida Sans" panose="020B06020305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>
                <a:latin typeface="Lucida Sans" panose="020B0602030504020204" pitchFamily="34" charset="0"/>
              </a:rPr>
              <a:t>Ystyriwch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esboniad</a:t>
            </a:r>
            <a:r>
              <a:rPr lang="en-GB" dirty="0">
                <a:latin typeface="Lucida Sans" panose="020B0602030504020204" pitchFamily="34" charset="0"/>
              </a:rPr>
              <a:t> Wendy Lee o </a:t>
            </a:r>
            <a:r>
              <a:rPr lang="en-GB" dirty="0" err="1">
                <a:latin typeface="Lucida Sans" panose="020B0602030504020204" pitchFamily="34" charset="0"/>
              </a:rPr>
              <a:t>gwricwlem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Te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Whäriki</a:t>
            </a:r>
            <a:endParaRPr lang="en-GB" dirty="0">
              <a:latin typeface="Lucida Sans" panose="020B06020305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Consider Wendy Lee’s explanation of the </a:t>
            </a:r>
            <a:r>
              <a:rPr lang="en-GB" dirty="0" err="1">
                <a:solidFill>
                  <a:srgbClr val="002060"/>
                </a:solidFill>
                <a:latin typeface="Lucida Sans" panose="020B0602030504020204" pitchFamily="34" charset="0"/>
              </a:rPr>
              <a:t>Te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Lucida Sans" panose="020B0602030504020204" pitchFamily="34" charset="0"/>
              </a:rPr>
              <a:t>Whäriki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 curriculum.</a:t>
            </a:r>
            <a:br>
              <a:rPr lang="en-GB" dirty="0">
                <a:latin typeface="Lucida Sans" panose="020B0602030504020204" pitchFamily="34" charset="0"/>
              </a:rPr>
            </a:br>
            <a:endParaRPr lang="en-GB" dirty="0">
              <a:latin typeface="Lucida Sans" panose="020B06020305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Lucida Sans" panose="020B0602030504020204" pitchFamily="34" charset="0"/>
              </a:rPr>
              <a:t>A </a:t>
            </a:r>
            <a:r>
              <a:rPr lang="en-GB" dirty="0" err="1">
                <a:latin typeface="Lucida Sans" panose="020B0602030504020204" pitchFamily="34" charset="0"/>
              </a:rPr>
              <a:t>fyddai’r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dynesiad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yma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gweithio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yng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Nghymru</a:t>
            </a:r>
            <a:r>
              <a:rPr lang="en-GB" dirty="0">
                <a:latin typeface="Lucida Sans" panose="020B0602030504020204" pitchFamily="34" charset="0"/>
              </a:rPr>
              <a:t>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Could this approach work in Wales?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Lucida Sans" panose="020B0602030504020204" pitchFamily="34" charset="0"/>
              </a:rPr>
              <a:t>Pam?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Why?</a:t>
            </a:r>
            <a:br>
              <a:rPr lang="en-GB" sz="2000" dirty="0">
                <a:latin typeface="Lucida Sans" panose="020B0602030504020204" pitchFamily="34" charset="0"/>
              </a:rPr>
            </a:br>
            <a:endParaRPr lang="en-GB" sz="20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36663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3200" dirty="0">
                <a:latin typeface="Lucida Sans" panose="020B0602030504020204" pitchFamily="34" charset="0"/>
              </a:rPr>
              <a:t>Diwylliant</a:t>
            </a:r>
            <a:br>
              <a:rPr lang="cy-GB" sz="3200" dirty="0">
                <a:latin typeface="Lucida Sans" panose="020B0602030504020204" pitchFamily="34" charset="0"/>
              </a:rPr>
            </a:br>
            <a:r>
              <a:rPr lang="cy-GB" sz="3200" dirty="0" err="1">
                <a:solidFill>
                  <a:srgbClr val="002060"/>
                </a:solidFill>
                <a:latin typeface="Lucida Sans" panose="020B0602030504020204" pitchFamily="34" charset="0"/>
              </a:rPr>
              <a:t>Culture</a:t>
            </a:r>
            <a:endParaRPr lang="cy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628800"/>
            <a:ext cx="4038600" cy="3960788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sz="3000" dirty="0">
                <a:latin typeface="Lucida Sans" panose="020B0602040502020204" pitchFamily="34" charset="0"/>
              </a:rPr>
              <a:t>Beth yw diwylliant?</a:t>
            </a:r>
          </a:p>
          <a:p>
            <a:pPr>
              <a:defRPr/>
            </a:pPr>
            <a:r>
              <a:rPr lang="cy-GB" sz="3000" dirty="0">
                <a:latin typeface="Lucida Sans" panose="020B0602040502020204" pitchFamily="34" charset="0"/>
              </a:rPr>
              <a:t>Beth mae diwylliant yn edrych fel?</a:t>
            </a:r>
          </a:p>
          <a:p>
            <a:pPr>
              <a:defRPr/>
            </a:pPr>
            <a:r>
              <a:rPr lang="cy-GB" sz="3000" dirty="0">
                <a:latin typeface="Lucida Sans" panose="020B0602040502020204" pitchFamily="34" charset="0"/>
              </a:rPr>
              <a:t>O ble mae ein dealltwriaeth o ddiwylliant yn dod?</a:t>
            </a:r>
          </a:p>
          <a:p>
            <a:pPr>
              <a:defRPr/>
            </a:pPr>
            <a:r>
              <a:rPr lang="cy-GB" sz="3000" dirty="0">
                <a:latin typeface="Lucida Sans" panose="020B0602040502020204" pitchFamily="34" charset="0"/>
              </a:rPr>
              <a:t>Beth yw </a:t>
            </a:r>
            <a:r>
              <a:rPr lang="cy-GB" sz="3000" dirty="0" err="1">
                <a:latin typeface="Lucida Sans" panose="020B0602040502020204" pitchFamily="34" charset="0"/>
              </a:rPr>
              <a:t>amlddiwylliannedd</a:t>
            </a:r>
            <a:r>
              <a:rPr lang="cy-GB" sz="3000" dirty="0">
                <a:latin typeface="Lucida Sans" panose="020B0602040502020204" pitchFamily="34" charset="0"/>
              </a:rPr>
              <a:t>?</a:t>
            </a:r>
            <a:endParaRPr lang="cy-GB" sz="30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628799"/>
            <a:ext cx="4038600" cy="3672409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What is culture?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What does culture look like?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Where does our understanding of culture come from?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What is multiculturalism?</a:t>
            </a:r>
            <a:endParaRPr lang="cy-GB" altLang="cy-GB" dirty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0444176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611560" y="365125"/>
            <a:ext cx="7776864" cy="831627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Yn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ôl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Devarakonda</a:t>
            </a:r>
            <a:r>
              <a:rPr lang="en-GB" sz="3200" dirty="0">
                <a:latin typeface="Lucida Sans" panose="020B0602030504020204" pitchFamily="34" charset="0"/>
              </a:rPr>
              <a:t> (2013: 52): 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According to </a:t>
            </a:r>
            <a:r>
              <a:rPr lang="en-GB" sz="3200" dirty="0" err="1">
                <a:solidFill>
                  <a:srgbClr val="002060"/>
                </a:solidFill>
                <a:latin typeface="Lucida Sans" panose="020B0602030504020204" pitchFamily="34" charset="0"/>
              </a:rPr>
              <a:t>Devarakonda</a:t>
            </a: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 (2013: 52):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1772816"/>
            <a:ext cx="856895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000" dirty="0">
                <a:latin typeface="Lucida Sans" panose="020B0602030504020204" pitchFamily="34" charset="0"/>
              </a:rPr>
              <a:t>Culture is a complicated phenomenon with several layers. Common knowledge of different cultures is </a:t>
            </a:r>
            <a:r>
              <a:rPr lang="en-GB" sz="2000" dirty="0">
                <a:latin typeface="Lucida Sans" panose="020B0602030504020204" pitchFamily="34" charset="0"/>
                <a:hlinkClick r:id="rId2"/>
              </a:rPr>
              <a:t>superficial</a:t>
            </a:r>
            <a:r>
              <a:rPr lang="en-GB" sz="2000" dirty="0">
                <a:latin typeface="Lucida Sans" panose="020B0602030504020204" pitchFamily="34" charset="0"/>
              </a:rPr>
              <a:t> and is often perceived to relate to food, dress, language festivals and so on….. For example, a majority of [the] practitioners may display posters of different festivals in a childcare setting; however, there may be very little awareness about the context and background of different festivals. This may be due to a lack of  knowledge and understanding of practitioners….It will be difficult for a person who does not belong to a culture to identify with certain customs and understand the values and beliefs of that culture…</a:t>
            </a:r>
          </a:p>
        </p:txBody>
      </p:sp>
    </p:spTree>
    <p:extLst>
      <p:ext uri="{BB962C8B-B14F-4D97-AF65-F5344CB8AC3E}">
        <p14:creationId xmlns:p14="http://schemas.microsoft.com/office/powerpoint/2010/main" val="40997180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3200" dirty="0">
                <a:latin typeface="Lucida Sans" panose="020B0602030504020204" pitchFamily="34" charset="0"/>
              </a:rPr>
              <a:t>Gweithgaredd </a:t>
            </a:r>
            <a:r>
              <a:rPr lang="cy-GB" sz="2000" dirty="0">
                <a:latin typeface="Lucida Sans" panose="020B0602030504020204" pitchFamily="34" charset="0"/>
              </a:rPr>
              <a:t>(o </a:t>
            </a:r>
            <a:r>
              <a:rPr lang="cy-GB" sz="2000" dirty="0" err="1">
                <a:latin typeface="Lucida Sans" panose="020B0602030504020204" pitchFamily="34" charset="0"/>
              </a:rPr>
              <a:t>Devarakonda</a:t>
            </a:r>
            <a:r>
              <a:rPr lang="cy-GB" sz="2000" dirty="0">
                <a:latin typeface="Lucida Sans" panose="020B0602030504020204" pitchFamily="34" charset="0"/>
              </a:rPr>
              <a:t>, 2013)</a:t>
            </a:r>
            <a:br>
              <a:rPr lang="cy-GB" sz="3200" dirty="0">
                <a:latin typeface="Lucida Sans" panose="020B0602030504020204" pitchFamily="34" charset="0"/>
              </a:rPr>
            </a:br>
            <a:r>
              <a:rPr lang="cy-GB" sz="3200" dirty="0" err="1">
                <a:solidFill>
                  <a:srgbClr val="002060"/>
                </a:solidFill>
                <a:latin typeface="Lucida Sans" panose="020B0602030504020204" pitchFamily="34" charset="0"/>
              </a:rPr>
              <a:t>Activity</a:t>
            </a:r>
            <a:r>
              <a:rPr lang="cy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cy-GB" sz="2000" dirty="0">
                <a:solidFill>
                  <a:srgbClr val="002060"/>
                </a:solidFill>
                <a:latin typeface="Lucida Sans" panose="020B0602030504020204" pitchFamily="34" charset="0"/>
              </a:rPr>
              <a:t>(</a:t>
            </a:r>
            <a:r>
              <a:rPr lang="cy-GB" sz="2000" dirty="0" err="1">
                <a:solidFill>
                  <a:srgbClr val="002060"/>
                </a:solidFill>
                <a:latin typeface="Lucida Sans" panose="020B0602030504020204" pitchFamily="34" charset="0"/>
              </a:rPr>
              <a:t>from</a:t>
            </a:r>
            <a:r>
              <a:rPr lang="cy-GB" sz="2000" dirty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cy-GB" sz="2000" dirty="0" err="1">
                <a:solidFill>
                  <a:srgbClr val="002060"/>
                </a:solidFill>
                <a:latin typeface="Lucida Sans" panose="020B0602030504020204" pitchFamily="34" charset="0"/>
              </a:rPr>
              <a:t>Devarakonda</a:t>
            </a:r>
            <a:r>
              <a:rPr lang="cy-GB" sz="2000" dirty="0">
                <a:solidFill>
                  <a:srgbClr val="002060"/>
                </a:solidFill>
                <a:latin typeface="Lucida Sans" panose="020B0602030504020204" pitchFamily="34" charset="0"/>
              </a:rPr>
              <a:t>, 2013)</a:t>
            </a: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323528" y="1268760"/>
            <a:ext cx="4172272" cy="4248472"/>
          </a:xfrm>
        </p:spPr>
        <p:txBody>
          <a:bodyPr rtlCol="0">
            <a:normAutofit fontScale="85000" lnSpcReduction="20000"/>
          </a:bodyPr>
          <a:lstStyle/>
          <a:p>
            <a:pPr marL="0" indent="0">
              <a:buNone/>
              <a:defRPr/>
            </a:pPr>
            <a:r>
              <a:rPr lang="cy-GB" sz="3000" dirty="0">
                <a:latin typeface="Lucida Sans" panose="020B0602040502020204" pitchFamily="34" charset="0"/>
              </a:rPr>
              <a:t>Mewn grwpiau, dewiswch 2 </a:t>
            </a:r>
            <a:r>
              <a:rPr lang="cy-GB" sz="3000" dirty="0">
                <a:latin typeface="Arial" panose="020B0604020202020204" pitchFamily="34" charset="0"/>
                <a:cs typeface="Arial" panose="020B0604020202020204" pitchFamily="34" charset="0"/>
              </a:rPr>
              <a:t>ŵ</a:t>
            </a:r>
            <a:r>
              <a:rPr lang="cy-GB" sz="3000" dirty="0">
                <a:latin typeface="Lucida Sans" panose="020B0602040502020204" pitchFamily="34" charset="0"/>
              </a:rPr>
              <a:t>yl a thrafodwch y canlynol:</a:t>
            </a:r>
          </a:p>
          <a:p>
            <a:pPr>
              <a:defRPr/>
            </a:pPr>
            <a:r>
              <a:rPr lang="cy-GB" sz="3000" dirty="0">
                <a:latin typeface="Lucida Sans" panose="020B0602040502020204" pitchFamily="34" charset="0"/>
              </a:rPr>
              <a:t>Enw'r g</a:t>
            </a:r>
            <a:r>
              <a:rPr lang="cy-GB" sz="3000" dirty="0">
                <a:latin typeface="Arial" panose="020B0604020202020204" pitchFamily="34" charset="0"/>
                <a:cs typeface="Arial" panose="020B0604020202020204" pitchFamily="34" charset="0"/>
              </a:rPr>
              <a:t>wyliau</a:t>
            </a:r>
            <a:endParaRPr lang="cy-GB" sz="3000" dirty="0"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cy-GB" sz="3000" dirty="0">
                <a:latin typeface="Lucida Sans" panose="020B0602040502020204" pitchFamily="34" charset="0"/>
              </a:rPr>
              <a:t>Pwy sy'n dathlu'r gwyliau yma?</a:t>
            </a:r>
          </a:p>
          <a:p>
            <a:pPr>
              <a:defRPr/>
            </a:pPr>
            <a:r>
              <a:rPr lang="cy-GB" sz="3000" dirty="0">
                <a:latin typeface="Lucida Sans" panose="020B0602040502020204" pitchFamily="34" charset="0"/>
              </a:rPr>
              <a:t>Unrhyw draddodiadau sy'n gysylltiedig â'r gwyliau?</a:t>
            </a:r>
          </a:p>
          <a:p>
            <a:pPr>
              <a:defRPr/>
            </a:pPr>
            <a:r>
              <a:rPr lang="cy-GB" sz="3000" dirty="0">
                <a:latin typeface="Lucida Sans" panose="020B0602040502020204" pitchFamily="34" charset="0"/>
              </a:rPr>
              <a:t>Arwyddocâd? Pam mae'r gwyliau yn cael eu dathlu?</a:t>
            </a:r>
            <a:endParaRPr lang="cy-GB" sz="20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283968" y="1196975"/>
            <a:ext cx="4680520" cy="4176241"/>
          </a:xfrm>
        </p:spPr>
        <p:txBody>
          <a:bodyPr rtlCol="0">
            <a:noAutofit/>
          </a:bodyPr>
          <a:lstStyle/>
          <a:p>
            <a:pPr marL="0" indent="0">
              <a:buNone/>
              <a:defRPr/>
            </a:pPr>
            <a:r>
              <a:rPr lang="en-GB" sz="2600" kern="0" dirty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In groups, choose 2 festivals and discuss the following:</a:t>
            </a:r>
          </a:p>
          <a:p>
            <a:pPr>
              <a:buFontTx/>
              <a:buChar char="•"/>
              <a:defRPr/>
            </a:pPr>
            <a:r>
              <a:rPr lang="en-GB" sz="2600" kern="0" dirty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Name of festivals</a:t>
            </a:r>
          </a:p>
          <a:p>
            <a:pPr>
              <a:buFontTx/>
              <a:buChar char="•"/>
              <a:defRPr/>
            </a:pPr>
            <a:r>
              <a:rPr lang="en-GB" sz="2600" kern="0" dirty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Who celebrates these festivals?</a:t>
            </a:r>
          </a:p>
          <a:p>
            <a:pPr>
              <a:buFontTx/>
              <a:buChar char="•"/>
              <a:defRPr/>
            </a:pPr>
            <a:r>
              <a:rPr lang="en-GB" sz="2600" kern="0" dirty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Any traditions linked to these festivals?</a:t>
            </a:r>
          </a:p>
          <a:p>
            <a:pPr>
              <a:buFontTx/>
              <a:buChar char="•"/>
              <a:defRPr/>
            </a:pPr>
            <a:r>
              <a:rPr lang="en-GB" sz="2600" kern="0" dirty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Significance? Why are these festival celebrated?</a:t>
            </a:r>
            <a:endParaRPr lang="cy-GB" altLang="cy-GB" sz="2600" dirty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9107811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3200" dirty="0">
                <a:latin typeface="Lucida Sans" panose="020B0602030504020204" pitchFamily="34" charset="0"/>
              </a:rPr>
              <a:t>Trafodwch...</a:t>
            </a:r>
            <a:br>
              <a:rPr lang="cy-GB" sz="3200" dirty="0">
                <a:latin typeface="Lucida Sans" panose="020B0602030504020204" pitchFamily="34" charset="0"/>
              </a:rPr>
            </a:br>
            <a:r>
              <a:rPr lang="cy-GB" sz="3200" dirty="0" err="1">
                <a:solidFill>
                  <a:srgbClr val="002060"/>
                </a:solidFill>
                <a:latin typeface="Lucida Sans" panose="020B0602030504020204" pitchFamily="34" charset="0"/>
              </a:rPr>
              <a:t>Discuss</a:t>
            </a:r>
            <a:r>
              <a:rPr lang="cy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...</a:t>
            </a:r>
            <a:endParaRPr lang="cy-GB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323528" y="1340768"/>
            <a:ext cx="4172272" cy="4464496"/>
          </a:xfrm>
        </p:spPr>
        <p:txBody>
          <a:bodyPr rtlCol="0">
            <a:normAutofit fontScale="77500" lnSpcReduction="20000"/>
          </a:bodyPr>
          <a:lstStyle/>
          <a:p>
            <a:pPr>
              <a:defRPr/>
            </a:pPr>
            <a:r>
              <a:rPr lang="cy-GB" sz="3000" dirty="0">
                <a:latin typeface="Lucida Sans" panose="020B0602040502020204" pitchFamily="34" charset="0"/>
              </a:rPr>
              <a:t>Sut ymgorfforwyd ‘diwylliant’ mewn arferion dyddiol?</a:t>
            </a:r>
          </a:p>
          <a:p>
            <a:pPr>
              <a:defRPr/>
            </a:pPr>
            <a:r>
              <a:rPr lang="cy-GB" sz="3000" dirty="0">
                <a:latin typeface="Lucida Sans" panose="020B0602040502020204" pitchFamily="34" charset="0"/>
              </a:rPr>
              <a:t>Sut gall ymarferwyr BC sicrhau bod pob diwylliant yn cael sylw teilwng?</a:t>
            </a:r>
          </a:p>
          <a:p>
            <a:pPr>
              <a:defRPr/>
            </a:pPr>
            <a:r>
              <a:rPr lang="cy-GB" sz="3000" dirty="0">
                <a:latin typeface="Lucida Sans" panose="020B0602040502020204" pitchFamily="34" charset="0"/>
              </a:rPr>
              <a:t>A yw lleoliadau BC yn creu cydbwysedd rhwng diwylliant yn y cartref â diwylliannau amrywiol ledled y byd?</a:t>
            </a:r>
          </a:p>
          <a:p>
            <a:pPr>
              <a:defRPr/>
            </a:pPr>
            <a:r>
              <a:rPr lang="cy-GB" sz="3000" dirty="0">
                <a:latin typeface="Lucida Sans" panose="020B0602040502020204" pitchFamily="34" charset="0"/>
              </a:rPr>
              <a:t>Beth yw'r heriau allweddol wrth hyrwyddo gwahanol ddiwylliannau mewn lleoliadau BC?</a:t>
            </a:r>
            <a:endParaRPr lang="cy-GB" sz="20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412776"/>
            <a:ext cx="4316288" cy="432048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sz="2200" kern="0" dirty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How is ‘culture’ embedded in daily routines?</a:t>
            </a:r>
            <a:endParaRPr lang="en-GB" altLang="cy-GB" sz="2200" kern="0" dirty="0">
              <a:solidFill>
                <a:srgbClr val="002060"/>
              </a:solidFill>
              <a:latin typeface="Lucida Sans" panose="020B0602040502020204" pitchFamily="34" charset="0"/>
              <a:ea typeface="MS PGothic" pitchFamily="34" charset="-128"/>
            </a:endParaRPr>
          </a:p>
          <a:p>
            <a:pPr>
              <a:defRPr/>
            </a:pPr>
            <a:r>
              <a:rPr lang="en-GB" altLang="cy-GB" sz="2200" kern="0" dirty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How can EY practitioners ensure all cultures are given importance?</a:t>
            </a:r>
          </a:p>
          <a:p>
            <a:pPr>
              <a:defRPr/>
            </a:pPr>
            <a:r>
              <a:rPr lang="en-GB" altLang="cy-GB" sz="2200" kern="0" dirty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Do EY settings create a balance of home culture as well as diverse cultures around the world?</a:t>
            </a:r>
          </a:p>
          <a:p>
            <a:pPr>
              <a:defRPr/>
            </a:pPr>
            <a:r>
              <a:rPr lang="en-GB" altLang="cy-GB" sz="2200" kern="0" dirty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What are the key challenges when promoting different cultures in EY settings?</a:t>
            </a:r>
            <a:endParaRPr lang="cy-GB" altLang="cy-GB" sz="2200" dirty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7340526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7886700" cy="132556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Lucida Sans" panose="020B0602030504020204" pitchFamily="34" charset="0"/>
              </a:rPr>
              <a:t>“</a:t>
            </a:r>
            <a:r>
              <a:rPr lang="en-GB" sz="2800" dirty="0" err="1">
                <a:latin typeface="Lucida Sans" panose="020B0602030504020204" pitchFamily="34" charset="0"/>
              </a:rPr>
              <a:t>Diwylliant</a:t>
            </a:r>
            <a:r>
              <a:rPr lang="en-GB" sz="2800" dirty="0">
                <a:latin typeface="Lucida Sans" panose="020B0602030504020204" pitchFamily="34" charset="0"/>
              </a:rPr>
              <a:t> o </a:t>
            </a:r>
            <a:r>
              <a:rPr lang="en-GB" sz="2800" dirty="0" err="1">
                <a:latin typeface="Lucida Sans" panose="020B0602030504020204" pitchFamily="34" charset="0"/>
              </a:rPr>
              <a:t>newid</a:t>
            </a:r>
            <a:r>
              <a:rPr lang="en-GB" sz="2800" dirty="0">
                <a:latin typeface="Lucida Sans" panose="020B0602030504020204" pitchFamily="34" charset="0"/>
              </a:rPr>
              <a:t>…”</a:t>
            </a:r>
            <a:br>
              <a:rPr lang="en-GB" sz="2800" dirty="0">
                <a:latin typeface="Lucida Sans" panose="020B0602030504020204" pitchFamily="34" charset="0"/>
              </a:rPr>
            </a:br>
            <a:r>
              <a:rPr lang="en-GB" sz="2800" dirty="0">
                <a:solidFill>
                  <a:srgbClr val="002060"/>
                </a:solidFill>
                <a:latin typeface="Lucida Sans" panose="020B0602030504020204" pitchFamily="34" charset="0"/>
              </a:rPr>
              <a:t>“A culture of change….”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268760"/>
            <a:ext cx="4479354" cy="49082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diffinio</a:t>
            </a:r>
            <a:r>
              <a:rPr lang="en-GB" dirty="0"/>
              <a:t> </a:t>
            </a:r>
            <a:r>
              <a:rPr lang="en-GB" dirty="0" err="1"/>
              <a:t>diwylliant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“</a:t>
            </a:r>
            <a:r>
              <a:rPr lang="en-GB" i="1" dirty="0"/>
              <a:t>y </a:t>
            </a:r>
            <a:r>
              <a:rPr lang="en-GB" i="1" dirty="0" err="1"/>
              <a:t>credoau</a:t>
            </a:r>
            <a:r>
              <a:rPr lang="en-GB" i="1" dirty="0"/>
              <a:t> </a:t>
            </a:r>
            <a:r>
              <a:rPr lang="en-GB" i="1" dirty="0" err="1"/>
              <a:t>a’r</a:t>
            </a:r>
            <a:r>
              <a:rPr lang="en-GB" i="1" dirty="0"/>
              <a:t> </a:t>
            </a:r>
            <a:r>
              <a:rPr lang="en-GB" i="1" dirty="0" err="1"/>
              <a:t>disgwyliadau</a:t>
            </a:r>
            <a:r>
              <a:rPr lang="en-GB" i="1" dirty="0"/>
              <a:t> </a:t>
            </a:r>
            <a:r>
              <a:rPr lang="en-GB" i="1" dirty="0" err="1"/>
              <a:t>arweiniol</a:t>
            </a:r>
            <a:r>
              <a:rPr lang="en-GB" i="1" dirty="0"/>
              <a:t> </a:t>
            </a:r>
            <a:r>
              <a:rPr lang="en-GB" i="1" dirty="0" err="1"/>
              <a:t>sy’n</a:t>
            </a:r>
            <a:r>
              <a:rPr lang="en-GB" i="1" dirty="0"/>
              <a:t> </a:t>
            </a:r>
            <a:r>
              <a:rPr lang="en-GB" i="1" dirty="0" err="1"/>
              <a:t>amlwg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y </a:t>
            </a:r>
            <a:r>
              <a:rPr lang="en-GB" i="1" dirty="0" err="1"/>
              <a:t>ffordd</a:t>
            </a:r>
            <a:r>
              <a:rPr lang="en-GB" i="1" dirty="0"/>
              <a:t> y </a:t>
            </a:r>
            <a:r>
              <a:rPr lang="en-GB" i="1" dirty="0" err="1"/>
              <a:t>mae</a:t>
            </a:r>
            <a:r>
              <a:rPr lang="en-GB" i="1" dirty="0"/>
              <a:t> </a:t>
            </a:r>
            <a:r>
              <a:rPr lang="en-GB" i="1" dirty="0" err="1"/>
              <a:t>ysgol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gweithredu</a:t>
            </a:r>
            <a:r>
              <a:rPr lang="en-GB" dirty="0"/>
              <a:t>” (</a:t>
            </a:r>
            <a:r>
              <a:rPr lang="en-GB" dirty="0" err="1"/>
              <a:t>Fullan</a:t>
            </a:r>
            <a:r>
              <a:rPr lang="en-GB" dirty="0"/>
              <a:t>, 2007, </a:t>
            </a:r>
            <a:r>
              <a:rPr lang="en-GB" dirty="0" err="1"/>
              <a:t>dyfynnwyd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Waldron a </a:t>
            </a:r>
            <a:r>
              <a:rPr lang="en-GB" dirty="0" err="1"/>
              <a:t>McLeskey</a:t>
            </a:r>
            <a:r>
              <a:rPr lang="en-GB" dirty="0"/>
              <a:t>, 2010: 59).</a:t>
            </a:r>
          </a:p>
          <a:p>
            <a:pPr marL="0" indent="0">
              <a:buNone/>
            </a:pP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arferion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a </a:t>
            </a:r>
            <a:r>
              <a:rPr lang="en-GB" dirty="0" err="1"/>
              <a:t>chyflawniad</a:t>
            </a:r>
            <a:r>
              <a:rPr lang="en-GB" dirty="0"/>
              <a:t> plant,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diwygio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0874" y="1268760"/>
            <a:ext cx="4305622" cy="49082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A school culture can be defined as “</a:t>
            </a:r>
            <a:r>
              <a:rPr lang="en-GB" i="1" dirty="0">
                <a:solidFill>
                  <a:srgbClr val="002060"/>
                </a:solidFill>
              </a:rPr>
              <a:t>the guiding beliefs and expectations evident in the way a school operates</a:t>
            </a:r>
            <a:r>
              <a:rPr lang="en-GB" dirty="0">
                <a:solidFill>
                  <a:srgbClr val="002060"/>
                </a:solidFill>
              </a:rPr>
              <a:t>” (</a:t>
            </a:r>
            <a:r>
              <a:rPr lang="en-GB" dirty="0" err="1">
                <a:solidFill>
                  <a:srgbClr val="002060"/>
                </a:solidFill>
              </a:rPr>
              <a:t>Fullan</a:t>
            </a:r>
            <a:r>
              <a:rPr lang="en-GB" dirty="0">
                <a:solidFill>
                  <a:srgbClr val="002060"/>
                </a:solidFill>
              </a:rPr>
              <a:t>, 2007 cited in Waldron and </a:t>
            </a:r>
            <a:r>
              <a:rPr lang="en-GB" dirty="0" err="1">
                <a:solidFill>
                  <a:srgbClr val="002060"/>
                </a:solidFill>
              </a:rPr>
              <a:t>McLeskey</a:t>
            </a:r>
            <a:r>
              <a:rPr lang="en-GB" dirty="0">
                <a:solidFill>
                  <a:srgbClr val="002060"/>
                </a:solidFill>
              </a:rPr>
              <a:t>, 2010: 59).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To improve teaching practice and achievement of children, school reform required…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41243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886700" cy="96552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Lucida Sans" panose="020B0602030504020204" pitchFamily="34" charset="0"/>
              </a:rPr>
              <a:t>“</a:t>
            </a:r>
            <a:r>
              <a:rPr lang="en-GB" sz="2800" dirty="0" err="1">
                <a:latin typeface="Lucida Sans" panose="020B0602030504020204" pitchFamily="34" charset="0"/>
              </a:rPr>
              <a:t>Diwylliant</a:t>
            </a:r>
            <a:r>
              <a:rPr lang="en-GB" sz="2800" dirty="0">
                <a:latin typeface="Lucida Sans" panose="020B0602030504020204" pitchFamily="34" charset="0"/>
              </a:rPr>
              <a:t> o </a:t>
            </a:r>
            <a:r>
              <a:rPr lang="en-GB" sz="2800" dirty="0" err="1">
                <a:latin typeface="Lucida Sans" panose="020B0602030504020204" pitchFamily="34" charset="0"/>
              </a:rPr>
              <a:t>newid</a:t>
            </a:r>
            <a:r>
              <a:rPr lang="en-GB" sz="2800" dirty="0">
                <a:latin typeface="Lucida Sans" panose="020B0602030504020204" pitchFamily="34" charset="0"/>
              </a:rPr>
              <a:t>…”</a:t>
            </a:r>
            <a:br>
              <a:rPr lang="en-GB" sz="2800" dirty="0">
                <a:latin typeface="Lucida Sans" panose="020B0602030504020204" pitchFamily="34" charset="0"/>
              </a:rPr>
            </a:br>
            <a:r>
              <a:rPr lang="en-GB" sz="2800" dirty="0">
                <a:solidFill>
                  <a:srgbClr val="002060"/>
                </a:solidFill>
                <a:latin typeface="Lucida Sans" panose="020B0602030504020204" pitchFamily="34" charset="0"/>
              </a:rPr>
              <a:t>“A culture of change….”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484784"/>
            <a:ext cx="3886200" cy="46921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FODD BYNNAG…</a:t>
            </a:r>
          </a:p>
          <a:p>
            <a:pPr marL="0" indent="0">
              <a:buNone/>
            </a:pPr>
            <a:r>
              <a:rPr lang="en-GB" dirty="0"/>
              <a:t>Ni </a:t>
            </a:r>
            <a:r>
              <a:rPr lang="en-GB" dirty="0" err="1"/>
              <a:t>chyflawnwyd</a:t>
            </a:r>
            <a:r>
              <a:rPr lang="en-GB" dirty="0"/>
              <a:t> y </a:t>
            </a:r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gofynnol</a:t>
            </a:r>
            <a:r>
              <a:rPr lang="en-GB" dirty="0"/>
              <a:t>:</a:t>
            </a:r>
          </a:p>
          <a:p>
            <a:r>
              <a:rPr lang="en-GB" dirty="0"/>
              <a:t>Ni </a:t>
            </a:r>
            <a:r>
              <a:rPr lang="en-GB" dirty="0" err="1"/>
              <a:t>newidiodd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endParaRPr lang="en-GB" dirty="0"/>
          </a:p>
          <a:p>
            <a:r>
              <a:rPr lang="en-GB" dirty="0" err="1"/>
              <a:t>Arhosodd</a:t>
            </a:r>
            <a:r>
              <a:rPr lang="en-GB" dirty="0"/>
              <a:t> </a:t>
            </a:r>
            <a:r>
              <a:rPr lang="en-GB" dirty="0" err="1"/>
              <a:t>cyflawniad</a:t>
            </a:r>
            <a:r>
              <a:rPr lang="en-GB" dirty="0"/>
              <a:t> plant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peth</a:t>
            </a:r>
            <a:r>
              <a:rPr lang="en-GB" dirty="0"/>
              <a:t>/ </a:t>
            </a:r>
            <a:r>
              <a:rPr lang="en-GB" dirty="0" err="1"/>
              <a:t>dirywiodd</a:t>
            </a:r>
            <a:r>
              <a:rPr lang="en-GB" dirty="0"/>
              <a:t> </a:t>
            </a:r>
            <a:r>
              <a:rPr lang="en-GB" dirty="0" err="1"/>
              <a:t>ymhellach</a:t>
            </a:r>
            <a:endParaRPr lang="en-GB" dirty="0"/>
          </a:p>
          <a:p>
            <a:pPr marL="0" indent="0">
              <a:buNone/>
            </a:pPr>
            <a:r>
              <a:rPr lang="en-GB" b="1" dirty="0" err="1"/>
              <a:t>Angen</a:t>
            </a:r>
            <a:r>
              <a:rPr lang="en-GB" b="1" dirty="0"/>
              <a:t> ‘ail-</a:t>
            </a:r>
            <a:r>
              <a:rPr lang="en-GB" b="1" dirty="0" err="1"/>
              <a:t>ddiwyllio</a:t>
            </a:r>
            <a:r>
              <a:rPr lang="en-GB" b="1" dirty="0"/>
              <a:t>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56792"/>
            <a:ext cx="4407346" cy="46201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HOWEVER…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Required results were not achieved:</a:t>
            </a:r>
          </a:p>
          <a:p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Practice in the classroom did not change</a:t>
            </a:r>
          </a:p>
          <a:p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Student achievement remained stagnant/declined further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002060"/>
                </a:solidFill>
                <a:latin typeface="Lucida Sans" panose="020B0602030504020204" pitchFamily="34" charset="0"/>
              </a:rPr>
              <a:t>A need for ‘re-culturing’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5922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Diwylliant</a:t>
            </a:r>
            <a:r>
              <a:rPr lang="en-GB" sz="3200" dirty="0">
                <a:latin typeface="Lucida Sans" panose="020B0602030504020204" pitchFamily="34" charset="0"/>
              </a:rPr>
              <a:t> ac </a:t>
            </a:r>
            <a:r>
              <a:rPr lang="en-GB" sz="3200" dirty="0" err="1">
                <a:latin typeface="Lucida Sans" panose="020B0602030504020204" pitchFamily="34" charset="0"/>
              </a:rPr>
              <a:t>Asesu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2000" dirty="0">
                <a:latin typeface="Lucida Sans" panose="020B0602030504020204" pitchFamily="34" charset="0"/>
              </a:rPr>
              <a:t>(</a:t>
            </a:r>
            <a:r>
              <a:rPr lang="en-GB" sz="2000" dirty="0" err="1">
                <a:latin typeface="Lucida Sans" panose="020B0602030504020204" pitchFamily="34" charset="0"/>
              </a:rPr>
              <a:t>Bornman</a:t>
            </a:r>
            <a:r>
              <a:rPr lang="en-GB" sz="2000" dirty="0">
                <a:latin typeface="Lucida Sans" panose="020B0602030504020204" pitchFamily="34" charset="0"/>
              </a:rPr>
              <a:t> et al., 2010)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Culture and Assessment </a:t>
            </a:r>
            <a:r>
              <a:rPr lang="en-GB" sz="2000" dirty="0">
                <a:solidFill>
                  <a:srgbClr val="002060"/>
                </a:solidFill>
                <a:latin typeface="Lucida Sans" panose="020B0602030504020204" pitchFamily="34" charset="0"/>
              </a:rPr>
              <a:t>(</a:t>
            </a:r>
            <a:r>
              <a:rPr lang="en-GB" sz="2000" dirty="0" err="1">
                <a:solidFill>
                  <a:srgbClr val="002060"/>
                </a:solidFill>
                <a:latin typeface="Lucida Sans" panose="020B0602030504020204" pitchFamily="34" charset="0"/>
              </a:rPr>
              <a:t>Bornman</a:t>
            </a:r>
            <a:r>
              <a:rPr lang="en-GB" sz="2000" dirty="0">
                <a:solidFill>
                  <a:srgbClr val="002060"/>
                </a:solidFill>
                <a:latin typeface="Lucida Sans" panose="020B0602030504020204" pitchFamily="34" charset="0"/>
              </a:rPr>
              <a:t> et al., 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825625"/>
            <a:ext cx="4047306" cy="4351338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latin typeface="Lucida Sans" panose="020B0602030504020204" pitchFamily="34" charset="0"/>
              </a:rPr>
              <a:t>Plant ag ADY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Cyfieithu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asesiadau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Iaith</a:t>
            </a:r>
            <a:r>
              <a:rPr lang="en-GB" dirty="0">
                <a:latin typeface="Lucida Sans" panose="020B0602030504020204" pitchFamily="34" charset="0"/>
              </a:rPr>
              <a:t> (</a:t>
            </a:r>
            <a:r>
              <a:rPr lang="en-GB" dirty="0" err="1">
                <a:latin typeface="Lucida Sans" panose="020B0602030504020204" pitchFamily="34" charset="0"/>
              </a:rPr>
              <a:t>Saesneg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Affricaneg</a:t>
            </a:r>
            <a:r>
              <a:rPr lang="en-GB" dirty="0">
                <a:latin typeface="Lucida Sans" panose="020B0602030504020204" pitchFamily="34" charset="0"/>
              </a:rPr>
              <a:t>)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Diwylliant</a:t>
            </a:r>
            <a:r>
              <a:rPr lang="en-GB" dirty="0">
                <a:latin typeface="Lucida Sans" panose="020B0602030504020204" pitchFamily="34" charset="0"/>
              </a:rPr>
              <a:t> (</a:t>
            </a:r>
            <a:r>
              <a:rPr lang="en-GB" dirty="0" err="1">
                <a:latin typeface="Lucida Sans" panose="020B0602030504020204" pitchFamily="34" charset="0"/>
              </a:rPr>
              <a:t>Gorllewin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Dde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Affrica</a:t>
            </a:r>
            <a:r>
              <a:rPr lang="en-GB" dirty="0">
                <a:latin typeface="Lucida Sans" panose="020B0602030504020204" pitchFamily="34" charset="0"/>
              </a:rPr>
              <a:t>)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Perfformiad</a:t>
            </a:r>
            <a:r>
              <a:rPr lang="en-GB" dirty="0">
                <a:latin typeface="Lucida Sans" panose="020B0602030504020204" pitchFamily="34" charset="0"/>
              </a:rPr>
              <a:t> plant </a:t>
            </a:r>
            <a:r>
              <a:rPr lang="en-GB" dirty="0" err="1">
                <a:latin typeface="Lucida Sans" panose="020B0602030504020204" pitchFamily="34" charset="0"/>
              </a:rPr>
              <a:t>mewn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asesiadau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wedi'i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fesur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4119314" cy="3619599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Children with ALN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Translation of assessments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Language (English to Afrikaans)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Culture (Western to South African)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Children’s performance in assessments measured</a:t>
            </a:r>
          </a:p>
        </p:txBody>
      </p:sp>
    </p:spTree>
    <p:extLst>
      <p:ext uri="{BB962C8B-B14F-4D97-AF65-F5344CB8AC3E}">
        <p14:creationId xmlns:p14="http://schemas.microsoft.com/office/powerpoint/2010/main" val="23553742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Diwylliant</a:t>
            </a:r>
            <a:r>
              <a:rPr lang="en-GB" sz="3200" dirty="0">
                <a:latin typeface="Lucida Sans" panose="020B0602030504020204" pitchFamily="34" charset="0"/>
              </a:rPr>
              <a:t> ac </a:t>
            </a:r>
            <a:r>
              <a:rPr lang="en-GB" sz="3200" dirty="0" err="1">
                <a:latin typeface="Lucida Sans" panose="020B0602030504020204" pitchFamily="34" charset="0"/>
              </a:rPr>
              <a:t>Asesu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2000" dirty="0">
                <a:latin typeface="Lucida Sans" panose="020B0602030504020204" pitchFamily="34" charset="0"/>
              </a:rPr>
              <a:t>(</a:t>
            </a:r>
            <a:r>
              <a:rPr lang="en-GB" sz="2000" dirty="0" err="1">
                <a:latin typeface="Lucida Sans" panose="020B0602030504020204" pitchFamily="34" charset="0"/>
              </a:rPr>
              <a:t>Bornman</a:t>
            </a:r>
            <a:r>
              <a:rPr lang="en-GB" sz="2000" dirty="0">
                <a:latin typeface="Lucida Sans" panose="020B0602030504020204" pitchFamily="34" charset="0"/>
              </a:rPr>
              <a:t> et al., 2010)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Culture and Assessment </a:t>
            </a:r>
            <a:r>
              <a:rPr lang="en-GB" sz="2000" dirty="0">
                <a:solidFill>
                  <a:srgbClr val="002060"/>
                </a:solidFill>
                <a:latin typeface="Lucida Sans" panose="020B0602030504020204" pitchFamily="34" charset="0"/>
              </a:rPr>
              <a:t>(</a:t>
            </a:r>
            <a:r>
              <a:rPr lang="en-GB" sz="2000" dirty="0" err="1">
                <a:solidFill>
                  <a:srgbClr val="002060"/>
                </a:solidFill>
                <a:latin typeface="Lucida Sans" panose="020B0602030504020204" pitchFamily="34" charset="0"/>
              </a:rPr>
              <a:t>Bornman</a:t>
            </a:r>
            <a:r>
              <a:rPr lang="en-GB" sz="2000" dirty="0">
                <a:solidFill>
                  <a:srgbClr val="002060"/>
                </a:solidFill>
                <a:latin typeface="Lucida Sans" panose="020B0602030504020204" pitchFamily="34" charset="0"/>
              </a:rPr>
              <a:t> et al., 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825625"/>
            <a:ext cx="4047306" cy="4351338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latin typeface="Lucida Sans" panose="020B0602030504020204" pitchFamily="34" charset="0"/>
              </a:rPr>
              <a:t>Gall </a:t>
            </a:r>
            <a:r>
              <a:rPr lang="en-GB" dirty="0" err="1">
                <a:latin typeface="Lucida Sans" panose="020B0602030504020204" pitchFamily="34" charset="0"/>
              </a:rPr>
              <a:t>cyfieithu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asesiadau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arwain</a:t>
            </a:r>
            <a:r>
              <a:rPr lang="en-GB" dirty="0">
                <a:latin typeface="Lucida Sans" panose="020B0602030504020204" pitchFamily="34" charset="0"/>
              </a:rPr>
              <a:t> at </a:t>
            </a:r>
            <a:r>
              <a:rPr lang="en-GB" dirty="0" err="1">
                <a:latin typeface="Lucida Sans" panose="020B0602030504020204" pitchFamily="34" charset="0"/>
              </a:rPr>
              <a:t>anghydwedd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mewn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ystyr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>
                <a:latin typeface="Lucida Sans" panose="020B0602030504020204" pitchFamily="34" charset="0"/>
              </a:rPr>
              <a:t>Gall plant o </a:t>
            </a:r>
            <a:r>
              <a:rPr lang="en-GB" dirty="0" err="1">
                <a:latin typeface="Lucida Sans" panose="020B0602030504020204" pitchFamily="34" charset="0"/>
              </a:rPr>
              <a:t>wahanol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gefndiroedd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diwylliannol</a:t>
            </a:r>
            <a:r>
              <a:rPr lang="en-GB" dirty="0">
                <a:latin typeface="Lucida Sans" panose="020B0602030504020204" pitchFamily="34" charset="0"/>
              </a:rPr>
              <a:t> ac </a:t>
            </a:r>
            <a:r>
              <a:rPr lang="en-GB" dirty="0" err="1">
                <a:latin typeface="Lucida Sans" panose="020B0602030504020204" pitchFamily="34" charset="0"/>
              </a:rPr>
              <a:t>ieithyddol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ddehongli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geiriad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asesiadau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wahanol</a:t>
            </a:r>
            <a:endParaRPr lang="en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Lucida Sans" panose="020B0602030504020204" pitchFamily="34" charset="0"/>
              </a:rPr>
              <a:t>= </a:t>
            </a:r>
            <a:r>
              <a:rPr lang="en-GB" b="1" dirty="0" err="1">
                <a:latin typeface="Lucida Sans" panose="020B0602030504020204" pitchFamily="34" charset="0"/>
              </a:rPr>
              <a:t>bygwth</a:t>
            </a:r>
            <a:r>
              <a:rPr lang="en-GB" b="1" dirty="0">
                <a:latin typeface="Lucida Sans" panose="020B0602030504020204" pitchFamily="34" charset="0"/>
              </a:rPr>
              <a:t> </a:t>
            </a:r>
            <a:r>
              <a:rPr lang="en-GB" b="1" dirty="0" err="1">
                <a:latin typeface="Lucida Sans" panose="020B0602030504020204" pitchFamily="34" charset="0"/>
              </a:rPr>
              <a:t>dilysrwydd</a:t>
            </a:r>
            <a:r>
              <a:rPr lang="en-GB" b="1" dirty="0">
                <a:latin typeface="Lucida Sans" panose="020B0602030504020204" pitchFamily="34" charset="0"/>
              </a:rPr>
              <a:t> </a:t>
            </a:r>
            <a:r>
              <a:rPr lang="en-GB" b="1" dirty="0" err="1">
                <a:latin typeface="Lucida Sans" panose="020B0602030504020204" pitchFamily="34" charset="0"/>
              </a:rPr>
              <a:t>canlyniadau</a:t>
            </a:r>
            <a:endParaRPr lang="en-GB" b="1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4119314" cy="3619599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Translating assessments can result in incongruity in meaning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Children from different cultural and linguistic backgrounds may interpret wording of assessments differently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Lucida Sans" panose="020B0602030504020204" pitchFamily="34" charset="0"/>
              </a:rPr>
              <a:t>= threatens validity of results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12651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65126"/>
            <a:ext cx="8424936" cy="1325563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Diwylliant</a:t>
            </a:r>
            <a:r>
              <a:rPr lang="en-GB" sz="3200" dirty="0">
                <a:latin typeface="Lucida Sans" panose="020B0602030504020204" pitchFamily="34" charset="0"/>
              </a:rPr>
              <a:t> ac </a:t>
            </a:r>
            <a:r>
              <a:rPr lang="en-GB" sz="3200" dirty="0" err="1">
                <a:latin typeface="Lucida Sans" panose="020B0602030504020204" pitchFamily="34" charset="0"/>
              </a:rPr>
              <a:t>Asesu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1800" dirty="0">
                <a:latin typeface="Lucida Sans" panose="020B0602030504020204" pitchFamily="34" charset="0"/>
              </a:rPr>
              <a:t>(</a:t>
            </a:r>
            <a:r>
              <a:rPr lang="en-GB" sz="1800" dirty="0" err="1">
                <a:latin typeface="Lucida Sans" panose="020B0602030504020204" pitchFamily="34" charset="0"/>
              </a:rPr>
              <a:t>Bornman</a:t>
            </a:r>
            <a:r>
              <a:rPr lang="en-GB" sz="1800" dirty="0">
                <a:latin typeface="Lucida Sans" panose="020B0602030504020204" pitchFamily="34" charset="0"/>
              </a:rPr>
              <a:t> et al., 2010: 117)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Culture and Assessment </a:t>
            </a:r>
            <a:r>
              <a:rPr lang="en-GB" sz="1800" dirty="0">
                <a:solidFill>
                  <a:srgbClr val="002060"/>
                </a:solidFill>
                <a:latin typeface="Lucida Sans" panose="020B0602030504020204" pitchFamily="34" charset="0"/>
              </a:rPr>
              <a:t>(</a:t>
            </a:r>
            <a:r>
              <a:rPr lang="en-GB" sz="1800" dirty="0" err="1">
                <a:solidFill>
                  <a:srgbClr val="002060"/>
                </a:solidFill>
                <a:latin typeface="Lucida Sans" panose="020B0602030504020204" pitchFamily="34" charset="0"/>
              </a:rPr>
              <a:t>Bornman</a:t>
            </a:r>
            <a:r>
              <a:rPr lang="en-GB" sz="1800" dirty="0">
                <a:solidFill>
                  <a:srgbClr val="002060"/>
                </a:solidFill>
                <a:latin typeface="Lucida Sans" panose="020B0602030504020204" pitchFamily="34" charset="0"/>
              </a:rPr>
              <a:t> et al., 2010: 117)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825625"/>
            <a:ext cx="4047306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>
                <a:latin typeface="Lucida Sans" panose="020B0602030504020204" pitchFamily="34" charset="0"/>
              </a:rPr>
              <a:t>Ystyriwch</a:t>
            </a:r>
            <a:r>
              <a:rPr lang="en-GB" dirty="0">
                <a:latin typeface="Lucida Sans" panose="020B0602030504020204" pitchFamily="34" charset="0"/>
              </a:rPr>
              <a:t>:</a:t>
            </a:r>
          </a:p>
          <a:p>
            <a:pPr marL="0" indent="0">
              <a:buNone/>
            </a:pPr>
            <a:r>
              <a:rPr lang="en-GB" i="1" dirty="0">
                <a:latin typeface="Lucida Sans" panose="020B0602030504020204" pitchFamily="34" charset="0"/>
              </a:rPr>
              <a:t>“Pan </a:t>
            </a:r>
            <a:r>
              <a:rPr lang="en-GB" i="1" dirty="0" err="1">
                <a:latin typeface="Lucida Sans" panose="020B0602030504020204" pitchFamily="34" charset="0"/>
              </a:rPr>
              <a:t>wneir</a:t>
            </a:r>
            <a:r>
              <a:rPr lang="en-GB" i="1" dirty="0">
                <a:latin typeface="Lucida Sans" panose="020B0602030504020204" pitchFamily="34" charset="0"/>
              </a:rPr>
              <a:t> </a:t>
            </a:r>
            <a:r>
              <a:rPr lang="en-GB" i="1" dirty="0" err="1">
                <a:latin typeface="Lucida Sans" panose="020B0602030504020204" pitchFamily="34" charset="0"/>
              </a:rPr>
              <a:t>cyfieithiadau</a:t>
            </a:r>
            <a:r>
              <a:rPr lang="en-GB" i="1" dirty="0">
                <a:latin typeface="Lucida Sans" panose="020B0602030504020204" pitchFamily="34" charset="0"/>
              </a:rPr>
              <a:t> </a:t>
            </a:r>
            <a:r>
              <a:rPr lang="en-GB" i="1" dirty="0" err="1">
                <a:latin typeface="Lucida Sans" panose="020B0602030504020204" pitchFamily="34" charset="0"/>
              </a:rPr>
              <a:t>ieithyddol</a:t>
            </a:r>
            <a:r>
              <a:rPr lang="en-GB" i="1" dirty="0">
                <a:latin typeface="Lucida Sans" panose="020B0602030504020204" pitchFamily="34" charset="0"/>
              </a:rPr>
              <a:t> a </a:t>
            </a:r>
            <a:r>
              <a:rPr lang="en-GB" i="1" dirty="0" err="1">
                <a:latin typeface="Lucida Sans" panose="020B0602030504020204" pitchFamily="34" charset="0"/>
              </a:rPr>
              <a:t>diwylliannol</a:t>
            </a:r>
            <a:r>
              <a:rPr lang="en-GB" i="1" dirty="0">
                <a:latin typeface="Lucida Sans" panose="020B0602030504020204" pitchFamily="34" charset="0"/>
              </a:rPr>
              <a:t>, </a:t>
            </a:r>
            <a:r>
              <a:rPr lang="en-GB" i="1" dirty="0" err="1">
                <a:latin typeface="Lucida Sans" panose="020B0602030504020204" pitchFamily="34" charset="0"/>
              </a:rPr>
              <a:t>rhaid</a:t>
            </a:r>
            <a:r>
              <a:rPr lang="en-GB" i="1" dirty="0">
                <a:latin typeface="Lucida Sans" panose="020B0602030504020204" pitchFamily="34" charset="0"/>
              </a:rPr>
              <a:t> </a:t>
            </a:r>
            <a:r>
              <a:rPr lang="en-GB" i="1" dirty="0" err="1">
                <a:latin typeface="Lucida Sans" panose="020B0602030504020204" pitchFamily="34" charset="0"/>
              </a:rPr>
              <a:t>i’r</a:t>
            </a:r>
            <a:r>
              <a:rPr lang="en-GB" i="1" dirty="0">
                <a:latin typeface="Lucida Sans" panose="020B0602030504020204" pitchFamily="34" charset="0"/>
              </a:rPr>
              <a:t> </a:t>
            </a:r>
            <a:r>
              <a:rPr lang="en-GB" i="1" dirty="0" err="1">
                <a:latin typeface="Lucida Sans" panose="020B0602030504020204" pitchFamily="34" charset="0"/>
              </a:rPr>
              <a:t>tîm</a:t>
            </a:r>
            <a:r>
              <a:rPr lang="en-GB" i="1" dirty="0">
                <a:latin typeface="Lucida Sans" panose="020B0602030504020204" pitchFamily="34" charset="0"/>
              </a:rPr>
              <a:t> </a:t>
            </a:r>
            <a:r>
              <a:rPr lang="en-GB" i="1" dirty="0" err="1">
                <a:latin typeface="Lucida Sans" panose="020B0602030504020204" pitchFamily="34" charset="0"/>
              </a:rPr>
              <a:t>gynnwys</a:t>
            </a:r>
            <a:r>
              <a:rPr lang="en-GB" i="1" dirty="0">
                <a:latin typeface="Lucida Sans" panose="020B0602030504020204" pitchFamily="34" charset="0"/>
              </a:rPr>
              <a:t> </a:t>
            </a:r>
            <a:r>
              <a:rPr lang="en-GB" i="1" dirty="0" err="1">
                <a:latin typeface="Lucida Sans" panose="020B0602030504020204" pitchFamily="34" charset="0"/>
              </a:rPr>
              <a:t>aelodau</a:t>
            </a:r>
            <a:r>
              <a:rPr lang="en-GB" i="1" dirty="0">
                <a:latin typeface="Lucida Sans" panose="020B0602030504020204" pitchFamily="34" charset="0"/>
              </a:rPr>
              <a:t> </a:t>
            </a:r>
            <a:r>
              <a:rPr lang="en-GB" i="1" dirty="0" err="1">
                <a:latin typeface="Lucida Sans" panose="020B0602030504020204" pitchFamily="34" charset="0"/>
              </a:rPr>
              <a:t>sy’n</a:t>
            </a:r>
            <a:r>
              <a:rPr lang="en-GB" i="1" dirty="0">
                <a:latin typeface="Lucida Sans" panose="020B0602030504020204" pitchFamily="34" charset="0"/>
              </a:rPr>
              <a:t> </a:t>
            </a:r>
            <a:r>
              <a:rPr lang="en-GB" i="1" dirty="0" err="1">
                <a:latin typeface="Lucida Sans" panose="020B0602030504020204" pitchFamily="34" charset="0"/>
              </a:rPr>
              <a:t>siarad</a:t>
            </a:r>
            <a:r>
              <a:rPr lang="en-GB" i="1" dirty="0">
                <a:latin typeface="Lucida Sans" panose="020B0602030504020204" pitchFamily="34" charset="0"/>
              </a:rPr>
              <a:t> </a:t>
            </a:r>
            <a:r>
              <a:rPr lang="en-GB" i="1" dirty="0" err="1">
                <a:latin typeface="Lucida Sans" panose="020B0602030504020204" pitchFamily="34" charset="0"/>
              </a:rPr>
              <a:t>yr</a:t>
            </a:r>
            <a:r>
              <a:rPr lang="en-GB" i="1" dirty="0">
                <a:latin typeface="Lucida Sans" panose="020B0602030504020204" pitchFamily="34" charset="0"/>
              </a:rPr>
              <a:t> </a:t>
            </a:r>
            <a:r>
              <a:rPr lang="en-GB" i="1" dirty="0" err="1">
                <a:latin typeface="Lucida Sans" panose="020B0602030504020204" pitchFamily="34" charset="0"/>
              </a:rPr>
              <a:t>iaith</a:t>
            </a:r>
            <a:r>
              <a:rPr lang="en-GB" i="1" dirty="0">
                <a:latin typeface="Lucida Sans" panose="020B0602030504020204" pitchFamily="34" charset="0"/>
              </a:rPr>
              <a:t> </a:t>
            </a:r>
            <a:r>
              <a:rPr lang="en-GB" i="1" dirty="0" err="1">
                <a:latin typeface="Lucida Sans" panose="020B0602030504020204" pitchFamily="34" charset="0"/>
              </a:rPr>
              <a:t>darged</a:t>
            </a:r>
            <a:r>
              <a:rPr lang="en-GB" i="1" dirty="0">
                <a:latin typeface="Lucida Sans" panose="020B0602030504020204" pitchFamily="34" charset="0"/>
              </a:rPr>
              <a:t> ac </a:t>
            </a:r>
            <a:r>
              <a:rPr lang="en-GB" i="1" dirty="0" err="1">
                <a:latin typeface="Lucida Sans" panose="020B0602030504020204" pitchFamily="34" charset="0"/>
              </a:rPr>
              <a:t>yn</a:t>
            </a:r>
            <a:r>
              <a:rPr lang="en-GB" i="1" dirty="0">
                <a:latin typeface="Lucida Sans" panose="020B0602030504020204" pitchFamily="34" charset="0"/>
              </a:rPr>
              <a:t> </a:t>
            </a:r>
            <a:r>
              <a:rPr lang="en-GB" i="1" dirty="0" err="1">
                <a:latin typeface="Lucida Sans" panose="020B0602030504020204" pitchFamily="34" charset="0"/>
              </a:rPr>
              <a:t>cynrychioli’r</a:t>
            </a:r>
            <a:r>
              <a:rPr lang="en-GB" i="1" dirty="0">
                <a:latin typeface="Lucida Sans" panose="020B0602030504020204" pitchFamily="34" charset="0"/>
              </a:rPr>
              <a:t> </a:t>
            </a:r>
            <a:r>
              <a:rPr lang="en-GB" i="1" dirty="0" err="1">
                <a:latin typeface="Lucida Sans" panose="020B0602030504020204" pitchFamily="34" charset="0"/>
              </a:rPr>
              <a:t>diwylliant</a:t>
            </a:r>
            <a:r>
              <a:rPr lang="en-GB" i="1" dirty="0">
                <a:latin typeface="Lucida Sans" panose="020B0602030504020204" pitchFamily="34" charset="0"/>
              </a:rPr>
              <a:t> </a:t>
            </a:r>
            <a:r>
              <a:rPr lang="en-GB" i="1" dirty="0" err="1">
                <a:latin typeface="Lucida Sans" panose="020B0602030504020204" pitchFamily="34" charset="0"/>
              </a:rPr>
              <a:t>dan</a:t>
            </a:r>
            <a:r>
              <a:rPr lang="en-GB" i="1" dirty="0">
                <a:latin typeface="Lucida Sans" panose="020B0602030504020204" pitchFamily="34" charset="0"/>
              </a:rPr>
              <a:t> </a:t>
            </a:r>
            <a:r>
              <a:rPr lang="en-GB" i="1" dirty="0" err="1">
                <a:latin typeface="Lucida Sans" panose="020B0602030504020204" pitchFamily="34" charset="0"/>
              </a:rPr>
              <a:t>sylw</a:t>
            </a:r>
            <a:r>
              <a:rPr lang="en-GB" i="1" dirty="0">
                <a:latin typeface="Lucida Sans" panose="020B0602030504020204" pitchFamily="34" charset="0"/>
              </a:rPr>
              <a:t>.”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4119314" cy="36195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Consider:</a:t>
            </a:r>
          </a:p>
          <a:p>
            <a:pPr marL="0" indent="0">
              <a:buNone/>
            </a:pPr>
            <a:r>
              <a:rPr lang="en-GB" i="1" dirty="0">
                <a:solidFill>
                  <a:srgbClr val="002060"/>
                </a:solidFill>
                <a:latin typeface="Lucida Sans" panose="020B0602030504020204" pitchFamily="34" charset="0"/>
              </a:rPr>
              <a:t>“When linguistic and cultural translations are made, the team must include members who speak the target language and represent the target culture.”</a:t>
            </a:r>
          </a:p>
        </p:txBody>
      </p:sp>
    </p:spTree>
    <p:extLst>
      <p:ext uri="{BB962C8B-B14F-4D97-AF65-F5344CB8AC3E}">
        <p14:creationId xmlns:p14="http://schemas.microsoft.com/office/powerpoint/2010/main" val="19911043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3200" dirty="0">
                <a:latin typeface="Lucida Sans" panose="020B0602030504020204" pitchFamily="34" charset="0"/>
              </a:rPr>
              <a:t>Damcaniaeth</a:t>
            </a:r>
            <a:br>
              <a:rPr lang="cy-GB" sz="3200" dirty="0">
                <a:latin typeface="Lucida Sans" panose="020B0602030504020204" pitchFamily="34" charset="0"/>
              </a:rPr>
            </a:br>
            <a:r>
              <a:rPr lang="cy-GB" sz="3200" dirty="0" err="1">
                <a:solidFill>
                  <a:srgbClr val="002060"/>
                </a:solidFill>
                <a:latin typeface="Lucida Sans" panose="020B0602030504020204" pitchFamily="34" charset="0"/>
              </a:rPr>
              <a:t>Theory</a:t>
            </a:r>
            <a:endParaRPr lang="cy-GB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611560" y="1772816"/>
            <a:ext cx="3884240" cy="4032448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Cymdeithaseg-ddiwylliannol (</a:t>
            </a:r>
            <a:r>
              <a:rPr lang="cy-GB" sz="24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Vygotsky</a:t>
            </a: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)</a:t>
            </a:r>
          </a:p>
          <a:p>
            <a:pPr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Model Mynydd Iâ Diwylliannol (Hall, 1976)</a:t>
            </a:r>
          </a:p>
          <a:p>
            <a:pPr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Addysg Amlddiwylliannol (Banks, 2004)</a:t>
            </a: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772816"/>
            <a:ext cx="4038600" cy="396044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altLang="cy-GB" dirty="0">
                <a:solidFill>
                  <a:srgbClr val="002060"/>
                </a:solidFill>
                <a:latin typeface="Lucida Sans" pitchFamily="34" charset="0"/>
              </a:rPr>
              <a:t>Socio-culturalism (</a:t>
            </a:r>
            <a:r>
              <a:rPr lang="cy-GB" altLang="cy-GB" dirty="0" err="1">
                <a:solidFill>
                  <a:srgbClr val="002060"/>
                </a:solidFill>
                <a:latin typeface="Lucida Sans" pitchFamily="34" charset="0"/>
              </a:rPr>
              <a:t>Vygotsky</a:t>
            </a:r>
            <a:r>
              <a:rPr lang="cy-GB" altLang="cy-GB" dirty="0">
                <a:solidFill>
                  <a:srgbClr val="002060"/>
                </a:solidFill>
                <a:latin typeface="Lucida Sans" pitchFamily="34" charset="0"/>
              </a:rPr>
              <a:t>)</a:t>
            </a:r>
          </a:p>
          <a:p>
            <a:pPr>
              <a:defRPr/>
            </a:pPr>
            <a:r>
              <a:rPr lang="cy-GB" altLang="cy-GB" dirty="0">
                <a:solidFill>
                  <a:srgbClr val="002060"/>
                </a:solidFill>
                <a:latin typeface="Lucida Sans" pitchFamily="34" charset="0"/>
              </a:rPr>
              <a:t>Cultural </a:t>
            </a:r>
            <a:r>
              <a:rPr lang="cy-GB" altLang="cy-GB" dirty="0" err="1">
                <a:solidFill>
                  <a:srgbClr val="002060"/>
                </a:solidFill>
                <a:latin typeface="Lucida Sans" pitchFamily="34" charset="0"/>
              </a:rPr>
              <a:t>Iceberg</a:t>
            </a:r>
            <a:r>
              <a:rPr lang="cy-GB" altLang="cy-GB" dirty="0">
                <a:solidFill>
                  <a:srgbClr val="002060"/>
                </a:solidFill>
                <a:latin typeface="Lucida Sans" pitchFamily="34" charset="0"/>
              </a:rPr>
              <a:t> Model (Hall, 1976)</a:t>
            </a:r>
          </a:p>
          <a:p>
            <a:pPr>
              <a:defRPr/>
            </a:pPr>
            <a:r>
              <a:rPr lang="cy-GB" altLang="cy-GB" dirty="0" err="1">
                <a:solidFill>
                  <a:srgbClr val="002060"/>
                </a:solidFill>
                <a:latin typeface="Lucida Sans" pitchFamily="34" charset="0"/>
              </a:rPr>
              <a:t>Multicultural</a:t>
            </a:r>
            <a:r>
              <a:rPr lang="cy-GB" altLang="cy-GB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dirty="0" err="1">
                <a:solidFill>
                  <a:srgbClr val="002060"/>
                </a:solidFill>
                <a:latin typeface="Lucida Sans" pitchFamily="34" charset="0"/>
              </a:rPr>
              <a:t>Education</a:t>
            </a:r>
            <a:r>
              <a:rPr lang="cy-GB" altLang="cy-GB" dirty="0">
                <a:solidFill>
                  <a:srgbClr val="002060"/>
                </a:solidFill>
                <a:latin typeface="Lucida Sans" pitchFamily="34" charset="0"/>
              </a:rPr>
              <a:t> (Banks, 2004)</a:t>
            </a:r>
          </a:p>
        </p:txBody>
      </p:sp>
    </p:spTree>
    <p:extLst>
      <p:ext uri="{BB962C8B-B14F-4D97-AF65-F5344CB8AC3E}">
        <p14:creationId xmlns:p14="http://schemas.microsoft.com/office/powerpoint/2010/main" val="1161036217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3200" dirty="0" err="1">
                <a:latin typeface="Lucida Sans" panose="020B0602030504020204" pitchFamily="34" charset="0"/>
              </a:rPr>
              <a:t>Lev</a:t>
            </a:r>
            <a:r>
              <a:rPr lang="cy-GB" sz="3200" dirty="0">
                <a:latin typeface="Lucida Sans" panose="020B0602030504020204" pitchFamily="34" charset="0"/>
              </a:rPr>
              <a:t> </a:t>
            </a:r>
            <a:r>
              <a:rPr lang="cy-GB" sz="3200" dirty="0" err="1">
                <a:latin typeface="Lucida Sans" panose="020B0602030504020204" pitchFamily="34" charset="0"/>
              </a:rPr>
              <a:t>Vygotsky</a:t>
            </a:r>
            <a:r>
              <a:rPr lang="cy-GB" sz="3200" dirty="0">
                <a:latin typeface="Lucida Sans" panose="020B0602030504020204" pitchFamily="34" charset="0"/>
              </a:rPr>
              <a:t> (1896-1934)</a:t>
            </a:r>
            <a:endParaRPr lang="cy-GB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412776"/>
            <a:ext cx="4316288" cy="432048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2200" dirty="0">
                <a:latin typeface="Lucida Sans" pitchFamily="34" charset="0"/>
              </a:rPr>
              <a:t>Seicolegydd datblygiadol</a:t>
            </a:r>
          </a:p>
          <a:p>
            <a:pPr>
              <a:defRPr/>
            </a:pPr>
            <a:r>
              <a:rPr lang="cy-GB" altLang="cy-GB" sz="2200" dirty="0">
                <a:latin typeface="Lucida Sans" pitchFamily="34" charset="0"/>
              </a:rPr>
              <a:t>Damcaniaeth gymdeithasol-ddiwylliannol</a:t>
            </a:r>
          </a:p>
          <a:p>
            <a:pPr>
              <a:defRPr/>
            </a:pPr>
            <a:r>
              <a:rPr lang="cy-GB" altLang="cy-GB" sz="2200" dirty="0">
                <a:latin typeface="Lucida Sans" pitchFamily="34" charset="0"/>
              </a:rPr>
              <a:t>Dylanwad diwylliant ar ddatblygiad plant</a:t>
            </a:r>
          </a:p>
          <a:p>
            <a:pPr marL="0" indent="0">
              <a:buNone/>
              <a:defRPr/>
            </a:pPr>
            <a:endParaRPr lang="cy-GB" altLang="cy-GB" sz="2200" dirty="0">
              <a:solidFill>
                <a:srgbClr val="002060"/>
              </a:solidFill>
              <a:latin typeface="Lucida Sans" pitchFamily="34" charset="0"/>
            </a:endParaRPr>
          </a:p>
          <a:p>
            <a:pPr>
              <a:defRPr/>
            </a:pPr>
            <a:r>
              <a:rPr lang="cy-GB" altLang="cy-GB" sz="2200" dirty="0">
                <a:solidFill>
                  <a:srgbClr val="002060"/>
                </a:solidFill>
                <a:latin typeface="Lucida Sans" pitchFamily="34" charset="0"/>
              </a:rPr>
              <a:t>Developmental </a:t>
            </a:r>
            <a:r>
              <a:rPr lang="cy-GB" altLang="cy-GB" sz="2200" dirty="0" err="1">
                <a:solidFill>
                  <a:srgbClr val="002060"/>
                </a:solidFill>
                <a:latin typeface="Lucida Sans" pitchFamily="34" charset="0"/>
              </a:rPr>
              <a:t>psychologist</a:t>
            </a:r>
            <a:endParaRPr lang="cy-GB" altLang="cy-GB" sz="2200" dirty="0">
              <a:solidFill>
                <a:srgbClr val="002060"/>
              </a:solidFill>
              <a:latin typeface="Lucida Sans" pitchFamily="34" charset="0"/>
            </a:endParaRPr>
          </a:p>
          <a:p>
            <a:pPr>
              <a:defRPr/>
            </a:pPr>
            <a:r>
              <a:rPr lang="cy-GB" altLang="cy-GB" sz="2200" dirty="0" err="1">
                <a:solidFill>
                  <a:srgbClr val="002060"/>
                </a:solidFill>
                <a:latin typeface="Lucida Sans" pitchFamily="34" charset="0"/>
              </a:rPr>
              <a:t>Sociocultural</a:t>
            </a:r>
            <a:r>
              <a:rPr lang="cy-GB" altLang="cy-GB" sz="22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200" dirty="0" err="1">
                <a:solidFill>
                  <a:srgbClr val="002060"/>
                </a:solidFill>
                <a:latin typeface="Lucida Sans" pitchFamily="34" charset="0"/>
              </a:rPr>
              <a:t>theory</a:t>
            </a:r>
            <a:endParaRPr lang="cy-GB" altLang="cy-GB" sz="2200" dirty="0">
              <a:solidFill>
                <a:srgbClr val="002060"/>
              </a:solidFill>
              <a:latin typeface="Lucida Sans" pitchFamily="34" charset="0"/>
            </a:endParaRPr>
          </a:p>
          <a:p>
            <a:pPr>
              <a:defRPr/>
            </a:pPr>
            <a:r>
              <a:rPr lang="cy-GB" altLang="cy-GB" sz="2200" dirty="0" err="1">
                <a:solidFill>
                  <a:srgbClr val="002060"/>
                </a:solidFill>
                <a:latin typeface="Lucida Sans" pitchFamily="34" charset="0"/>
              </a:rPr>
              <a:t>Influence</a:t>
            </a:r>
            <a:r>
              <a:rPr lang="cy-GB" altLang="cy-GB" sz="2200" dirty="0">
                <a:solidFill>
                  <a:srgbClr val="002060"/>
                </a:solidFill>
                <a:latin typeface="Lucida Sans" pitchFamily="34" charset="0"/>
              </a:rPr>
              <a:t> of </a:t>
            </a:r>
            <a:r>
              <a:rPr lang="cy-GB" altLang="cy-GB" sz="2200" dirty="0" err="1">
                <a:solidFill>
                  <a:srgbClr val="002060"/>
                </a:solidFill>
                <a:latin typeface="Lucida Sans" pitchFamily="34" charset="0"/>
              </a:rPr>
              <a:t>culture</a:t>
            </a:r>
            <a:r>
              <a:rPr lang="cy-GB" altLang="cy-GB" sz="22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200" dirty="0" err="1">
                <a:solidFill>
                  <a:srgbClr val="002060"/>
                </a:solidFill>
                <a:latin typeface="Lucida Sans" pitchFamily="34" charset="0"/>
              </a:rPr>
              <a:t>on</a:t>
            </a:r>
            <a:r>
              <a:rPr lang="cy-GB" altLang="cy-GB" sz="22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200" dirty="0" err="1">
                <a:solidFill>
                  <a:srgbClr val="002060"/>
                </a:solidFill>
                <a:latin typeface="Lucida Sans" pitchFamily="34" charset="0"/>
              </a:rPr>
              <a:t>child</a:t>
            </a:r>
            <a:r>
              <a:rPr lang="cy-GB" altLang="cy-GB" sz="22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200" dirty="0" err="1">
                <a:solidFill>
                  <a:srgbClr val="002060"/>
                </a:solidFill>
                <a:latin typeface="Lucida Sans" pitchFamily="34" charset="0"/>
              </a:rPr>
              <a:t>development</a:t>
            </a:r>
            <a:endParaRPr lang="cy-GB" altLang="cy-GB" sz="2200" dirty="0">
              <a:solidFill>
                <a:srgbClr val="002060"/>
              </a:solidFill>
              <a:latin typeface="Lucida Sans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55575" y="1340768"/>
            <a:ext cx="3312369" cy="3732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357224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3200" dirty="0">
                <a:latin typeface="Lucida Sans" panose="020B0602030504020204" pitchFamily="34" charset="0"/>
              </a:rPr>
              <a:t>Damcaniaeth gymdeithasol-ddiwylliannol</a:t>
            </a:r>
            <a:br>
              <a:rPr lang="cy-GB" sz="3200" dirty="0">
                <a:latin typeface="Lucida Sans" panose="020B0602030504020204" pitchFamily="34" charset="0"/>
              </a:rPr>
            </a:br>
            <a:r>
              <a:rPr lang="cy-GB" sz="3200" dirty="0" err="1">
                <a:solidFill>
                  <a:srgbClr val="002060"/>
                </a:solidFill>
                <a:latin typeface="Lucida Sans" panose="020B0602030504020204" pitchFamily="34" charset="0"/>
              </a:rPr>
              <a:t>Sociocultural</a:t>
            </a:r>
            <a:r>
              <a:rPr lang="cy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cy-GB" sz="3200" dirty="0" err="1">
                <a:solidFill>
                  <a:srgbClr val="002060"/>
                </a:solidFill>
                <a:latin typeface="Lucida Sans" panose="020B0602030504020204" pitchFamily="34" charset="0"/>
              </a:rPr>
              <a:t>theory</a:t>
            </a:r>
            <a:endParaRPr lang="cy-GB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323528" y="1340768"/>
            <a:ext cx="4172272" cy="4464496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Dysgu yn broses gymdeithasol</a:t>
            </a:r>
          </a:p>
          <a:p>
            <a:pPr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Dysgu'n digwydd yn ystod rhyngweithio cymdeithasol</a:t>
            </a:r>
          </a:p>
          <a:p>
            <a:pPr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Lefelau gwybyddol plant yn wahanol</a:t>
            </a:r>
          </a:p>
          <a:p>
            <a:pPr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‘Marcwyr’ diwylliannol yn cael effaith ar ddatblygiad plant</a:t>
            </a:r>
          </a:p>
          <a:p>
            <a:pPr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Iaith - teclyn diwylliannol</a:t>
            </a: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412776"/>
            <a:ext cx="4316288" cy="432048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Learning is a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social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process</a:t>
            </a:r>
            <a:endParaRPr lang="cy-GB" altLang="cy-GB" sz="2400" dirty="0">
              <a:solidFill>
                <a:srgbClr val="002060"/>
              </a:solidFill>
              <a:latin typeface="Lucida Sans" pitchFamily="34" charset="0"/>
            </a:endParaRPr>
          </a:p>
          <a:p>
            <a:pPr>
              <a:defRPr/>
            </a:pP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Learning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occurs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during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social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interactions</a:t>
            </a:r>
            <a:endParaRPr lang="cy-GB" altLang="cy-GB" sz="2400" dirty="0">
              <a:solidFill>
                <a:srgbClr val="002060"/>
              </a:solidFill>
              <a:latin typeface="Lucida Sans" pitchFamily="34" charset="0"/>
            </a:endParaRPr>
          </a:p>
          <a:p>
            <a:pPr>
              <a:defRPr/>
            </a:pP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Children’s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cognitive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levels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differ</a:t>
            </a:r>
            <a:endParaRPr lang="cy-GB" altLang="cy-GB" sz="2400" dirty="0">
              <a:solidFill>
                <a:srgbClr val="002060"/>
              </a:solidFill>
              <a:latin typeface="Lucida Sans" pitchFamily="34" charset="0"/>
            </a:endParaRPr>
          </a:p>
          <a:p>
            <a:pPr>
              <a:defRPr/>
            </a:pP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Cultural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‘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markers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’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have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an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impact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on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child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development</a:t>
            </a:r>
            <a:endParaRPr lang="cy-GB" altLang="cy-GB" sz="2400" dirty="0">
              <a:solidFill>
                <a:srgbClr val="002060"/>
              </a:solidFill>
              <a:latin typeface="Lucida Sans" pitchFamily="34" charset="0"/>
            </a:endParaRPr>
          </a:p>
          <a:p>
            <a:pPr>
              <a:defRPr/>
            </a:pP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Language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–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cultural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tool</a:t>
            </a:r>
            <a:endParaRPr lang="cy-GB" altLang="cy-GB" sz="2400" dirty="0">
              <a:solidFill>
                <a:srgbClr val="002060"/>
              </a:solidFill>
              <a:latin typeface="Lucida Sans" pitchFamily="34" charset="0"/>
            </a:endParaRPr>
          </a:p>
          <a:p>
            <a:pPr>
              <a:defRPr/>
            </a:pPr>
            <a:endParaRPr lang="cy-GB" altLang="cy-GB" sz="2200" dirty="0">
              <a:solidFill>
                <a:srgbClr val="002060"/>
              </a:solidFill>
              <a:latin typeface="Lucida Sans" pitchFamily="34" charset="0"/>
            </a:endParaRPr>
          </a:p>
          <a:p>
            <a:pPr>
              <a:defRPr/>
            </a:pPr>
            <a:endParaRPr lang="cy-GB" altLang="cy-GB" sz="2200" dirty="0">
              <a:solidFill>
                <a:srgbClr val="002060"/>
              </a:solidFill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1319725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3200" dirty="0">
                <a:latin typeface="Lucida Sans" panose="020B0602030504020204" pitchFamily="34" charset="0"/>
              </a:rPr>
              <a:t>Morton </a:t>
            </a:r>
            <a:r>
              <a:rPr lang="cy-GB" sz="3200" dirty="0" err="1">
                <a:latin typeface="Lucida Sans" panose="020B0602030504020204" pitchFamily="34" charset="0"/>
              </a:rPr>
              <a:t>and</a:t>
            </a:r>
            <a:r>
              <a:rPr lang="cy-GB" sz="3200" dirty="0">
                <a:latin typeface="Lucida Sans" panose="020B0602030504020204" pitchFamily="34" charset="0"/>
              </a:rPr>
              <a:t> </a:t>
            </a:r>
            <a:r>
              <a:rPr lang="cy-GB" sz="3200" dirty="0" err="1">
                <a:latin typeface="Lucida Sans" panose="020B0602030504020204" pitchFamily="34" charset="0"/>
              </a:rPr>
              <a:t>Guerin</a:t>
            </a:r>
            <a:r>
              <a:rPr lang="cy-GB" sz="3200" dirty="0">
                <a:latin typeface="Lucida Sans" panose="020B0602030504020204" pitchFamily="34" charset="0"/>
              </a:rPr>
              <a:t> (2017: 1)</a:t>
            </a:r>
            <a:endParaRPr lang="cy-GB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323528" y="1340768"/>
            <a:ext cx="8568952" cy="3744416"/>
          </a:xfrm>
        </p:spPr>
        <p:txBody>
          <a:bodyPr rtlCol="0">
            <a:noAutofit/>
          </a:bodyPr>
          <a:lstStyle/>
          <a:p>
            <a:pPr marL="0" indent="0" algn="just">
              <a:buNone/>
              <a:defRPr/>
            </a:pPr>
            <a:r>
              <a:rPr lang="en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“In culturally responsive paradigms, learning is recognized as sociocultural—being informed through </a:t>
            </a:r>
            <a:r>
              <a:rPr lang="en-GB" sz="2000" b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interactions with others</a:t>
            </a:r>
            <a:r>
              <a:rPr lang="en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 All students are recognized and valued as people who gain experiences and knowledge across many contexts. </a:t>
            </a:r>
            <a:r>
              <a:rPr lang="en-GB" sz="2000" b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Multiple perspectives are valued </a:t>
            </a:r>
            <a:r>
              <a:rPr lang="en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as shared understandings and constructions of learning are developed in response to observations and interactions in a community of learners—where </a:t>
            </a:r>
            <a:r>
              <a:rPr lang="en-GB" sz="2000" b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students and teachers learn with and from each other</a:t>
            </a:r>
            <a:r>
              <a:rPr lang="en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 Teachers who recognize themselves as capable of teaching everyone in the class are more likely to recognize everyone as a learner, to </a:t>
            </a:r>
            <a:r>
              <a:rPr lang="en-GB" sz="2000" b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think critically </a:t>
            </a:r>
            <a:r>
              <a:rPr lang="en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about their positioning and understanding of disability, and to plan teaching, learning, and assessment in inclusive ways of working.”</a:t>
            </a:r>
            <a:endParaRPr lang="cy-GB" sz="20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92034309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3200" dirty="0">
                <a:latin typeface="Lucida Sans" panose="020B0602030504020204" pitchFamily="34" charset="0"/>
              </a:rPr>
              <a:t>Edward T. Hall (1914-2009)</a:t>
            </a:r>
            <a:endParaRPr lang="cy-GB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11560" y="1844824"/>
            <a:ext cx="3528392" cy="3240360"/>
          </a:xfrm>
          <a:prstGeom prst="rect">
            <a:avLst/>
          </a:prstGeom>
        </p:spPr>
      </p:pic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412776"/>
            <a:ext cx="4316288" cy="432048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2200" dirty="0">
                <a:latin typeface="Lucida Sans" pitchFamily="34" charset="0"/>
              </a:rPr>
              <a:t>Anthropolegydd diwylliannol</a:t>
            </a:r>
          </a:p>
          <a:p>
            <a:pPr>
              <a:defRPr/>
            </a:pPr>
            <a:r>
              <a:rPr lang="cy-GB" altLang="cy-GB" sz="2200" dirty="0">
                <a:latin typeface="Lucida Sans" pitchFamily="34" charset="0"/>
              </a:rPr>
              <a:t>Ymchwilydd </a:t>
            </a:r>
            <a:r>
              <a:rPr lang="cy-GB" altLang="cy-GB" sz="2200" dirty="0" err="1">
                <a:latin typeface="Lucida Sans" pitchFamily="34" charset="0"/>
              </a:rPr>
              <a:t>trawsddiwylliannol</a:t>
            </a:r>
            <a:endParaRPr lang="cy-GB" altLang="cy-GB" sz="2200" dirty="0">
              <a:latin typeface="Lucida Sans" pitchFamily="34" charset="0"/>
            </a:endParaRPr>
          </a:p>
          <a:p>
            <a:pPr>
              <a:defRPr/>
            </a:pPr>
            <a:r>
              <a:rPr lang="cy-GB" altLang="cy-GB" sz="2200" dirty="0">
                <a:latin typeface="Lucida Sans" pitchFamily="34" charset="0"/>
              </a:rPr>
              <a:t>Cyfathrebu </a:t>
            </a:r>
            <a:r>
              <a:rPr lang="cy-GB" altLang="cy-GB" sz="2200" dirty="0" err="1">
                <a:latin typeface="Lucida Sans" pitchFamily="34" charset="0"/>
              </a:rPr>
              <a:t>rhyngddiwylliannol</a:t>
            </a:r>
            <a:endParaRPr lang="cy-GB" altLang="cy-GB" sz="2200" dirty="0">
              <a:latin typeface="Lucida Sans" pitchFamily="34" charset="0"/>
            </a:endParaRPr>
          </a:p>
          <a:p>
            <a:pPr marL="0" indent="0">
              <a:buNone/>
              <a:defRPr/>
            </a:pPr>
            <a:endParaRPr lang="cy-GB" altLang="cy-GB" sz="2200" dirty="0">
              <a:solidFill>
                <a:srgbClr val="002060"/>
              </a:solidFill>
              <a:latin typeface="Lucida Sans" pitchFamily="34" charset="0"/>
            </a:endParaRPr>
          </a:p>
          <a:p>
            <a:pPr>
              <a:defRPr/>
            </a:pPr>
            <a:r>
              <a:rPr lang="cy-GB" altLang="cy-GB" sz="2200" dirty="0">
                <a:solidFill>
                  <a:srgbClr val="002060"/>
                </a:solidFill>
                <a:latin typeface="Lucida Sans" pitchFamily="34" charset="0"/>
              </a:rPr>
              <a:t>Cultural </a:t>
            </a:r>
            <a:r>
              <a:rPr lang="cy-GB" altLang="cy-GB" sz="2200" dirty="0" err="1">
                <a:solidFill>
                  <a:srgbClr val="002060"/>
                </a:solidFill>
                <a:latin typeface="Lucida Sans" pitchFamily="34" charset="0"/>
              </a:rPr>
              <a:t>anthropologist</a:t>
            </a:r>
            <a:endParaRPr lang="cy-GB" altLang="cy-GB" sz="2200" dirty="0">
              <a:solidFill>
                <a:srgbClr val="002060"/>
              </a:solidFill>
              <a:latin typeface="Lucida Sans" pitchFamily="34" charset="0"/>
            </a:endParaRPr>
          </a:p>
          <a:p>
            <a:pPr>
              <a:defRPr/>
            </a:pPr>
            <a:r>
              <a:rPr lang="cy-GB" altLang="cy-GB" sz="2200" dirty="0">
                <a:solidFill>
                  <a:srgbClr val="002060"/>
                </a:solidFill>
                <a:latin typeface="Lucida Sans" pitchFamily="34" charset="0"/>
              </a:rPr>
              <a:t>Cross-</a:t>
            </a:r>
            <a:r>
              <a:rPr lang="cy-GB" altLang="cy-GB" sz="2200" dirty="0" err="1">
                <a:solidFill>
                  <a:srgbClr val="002060"/>
                </a:solidFill>
                <a:latin typeface="Lucida Sans" pitchFamily="34" charset="0"/>
              </a:rPr>
              <a:t>cultural</a:t>
            </a:r>
            <a:r>
              <a:rPr lang="cy-GB" altLang="cy-GB" sz="22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200" dirty="0" err="1">
                <a:solidFill>
                  <a:srgbClr val="002060"/>
                </a:solidFill>
                <a:latin typeface="Lucida Sans" pitchFamily="34" charset="0"/>
              </a:rPr>
              <a:t>researcher</a:t>
            </a:r>
            <a:endParaRPr lang="cy-GB" altLang="cy-GB" sz="2200" dirty="0">
              <a:solidFill>
                <a:srgbClr val="002060"/>
              </a:solidFill>
              <a:latin typeface="Lucida Sans" pitchFamily="34" charset="0"/>
            </a:endParaRPr>
          </a:p>
          <a:p>
            <a:pPr>
              <a:defRPr/>
            </a:pPr>
            <a:r>
              <a:rPr lang="cy-GB" altLang="cy-GB" sz="2200" dirty="0" err="1">
                <a:solidFill>
                  <a:srgbClr val="002060"/>
                </a:solidFill>
                <a:latin typeface="Lucida Sans" pitchFamily="34" charset="0"/>
              </a:rPr>
              <a:t>Intercultural</a:t>
            </a:r>
            <a:r>
              <a:rPr lang="cy-GB" altLang="cy-GB" sz="22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200" dirty="0" err="1">
                <a:solidFill>
                  <a:srgbClr val="002060"/>
                </a:solidFill>
                <a:latin typeface="Lucida Sans" pitchFamily="34" charset="0"/>
              </a:rPr>
              <a:t>communication</a:t>
            </a:r>
            <a:endParaRPr lang="cy-GB" altLang="cy-GB" sz="2200" dirty="0">
              <a:solidFill>
                <a:srgbClr val="002060"/>
              </a:solidFill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1751722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>
              <a:defRPr/>
            </a:pPr>
            <a:br>
              <a:rPr lang="cy-GB" altLang="en-US" sz="30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cy-GB" altLang="cy-GB" sz="3200" dirty="0">
                <a:solidFill>
                  <a:srgbClr val="002060"/>
                </a:solidFill>
                <a:latin typeface="Lucida Sans" pitchFamily="34" charset="0"/>
              </a:rPr>
              <a:t>Cultural </a:t>
            </a:r>
            <a:r>
              <a:rPr lang="cy-GB" altLang="cy-GB" sz="3200" dirty="0" err="1">
                <a:solidFill>
                  <a:srgbClr val="002060"/>
                </a:solidFill>
                <a:latin typeface="Lucida Sans" pitchFamily="34" charset="0"/>
              </a:rPr>
              <a:t>iceberg</a:t>
            </a:r>
            <a:r>
              <a:rPr lang="cy-GB" altLang="cy-GB" sz="3200" dirty="0">
                <a:solidFill>
                  <a:srgbClr val="002060"/>
                </a:solidFill>
                <a:latin typeface="Lucida Sans" pitchFamily="34" charset="0"/>
              </a:rPr>
              <a:t> model (Hall, 1976)</a:t>
            </a:r>
            <a:br>
              <a:rPr lang="cy-GB" altLang="cy-GB" sz="3200" dirty="0">
                <a:solidFill>
                  <a:srgbClr val="002060"/>
                </a:solidFill>
                <a:latin typeface="Lucida Sans" pitchFamily="34" charset="0"/>
              </a:rPr>
            </a:br>
            <a:endParaRPr lang="en-GB" altLang="cy-GB" sz="3200" dirty="0">
              <a:solidFill>
                <a:srgbClr val="002060"/>
              </a:solidFill>
              <a:latin typeface="Lucida Sans" pitchFamily="34" charset="0"/>
            </a:endParaRPr>
          </a:p>
        </p:txBody>
      </p:sp>
      <p:pic>
        <p:nvPicPr>
          <p:cNvPr id="3" name="Content Placeholder 2">
            <a:hlinkClick r:id="rId3"/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628650" y="1825625"/>
            <a:ext cx="783178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12786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3200" dirty="0">
                <a:latin typeface="Lucida Sans" panose="020B0602030504020204" pitchFamily="34" charset="0"/>
              </a:rPr>
              <a:t>James A. Banks (1941-   )</a:t>
            </a:r>
            <a:endParaRPr lang="cy-GB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412776"/>
            <a:ext cx="4316288" cy="432048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2200" dirty="0">
                <a:latin typeface="Lucida Sans" pitchFamily="34" charset="0"/>
              </a:rPr>
              <a:t>Addysgwr Americanaidd</a:t>
            </a:r>
          </a:p>
          <a:p>
            <a:pPr>
              <a:defRPr/>
            </a:pPr>
            <a:r>
              <a:rPr lang="cy-GB" altLang="cy-GB" sz="2200" i="1" dirty="0">
                <a:latin typeface="Lucida Sans" pitchFamily="34" charset="0"/>
              </a:rPr>
              <a:t>“Tad addysg amlddiwylliannol”</a:t>
            </a:r>
          </a:p>
          <a:p>
            <a:pPr>
              <a:defRPr/>
            </a:pPr>
            <a:r>
              <a:rPr lang="cy-GB" altLang="cy-GB" sz="2200" dirty="0">
                <a:latin typeface="Lucida Sans" pitchFamily="34" charset="0"/>
              </a:rPr>
              <a:t>Addysg amrywiaeth a dinasyddiaeth</a:t>
            </a:r>
          </a:p>
          <a:p>
            <a:pPr marL="0" indent="0">
              <a:buNone/>
              <a:defRPr/>
            </a:pPr>
            <a:endParaRPr lang="cy-GB" altLang="cy-GB" sz="2200" dirty="0">
              <a:solidFill>
                <a:srgbClr val="002060"/>
              </a:solidFill>
              <a:latin typeface="Lucida Sans" pitchFamily="34" charset="0"/>
            </a:endParaRPr>
          </a:p>
          <a:p>
            <a:pPr>
              <a:defRPr/>
            </a:pPr>
            <a:r>
              <a:rPr lang="cy-GB" altLang="cy-GB" sz="2200" dirty="0">
                <a:solidFill>
                  <a:srgbClr val="002060"/>
                </a:solidFill>
                <a:latin typeface="Lucida Sans" pitchFamily="34" charset="0"/>
              </a:rPr>
              <a:t>American </a:t>
            </a:r>
            <a:r>
              <a:rPr lang="cy-GB" altLang="cy-GB" sz="2200" dirty="0" err="1">
                <a:solidFill>
                  <a:srgbClr val="002060"/>
                </a:solidFill>
                <a:latin typeface="Lucida Sans" pitchFamily="34" charset="0"/>
              </a:rPr>
              <a:t>educator</a:t>
            </a:r>
            <a:endParaRPr lang="cy-GB" altLang="cy-GB" sz="2200" dirty="0">
              <a:solidFill>
                <a:srgbClr val="002060"/>
              </a:solidFill>
              <a:latin typeface="Lucida Sans" pitchFamily="34" charset="0"/>
            </a:endParaRPr>
          </a:p>
          <a:p>
            <a:pPr>
              <a:defRPr/>
            </a:pPr>
            <a:r>
              <a:rPr lang="cy-GB" altLang="cy-GB" sz="2200" i="1" dirty="0">
                <a:solidFill>
                  <a:srgbClr val="002060"/>
                </a:solidFill>
                <a:latin typeface="Lucida Sans" pitchFamily="34" charset="0"/>
              </a:rPr>
              <a:t>“The father of </a:t>
            </a:r>
            <a:r>
              <a:rPr lang="cy-GB" altLang="cy-GB" sz="2200" i="1" dirty="0" err="1">
                <a:solidFill>
                  <a:srgbClr val="002060"/>
                </a:solidFill>
                <a:latin typeface="Lucida Sans" pitchFamily="34" charset="0"/>
              </a:rPr>
              <a:t>multicultural</a:t>
            </a:r>
            <a:r>
              <a:rPr lang="cy-GB" altLang="cy-GB" sz="2200" i="1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200" i="1" dirty="0" err="1">
                <a:solidFill>
                  <a:srgbClr val="002060"/>
                </a:solidFill>
                <a:latin typeface="Lucida Sans" pitchFamily="34" charset="0"/>
              </a:rPr>
              <a:t>education</a:t>
            </a:r>
            <a:r>
              <a:rPr lang="cy-GB" altLang="cy-GB" sz="2200" i="1" dirty="0">
                <a:solidFill>
                  <a:srgbClr val="002060"/>
                </a:solidFill>
                <a:latin typeface="Lucida Sans" pitchFamily="34" charset="0"/>
              </a:rPr>
              <a:t>”</a:t>
            </a:r>
          </a:p>
          <a:p>
            <a:pPr>
              <a:defRPr/>
            </a:pPr>
            <a:r>
              <a:rPr lang="cy-GB" altLang="cy-GB" sz="2200" dirty="0" err="1">
                <a:solidFill>
                  <a:srgbClr val="002060"/>
                </a:solidFill>
                <a:latin typeface="Lucida Sans" pitchFamily="34" charset="0"/>
              </a:rPr>
              <a:t>Diversity</a:t>
            </a:r>
            <a:r>
              <a:rPr lang="cy-GB" altLang="cy-GB" sz="22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200" dirty="0" err="1">
                <a:solidFill>
                  <a:srgbClr val="002060"/>
                </a:solidFill>
                <a:latin typeface="Lucida Sans" pitchFamily="34" charset="0"/>
              </a:rPr>
              <a:t>and</a:t>
            </a:r>
            <a:r>
              <a:rPr lang="cy-GB" altLang="cy-GB" sz="22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200" dirty="0" err="1">
                <a:solidFill>
                  <a:srgbClr val="002060"/>
                </a:solidFill>
                <a:latin typeface="Lucida Sans" pitchFamily="34" charset="0"/>
              </a:rPr>
              <a:t>citizenship</a:t>
            </a:r>
            <a:r>
              <a:rPr lang="cy-GB" altLang="cy-GB" sz="22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200" dirty="0" err="1">
                <a:solidFill>
                  <a:srgbClr val="002060"/>
                </a:solidFill>
                <a:latin typeface="Lucida Sans" pitchFamily="34" charset="0"/>
              </a:rPr>
              <a:t>education</a:t>
            </a:r>
            <a:endParaRPr lang="cy-GB" altLang="cy-GB" sz="2200" dirty="0">
              <a:solidFill>
                <a:srgbClr val="002060"/>
              </a:solidFill>
              <a:latin typeface="Lucida Sans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600" y="1556792"/>
            <a:ext cx="3264024" cy="3744416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5778070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 idx="4294967295"/>
          </p:nvPr>
        </p:nvSpPr>
        <p:spPr>
          <a:xfrm>
            <a:off x="611560" y="274639"/>
            <a:ext cx="7618040" cy="70609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30504020204" pitchFamily="34" charset="0"/>
              </a:rPr>
              <a:t>Addysg Amlddiwylliannol – 5 dimensiwn</a:t>
            </a:r>
            <a:br>
              <a:rPr lang="cy-GB" sz="2400" dirty="0">
                <a:latin typeface="Lucida Sans" panose="020B0602030504020204" pitchFamily="34" charset="0"/>
              </a:rPr>
            </a:br>
            <a:endParaRPr lang="cy-GB" sz="14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323873458"/>
              </p:ext>
            </p:extLst>
          </p:nvPr>
        </p:nvGraphicFramePr>
        <p:xfrm>
          <a:off x="539552" y="1124744"/>
          <a:ext cx="8136904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47497228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 idx="4294967295"/>
          </p:nvPr>
        </p:nvSpPr>
        <p:spPr>
          <a:xfrm>
            <a:off x="611560" y="274639"/>
            <a:ext cx="7618040" cy="70609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cy-GB" sz="2400" dirty="0">
                <a:latin typeface="Lucida Sans" panose="020B0602030504020204" pitchFamily="34" charset="0"/>
              </a:rPr>
            </a:br>
            <a:r>
              <a:rPr lang="cy-GB" sz="2400" dirty="0" err="1">
                <a:solidFill>
                  <a:srgbClr val="002060"/>
                </a:solidFill>
                <a:latin typeface="Lucida Sans" panose="020B0602030504020204" pitchFamily="34" charset="0"/>
              </a:rPr>
              <a:t>Multicultural</a:t>
            </a:r>
            <a:r>
              <a:rPr lang="cy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cy-GB" sz="2400" dirty="0" err="1">
                <a:solidFill>
                  <a:srgbClr val="002060"/>
                </a:solidFill>
                <a:latin typeface="Lucida Sans" panose="020B0602030504020204" pitchFamily="34" charset="0"/>
              </a:rPr>
              <a:t>Education</a:t>
            </a:r>
            <a:r>
              <a:rPr lang="cy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 – 5 </a:t>
            </a:r>
            <a:r>
              <a:rPr lang="cy-GB" sz="2400" dirty="0" err="1">
                <a:solidFill>
                  <a:srgbClr val="002060"/>
                </a:solidFill>
                <a:latin typeface="Lucida Sans" panose="020B0602030504020204" pitchFamily="34" charset="0"/>
              </a:rPr>
              <a:t>dimensions</a:t>
            </a:r>
            <a:endParaRPr lang="cy-GB" sz="14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522396520"/>
              </p:ext>
            </p:extLst>
          </p:nvPr>
        </p:nvGraphicFramePr>
        <p:xfrm>
          <a:off x="539552" y="1124744"/>
          <a:ext cx="8136904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96544522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922337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sz="2800" dirty="0">
                <a:latin typeface="Lucida Sans" panose="020B0602030504020204" pitchFamily="34" charset="0"/>
              </a:rPr>
              <a:t>4 Dull o ymdrin â Chwricwlwm Amlddiwylliannol</a:t>
            </a:r>
            <a:br>
              <a:rPr lang="cy-GB" sz="2800" dirty="0">
                <a:latin typeface="Lucida Sans" panose="020B0602030504020204" pitchFamily="34" charset="0"/>
              </a:rPr>
            </a:br>
            <a:r>
              <a:rPr lang="cy-GB" sz="2800" dirty="0">
                <a:solidFill>
                  <a:srgbClr val="002060"/>
                </a:solidFill>
                <a:latin typeface="Lucida Sans" panose="020B0602030504020204" pitchFamily="34" charset="0"/>
              </a:rPr>
              <a:t>4 </a:t>
            </a:r>
            <a:r>
              <a:rPr lang="cy-GB" sz="2800" dirty="0" err="1">
                <a:solidFill>
                  <a:srgbClr val="002060"/>
                </a:solidFill>
                <a:latin typeface="Lucida Sans" panose="020B0602030504020204" pitchFamily="34" charset="0"/>
              </a:rPr>
              <a:t>Approaches</a:t>
            </a:r>
            <a:r>
              <a:rPr lang="cy-GB" sz="2800" dirty="0">
                <a:solidFill>
                  <a:srgbClr val="002060"/>
                </a:solidFill>
                <a:latin typeface="Lucida Sans" panose="020B0602030504020204" pitchFamily="34" charset="0"/>
              </a:rPr>
              <a:t> to </a:t>
            </a:r>
            <a:r>
              <a:rPr lang="cy-GB" sz="2800" dirty="0" err="1">
                <a:solidFill>
                  <a:srgbClr val="002060"/>
                </a:solidFill>
                <a:latin typeface="Lucida Sans" panose="020B0602030504020204" pitchFamily="34" charset="0"/>
              </a:rPr>
              <a:t>Multicultural</a:t>
            </a:r>
            <a:r>
              <a:rPr lang="cy-GB" sz="2800" dirty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cy-GB" sz="2800" dirty="0" err="1">
                <a:solidFill>
                  <a:srgbClr val="002060"/>
                </a:solidFill>
                <a:latin typeface="Lucida Sans" panose="020B0602030504020204" pitchFamily="34" charset="0"/>
              </a:rPr>
              <a:t>Curriculum</a:t>
            </a:r>
            <a:endParaRPr lang="cy-GB" sz="1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66750" y="1328721"/>
            <a:ext cx="7577658" cy="4896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464699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68761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0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Darllen</a:t>
            </a:r>
            <a:br>
              <a:rPr lang="cy-GB" altLang="en-US" sz="30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0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Reading</a:t>
            </a:r>
            <a:endParaRPr lang="en-GB" altLang="cy-GB" sz="3200" dirty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251520" y="1340768"/>
            <a:ext cx="8496944" cy="48361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Alsubaie, M.A. (2015) ‘Examples of current issues in the multicultural classroom’, </a:t>
            </a:r>
            <a:r>
              <a:rPr lang="en-GB" i="1" dirty="0"/>
              <a:t>Journal of Education and Practice</a:t>
            </a:r>
            <a:r>
              <a:rPr lang="en-GB" dirty="0"/>
              <a:t>, 6(10), pp.86-89. [On-line]. Available at: </a:t>
            </a:r>
            <a:r>
              <a:rPr lang="en-GB" dirty="0">
                <a:hlinkClick r:id="rId3"/>
              </a:rPr>
              <a:t>https://files.eric.ed.gov/fulltext/EJ1081654.pdf</a:t>
            </a:r>
            <a:r>
              <a:rPr lang="en-GB" dirty="0"/>
              <a:t> [Accessed: February 14 2020].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Tierney, R.D. (2012) </a:t>
            </a:r>
            <a:r>
              <a:rPr lang="en-GB" i="1" dirty="0"/>
              <a:t>Fairness in classroom assessment</a:t>
            </a:r>
            <a:r>
              <a:rPr lang="en-GB" dirty="0"/>
              <a:t>. Sage Publications Ltd. [On-line]. Available at: </a:t>
            </a:r>
            <a:r>
              <a:rPr lang="en-GB" dirty="0">
                <a:hlinkClick r:id="rId4"/>
              </a:rPr>
              <a:t>https://www.researchgate.net</a:t>
            </a:r>
            <a:r>
              <a:rPr lang="en-GB" dirty="0"/>
              <a:t> [Accessed: February 14 2020].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236061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3593"/>
          </a:xfrm>
        </p:spPr>
        <p:txBody>
          <a:bodyPr>
            <a:normAutofit fontScale="90000"/>
          </a:bodyPr>
          <a:lstStyle/>
          <a:p>
            <a:r>
              <a:rPr lang="en-GB" sz="2800" dirty="0" err="1">
                <a:latin typeface="Lucida Sans" panose="020B0602030504020204" pitchFamily="34" charset="0"/>
              </a:rPr>
              <a:t>Gallu</a:t>
            </a:r>
            <a:r>
              <a:rPr lang="en-GB" sz="2800" dirty="0">
                <a:latin typeface="Lucida Sans" panose="020B0602030504020204" pitchFamily="34" charset="0"/>
              </a:rPr>
              <a:t> </a:t>
            </a:r>
            <a:r>
              <a:rPr lang="en-GB" sz="1800" dirty="0">
                <a:latin typeface="Lucida Sans" panose="020B0602030504020204" pitchFamily="34" charset="0"/>
              </a:rPr>
              <a:t>(</a:t>
            </a:r>
            <a:r>
              <a:rPr lang="en-GB" sz="1800" dirty="0" err="1">
                <a:latin typeface="Lucida Sans" panose="020B0602030504020204" pitchFamily="34" charset="0"/>
              </a:rPr>
              <a:t>Dweck</a:t>
            </a:r>
            <a:r>
              <a:rPr lang="en-GB" sz="1800" dirty="0">
                <a:latin typeface="Lucida Sans" panose="020B0602030504020204" pitchFamily="34" charset="0"/>
              </a:rPr>
              <a:t>, 1991: 57)</a:t>
            </a:r>
            <a:br>
              <a:rPr lang="en-GB" sz="2800" dirty="0">
                <a:latin typeface="Lucida Sans" panose="020B0602030504020204" pitchFamily="34" charset="0"/>
              </a:rPr>
            </a:br>
            <a:r>
              <a:rPr lang="en-GB" sz="2800" dirty="0">
                <a:solidFill>
                  <a:srgbClr val="002060"/>
                </a:solidFill>
                <a:latin typeface="Lucida Sans" panose="020B0602030504020204" pitchFamily="34" charset="0"/>
              </a:rPr>
              <a:t>Ability </a:t>
            </a:r>
            <a:r>
              <a:rPr lang="en-GB" sz="1800" dirty="0">
                <a:solidFill>
                  <a:srgbClr val="002060"/>
                </a:solidFill>
                <a:latin typeface="Lucida Sans" panose="020B0602030504020204" pitchFamily="34" charset="0"/>
              </a:rPr>
              <a:t>(</a:t>
            </a:r>
            <a:r>
              <a:rPr lang="en-GB" sz="1800" dirty="0" err="1">
                <a:solidFill>
                  <a:srgbClr val="002060"/>
                </a:solidFill>
                <a:latin typeface="Lucida Sans" panose="020B0602030504020204" pitchFamily="34" charset="0"/>
              </a:rPr>
              <a:t>Dweck</a:t>
            </a:r>
            <a:r>
              <a:rPr lang="en-GB" sz="1800" dirty="0">
                <a:solidFill>
                  <a:srgbClr val="002060"/>
                </a:solidFill>
                <a:latin typeface="Lucida Sans" panose="020B0602030504020204" pitchFamily="34" charset="0"/>
              </a:rPr>
              <a:t>, 1991: 57)</a:t>
            </a:r>
            <a:endParaRPr lang="en-GB" sz="28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052736"/>
            <a:ext cx="8784976" cy="4896544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GB" dirty="0"/>
              <a:t>“</a:t>
            </a:r>
            <a:r>
              <a:rPr lang="en-GB" b="1" dirty="0"/>
              <a:t>Children's conceptions of ability play a pivotal role in their achievement motivation</a:t>
            </a:r>
            <a:r>
              <a:rPr lang="en-GB" dirty="0"/>
              <a:t>. During grade school and middle school, critical changes take place in these conceptions and their influence on achievement motivation. It is during this time that </a:t>
            </a:r>
            <a:r>
              <a:rPr lang="en-GB" b="1" dirty="0"/>
              <a:t>children come to fully understand the idea of ability</a:t>
            </a:r>
            <a:r>
              <a:rPr lang="en-GB" dirty="0"/>
              <a:t> as a potentially stable trait of the self; to reason fluently about the relations among intellectual ability, effort, and performance; and, perhaps most important, to show a coherent relation both among their achievement beliefs and between their ability beliefs and their motivation.</a:t>
            </a:r>
          </a:p>
          <a:p>
            <a:pPr marL="0" indent="0" algn="just">
              <a:buNone/>
            </a:pPr>
            <a:r>
              <a:rPr lang="en-GB" dirty="0"/>
              <a:t>As these conceptions develop, </a:t>
            </a:r>
            <a:r>
              <a:rPr lang="en-GB" b="1" dirty="0"/>
              <a:t>children become more concerned about their ability </a:t>
            </a:r>
            <a:r>
              <a:rPr lang="en-GB" dirty="0"/>
              <a:t>and </a:t>
            </a:r>
            <a:r>
              <a:rPr lang="en-GB" b="1" dirty="0"/>
              <a:t>more sensitive to evaluation, especially negative evaluation</a:t>
            </a:r>
            <a:r>
              <a:rPr lang="en-GB" dirty="0"/>
              <a:t>. Moreover, once they have developed a clear and coherent understanding of ability, the particular conception of ability they adopt will determine a great deal about their motivational patterns. It will influence such things as whether they seek and enjoy challenges and how resilient they are in the face of setbacks.”</a:t>
            </a:r>
          </a:p>
        </p:txBody>
      </p:sp>
    </p:spTree>
    <p:extLst>
      <p:ext uri="{BB962C8B-B14F-4D97-AF65-F5344CB8AC3E}">
        <p14:creationId xmlns:p14="http://schemas.microsoft.com/office/powerpoint/2010/main" val="14298903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87610"/>
          </a:xfrm>
        </p:spPr>
        <p:txBody>
          <a:bodyPr>
            <a:normAutofit fontScale="90000"/>
          </a:bodyPr>
          <a:lstStyle/>
          <a:p>
            <a:r>
              <a:rPr lang="en-GB" sz="2800" dirty="0" err="1">
                <a:latin typeface="Lucida Sans" panose="020B0602030504020204" pitchFamily="34" charset="0"/>
              </a:rPr>
              <a:t>Meddylfryd</a:t>
            </a:r>
            <a:br>
              <a:rPr lang="en-GB" sz="2800" dirty="0">
                <a:latin typeface="Lucida Sans" panose="020B0602030504020204" pitchFamily="34" charset="0"/>
              </a:rPr>
            </a:br>
            <a:r>
              <a:rPr lang="en-GB" sz="2800" dirty="0" err="1">
                <a:solidFill>
                  <a:srgbClr val="002060"/>
                </a:solidFill>
                <a:latin typeface="Lucida Sans" panose="020B0602030504020204" pitchFamily="34" charset="0"/>
              </a:rPr>
              <a:t>Mindset</a:t>
            </a:r>
            <a:endParaRPr lang="en-GB" sz="28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1038224"/>
            <a:ext cx="8712968" cy="5487119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092330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119658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Gallu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a’r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Cwricwlwm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Ability and the Curriculum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484785"/>
            <a:ext cx="4263330" cy="3960439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Lucida Sans" panose="020B0602030504020204" pitchFamily="34" charset="0"/>
              </a:rPr>
              <a:t>Grwpio plant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ôl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gallu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Ymarferwyr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defnyddio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gallu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dosbarthu</a:t>
            </a:r>
            <a:r>
              <a:rPr lang="en-GB" dirty="0">
                <a:latin typeface="Lucida Sans" panose="020B0602030504020204" pitchFamily="34" charset="0"/>
              </a:rPr>
              <a:t> a </a:t>
            </a:r>
            <a:r>
              <a:rPr lang="en-GB" dirty="0" err="1">
                <a:latin typeface="Lucida Sans" panose="020B0602030504020204" pitchFamily="34" charset="0"/>
              </a:rPr>
              <a:t>graddio</a:t>
            </a:r>
            <a:r>
              <a:rPr lang="en-GB" dirty="0">
                <a:latin typeface="Lucida Sans" panose="020B0602030504020204" pitchFamily="34" charset="0"/>
              </a:rPr>
              <a:t> plant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Cyswllt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agos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rhwng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gallu</a:t>
            </a:r>
            <a:r>
              <a:rPr lang="en-GB" dirty="0">
                <a:latin typeface="Lucida Sans" panose="020B0602030504020204" pitchFamily="34" charset="0"/>
              </a:rPr>
              <a:t> a </a:t>
            </a:r>
            <a:r>
              <a:rPr lang="en-GB" dirty="0" err="1">
                <a:latin typeface="Lucida Sans" panose="020B0602030504020204" pitchFamily="34" charset="0"/>
              </a:rPr>
              <a:t>deilliannau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Cefndiroedd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diwylliannol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siapio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canfyddiadau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athrawon</a:t>
            </a:r>
            <a:r>
              <a:rPr lang="en-GB" dirty="0">
                <a:latin typeface="Lucida Sans" panose="020B0602030504020204" pitchFamily="34" charset="0"/>
              </a:rPr>
              <a:t> am </a:t>
            </a:r>
            <a:r>
              <a:rPr lang="en-GB" dirty="0" err="1">
                <a:latin typeface="Lucida Sans" panose="020B0602030504020204" pitchFamily="34" charset="0"/>
              </a:rPr>
              <a:t>allu</a:t>
            </a:r>
            <a:r>
              <a:rPr lang="en-GB" dirty="0">
                <a:latin typeface="Lucida Sans" panose="020B0602030504020204" pitchFamily="34" charset="0"/>
              </a:rPr>
              <a:t> plant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84785"/>
            <a:ext cx="4263330" cy="4692178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Grouping children according to ability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Ability used by practitioners to sort and rank children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Ability closely linked to outcomes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Cultural backgrounds shape teachers’ perceptions of children’s abilities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176615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119658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Gallu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a’r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Cwricwlwm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Ability and the Curriculum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484785"/>
            <a:ext cx="4263330" cy="396043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latin typeface="Lucida Sans" panose="020B0602030504020204" pitchFamily="34" charset="0"/>
              </a:rPr>
              <a:t>Plant â </a:t>
            </a:r>
            <a:r>
              <a:rPr lang="en-GB" b="1" dirty="0" err="1">
                <a:latin typeface="Lucida Sans" panose="020B0602030504020204" pitchFamily="34" charset="0"/>
              </a:rPr>
              <a:t>gallu</a:t>
            </a:r>
            <a:r>
              <a:rPr lang="en-GB" b="1" dirty="0">
                <a:latin typeface="Lucida Sans" panose="020B0602030504020204" pitchFamily="34" charset="0"/>
              </a:rPr>
              <a:t> is</a:t>
            </a:r>
          </a:p>
          <a:p>
            <a:pPr marL="0" indent="0">
              <a:buNone/>
            </a:pPr>
            <a:r>
              <a:rPr lang="en-GB" dirty="0">
                <a:latin typeface="Lucida Sans" panose="020B0602030504020204" pitchFamily="34" charset="0"/>
              </a:rPr>
              <a:t>- </a:t>
            </a:r>
            <a:r>
              <a:rPr lang="en-GB" dirty="0" err="1">
                <a:latin typeface="Lucida Sans" panose="020B0602030504020204" pitchFamily="34" charset="0"/>
              </a:rPr>
              <a:t>Athrawon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credu</a:t>
            </a:r>
            <a:r>
              <a:rPr lang="en-GB" dirty="0">
                <a:latin typeface="Lucida Sans" panose="020B0602030504020204" pitchFamily="34" charset="0"/>
              </a:rPr>
              <a:t> bod </a:t>
            </a:r>
            <a:r>
              <a:rPr lang="en-GB" dirty="0" err="1">
                <a:latin typeface="Lucida Sans" panose="020B0602030504020204" pitchFamily="34" charset="0"/>
              </a:rPr>
              <a:t>ganddynt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gallu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sefydlog</a:t>
            </a:r>
            <a:endParaRPr lang="en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Lucida Sans" panose="020B0602030504020204" pitchFamily="34" charset="0"/>
              </a:rPr>
              <a:t>-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derbyn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cwricwlwm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llai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heriol</a:t>
            </a:r>
            <a:endParaRPr lang="en-GB" dirty="0">
              <a:latin typeface="Lucida Sans" panose="020B0602030504020204" pitchFamily="34" charset="0"/>
            </a:endParaRPr>
          </a:p>
          <a:p>
            <a:endParaRPr lang="en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Lucida Sans" panose="020B0602030504020204" pitchFamily="34" charset="0"/>
              </a:rPr>
              <a:t>Plant â </a:t>
            </a:r>
            <a:r>
              <a:rPr lang="en-GB" b="1" dirty="0" err="1">
                <a:latin typeface="Lucida Sans" panose="020B0602030504020204" pitchFamily="34" charset="0"/>
              </a:rPr>
              <a:t>gallu</a:t>
            </a:r>
            <a:r>
              <a:rPr lang="en-GB" b="1" dirty="0">
                <a:latin typeface="Lucida Sans" panose="020B0602030504020204" pitchFamily="34" charset="0"/>
              </a:rPr>
              <a:t> </a:t>
            </a:r>
            <a:r>
              <a:rPr lang="en-GB" b="1" dirty="0" err="1">
                <a:latin typeface="Lucida Sans" panose="020B0602030504020204" pitchFamily="34" charset="0"/>
              </a:rPr>
              <a:t>uwch</a:t>
            </a:r>
            <a:endParaRPr lang="en-GB" b="1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Lucida Sans" panose="020B0602030504020204" pitchFamily="34" charset="0"/>
              </a:rPr>
              <a:t>- </a:t>
            </a:r>
            <a:r>
              <a:rPr lang="en-GB" dirty="0" err="1">
                <a:latin typeface="Lucida Sans" panose="020B0602030504020204" pitchFamily="34" charset="0"/>
              </a:rPr>
              <a:t>Athrawon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credu</a:t>
            </a:r>
            <a:r>
              <a:rPr lang="en-GB" dirty="0">
                <a:latin typeface="Lucida Sans" panose="020B0602030504020204" pitchFamily="34" charset="0"/>
              </a:rPr>
              <a:t> bod </a:t>
            </a:r>
            <a:r>
              <a:rPr lang="en-GB" dirty="0" err="1">
                <a:latin typeface="Lucida Sans" panose="020B0602030504020204" pitchFamily="34" charset="0"/>
              </a:rPr>
              <a:t>ganddynt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potensial</a:t>
            </a:r>
            <a:r>
              <a:rPr lang="en-GB" dirty="0">
                <a:latin typeface="Lucida Sans" panose="020B0602030504020204" pitchFamily="34" charset="0"/>
              </a:rPr>
              <a:t>/ </a:t>
            </a:r>
            <a:r>
              <a:rPr lang="en-GB" dirty="0" err="1">
                <a:latin typeface="Lucida Sans" panose="020B0602030504020204" pitchFamily="34" charset="0"/>
              </a:rPr>
              <a:t>deallusrwydd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hydrin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84785"/>
            <a:ext cx="4263330" cy="469217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Lucida Sans" panose="020B0602030504020204" pitchFamily="34" charset="0"/>
              </a:rPr>
              <a:t>Lower ability children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Teachers believe they have fixed state ability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Given less demanding curriculum</a:t>
            </a:r>
          </a:p>
          <a:p>
            <a:pPr>
              <a:buFontTx/>
              <a:buChar char="-"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Lucida Sans" panose="020B0602030504020204" pitchFamily="34" charset="0"/>
              </a:rPr>
              <a:t>Higher ability children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- Teachers believe they have potential/malleable intellect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069794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68761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0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Darllen</a:t>
            </a:r>
            <a:br>
              <a:rPr lang="cy-GB" altLang="en-US" sz="30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0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Reading</a:t>
            </a:r>
            <a:endParaRPr lang="en-GB" altLang="cy-GB" sz="3200" dirty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251520" y="1340769"/>
            <a:ext cx="8496944" cy="403244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err="1"/>
              <a:t>Olszewski-Kubilius</a:t>
            </a:r>
            <a:r>
              <a:rPr lang="en-GB" dirty="0"/>
              <a:t>, P. and </a:t>
            </a:r>
            <a:r>
              <a:rPr lang="en-GB" dirty="0" err="1"/>
              <a:t>Clarenbach</a:t>
            </a:r>
            <a:r>
              <a:rPr lang="en-GB" dirty="0"/>
              <a:t>, J. (2012) ‘Unlocking emergent talent: Supporting high achievement of low-income, high-ability students’. [On-line]. Available at: </a:t>
            </a:r>
            <a:r>
              <a:rPr lang="en-GB" dirty="0">
                <a:hlinkClick r:id="rId3"/>
              </a:rPr>
              <a:t>https://vtechworks.lib.vt.edu/bitstream/handle/10919/95163/UnlockingEmergentTalent.pdf?sequence=1&amp;isAllowed=y</a:t>
            </a:r>
            <a:r>
              <a:rPr lang="en-GB" dirty="0"/>
              <a:t> [Accessed: February 17 2020].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Parekh, G. (2017) ‘The tyranny of “ability”’, </a:t>
            </a:r>
            <a:r>
              <a:rPr lang="en-GB" i="1" dirty="0"/>
              <a:t>Curriculum Inquiry. </a:t>
            </a:r>
            <a:r>
              <a:rPr lang="en-GB" dirty="0"/>
              <a:t>47, pp. 337-343. [On-line]. Available at: </a:t>
            </a:r>
            <a:r>
              <a:rPr lang="en-GB" dirty="0">
                <a:hlinkClick r:id="rId4"/>
              </a:rPr>
              <a:t>https://www.tandfonline.com/doi/full/10.1080/03626784.2017.1383755</a:t>
            </a:r>
            <a:r>
              <a:rPr lang="en-GB" dirty="0"/>
              <a:t> [Accessed: February 17 2020].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62365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179512" y="332656"/>
            <a:ext cx="8892480" cy="6048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84165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395536" y="404813"/>
            <a:ext cx="8061077" cy="359891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20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Cyfeirnodi</a:t>
            </a:r>
            <a:br>
              <a:rPr lang="en-GB" altLang="en-US" sz="20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20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References</a:t>
            </a:r>
            <a:endParaRPr lang="en-GB" altLang="cy-GB" sz="2000" dirty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1052736"/>
            <a:ext cx="8496944" cy="4690839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GB" altLang="cy-GB" sz="1200" dirty="0" err="1">
                <a:latin typeface="Lucida Sans" pitchFamily="34" charset="0"/>
              </a:rPr>
              <a:t>Bornman</a:t>
            </a:r>
            <a:r>
              <a:rPr lang="en-GB" altLang="cy-GB" sz="1200" dirty="0">
                <a:latin typeface="Lucida Sans" pitchFamily="34" charset="0"/>
              </a:rPr>
              <a:t>, J., </a:t>
            </a:r>
            <a:r>
              <a:rPr lang="en-GB" altLang="cy-GB" sz="1200" dirty="0" err="1">
                <a:latin typeface="Lucida Sans" pitchFamily="34" charset="0"/>
              </a:rPr>
              <a:t>Sevcik</a:t>
            </a:r>
            <a:r>
              <a:rPr lang="en-GB" altLang="cy-GB" sz="1200" dirty="0">
                <a:latin typeface="Lucida Sans" pitchFamily="34" charset="0"/>
              </a:rPr>
              <a:t>, R.A., </a:t>
            </a:r>
            <a:r>
              <a:rPr lang="en-GB" altLang="cy-GB" sz="1200" dirty="0" err="1">
                <a:latin typeface="Lucida Sans" pitchFamily="34" charset="0"/>
              </a:rPr>
              <a:t>Romski</a:t>
            </a:r>
            <a:r>
              <a:rPr lang="en-GB" altLang="cy-GB" sz="1200" dirty="0">
                <a:latin typeface="Lucida Sans" pitchFamily="34" charset="0"/>
              </a:rPr>
              <a:t>, M. and </a:t>
            </a:r>
            <a:r>
              <a:rPr lang="en-GB" altLang="cy-GB" sz="1200" dirty="0" err="1">
                <a:latin typeface="Lucida Sans" pitchFamily="34" charset="0"/>
              </a:rPr>
              <a:t>Pae</a:t>
            </a:r>
            <a:r>
              <a:rPr lang="en-GB" altLang="cy-GB" sz="1200" dirty="0">
                <a:latin typeface="Lucida Sans" pitchFamily="34" charset="0"/>
              </a:rPr>
              <a:t>, H.K. (2010) ‘Successfully translating language and culture when adapting assessment measures’, </a:t>
            </a:r>
            <a:r>
              <a:rPr lang="en-GB" altLang="cy-GB" sz="1200" i="1" dirty="0">
                <a:latin typeface="Lucida Sans" pitchFamily="34" charset="0"/>
              </a:rPr>
              <a:t>Journal of Policy and Practice in Intellectual Disabilities</a:t>
            </a:r>
            <a:r>
              <a:rPr lang="en-GB" altLang="cy-GB" sz="1200" dirty="0">
                <a:latin typeface="Lucida Sans" pitchFamily="34" charset="0"/>
              </a:rPr>
              <a:t>, 7(2), pp.111-118.</a:t>
            </a:r>
          </a:p>
          <a:p>
            <a:pPr marL="0" indent="0">
              <a:buNone/>
              <a:defRPr/>
            </a:pPr>
            <a:r>
              <a:rPr lang="en-GB" altLang="cy-GB" sz="1200" dirty="0" err="1">
                <a:latin typeface="Lucida Sans" pitchFamily="34" charset="0"/>
              </a:rPr>
              <a:t>Devarakonda</a:t>
            </a:r>
            <a:r>
              <a:rPr lang="en-GB" altLang="cy-GB" sz="1200" dirty="0">
                <a:latin typeface="Lucida Sans" pitchFamily="34" charset="0"/>
              </a:rPr>
              <a:t>, C. (2013) </a:t>
            </a:r>
            <a:r>
              <a:rPr lang="en-GB" altLang="cy-GB" sz="1200" i="1" dirty="0">
                <a:latin typeface="Lucida Sans" pitchFamily="34" charset="0"/>
              </a:rPr>
              <a:t>Diversity &amp; Inclusion in Early Childhood: An Introduction. </a:t>
            </a:r>
            <a:r>
              <a:rPr lang="en-GB" altLang="cy-GB" sz="1200" dirty="0">
                <a:latin typeface="Lucida Sans" pitchFamily="34" charset="0"/>
              </a:rPr>
              <a:t>London: Sage Publications Ltd.</a:t>
            </a:r>
          </a:p>
          <a:p>
            <a:pPr marL="0" indent="0">
              <a:buNone/>
              <a:defRPr/>
            </a:pPr>
            <a:r>
              <a:rPr lang="en-GB" altLang="cy-GB" sz="1200" dirty="0" err="1">
                <a:latin typeface="Lucida Sans" pitchFamily="34" charset="0"/>
              </a:rPr>
              <a:t>Dweck</a:t>
            </a:r>
            <a:r>
              <a:rPr lang="en-GB" altLang="cy-GB" sz="1200" dirty="0">
                <a:latin typeface="Lucida Sans" pitchFamily="34" charset="0"/>
              </a:rPr>
              <a:t>, C. S. (2017) </a:t>
            </a:r>
            <a:r>
              <a:rPr lang="en-GB" altLang="cy-GB" sz="1200" i="1" dirty="0" err="1">
                <a:latin typeface="Lucida Sans" pitchFamily="34" charset="0"/>
              </a:rPr>
              <a:t>Mindset</a:t>
            </a:r>
            <a:r>
              <a:rPr lang="en-GB" altLang="cy-GB" sz="1200" i="1" dirty="0">
                <a:latin typeface="Lucida Sans" pitchFamily="34" charset="0"/>
              </a:rPr>
              <a:t>: Changing the way you think to fulfil your potential. </a:t>
            </a:r>
            <a:r>
              <a:rPr lang="en-GB" altLang="cy-GB" sz="1200" dirty="0">
                <a:latin typeface="Lucida Sans" pitchFamily="34" charset="0"/>
              </a:rPr>
              <a:t>New York: Random House </a:t>
            </a:r>
          </a:p>
          <a:p>
            <a:pPr marL="0" indent="0">
              <a:buNone/>
              <a:defRPr/>
            </a:pPr>
            <a:r>
              <a:rPr lang="en-GB" altLang="cy-GB" sz="1200" dirty="0" err="1">
                <a:latin typeface="Lucida Sans" pitchFamily="34" charset="0"/>
              </a:rPr>
              <a:t>Georgeson</a:t>
            </a:r>
            <a:r>
              <a:rPr lang="en-GB" altLang="cy-GB" sz="1200" dirty="0">
                <a:latin typeface="Lucida Sans" pitchFamily="34" charset="0"/>
              </a:rPr>
              <a:t>, J., Campbell-Barr, V., </a:t>
            </a:r>
            <a:r>
              <a:rPr lang="en-GB" altLang="cy-GB" sz="1200" dirty="0" err="1">
                <a:latin typeface="Lucida Sans" pitchFamily="34" charset="0"/>
              </a:rPr>
              <a:t>Bakosi</a:t>
            </a:r>
            <a:r>
              <a:rPr lang="en-GB" altLang="cy-GB" sz="1200" dirty="0">
                <a:latin typeface="Lucida Sans" pitchFamily="34" charset="0"/>
              </a:rPr>
              <a:t>, É., </a:t>
            </a:r>
            <a:r>
              <a:rPr lang="en-GB" altLang="cy-GB" sz="1200" dirty="0" err="1">
                <a:latin typeface="Lucida Sans" pitchFamily="34" charset="0"/>
              </a:rPr>
              <a:t>Nemes</a:t>
            </a:r>
            <a:r>
              <a:rPr lang="en-GB" altLang="cy-GB" sz="1200" dirty="0">
                <a:latin typeface="Lucida Sans" pitchFamily="34" charset="0"/>
              </a:rPr>
              <a:t>, M., </a:t>
            </a:r>
            <a:r>
              <a:rPr lang="en-GB" altLang="cy-GB" sz="1200" dirty="0" err="1">
                <a:latin typeface="Lucida Sans" pitchFamily="34" charset="0"/>
              </a:rPr>
              <a:t>Pálfi</a:t>
            </a:r>
            <a:r>
              <a:rPr lang="en-GB" altLang="cy-GB" sz="1200" dirty="0">
                <a:latin typeface="Lucida Sans" pitchFamily="34" charset="0"/>
              </a:rPr>
              <a:t>, S. and </a:t>
            </a:r>
            <a:r>
              <a:rPr lang="en-GB" altLang="cy-GB" sz="1200" dirty="0" err="1">
                <a:latin typeface="Lucida Sans" pitchFamily="34" charset="0"/>
              </a:rPr>
              <a:t>Sorzio</a:t>
            </a:r>
            <a:r>
              <a:rPr lang="en-GB" altLang="cy-GB" sz="1200" dirty="0">
                <a:latin typeface="Lucida Sans" pitchFamily="34" charset="0"/>
              </a:rPr>
              <a:t>, P. (2015) ‘Can we have an international approach to child-centred early childhood practice?’ </a:t>
            </a:r>
            <a:r>
              <a:rPr lang="en-GB" altLang="cy-GB" sz="1200" i="1" dirty="0">
                <a:latin typeface="Lucida Sans" pitchFamily="34" charset="0"/>
              </a:rPr>
              <a:t>Early Child Development and Care,</a:t>
            </a:r>
            <a:r>
              <a:rPr lang="en-GB" altLang="cy-GB" sz="1200" dirty="0">
                <a:latin typeface="Lucida Sans" pitchFamily="34" charset="0"/>
              </a:rPr>
              <a:t> 185(11-12), pp.1862-1879.</a:t>
            </a:r>
          </a:p>
          <a:p>
            <a:pPr marL="0" indent="0">
              <a:buNone/>
              <a:defRPr/>
            </a:pPr>
            <a:r>
              <a:rPr lang="en-GB" altLang="cy-GB" sz="1200" dirty="0" err="1">
                <a:latin typeface="Lucida Sans" pitchFamily="34" charset="0"/>
              </a:rPr>
              <a:t>Margrain</a:t>
            </a:r>
            <a:r>
              <a:rPr lang="en-GB" altLang="cy-GB" sz="1200" dirty="0">
                <a:latin typeface="Lucida Sans" pitchFamily="34" charset="0"/>
              </a:rPr>
              <a:t>, V. (2017) ‘And the gifted child?: A textual analysis of </a:t>
            </a:r>
            <a:r>
              <a:rPr lang="en-GB" altLang="cy-GB" sz="1200" dirty="0" err="1">
                <a:latin typeface="Lucida Sans" pitchFamily="34" charset="0"/>
              </a:rPr>
              <a:t>Te</a:t>
            </a:r>
            <a:r>
              <a:rPr lang="en-GB" altLang="cy-GB" sz="1200" dirty="0">
                <a:latin typeface="Lucida Sans" pitchFamily="34" charset="0"/>
              </a:rPr>
              <a:t> </a:t>
            </a:r>
            <a:r>
              <a:rPr lang="en-GB" altLang="cy-GB" sz="1200" dirty="0" err="1">
                <a:latin typeface="Lucida Sans" pitchFamily="34" charset="0"/>
              </a:rPr>
              <a:t>Whariki</a:t>
            </a:r>
            <a:r>
              <a:rPr lang="en-GB" altLang="cy-GB" sz="1200" dirty="0">
                <a:latin typeface="Lucida Sans" pitchFamily="34" charset="0"/>
              </a:rPr>
              <a:t>’. </a:t>
            </a:r>
            <a:r>
              <a:rPr lang="en-GB" altLang="cy-GB" sz="1200" i="1" dirty="0">
                <a:latin typeface="Lucida Sans" pitchFamily="34" charset="0"/>
              </a:rPr>
              <a:t>Early Education</a:t>
            </a:r>
            <a:r>
              <a:rPr lang="en-GB" altLang="cy-GB" sz="1200" dirty="0">
                <a:latin typeface="Lucida Sans" pitchFamily="34" charset="0"/>
              </a:rPr>
              <a:t>, 62, p.19.</a:t>
            </a:r>
            <a:endParaRPr lang="cy-GB" altLang="cy-GB" sz="1200" dirty="0">
              <a:latin typeface="Lucida Sans" pitchFamily="34" charset="0"/>
            </a:endParaRPr>
          </a:p>
          <a:p>
            <a:pPr marL="0" indent="0">
              <a:buNone/>
              <a:defRPr/>
            </a:pPr>
            <a:r>
              <a:rPr lang="cy-GB" altLang="cy-GB" sz="1200" dirty="0" err="1">
                <a:latin typeface="Lucida Sans" pitchFamily="34" charset="0"/>
              </a:rPr>
              <a:t>McMahon</a:t>
            </a:r>
            <a:r>
              <a:rPr lang="cy-GB" altLang="cy-GB" sz="1200" dirty="0">
                <a:latin typeface="Lucida Sans" pitchFamily="34" charset="0"/>
              </a:rPr>
              <a:t>, S. </a:t>
            </a:r>
            <a:r>
              <a:rPr lang="cy-GB" altLang="cy-GB" sz="1200" dirty="0" err="1">
                <a:latin typeface="Lucida Sans" pitchFamily="34" charset="0"/>
              </a:rPr>
              <a:t>and</a:t>
            </a:r>
            <a:r>
              <a:rPr lang="cy-GB" altLang="cy-GB" sz="1200" dirty="0">
                <a:latin typeface="Lucida Sans" pitchFamily="34" charset="0"/>
              </a:rPr>
              <a:t> Dyer, M. (2018) </a:t>
            </a:r>
            <a:r>
              <a:rPr lang="en-GB" altLang="cy-GB" sz="1200" i="1" dirty="0">
                <a:latin typeface="Lucida Sans" pitchFamily="34" charset="0"/>
              </a:rPr>
              <a:t>Advanced Work-based Practice in the Early Years</a:t>
            </a:r>
            <a:r>
              <a:rPr lang="en-GB" altLang="cy-GB" sz="1200" dirty="0">
                <a:latin typeface="Lucida Sans" pitchFamily="34" charset="0"/>
              </a:rPr>
              <a:t>. Oxon: Routledge.</a:t>
            </a:r>
          </a:p>
          <a:p>
            <a:pPr marL="0" indent="0">
              <a:buNone/>
              <a:defRPr/>
            </a:pPr>
            <a:r>
              <a:rPr lang="en-GB" altLang="cy-GB" sz="1200" dirty="0">
                <a:latin typeface="Lucida Sans" pitchFamily="34" charset="0"/>
              </a:rPr>
              <a:t>Roberts-Holmes, G. (2012) ‘‘It's the bread and butter of our practice’: experiencing the Early Years Foundation Stage’. </a:t>
            </a:r>
            <a:r>
              <a:rPr lang="en-GB" altLang="cy-GB" sz="1200" i="1" dirty="0">
                <a:latin typeface="Lucida Sans" pitchFamily="34" charset="0"/>
              </a:rPr>
              <a:t>International Journal of Early Years Education</a:t>
            </a:r>
            <a:r>
              <a:rPr lang="en-GB" altLang="cy-GB" sz="1200" dirty="0">
                <a:latin typeface="Lucida Sans" pitchFamily="34" charset="0"/>
              </a:rPr>
              <a:t>, 20(1), pp.30-42.</a:t>
            </a:r>
          </a:p>
          <a:p>
            <a:pPr marL="0" indent="0">
              <a:buNone/>
              <a:defRPr/>
            </a:pPr>
            <a:r>
              <a:rPr lang="de-DE" altLang="cy-GB" sz="1200" dirty="0">
                <a:latin typeface="Lucida Sans" pitchFamily="34" charset="0"/>
              </a:rPr>
              <a:t>Schwartz, S. J. and Unger, J. B. (2010) ‘</a:t>
            </a:r>
            <a:r>
              <a:rPr lang="en-GB" altLang="cy-GB" sz="1200" dirty="0">
                <a:latin typeface="Lucida Sans" pitchFamily="34" charset="0"/>
              </a:rPr>
              <a:t>Biculturalism and Context: What Is Biculturalism, and When Is It Adaptive?‘ </a:t>
            </a:r>
            <a:r>
              <a:rPr lang="en-GB" altLang="cy-GB" sz="1200" i="1" dirty="0">
                <a:latin typeface="Lucida Sans" pitchFamily="34" charset="0"/>
              </a:rPr>
              <a:t>Human Development, </a:t>
            </a:r>
            <a:r>
              <a:rPr lang="en-GB" altLang="cy-GB" sz="1200" dirty="0">
                <a:latin typeface="Lucida Sans" pitchFamily="34" charset="0"/>
              </a:rPr>
              <a:t>53(1), pp. 26-32.</a:t>
            </a:r>
          </a:p>
          <a:p>
            <a:pPr marL="0" indent="0">
              <a:buNone/>
              <a:defRPr/>
            </a:pPr>
            <a:r>
              <a:rPr lang="en-GB" altLang="cy-GB" sz="1200" dirty="0">
                <a:latin typeface="Lucida Sans" pitchFamily="34" charset="0"/>
              </a:rPr>
              <a:t>Teacher’s TV (2015) </a:t>
            </a:r>
            <a:r>
              <a:rPr lang="en-GB" altLang="cy-GB" sz="1200" i="1" dirty="0">
                <a:latin typeface="Lucida Sans" pitchFamily="34" charset="0"/>
              </a:rPr>
              <a:t>A Unique Child</a:t>
            </a:r>
            <a:r>
              <a:rPr lang="en-GB" altLang="cy-GB" sz="1200" dirty="0">
                <a:latin typeface="Lucida Sans" pitchFamily="34" charset="0"/>
              </a:rPr>
              <a:t>. Available at: </a:t>
            </a:r>
            <a:r>
              <a:rPr lang="en-GB" altLang="cy-GB" sz="1200" dirty="0">
                <a:latin typeface="Lucida Sans" pitchFamily="34" charset="0"/>
                <a:hlinkClick r:id="rId3"/>
              </a:rPr>
              <a:t>https://www.youtube.com/watch?v=danfo5KqCWY</a:t>
            </a:r>
            <a:r>
              <a:rPr lang="en-GB" altLang="cy-GB" sz="1200" dirty="0">
                <a:latin typeface="Lucida Sans" pitchFamily="34" charset="0"/>
              </a:rPr>
              <a:t> [Accessed: January 8th 2020].</a:t>
            </a:r>
          </a:p>
          <a:p>
            <a:pPr marL="0" indent="0">
              <a:buNone/>
              <a:defRPr/>
            </a:pPr>
            <a:r>
              <a:rPr lang="en-GB" altLang="cy-GB" sz="1200" dirty="0">
                <a:latin typeface="Lucida Sans" pitchFamily="34" charset="0"/>
              </a:rPr>
              <a:t>Waldron, N.L. and </a:t>
            </a:r>
            <a:r>
              <a:rPr lang="en-GB" altLang="cy-GB" sz="1200" dirty="0" err="1">
                <a:latin typeface="Lucida Sans" pitchFamily="34" charset="0"/>
              </a:rPr>
              <a:t>McLeskey</a:t>
            </a:r>
            <a:r>
              <a:rPr lang="en-GB" altLang="cy-GB" sz="1200" dirty="0">
                <a:latin typeface="Lucida Sans" pitchFamily="34" charset="0"/>
              </a:rPr>
              <a:t>, J. (2010) ‘Establishing a collaborative school culture through comprehensive school reform’, </a:t>
            </a:r>
            <a:r>
              <a:rPr lang="en-GB" altLang="cy-GB" sz="1200" i="1" dirty="0">
                <a:latin typeface="Lucida Sans" pitchFamily="34" charset="0"/>
              </a:rPr>
              <a:t>Journal of Educational and Psychological Consultation</a:t>
            </a:r>
            <a:r>
              <a:rPr lang="en-GB" altLang="cy-GB" sz="1200" dirty="0">
                <a:latin typeface="Lucida Sans" pitchFamily="34" charset="0"/>
              </a:rPr>
              <a:t>, 20(1), pp.58-74.</a:t>
            </a:r>
          </a:p>
          <a:p>
            <a:pPr marL="0" indent="0">
              <a:buNone/>
              <a:defRPr/>
            </a:pPr>
            <a:endParaRPr lang="cy-GB" altLang="cy-GB" dirty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15347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895</TotalTime>
  <Words>2921</Words>
  <Application>Microsoft Office PowerPoint</Application>
  <PresentationFormat>On-screen Show (4:3)</PresentationFormat>
  <Paragraphs>283</Paragraphs>
  <Slides>39</Slides>
  <Notes>34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4" baseType="lpstr">
      <vt:lpstr>Arial</vt:lpstr>
      <vt:lpstr>Calibri</vt:lpstr>
      <vt:lpstr>Calibri Light</vt:lpstr>
      <vt:lpstr>Lucida Sans</vt:lpstr>
      <vt:lpstr>Office Theme</vt:lpstr>
      <vt:lpstr>ECEY6007C ECEY6007</vt:lpstr>
      <vt:lpstr>Cynnwys Content</vt:lpstr>
      <vt:lpstr>Adnoddau Resources</vt:lpstr>
      <vt:lpstr>Gweithgaredd -  Unigrywiaeth Activity - Uniqueness</vt:lpstr>
      <vt:lpstr>Tasg Task</vt:lpstr>
      <vt:lpstr>Cwricwla Blynyddoedd Cynnar Early Years Curricula</vt:lpstr>
      <vt:lpstr>Y Cyfnod Sylfaen (2015:4) The Foundation Phase (2015: 4)</vt:lpstr>
      <vt:lpstr>Cwricwlwm i Gymru 2022 Curriculum for Wales 2022</vt:lpstr>
      <vt:lpstr>Cyfnod Sylfaen Blynyddoedd Cynnar (LLOEGR) Early Years Foundation Stage (ENGLAND)</vt:lpstr>
      <vt:lpstr>Te Whäriki</vt:lpstr>
      <vt:lpstr>Darllen Reading</vt:lpstr>
      <vt:lpstr>Gwyliwch a thrafodwch…  Watch and discuss…</vt:lpstr>
      <vt:lpstr>Diwylliant Culture</vt:lpstr>
      <vt:lpstr>Yn ôl Devarakonda (2013: 52):  According to Devarakonda (2013: 52):</vt:lpstr>
      <vt:lpstr>Gweithgaredd (o Devarakonda, 2013) Activity (from Devarakonda, 2013)</vt:lpstr>
      <vt:lpstr>Trafodwch... Discuss...</vt:lpstr>
      <vt:lpstr>“Diwylliant o newid…” “A culture of change….”</vt:lpstr>
      <vt:lpstr>“Diwylliant o newid…” “A culture of change….”</vt:lpstr>
      <vt:lpstr>Diwylliant ac Asesu (Bornman et al., 2010) Culture and Assessment (Bornman et al., 2010)</vt:lpstr>
      <vt:lpstr>Diwylliant ac Asesu (Bornman et al., 2010) Culture and Assessment (Bornman et al., 2010)</vt:lpstr>
      <vt:lpstr>Diwylliant ac Asesu (Bornman et al., 2010: 117) Culture and Assessment (Bornman et al., 2010: 117)</vt:lpstr>
      <vt:lpstr>Damcaniaeth Theory</vt:lpstr>
      <vt:lpstr>Lev Vygotsky (1896-1934)</vt:lpstr>
      <vt:lpstr>Damcaniaeth gymdeithasol-ddiwylliannol Sociocultural theory</vt:lpstr>
      <vt:lpstr>Morton and Guerin (2017: 1)</vt:lpstr>
      <vt:lpstr>Edward T. Hall (1914-2009)</vt:lpstr>
      <vt:lpstr> Cultural iceberg model (Hall, 1976) </vt:lpstr>
      <vt:lpstr>James A. Banks (1941-   )</vt:lpstr>
      <vt:lpstr>Addysg Amlddiwylliannol – 5 dimensiwn </vt:lpstr>
      <vt:lpstr> Multicultural Education – 5 dimensions</vt:lpstr>
      <vt:lpstr>4 Dull o ymdrin â Chwricwlwm Amlddiwylliannol 4 Approaches to Multicultural Curriculum</vt:lpstr>
      <vt:lpstr>Darllen Reading</vt:lpstr>
      <vt:lpstr>Gallu (Dweck, 1991: 57) Ability (Dweck, 1991: 57)</vt:lpstr>
      <vt:lpstr>Meddylfryd Mindset</vt:lpstr>
      <vt:lpstr>Gallu a’r Cwricwlwm Ability and the Curriculum</vt:lpstr>
      <vt:lpstr>Gallu a’r Cwricwlwm Ability and the Curriculum</vt:lpstr>
      <vt:lpstr>Darllen Reading</vt:lpstr>
      <vt:lpstr>PowerPoint Presentation</vt:lpstr>
      <vt:lpstr>Cyfeirnodi References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EAEY6013C/EAEY6013 Cynhwysiant yn y Blynyddoedd Cynnar Inclusion in the Early Years</dc:title>
  <dc:creator>clientadmin</dc:creator>
  <cp:lastModifiedBy>Natalie MacDonald</cp:lastModifiedBy>
  <cp:revision>86</cp:revision>
  <dcterms:created xsi:type="dcterms:W3CDTF">2010-10-05T11:53:03Z</dcterms:created>
  <dcterms:modified xsi:type="dcterms:W3CDTF">2021-06-15T10:43:24Z</dcterms:modified>
</cp:coreProperties>
</file>