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63" r:id="rId2"/>
    <p:sldId id="264" r:id="rId3"/>
    <p:sldId id="271" r:id="rId4"/>
    <p:sldId id="272" r:id="rId5"/>
    <p:sldId id="257" r:id="rId6"/>
    <p:sldId id="258" r:id="rId7"/>
    <p:sldId id="265" r:id="rId8"/>
    <p:sldId id="266" r:id="rId9"/>
    <p:sldId id="267" r:id="rId10"/>
    <p:sldId id="268" r:id="rId11"/>
    <p:sldId id="270" r:id="rId12"/>
    <p:sldId id="273" r:id="rId13"/>
    <p:sldId id="269" r:id="rId14"/>
    <p:sldId id="280" r:id="rId15"/>
    <p:sldId id="281" r:id="rId16"/>
    <p:sldId id="282" r:id="rId17"/>
    <p:sldId id="274" r:id="rId18"/>
    <p:sldId id="276" r:id="rId19"/>
    <p:sldId id="277" r:id="rId20"/>
    <p:sldId id="285" r:id="rId21"/>
    <p:sldId id="278" r:id="rId2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58" autoAdjust="0"/>
    <p:restoredTop sz="79015" autoAdjust="0"/>
  </p:normalViewPr>
  <p:slideViewPr>
    <p:cSldViewPr snapToGrid="0">
      <p:cViewPr varScale="1">
        <p:scale>
          <a:sx n="99" d="100"/>
          <a:sy n="99" d="100"/>
        </p:scale>
        <p:origin x="74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B46C5F-65B0-40EF-AEE9-A9C05C432B1C}" type="datetimeFigureOut">
              <a:rPr lang="en-GB" smtClean="0"/>
              <a:t>11/01/2022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98CF2F01-A734-4FFF-8371-151D24FE8185}" type="slidenum">
              <a:rPr lang="en-GB" smtClean="0"/>
              <a:t>‹#›</a:t>
            </a:fld>
            <a:endParaRPr lang="en-GB"/>
          </a:p>
        </p:txBody>
      </p:sp>
    </p:spTree>
    <p:extLst>
      <p:ext uri="{BB962C8B-B14F-4D97-AF65-F5344CB8AC3E}">
        <p14:creationId xmlns:p14="http://schemas.microsoft.com/office/powerpoint/2010/main" val="22109898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CF2F01-A734-4FFF-8371-151D24FE8185}" type="slidenum">
              <a:rPr lang="en-GB" smtClean="0"/>
              <a:t>1</a:t>
            </a:fld>
            <a:endParaRPr lang="en-GB"/>
          </a:p>
        </p:txBody>
      </p:sp>
    </p:spTree>
    <p:extLst>
      <p:ext uri="{BB962C8B-B14F-4D97-AF65-F5344CB8AC3E}">
        <p14:creationId xmlns:p14="http://schemas.microsoft.com/office/powerpoint/2010/main" val="36032020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CF2F01-A734-4FFF-8371-151D24FE8185}" type="slidenum">
              <a:rPr lang="en-GB" smtClean="0"/>
              <a:t>2</a:t>
            </a:fld>
            <a:endParaRPr lang="en-GB"/>
          </a:p>
        </p:txBody>
      </p:sp>
    </p:spTree>
    <p:extLst>
      <p:ext uri="{BB962C8B-B14F-4D97-AF65-F5344CB8AC3E}">
        <p14:creationId xmlns:p14="http://schemas.microsoft.com/office/powerpoint/2010/main" val="38468223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22CD13A-0986-42C9-AD48-0544FF1265B7}" type="slidenum">
              <a:rPr lang="cy-GB" altLang="en-US" sz="1200">
                <a:latin typeface="Arial" panose="020B0604020202020204" pitchFamily="34" charset="0"/>
              </a:rPr>
              <a:pPr/>
              <a:t>3</a:t>
            </a:fld>
            <a:endParaRPr lang="cy-GB" altLang="en-US" sz="1200">
              <a:latin typeface="Arial" panose="020B0604020202020204" pitchFamily="34" charset="0"/>
            </a:endParaRPr>
          </a:p>
        </p:txBody>
      </p:sp>
    </p:spTree>
    <p:extLst>
      <p:ext uri="{BB962C8B-B14F-4D97-AF65-F5344CB8AC3E}">
        <p14:creationId xmlns:p14="http://schemas.microsoft.com/office/powerpoint/2010/main" val="39621833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EB36CEB-EEDD-42F4-B811-222DF2B063E5}" type="slidenum">
              <a:rPr lang="en-GB" altLang="en-US" sz="1200">
                <a:latin typeface="Arial" panose="020B0604020202020204" pitchFamily="34" charset="0"/>
              </a:rPr>
              <a:pPr/>
              <a:t>4</a:t>
            </a:fld>
            <a:endParaRPr lang="en-GB" altLang="en-US" sz="1200">
              <a:latin typeface="Arial" panose="020B0604020202020204" pitchFamily="34" charset="0"/>
            </a:endParaRPr>
          </a:p>
        </p:txBody>
      </p:sp>
    </p:spTree>
    <p:extLst>
      <p:ext uri="{BB962C8B-B14F-4D97-AF65-F5344CB8AC3E}">
        <p14:creationId xmlns:p14="http://schemas.microsoft.com/office/powerpoint/2010/main" val="33467443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225425" y="793750"/>
            <a:ext cx="7061200" cy="3971925"/>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a typeface="ＭＳ Ｐゴシック" pitchFamily="34" charset="-128"/>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0EFA5C0A-594C-41D8-BF69-F6680CC3D120}" type="slidenum">
              <a:rPr lang="en-GB" altLang="en-US" sz="1200">
                <a:solidFill>
                  <a:srgbClr val="000000"/>
                </a:solidFill>
                <a:latin typeface="Arial" pitchFamily="34" charset="0"/>
              </a:rPr>
              <a:pPr/>
              <a:t>5</a:t>
            </a:fld>
            <a:endParaRPr lang="en-GB" altLang="en-US" sz="1200">
              <a:solidFill>
                <a:srgbClr val="000000"/>
              </a:solidFill>
              <a:latin typeface="Arial" pitchFamily="34" charset="0"/>
            </a:endParaRPr>
          </a:p>
        </p:txBody>
      </p:sp>
    </p:spTree>
    <p:extLst>
      <p:ext uri="{BB962C8B-B14F-4D97-AF65-F5344CB8AC3E}">
        <p14:creationId xmlns:p14="http://schemas.microsoft.com/office/powerpoint/2010/main" val="33714542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225425" y="793750"/>
            <a:ext cx="7061200" cy="3971925"/>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A1337AF9-EF29-413B-9B92-D7B1802AA8C1}" type="slidenum">
              <a:rPr lang="cy-GB" altLang="en-US" sz="1200">
                <a:latin typeface="Arial" pitchFamily="34" charset="0"/>
              </a:rPr>
              <a:pPr/>
              <a:t>6</a:t>
            </a:fld>
            <a:endParaRPr lang="cy-GB" altLang="en-US" sz="1200">
              <a:latin typeface="Arial" pitchFamily="34" charset="0"/>
            </a:endParaRPr>
          </a:p>
        </p:txBody>
      </p:sp>
    </p:spTree>
    <p:extLst>
      <p:ext uri="{BB962C8B-B14F-4D97-AF65-F5344CB8AC3E}">
        <p14:creationId xmlns:p14="http://schemas.microsoft.com/office/powerpoint/2010/main" val="24501866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7</a:t>
            </a:fld>
            <a:endParaRPr lang="en-GB"/>
          </a:p>
        </p:txBody>
      </p:sp>
    </p:spTree>
    <p:extLst>
      <p:ext uri="{BB962C8B-B14F-4D97-AF65-F5344CB8AC3E}">
        <p14:creationId xmlns:p14="http://schemas.microsoft.com/office/powerpoint/2010/main" val="20678147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8</a:t>
            </a:fld>
            <a:endParaRPr lang="en-GB"/>
          </a:p>
        </p:txBody>
      </p:sp>
    </p:spTree>
    <p:extLst>
      <p:ext uri="{BB962C8B-B14F-4D97-AF65-F5344CB8AC3E}">
        <p14:creationId xmlns:p14="http://schemas.microsoft.com/office/powerpoint/2010/main" val="20263344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CF2F01-A734-4FFF-8371-151D24FE8185}" type="slidenum">
              <a:rPr lang="en-GB" smtClean="0"/>
              <a:t>9</a:t>
            </a:fld>
            <a:endParaRPr lang="en-GB"/>
          </a:p>
        </p:txBody>
      </p:sp>
    </p:spTree>
    <p:extLst>
      <p:ext uri="{BB962C8B-B14F-4D97-AF65-F5344CB8AC3E}">
        <p14:creationId xmlns:p14="http://schemas.microsoft.com/office/powerpoint/2010/main" val="30351806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10</a:t>
            </a:fld>
            <a:endParaRPr lang="en-GB"/>
          </a:p>
        </p:txBody>
      </p:sp>
    </p:spTree>
    <p:extLst>
      <p:ext uri="{BB962C8B-B14F-4D97-AF65-F5344CB8AC3E}">
        <p14:creationId xmlns:p14="http://schemas.microsoft.com/office/powerpoint/2010/main" val="29855272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11</a:t>
            </a:fld>
            <a:endParaRPr lang="en-GB"/>
          </a:p>
        </p:txBody>
      </p:sp>
    </p:spTree>
    <p:extLst>
      <p:ext uri="{BB962C8B-B14F-4D97-AF65-F5344CB8AC3E}">
        <p14:creationId xmlns:p14="http://schemas.microsoft.com/office/powerpoint/2010/main" val="3152565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12</a:t>
            </a:fld>
            <a:endParaRPr lang="en-GB"/>
          </a:p>
        </p:txBody>
      </p:sp>
    </p:spTree>
    <p:extLst>
      <p:ext uri="{BB962C8B-B14F-4D97-AF65-F5344CB8AC3E}">
        <p14:creationId xmlns:p14="http://schemas.microsoft.com/office/powerpoint/2010/main" val="16458194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13</a:t>
            </a:fld>
            <a:endParaRPr lang="en-GB"/>
          </a:p>
        </p:txBody>
      </p:sp>
    </p:spTree>
    <p:extLst>
      <p:ext uri="{BB962C8B-B14F-4D97-AF65-F5344CB8AC3E}">
        <p14:creationId xmlns:p14="http://schemas.microsoft.com/office/powerpoint/2010/main" val="24884683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t>14</a:t>
            </a:fld>
            <a:endParaRPr lang="en-GB"/>
          </a:p>
        </p:txBody>
      </p:sp>
    </p:spTree>
    <p:extLst>
      <p:ext uri="{BB962C8B-B14F-4D97-AF65-F5344CB8AC3E}">
        <p14:creationId xmlns:p14="http://schemas.microsoft.com/office/powerpoint/2010/main" val="254726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15</a:t>
            </a:fld>
            <a:endParaRPr lang="en-GB"/>
          </a:p>
        </p:txBody>
      </p:sp>
    </p:spTree>
    <p:extLst>
      <p:ext uri="{BB962C8B-B14F-4D97-AF65-F5344CB8AC3E}">
        <p14:creationId xmlns:p14="http://schemas.microsoft.com/office/powerpoint/2010/main" val="21288087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16</a:t>
            </a:fld>
            <a:endParaRPr lang="en-GB"/>
          </a:p>
        </p:txBody>
      </p:sp>
    </p:spTree>
    <p:extLst>
      <p:ext uri="{BB962C8B-B14F-4D97-AF65-F5344CB8AC3E}">
        <p14:creationId xmlns:p14="http://schemas.microsoft.com/office/powerpoint/2010/main" val="1311066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Review referencing</a:t>
            </a:r>
          </a:p>
        </p:txBody>
      </p:sp>
      <p:sp>
        <p:nvSpPr>
          <p:cNvPr id="4" name="Slide Number Placeholder 3"/>
          <p:cNvSpPr>
            <a:spLocks noGrp="1"/>
          </p:cNvSpPr>
          <p:nvPr>
            <p:ph type="sldNum" sz="quarter" idx="10"/>
          </p:nvPr>
        </p:nvSpPr>
        <p:spPr/>
        <p:txBody>
          <a:bodyPr/>
          <a:lstStyle/>
          <a:p>
            <a:fld id="{98CF2F01-A734-4FFF-8371-151D24FE8185}" type="slidenum">
              <a:rPr lang="en-GB" smtClean="0"/>
              <a:t>17</a:t>
            </a:fld>
            <a:endParaRPr lang="en-GB"/>
          </a:p>
        </p:txBody>
      </p:sp>
    </p:spTree>
    <p:extLst>
      <p:ext uri="{BB962C8B-B14F-4D97-AF65-F5344CB8AC3E}">
        <p14:creationId xmlns:p14="http://schemas.microsoft.com/office/powerpoint/2010/main" val="19119700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18</a:t>
            </a:fld>
            <a:endParaRPr lang="en-GB"/>
          </a:p>
        </p:txBody>
      </p:sp>
    </p:spTree>
    <p:extLst>
      <p:ext uri="{BB962C8B-B14F-4D97-AF65-F5344CB8AC3E}">
        <p14:creationId xmlns:p14="http://schemas.microsoft.com/office/powerpoint/2010/main" val="20860435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19</a:t>
            </a:fld>
            <a:endParaRPr lang="en-GB"/>
          </a:p>
        </p:txBody>
      </p:sp>
    </p:spTree>
    <p:extLst>
      <p:ext uri="{BB962C8B-B14F-4D97-AF65-F5344CB8AC3E}">
        <p14:creationId xmlns:p14="http://schemas.microsoft.com/office/powerpoint/2010/main" val="4848624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20</a:t>
            </a:fld>
            <a:endParaRPr lang="en-GB"/>
          </a:p>
        </p:txBody>
      </p:sp>
    </p:spTree>
    <p:extLst>
      <p:ext uri="{BB962C8B-B14F-4D97-AF65-F5344CB8AC3E}">
        <p14:creationId xmlns:p14="http://schemas.microsoft.com/office/powerpoint/2010/main" val="15189848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21</a:t>
            </a:fld>
            <a:endParaRPr lang="en-GB"/>
          </a:p>
        </p:txBody>
      </p:sp>
    </p:spTree>
    <p:extLst>
      <p:ext uri="{BB962C8B-B14F-4D97-AF65-F5344CB8AC3E}">
        <p14:creationId xmlns:p14="http://schemas.microsoft.com/office/powerpoint/2010/main" val="2182932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2DD90A1A-4CC4-4FF6-97CF-D95C5640CBE0}" type="datetimeFigureOut">
              <a:rPr lang="en-GB"/>
              <a:pPr>
                <a:defRPr/>
              </a:pPr>
              <a:t>11/01/2022</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07B4A36C-A7AC-49FF-B3CF-315D44E988E4}" type="slidenum">
              <a:rPr lang="en-GB" altLang="en-US"/>
              <a:pPr/>
              <a:t>‹#›</a:t>
            </a:fld>
            <a:endParaRPr lang="en-GB" altLang="en-US"/>
          </a:p>
        </p:txBody>
      </p:sp>
    </p:spTree>
    <p:extLst>
      <p:ext uri="{BB962C8B-B14F-4D97-AF65-F5344CB8AC3E}">
        <p14:creationId xmlns:p14="http://schemas.microsoft.com/office/powerpoint/2010/main" val="21297893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E9C3403-B4C4-4FA5-9BEC-A4661B07DE28}" type="datetimeFigureOut">
              <a:rPr lang="en-GB"/>
              <a:pPr>
                <a:defRPr/>
              </a:pPr>
              <a:t>11/01/2022</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6F5834A9-B3EE-4991-80BF-19A816547566}" type="slidenum">
              <a:rPr lang="en-GB" altLang="en-US"/>
              <a:pPr/>
              <a:t>‹#›</a:t>
            </a:fld>
            <a:endParaRPr lang="en-GB" altLang="en-US"/>
          </a:p>
        </p:txBody>
      </p:sp>
    </p:spTree>
    <p:extLst>
      <p:ext uri="{BB962C8B-B14F-4D97-AF65-F5344CB8AC3E}">
        <p14:creationId xmlns:p14="http://schemas.microsoft.com/office/powerpoint/2010/main" val="4387073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8D5F4669-B95B-4775-9E2B-32675DB033C5}" type="datetimeFigureOut">
              <a:rPr lang="en-GB"/>
              <a:pPr>
                <a:defRPr/>
              </a:pPr>
              <a:t>11/01/2022</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18035BC0-C93D-4F7B-9ABE-71DC4E3337F5}" type="slidenum">
              <a:rPr lang="en-GB" altLang="en-US"/>
              <a:pPr/>
              <a:t>‹#›</a:t>
            </a:fld>
            <a:endParaRPr lang="en-GB" altLang="en-US"/>
          </a:p>
        </p:txBody>
      </p:sp>
    </p:spTree>
    <p:extLst>
      <p:ext uri="{BB962C8B-B14F-4D97-AF65-F5344CB8AC3E}">
        <p14:creationId xmlns:p14="http://schemas.microsoft.com/office/powerpoint/2010/main" val="3142439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6F79D1F4-B159-4E75-A2FB-794A362795E9}" type="datetimeFigureOut">
              <a:rPr lang="en-GB"/>
              <a:pPr>
                <a:defRPr/>
              </a:pPr>
              <a:t>11/01/2022</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3CE31916-C52B-4D3D-B9E4-3B9522F85985}" type="slidenum">
              <a:rPr lang="en-GB" altLang="en-US"/>
              <a:pPr/>
              <a:t>‹#›</a:t>
            </a:fld>
            <a:endParaRPr lang="en-GB" altLang="en-US"/>
          </a:p>
        </p:txBody>
      </p:sp>
    </p:spTree>
    <p:extLst>
      <p:ext uri="{BB962C8B-B14F-4D97-AF65-F5344CB8AC3E}">
        <p14:creationId xmlns:p14="http://schemas.microsoft.com/office/powerpoint/2010/main" val="7699984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2A137CE-EC32-4C82-B84F-3C4BA8C22634}" type="datetimeFigureOut">
              <a:rPr lang="en-GB"/>
              <a:pPr>
                <a:defRPr/>
              </a:pPr>
              <a:t>11/01/2022</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79001E46-35D9-4929-8848-54B8AF64753E}" type="slidenum">
              <a:rPr lang="en-GB" altLang="en-US"/>
              <a:pPr/>
              <a:t>‹#›</a:t>
            </a:fld>
            <a:endParaRPr lang="en-GB" altLang="en-US"/>
          </a:p>
        </p:txBody>
      </p:sp>
    </p:spTree>
    <p:extLst>
      <p:ext uri="{BB962C8B-B14F-4D97-AF65-F5344CB8AC3E}">
        <p14:creationId xmlns:p14="http://schemas.microsoft.com/office/powerpoint/2010/main" val="2486742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10798694-5E11-4C22-AF23-49EB4CF56AE7}" type="datetimeFigureOut">
              <a:rPr lang="en-GB"/>
              <a:pPr>
                <a:defRPr/>
              </a:pPr>
              <a:t>11/01/2022</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4C24F21-ABB8-4609-92CE-5E6E9298936D}" type="slidenum">
              <a:rPr lang="en-GB" altLang="en-US"/>
              <a:pPr/>
              <a:t>‹#›</a:t>
            </a:fld>
            <a:endParaRPr lang="en-GB" altLang="en-US"/>
          </a:p>
        </p:txBody>
      </p:sp>
    </p:spTree>
    <p:extLst>
      <p:ext uri="{BB962C8B-B14F-4D97-AF65-F5344CB8AC3E}">
        <p14:creationId xmlns:p14="http://schemas.microsoft.com/office/powerpoint/2010/main" val="3692734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72B4A33-2B9D-4AEF-BF17-55286B379ACF}" type="datetimeFigureOut">
              <a:rPr lang="en-GB"/>
              <a:pPr>
                <a:defRPr/>
              </a:pPr>
              <a:t>11/01/2022</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9798B74F-A685-40DD-8924-39E279FCED3B}" type="slidenum">
              <a:rPr lang="en-GB" altLang="en-US"/>
              <a:pPr/>
              <a:t>‹#›</a:t>
            </a:fld>
            <a:endParaRPr lang="en-GB" altLang="en-US"/>
          </a:p>
        </p:txBody>
      </p:sp>
    </p:spTree>
    <p:extLst>
      <p:ext uri="{BB962C8B-B14F-4D97-AF65-F5344CB8AC3E}">
        <p14:creationId xmlns:p14="http://schemas.microsoft.com/office/powerpoint/2010/main" val="2290838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ED0687A-AEDE-40E5-80CA-216BD12C4EA3}" type="datetimeFigureOut">
              <a:rPr lang="en-GB"/>
              <a:pPr>
                <a:defRPr/>
              </a:pPr>
              <a:t>11/01/2022</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F193D2E-FCCE-417D-AB19-8B5966EDD48A}" type="slidenum">
              <a:rPr lang="en-GB" altLang="en-US"/>
              <a:pPr/>
              <a:t>‹#›</a:t>
            </a:fld>
            <a:endParaRPr lang="en-GB" altLang="en-US"/>
          </a:p>
        </p:txBody>
      </p:sp>
    </p:spTree>
    <p:extLst>
      <p:ext uri="{BB962C8B-B14F-4D97-AF65-F5344CB8AC3E}">
        <p14:creationId xmlns:p14="http://schemas.microsoft.com/office/powerpoint/2010/main" val="86341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07FD6B4-1799-4024-B807-8B94078E0024}" type="datetimeFigureOut">
              <a:rPr lang="en-GB"/>
              <a:pPr>
                <a:defRPr/>
              </a:pPr>
              <a:t>11/01/2022</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0FC6FD6C-EE77-4364-AF1D-B0342A6C371E}" type="slidenum">
              <a:rPr lang="en-GB" altLang="en-US"/>
              <a:pPr/>
              <a:t>‹#›</a:t>
            </a:fld>
            <a:endParaRPr lang="en-GB" altLang="en-US"/>
          </a:p>
        </p:txBody>
      </p:sp>
    </p:spTree>
    <p:extLst>
      <p:ext uri="{BB962C8B-B14F-4D97-AF65-F5344CB8AC3E}">
        <p14:creationId xmlns:p14="http://schemas.microsoft.com/office/powerpoint/2010/main" val="612127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75B5C87-DEC0-4FD5-8A87-E6086476E3B8}" type="datetimeFigureOut">
              <a:rPr lang="en-GB"/>
              <a:pPr>
                <a:defRPr/>
              </a:pPr>
              <a:t>11/01/2022</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3CCC6E72-7B9E-4A70-A87A-55AB15D402AF}" type="slidenum">
              <a:rPr lang="en-GB" altLang="en-US"/>
              <a:pPr/>
              <a:t>‹#›</a:t>
            </a:fld>
            <a:endParaRPr lang="en-GB" altLang="en-US"/>
          </a:p>
        </p:txBody>
      </p:sp>
    </p:spTree>
    <p:extLst>
      <p:ext uri="{BB962C8B-B14F-4D97-AF65-F5344CB8AC3E}">
        <p14:creationId xmlns:p14="http://schemas.microsoft.com/office/powerpoint/2010/main" val="1722319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EB97BAF-2236-4728-A82D-B9BEA3817781}" type="datetimeFigureOut">
              <a:rPr lang="en-GB"/>
              <a:pPr>
                <a:defRPr/>
              </a:pPr>
              <a:t>11/01/2022</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CCDAC2DB-9D75-4926-B1D0-28DCE41D7294}" type="slidenum">
              <a:rPr lang="en-GB" altLang="en-US"/>
              <a:pPr/>
              <a:t>‹#›</a:t>
            </a:fld>
            <a:endParaRPr lang="en-GB" altLang="en-US"/>
          </a:p>
        </p:txBody>
      </p:sp>
    </p:spTree>
    <p:extLst>
      <p:ext uri="{BB962C8B-B14F-4D97-AF65-F5344CB8AC3E}">
        <p14:creationId xmlns:p14="http://schemas.microsoft.com/office/powerpoint/2010/main" val="3534235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44D41467-BE4C-4FF1-A557-5934B781755D}" type="datetimeFigureOut">
              <a:rPr lang="en-GB"/>
              <a:pPr>
                <a:defRPr/>
              </a:pPr>
              <a:t>11/01/2022</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fontAlgn="base">
              <a:spcBef>
                <a:spcPct val="0"/>
              </a:spcBef>
              <a:spcAft>
                <a:spcPct val="0"/>
              </a:spcAft>
            </a:pPr>
            <a:fld id="{4C2765C5-AA1C-4921-9785-6FB2111C5674}" type="slidenum">
              <a:rPr lang="en-GB" altLang="en-US">
                <a:ea typeface="ＭＳ Ｐゴシック" pitchFamily="34" charset="-128"/>
              </a:rPr>
              <a:pPr fontAlgn="base">
                <a:spcBef>
                  <a:spcPct val="0"/>
                </a:spcBef>
                <a:spcAft>
                  <a:spcPct val="0"/>
                </a:spcAft>
              </a:pPr>
              <a:t>‹#›</a:t>
            </a:fld>
            <a:endParaRPr lang="en-GB" altLang="en-US">
              <a:ea typeface="ＭＳ Ｐゴシック" pitchFamily="34" charset="-128"/>
            </a:endParaRPr>
          </a:p>
        </p:txBody>
      </p:sp>
    </p:spTree>
    <p:extLst>
      <p:ext uri="{BB962C8B-B14F-4D97-AF65-F5344CB8AC3E}">
        <p14:creationId xmlns:p14="http://schemas.microsoft.com/office/powerpoint/2010/main" val="939859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Natalie.macdonald@uwtsd.ac.uk"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hyperlink" Target="mailto:j.pitman@uwtsd.ac.uk" TargetMode="External"/><Relationship Id="rId5" Type="http://schemas.openxmlformats.org/officeDocument/2006/relationships/hyperlink" Target="mailto:paul.darby@uwtsd.ac.uk" TargetMode="External"/><Relationship Id="rId4" Type="http://schemas.openxmlformats.org/officeDocument/2006/relationships/hyperlink" Target="mailto:g.tinney@uwtsd.ac.uk"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careinspectorate.wales/providing-a-care-service/already-registered-services" TargetMode="External"/><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hyperlink" Target="https://arolygiaethgofal.cymru/darparu-gwasanaeth-gofal/gwasanaethau-sydd-eisoes-wedi-eu-cofrestr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ltLang="en-US" dirty="0">
                <a:solidFill>
                  <a:schemeClr val="bg1"/>
                </a:solidFill>
              </a:rPr>
              <a:t>EAEE6008/C</a:t>
            </a:r>
            <a:br>
              <a:rPr lang="en-US" altLang="en-US" dirty="0">
                <a:solidFill>
                  <a:schemeClr val="bg1"/>
                </a:solidFill>
              </a:rPr>
            </a:br>
            <a:r>
              <a:rPr lang="cy-GB" altLang="en-US" dirty="0">
                <a:solidFill>
                  <a:schemeClr val="bg1"/>
                </a:solidFill>
              </a:rPr>
              <a:t>Arweinyddiaeth ar gyfer systemau o ansawdd</a:t>
            </a:r>
            <a:br>
              <a:rPr lang="cy-GB" altLang="en-US" dirty="0">
                <a:solidFill>
                  <a:schemeClr val="bg1"/>
                </a:solidFill>
              </a:rPr>
            </a:br>
            <a:r>
              <a:rPr lang="en-GB" altLang="en-US" dirty="0">
                <a:solidFill>
                  <a:schemeClr val="bg1"/>
                </a:solidFill>
              </a:rPr>
              <a:t>Leadership for systems of quality </a:t>
            </a:r>
            <a:endParaRPr lang="en-GB" dirty="0">
              <a:solidFill>
                <a:schemeClr val="bg1"/>
              </a:solidFill>
            </a:endParaRPr>
          </a:p>
        </p:txBody>
      </p:sp>
      <p:sp>
        <p:nvSpPr>
          <p:cNvPr id="3" name="Subtitle 2"/>
          <p:cNvSpPr>
            <a:spLocks noGrp="1"/>
          </p:cNvSpPr>
          <p:nvPr>
            <p:ph type="subTitle" idx="1"/>
          </p:nvPr>
        </p:nvSpPr>
        <p:spPr/>
        <p:txBody>
          <a:bodyPr/>
          <a:lstStyle/>
          <a:p>
            <a:endParaRPr lang="en-GB" dirty="0"/>
          </a:p>
          <a:p>
            <a:r>
              <a:rPr lang="en-GB" dirty="0" err="1">
                <a:solidFill>
                  <a:schemeClr val="bg1"/>
                </a:solidFill>
              </a:rPr>
              <a:t>Darlith</a:t>
            </a:r>
            <a:r>
              <a:rPr lang="en-GB" dirty="0">
                <a:solidFill>
                  <a:schemeClr val="bg1"/>
                </a:solidFill>
              </a:rPr>
              <a:t>/Lecture 1 </a:t>
            </a:r>
          </a:p>
          <a:p>
            <a:endParaRPr lang="en-GB" dirty="0">
              <a:solidFill>
                <a:schemeClr val="bg1"/>
              </a:solidFill>
            </a:endParaRPr>
          </a:p>
        </p:txBody>
      </p:sp>
    </p:spTree>
    <p:extLst>
      <p:ext uri="{BB962C8B-B14F-4D97-AF65-F5344CB8AC3E}">
        <p14:creationId xmlns:p14="http://schemas.microsoft.com/office/powerpoint/2010/main" val="2910283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Tîm</a:t>
            </a:r>
            <a:r>
              <a:rPr lang="en-GB" dirty="0"/>
              <a:t> y </a:t>
            </a:r>
            <a:r>
              <a:rPr lang="en-GB" dirty="0" err="1"/>
              <a:t>modiwl</a:t>
            </a:r>
            <a:r>
              <a:rPr lang="en-GB" dirty="0"/>
              <a:t> / Module Team</a:t>
            </a:r>
          </a:p>
        </p:txBody>
      </p:sp>
      <p:sp>
        <p:nvSpPr>
          <p:cNvPr id="5" name="Content Placeholder 4"/>
          <p:cNvSpPr>
            <a:spLocks noGrp="1"/>
          </p:cNvSpPr>
          <p:nvPr>
            <p:ph sz="half" idx="1"/>
          </p:nvPr>
        </p:nvSpPr>
        <p:spPr>
          <a:xfrm>
            <a:off x="609599" y="1600201"/>
            <a:ext cx="10851931" cy="3989040"/>
          </a:xfrm>
        </p:spPr>
        <p:txBody>
          <a:bodyPr/>
          <a:lstStyle/>
          <a:p>
            <a:r>
              <a:rPr lang="en-GB" dirty="0"/>
              <a:t>Natalie Macdonald – </a:t>
            </a:r>
            <a:r>
              <a:rPr lang="en-GB" dirty="0">
                <a:hlinkClick r:id="rId3"/>
              </a:rPr>
              <a:t>Natalie.macdonald@uwtsd.ac.uk</a:t>
            </a:r>
            <a:r>
              <a:rPr lang="en-GB" dirty="0"/>
              <a:t> </a:t>
            </a:r>
          </a:p>
          <a:p>
            <a:r>
              <a:rPr lang="en-GB" dirty="0"/>
              <a:t>Dr Glenda Tinney – </a:t>
            </a:r>
            <a:r>
              <a:rPr lang="en-GB" dirty="0">
                <a:hlinkClick r:id="rId4"/>
              </a:rPr>
              <a:t>g.tinney@uwtsd.ac.uk</a:t>
            </a:r>
            <a:r>
              <a:rPr lang="en-GB" dirty="0"/>
              <a:t> </a:t>
            </a:r>
          </a:p>
          <a:p>
            <a:r>
              <a:rPr lang="en-GB" dirty="0"/>
              <a:t>Paul </a:t>
            </a:r>
            <a:r>
              <a:rPr lang="en-GB" dirty="0" err="1"/>
              <a:t>darby</a:t>
            </a:r>
            <a:r>
              <a:rPr lang="en-GB" dirty="0"/>
              <a:t> – </a:t>
            </a:r>
            <a:r>
              <a:rPr lang="en-GB" dirty="0">
                <a:hlinkClick r:id="rId5"/>
              </a:rPr>
              <a:t>paul.darby@uwtsd.ac.uk</a:t>
            </a:r>
            <a:r>
              <a:rPr lang="en-GB" dirty="0"/>
              <a:t> </a:t>
            </a:r>
          </a:p>
          <a:p>
            <a:r>
              <a:rPr lang="en-GB" dirty="0"/>
              <a:t>Dr Jessica Pitman – </a:t>
            </a:r>
            <a:r>
              <a:rPr lang="en-GB" dirty="0">
                <a:hlinkClick r:id="rId6"/>
              </a:rPr>
              <a:t>j.pitman@uwtsd.ac.uk</a:t>
            </a:r>
            <a:r>
              <a:rPr lang="en-GB" dirty="0"/>
              <a:t> </a:t>
            </a:r>
          </a:p>
        </p:txBody>
      </p:sp>
    </p:spTree>
    <p:extLst>
      <p:ext uri="{BB962C8B-B14F-4D97-AF65-F5344CB8AC3E}">
        <p14:creationId xmlns:p14="http://schemas.microsoft.com/office/powerpoint/2010/main" val="3909716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r>
              <a:rPr lang="en-GB" altLang="en-US">
                <a:latin typeface="Arial" panose="020B0604020202020204" pitchFamily="34" charset="0"/>
                <a:cs typeface="Arial" panose="020B0604020202020204" pitchFamily="34" charset="0"/>
              </a:rPr>
              <a:t>Llawlyfr modiwl     </a:t>
            </a:r>
            <a:br>
              <a:rPr lang="en-GB" altLang="en-US">
                <a:latin typeface="Arial" panose="020B0604020202020204" pitchFamily="34" charset="0"/>
                <a:cs typeface="Arial" panose="020B0604020202020204" pitchFamily="34" charset="0"/>
              </a:rPr>
            </a:br>
            <a:r>
              <a:rPr lang="en-GB" altLang="en-US" i="1">
                <a:latin typeface="Arial" panose="020B0604020202020204" pitchFamily="34" charset="0"/>
                <a:cs typeface="Arial" panose="020B0604020202020204" pitchFamily="34" charset="0"/>
              </a:rPr>
              <a:t>Module handbook</a:t>
            </a:r>
            <a:endParaRPr lang="en-GB" altLang="en-US">
              <a:latin typeface="Arial" panose="020B0604020202020204" pitchFamily="34" charset="0"/>
              <a:cs typeface="Arial" panose="020B0604020202020204" pitchFamily="34" charset="0"/>
            </a:endParaRPr>
          </a:p>
        </p:txBody>
      </p:sp>
      <p:sp>
        <p:nvSpPr>
          <p:cNvPr id="15363" name="Content Placeholder 2"/>
          <p:cNvSpPr>
            <a:spLocks noGrp="1"/>
          </p:cNvSpPr>
          <p:nvPr>
            <p:ph sz="half" idx="1"/>
          </p:nvPr>
        </p:nvSpPr>
        <p:spPr>
          <a:xfrm>
            <a:off x="1981200" y="1600200"/>
            <a:ext cx="4038600" cy="3989388"/>
          </a:xfrm>
        </p:spPr>
        <p:txBody>
          <a:bodyPr/>
          <a:lstStyle/>
          <a:p>
            <a:pPr eaLnBrk="1" hangingPunct="1"/>
            <a:r>
              <a:rPr lang="en-GB" altLang="en-US">
                <a:latin typeface="Arial" panose="020B0604020202020204" pitchFamily="34" charset="0"/>
                <a:cs typeface="Arial" panose="020B0604020202020204" pitchFamily="34" charset="0"/>
              </a:rPr>
              <a:t>Moodle</a:t>
            </a:r>
          </a:p>
          <a:p>
            <a:pPr eaLnBrk="1" hangingPunct="1"/>
            <a:r>
              <a:rPr lang="en-GB" altLang="en-US">
                <a:latin typeface="Arial" panose="020B0604020202020204" pitchFamily="34" charset="0"/>
                <a:cs typeface="Arial" panose="020B0604020202020204" pitchFamily="34" charset="0"/>
              </a:rPr>
              <a:t>Amlinelliad modiwl</a:t>
            </a:r>
          </a:p>
          <a:p>
            <a:pPr eaLnBrk="1" hangingPunct="1"/>
            <a:r>
              <a:rPr lang="en-GB" altLang="en-US">
                <a:latin typeface="Arial" panose="020B0604020202020204" pitchFamily="34" charset="0"/>
                <a:cs typeface="Arial" panose="020B0604020202020204" pitchFamily="34" charset="0"/>
              </a:rPr>
              <a:t>Tîm y modiwl</a:t>
            </a:r>
          </a:p>
          <a:p>
            <a:pPr eaLnBrk="1" hangingPunct="1"/>
            <a:r>
              <a:rPr lang="en-GB" altLang="en-US">
                <a:latin typeface="Arial" panose="020B0604020202020204" pitchFamily="34" charset="0"/>
                <a:cs typeface="Arial" panose="020B0604020202020204" pitchFamily="34" charset="0"/>
              </a:rPr>
              <a:t>Cynllun gwaith</a:t>
            </a:r>
          </a:p>
          <a:p>
            <a:pPr eaLnBrk="1" hangingPunct="1"/>
            <a:r>
              <a:rPr lang="en-GB" altLang="en-US">
                <a:latin typeface="Arial" panose="020B0604020202020204" pitchFamily="34" charset="0"/>
                <a:cs typeface="Arial" panose="020B0604020202020204" pitchFamily="34" charset="0"/>
              </a:rPr>
              <a:t>Amserlen asesu</a:t>
            </a:r>
          </a:p>
          <a:p>
            <a:pPr eaLnBrk="1" hangingPunct="1"/>
            <a:r>
              <a:rPr lang="en-GB" altLang="en-US">
                <a:latin typeface="Arial" panose="020B0604020202020204" pitchFamily="34" charset="0"/>
                <a:cs typeface="Arial" panose="020B0604020202020204" pitchFamily="34" charset="0"/>
              </a:rPr>
              <a:t>Aseiniadau</a:t>
            </a:r>
          </a:p>
          <a:p>
            <a:pPr eaLnBrk="1" hangingPunct="1"/>
            <a:r>
              <a:rPr lang="en-GB" altLang="en-US">
                <a:latin typeface="Arial" panose="020B0604020202020204" pitchFamily="34" charset="0"/>
                <a:cs typeface="Arial" panose="020B0604020202020204" pitchFamily="34" charset="0"/>
              </a:rPr>
              <a:t>Ffurflen gwerthuso</a:t>
            </a:r>
          </a:p>
          <a:p>
            <a:pPr eaLnBrk="1" hangingPunct="1"/>
            <a:endParaRPr lang="en-GB" altLang="en-US"/>
          </a:p>
        </p:txBody>
      </p:sp>
      <p:sp>
        <p:nvSpPr>
          <p:cNvPr id="15364" name="Content Placeholder 3"/>
          <p:cNvSpPr>
            <a:spLocks noGrp="1"/>
          </p:cNvSpPr>
          <p:nvPr>
            <p:ph sz="half" idx="2"/>
          </p:nvPr>
        </p:nvSpPr>
        <p:spPr>
          <a:xfrm>
            <a:off x="6172200" y="1600200"/>
            <a:ext cx="4038600" cy="3989388"/>
          </a:xfrm>
        </p:spPr>
        <p:txBody>
          <a:bodyPr/>
          <a:lstStyle/>
          <a:p>
            <a:pPr eaLnBrk="1" hangingPunct="1"/>
            <a:r>
              <a:rPr lang="en-GB" altLang="en-US" i="1">
                <a:latin typeface="Arial" panose="020B0604020202020204" pitchFamily="34" charset="0"/>
                <a:cs typeface="Arial" panose="020B0604020202020204" pitchFamily="34" charset="0"/>
              </a:rPr>
              <a:t>Moodle</a:t>
            </a:r>
          </a:p>
          <a:p>
            <a:pPr eaLnBrk="1" hangingPunct="1"/>
            <a:r>
              <a:rPr lang="en-GB" altLang="en-US" i="1">
                <a:latin typeface="Arial" panose="020B0604020202020204" pitchFamily="34" charset="0"/>
                <a:cs typeface="Arial" panose="020B0604020202020204" pitchFamily="34" charset="0"/>
              </a:rPr>
              <a:t>Module outline</a:t>
            </a:r>
          </a:p>
          <a:p>
            <a:pPr eaLnBrk="1" hangingPunct="1"/>
            <a:r>
              <a:rPr lang="en-GB" altLang="en-US" i="1">
                <a:latin typeface="Arial" panose="020B0604020202020204" pitchFamily="34" charset="0"/>
                <a:cs typeface="Arial" panose="020B0604020202020204" pitchFamily="34" charset="0"/>
              </a:rPr>
              <a:t>Module team</a:t>
            </a:r>
          </a:p>
          <a:p>
            <a:pPr eaLnBrk="1" hangingPunct="1"/>
            <a:r>
              <a:rPr lang="en-GB" altLang="en-US" i="1">
                <a:latin typeface="Arial" panose="020B0604020202020204" pitchFamily="34" charset="0"/>
                <a:cs typeface="Arial" panose="020B0604020202020204" pitchFamily="34" charset="0"/>
              </a:rPr>
              <a:t>Scheme of work</a:t>
            </a:r>
          </a:p>
          <a:p>
            <a:pPr eaLnBrk="1" hangingPunct="1"/>
            <a:r>
              <a:rPr lang="en-GB" altLang="en-US" i="1">
                <a:latin typeface="Arial" panose="020B0604020202020204" pitchFamily="34" charset="0"/>
                <a:cs typeface="Arial" panose="020B0604020202020204" pitchFamily="34" charset="0"/>
              </a:rPr>
              <a:t>Assessment timetable</a:t>
            </a:r>
          </a:p>
          <a:p>
            <a:pPr eaLnBrk="1" hangingPunct="1"/>
            <a:r>
              <a:rPr lang="en-GB" altLang="en-US" i="1">
                <a:latin typeface="Arial" panose="020B0604020202020204" pitchFamily="34" charset="0"/>
                <a:cs typeface="Arial" panose="020B0604020202020204" pitchFamily="34" charset="0"/>
              </a:rPr>
              <a:t>Assignments</a:t>
            </a:r>
          </a:p>
          <a:p>
            <a:pPr eaLnBrk="1" hangingPunct="1"/>
            <a:r>
              <a:rPr lang="en-GB" altLang="en-US" i="1">
                <a:latin typeface="Arial" panose="020B0604020202020204" pitchFamily="34" charset="0"/>
                <a:cs typeface="Arial" panose="020B0604020202020204" pitchFamily="34" charset="0"/>
              </a:rPr>
              <a:t>Evaluation form</a:t>
            </a:r>
            <a:endParaRPr lang="en-US" altLang="en-US" i="1">
              <a:latin typeface="Arial" panose="020B0604020202020204" pitchFamily="34" charset="0"/>
              <a:cs typeface="Arial" panose="020B0604020202020204" pitchFamily="34" charset="0"/>
            </a:endParaRPr>
          </a:p>
          <a:p>
            <a:pPr eaLnBrk="1" hangingPunct="1"/>
            <a:endParaRPr lang="en-GB" altLang="en-US"/>
          </a:p>
        </p:txBody>
      </p:sp>
    </p:spTree>
    <p:extLst>
      <p:ext uri="{BB962C8B-B14F-4D97-AF65-F5344CB8AC3E}">
        <p14:creationId xmlns:p14="http://schemas.microsoft.com/office/powerpoint/2010/main" val="39323837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sz="3600" dirty="0">
                <a:latin typeface="Arial" panose="020B0604020202020204" pitchFamily="34" charset="0"/>
                <a:cs typeface="Arial" panose="020B0604020202020204" pitchFamily="34" charset="0"/>
              </a:rPr>
              <a:t>Sgiliau </a:t>
            </a:r>
            <a:r>
              <a:rPr lang="en-GB" sz="3600" dirty="0" err="1">
                <a:latin typeface="Arial" panose="020B0604020202020204" pitchFamily="34" charset="0"/>
                <a:cs typeface="Arial" panose="020B0604020202020204" pitchFamily="34" charset="0"/>
              </a:rPr>
              <a:t>Cyflogadwyedd</a:t>
            </a:r>
            <a:r>
              <a:rPr lang="en-GB" sz="3600" dirty="0">
                <a:latin typeface="Arial" panose="020B0604020202020204" pitchFamily="34" charset="0"/>
                <a:cs typeface="Arial" panose="020B0604020202020204" pitchFamily="34" charset="0"/>
              </a:rPr>
              <a:t>/</a:t>
            </a:r>
            <a:r>
              <a:rPr lang="en-GB" sz="3600" dirty="0" err="1">
                <a:latin typeface="Arial" panose="020B0604020202020204" pitchFamily="34" charset="0"/>
                <a:cs typeface="Arial" panose="020B0604020202020204" pitchFamily="34" charset="0"/>
              </a:rPr>
              <a:t>Trosglwyddadwy</a:t>
            </a:r>
            <a:br>
              <a:rPr lang="en-GB" dirty="0">
                <a:latin typeface="Arial" panose="020B0604020202020204" pitchFamily="34" charset="0"/>
                <a:cs typeface="Arial" panose="020B0604020202020204" pitchFamily="34" charset="0"/>
              </a:rPr>
            </a:br>
            <a:r>
              <a:rPr lang="en-GB" sz="3600" dirty="0">
                <a:solidFill>
                  <a:srgbClr val="0000FF"/>
                </a:solidFill>
                <a:latin typeface="Arial" panose="020B0604020202020204" pitchFamily="34" charset="0"/>
                <a:cs typeface="Arial" panose="020B0604020202020204" pitchFamily="34" charset="0"/>
              </a:rPr>
              <a:t>Employability/Transferable Skills</a:t>
            </a:r>
            <a:endParaRPr lang="en-US" sz="3600" dirty="0">
              <a:solidFill>
                <a:srgbClr val="0000FF"/>
              </a:solidFill>
              <a:latin typeface="Arial" panose="020B0604020202020204" pitchFamily="34" charset="0"/>
              <a:cs typeface="Arial" panose="020B0604020202020204" pitchFamily="34" charset="0"/>
            </a:endParaRPr>
          </a:p>
        </p:txBody>
      </p:sp>
      <p:sp>
        <p:nvSpPr>
          <p:cNvPr id="21507" name="Content Placeholder 2"/>
          <p:cNvSpPr>
            <a:spLocks noGrp="1"/>
          </p:cNvSpPr>
          <p:nvPr>
            <p:ph sz="half" idx="1"/>
          </p:nvPr>
        </p:nvSpPr>
        <p:spPr>
          <a:xfrm>
            <a:off x="1981200" y="1600200"/>
            <a:ext cx="4038600" cy="3989388"/>
          </a:xfrm>
        </p:spPr>
        <p:txBody>
          <a:bodyPr/>
          <a:lstStyle/>
          <a:p>
            <a:endParaRPr lang="en-GB" altLang="en-US">
              <a:latin typeface="Arial" panose="020B0604020202020204" pitchFamily="34" charset="0"/>
              <a:cs typeface="Arial" panose="020B0604020202020204" pitchFamily="34" charset="0"/>
            </a:endParaRPr>
          </a:p>
          <a:p>
            <a:r>
              <a:rPr lang="en-GB" altLang="en-US">
                <a:latin typeface="Arial" panose="020B0604020202020204" pitchFamily="34" charset="0"/>
                <a:cs typeface="Arial" panose="020B0604020202020204" pitchFamily="34" charset="0"/>
              </a:rPr>
              <a:t>Trefniadaeth</a:t>
            </a:r>
          </a:p>
          <a:p>
            <a:r>
              <a:rPr lang="en-GB" altLang="en-US">
                <a:latin typeface="Arial" panose="020B0604020202020204" pitchFamily="34" charset="0"/>
                <a:cs typeface="Arial" panose="020B0604020202020204" pitchFamily="34" charset="0"/>
              </a:rPr>
              <a:t>Cynllunio</a:t>
            </a:r>
          </a:p>
          <a:p>
            <a:r>
              <a:rPr lang="en-GB" altLang="en-US">
                <a:latin typeface="Arial" panose="020B0604020202020204" pitchFamily="34" charset="0"/>
                <a:cs typeface="Arial" panose="020B0604020202020204" pitchFamily="34" charset="0"/>
              </a:rPr>
              <a:t>Rheoli amser</a:t>
            </a:r>
          </a:p>
          <a:p>
            <a:r>
              <a:rPr lang="en-GB" altLang="en-US">
                <a:latin typeface="Lucida Sans" panose="020B0602030504090204" pitchFamily="34" charset="0"/>
              </a:rPr>
              <a:t>Ymwybyddiaeth a chyfrifoldeb personol</a:t>
            </a:r>
            <a:endParaRPr lang="en-US" altLang="en-US">
              <a:latin typeface="Lucida Sans" panose="020B0602030504090204" pitchFamily="34" charset="0"/>
            </a:endParaRPr>
          </a:p>
          <a:p>
            <a:endParaRPr lang="en-US" altLang="en-US">
              <a:latin typeface="Arial" panose="020B0604020202020204" pitchFamily="34" charset="0"/>
              <a:cs typeface="Arial" panose="020B0604020202020204" pitchFamily="34" charset="0"/>
            </a:endParaRPr>
          </a:p>
        </p:txBody>
      </p:sp>
      <p:sp>
        <p:nvSpPr>
          <p:cNvPr id="21508" name="Content Placeholder 3"/>
          <p:cNvSpPr>
            <a:spLocks noGrp="1"/>
          </p:cNvSpPr>
          <p:nvPr>
            <p:ph sz="half" idx="2"/>
          </p:nvPr>
        </p:nvSpPr>
        <p:spPr>
          <a:xfrm>
            <a:off x="6172200" y="1600200"/>
            <a:ext cx="4038600" cy="3989388"/>
          </a:xfrm>
        </p:spPr>
        <p:txBody>
          <a:bodyPr/>
          <a:lstStyle/>
          <a:p>
            <a:endParaRPr lang="en-GB" altLang="en-US">
              <a:solidFill>
                <a:srgbClr val="0000FF"/>
              </a:solidFill>
              <a:latin typeface="Arial" panose="020B0604020202020204" pitchFamily="34" charset="0"/>
              <a:cs typeface="Arial" panose="020B0604020202020204" pitchFamily="34" charset="0"/>
            </a:endParaRPr>
          </a:p>
          <a:p>
            <a:r>
              <a:rPr lang="en-GB" altLang="en-US">
                <a:solidFill>
                  <a:srgbClr val="0000FF"/>
                </a:solidFill>
                <a:latin typeface="Arial" panose="020B0604020202020204" pitchFamily="34" charset="0"/>
                <a:cs typeface="Arial" panose="020B0604020202020204" pitchFamily="34" charset="0"/>
              </a:rPr>
              <a:t>Organisation</a:t>
            </a:r>
          </a:p>
          <a:p>
            <a:r>
              <a:rPr lang="en-GB" altLang="en-US">
                <a:solidFill>
                  <a:srgbClr val="0000FF"/>
                </a:solidFill>
                <a:latin typeface="Arial" panose="020B0604020202020204" pitchFamily="34" charset="0"/>
                <a:cs typeface="Arial" panose="020B0604020202020204" pitchFamily="34" charset="0"/>
              </a:rPr>
              <a:t>Planning</a:t>
            </a:r>
          </a:p>
          <a:p>
            <a:r>
              <a:rPr lang="en-GB" altLang="en-US">
                <a:solidFill>
                  <a:srgbClr val="0000FF"/>
                </a:solidFill>
                <a:latin typeface="Arial" panose="020B0604020202020204" pitchFamily="34" charset="0"/>
                <a:cs typeface="Arial" panose="020B0604020202020204" pitchFamily="34" charset="0"/>
              </a:rPr>
              <a:t>Time management</a:t>
            </a:r>
          </a:p>
          <a:p>
            <a:r>
              <a:rPr lang="en-GB" altLang="en-US">
                <a:solidFill>
                  <a:srgbClr val="0000FF"/>
                </a:solidFill>
                <a:latin typeface="Lucida Sans" panose="020B0602030504090204" pitchFamily="34" charset="0"/>
              </a:rPr>
              <a:t>Personal responsibility and awareness</a:t>
            </a:r>
            <a:endParaRPr lang="en-US" altLang="en-US">
              <a:solidFill>
                <a:srgbClr val="0000FF"/>
              </a:solidFill>
              <a:latin typeface="Lucida Sans" panose="020B0602030504090204" pitchFamily="34" charset="0"/>
            </a:endParaRPr>
          </a:p>
          <a:p>
            <a:endParaRPr lang="en-US" altLang="en-US">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19404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p:cNvSpPr>
            <a:spLocks noGrp="1"/>
          </p:cNvSpPr>
          <p:nvPr>
            <p:ph type="title"/>
          </p:nvPr>
        </p:nvSpPr>
        <p:spPr/>
        <p:txBody>
          <a:bodyPr/>
          <a:lstStyle/>
          <a:p>
            <a:pPr eaLnBrk="1" hangingPunct="1"/>
            <a:r>
              <a:rPr lang="en-US" altLang="en-US" sz="2800" dirty="0"/>
              <a:t>EAEE6003/C</a:t>
            </a:r>
            <a:br>
              <a:rPr lang="en-US" altLang="en-US" sz="2800" dirty="0"/>
            </a:br>
            <a:r>
              <a:rPr lang="cy-GB" altLang="en-US" sz="2800" dirty="0"/>
              <a:t>Arweinyddiaeth ar gyfer systemau o ansawdd</a:t>
            </a:r>
            <a:br>
              <a:rPr lang="cy-GB" altLang="en-US" sz="2800" dirty="0"/>
            </a:br>
            <a:r>
              <a:rPr lang="en-GB" altLang="en-US" sz="2800" dirty="0"/>
              <a:t>Leadership for systems of quality </a:t>
            </a:r>
            <a:endParaRPr lang="en-US" altLang="en-US" sz="2800" dirty="0"/>
          </a:p>
        </p:txBody>
      </p:sp>
      <p:sp>
        <p:nvSpPr>
          <p:cNvPr id="5" name="Content Placeholder 4"/>
          <p:cNvSpPr>
            <a:spLocks noGrp="1"/>
          </p:cNvSpPr>
          <p:nvPr>
            <p:ph sz="half" idx="1"/>
          </p:nvPr>
        </p:nvSpPr>
        <p:spPr/>
        <p:txBody>
          <a:bodyPr/>
          <a:lstStyle/>
          <a:p>
            <a:r>
              <a:rPr lang="en-GB" sz="1800" dirty="0" err="1"/>
              <a:t>ymchwilio</a:t>
            </a:r>
            <a:r>
              <a:rPr lang="en-GB" sz="1800" dirty="0"/>
              <a:t> a </a:t>
            </a:r>
            <a:r>
              <a:rPr lang="en-GB" sz="1800" dirty="0" err="1"/>
              <a:t>dangos</a:t>
            </a:r>
            <a:r>
              <a:rPr lang="en-GB" sz="1800" dirty="0"/>
              <a:t> </a:t>
            </a:r>
            <a:r>
              <a:rPr lang="en-GB" sz="1800" dirty="0" err="1"/>
              <a:t>dealltwriaeth</a:t>
            </a:r>
            <a:r>
              <a:rPr lang="en-GB" sz="1800" dirty="0"/>
              <a:t> </a:t>
            </a:r>
            <a:r>
              <a:rPr lang="en-GB" sz="1800" dirty="0" err="1"/>
              <a:t>feirniadol</a:t>
            </a:r>
            <a:r>
              <a:rPr lang="en-GB" sz="1800" dirty="0"/>
              <a:t> o </a:t>
            </a:r>
            <a:r>
              <a:rPr lang="en-GB" sz="1800" dirty="0" err="1"/>
              <a:t>ofynion</a:t>
            </a:r>
            <a:r>
              <a:rPr lang="en-GB" sz="1800" dirty="0"/>
              <a:t> </a:t>
            </a:r>
            <a:r>
              <a:rPr lang="en-GB" sz="1800" dirty="0" err="1"/>
              <a:t>cofrestru</a:t>
            </a:r>
            <a:r>
              <a:rPr lang="en-GB" sz="1800" dirty="0"/>
              <a:t> a </a:t>
            </a:r>
            <a:r>
              <a:rPr lang="en-GB" sz="1800" dirty="0" err="1"/>
              <a:t>gweithdrefnau</a:t>
            </a:r>
            <a:r>
              <a:rPr lang="en-GB" sz="1800" dirty="0"/>
              <a:t> </a:t>
            </a:r>
            <a:r>
              <a:rPr lang="en-GB" sz="1800" dirty="0" err="1"/>
              <a:t>arolygu</a:t>
            </a:r>
            <a:r>
              <a:rPr lang="en-GB" sz="1800" dirty="0"/>
              <a:t>, </a:t>
            </a:r>
            <a:r>
              <a:rPr lang="en-GB" sz="1800" dirty="0" err="1"/>
              <a:t>gan</a:t>
            </a:r>
            <a:r>
              <a:rPr lang="en-GB" sz="1800" dirty="0"/>
              <a:t> </a:t>
            </a:r>
            <a:r>
              <a:rPr lang="en-GB" sz="1800" dirty="0" err="1"/>
              <a:t>gyfeirio</a:t>
            </a:r>
            <a:r>
              <a:rPr lang="en-GB" sz="1800" dirty="0"/>
              <a:t> at </a:t>
            </a:r>
            <a:r>
              <a:rPr lang="en-GB" sz="1800" dirty="0" err="1"/>
              <a:t>gyrff</a:t>
            </a:r>
            <a:r>
              <a:rPr lang="en-GB" sz="1800" dirty="0"/>
              <a:t> </a:t>
            </a:r>
            <a:r>
              <a:rPr lang="en-GB" sz="1800" dirty="0" err="1"/>
              <a:t>statudol</a:t>
            </a:r>
            <a:r>
              <a:rPr lang="en-GB" sz="1800" dirty="0"/>
              <a:t> </a:t>
            </a:r>
            <a:r>
              <a:rPr lang="en-GB" sz="1800" dirty="0" err="1"/>
              <a:t>ym</a:t>
            </a:r>
            <a:r>
              <a:rPr lang="en-GB" sz="1800" dirty="0"/>
              <a:t> </a:t>
            </a:r>
            <a:r>
              <a:rPr lang="en-GB" sz="1800" dirty="0" err="1"/>
              <a:t>maes</a:t>
            </a:r>
            <a:r>
              <a:rPr lang="en-GB" sz="1800" dirty="0"/>
              <a:t> </a:t>
            </a:r>
            <a:r>
              <a:rPr lang="en-GB" sz="1800" dirty="0" err="1"/>
              <a:t>gofal</a:t>
            </a:r>
            <a:r>
              <a:rPr lang="en-GB" sz="1800" dirty="0"/>
              <a:t> ac </a:t>
            </a:r>
            <a:r>
              <a:rPr lang="en-GB" sz="1800" dirty="0" err="1"/>
              <a:t>addysg</a:t>
            </a:r>
            <a:r>
              <a:rPr lang="en-GB" sz="1800" dirty="0"/>
              <a:t>; </a:t>
            </a:r>
          </a:p>
          <a:p>
            <a:r>
              <a:rPr lang="en-GB" sz="1800" dirty="0" err="1"/>
              <a:t>dadansoddi’n</a:t>
            </a:r>
            <a:r>
              <a:rPr lang="en-GB" sz="1800" dirty="0"/>
              <a:t> </a:t>
            </a:r>
            <a:r>
              <a:rPr lang="en-GB" sz="1800" dirty="0" err="1"/>
              <a:t>feirniadol</a:t>
            </a:r>
            <a:r>
              <a:rPr lang="en-GB" sz="1800" dirty="0"/>
              <a:t> </a:t>
            </a:r>
            <a:r>
              <a:rPr lang="en-GB" sz="1800" dirty="0" err="1"/>
              <a:t>ddulliau</a:t>
            </a:r>
            <a:r>
              <a:rPr lang="en-GB" sz="1800" dirty="0"/>
              <a:t> o </a:t>
            </a:r>
            <a:r>
              <a:rPr lang="en-GB" sz="1800" dirty="0" err="1"/>
              <a:t>sicrhau</a:t>
            </a:r>
            <a:r>
              <a:rPr lang="en-GB" sz="1800" dirty="0"/>
              <a:t> </a:t>
            </a:r>
            <a:r>
              <a:rPr lang="en-GB" sz="1800" dirty="0" err="1"/>
              <a:t>ansawdd</a:t>
            </a:r>
            <a:r>
              <a:rPr lang="en-GB" sz="1800" dirty="0"/>
              <a:t> </a:t>
            </a:r>
            <a:r>
              <a:rPr lang="en-GB" sz="1800" dirty="0" err="1"/>
              <a:t>gofal</a:t>
            </a:r>
            <a:r>
              <a:rPr lang="en-GB" sz="1800" dirty="0"/>
              <a:t> a </a:t>
            </a:r>
            <a:r>
              <a:rPr lang="en-GB" sz="1800" dirty="0" err="1"/>
              <a:t>datblygiad</a:t>
            </a:r>
            <a:r>
              <a:rPr lang="en-GB" sz="1800" dirty="0"/>
              <a:t> plant </a:t>
            </a:r>
            <a:r>
              <a:rPr lang="en-GB" sz="1800" dirty="0" err="1"/>
              <a:t>gyda</a:t>
            </a:r>
            <a:r>
              <a:rPr lang="en-GB" sz="1800" dirty="0"/>
              <a:t> </a:t>
            </a:r>
            <a:r>
              <a:rPr lang="en-GB" sz="1800" dirty="0" err="1"/>
              <a:t>chysylltiadau</a:t>
            </a:r>
            <a:r>
              <a:rPr lang="en-GB" sz="1800" dirty="0"/>
              <a:t> â </a:t>
            </a:r>
            <a:r>
              <a:rPr lang="en-GB" sz="1800" dirty="0" err="1"/>
              <a:t>gofynion</a:t>
            </a:r>
            <a:r>
              <a:rPr lang="en-GB" sz="1800" dirty="0"/>
              <a:t> </a:t>
            </a:r>
            <a:r>
              <a:rPr lang="en-GB" sz="1800" dirty="0" err="1"/>
              <a:t>polisi</a:t>
            </a:r>
            <a:r>
              <a:rPr lang="en-GB" sz="1800" dirty="0"/>
              <a:t> </a:t>
            </a:r>
            <a:r>
              <a:rPr lang="en-GB" sz="1800" dirty="0" err="1"/>
              <a:t>statudol</a:t>
            </a:r>
            <a:r>
              <a:rPr lang="en-GB" sz="1800" dirty="0"/>
              <a:t> </a:t>
            </a:r>
            <a:r>
              <a:rPr lang="en-GB" sz="1800" dirty="0" err="1"/>
              <a:t>a’r</a:t>
            </a:r>
            <a:r>
              <a:rPr lang="en-GB" sz="1800" dirty="0"/>
              <a:t> </a:t>
            </a:r>
            <a:r>
              <a:rPr lang="en-GB" sz="1800" dirty="0" err="1"/>
              <a:t>rôl</a:t>
            </a:r>
            <a:r>
              <a:rPr lang="en-GB" sz="1800" dirty="0"/>
              <a:t> o </a:t>
            </a:r>
            <a:r>
              <a:rPr lang="en-GB" sz="1800" dirty="0" err="1"/>
              <a:t>arwain</a:t>
            </a:r>
            <a:r>
              <a:rPr lang="en-GB" sz="1800" dirty="0"/>
              <a:t>;</a:t>
            </a:r>
          </a:p>
          <a:p>
            <a:r>
              <a:rPr lang="en-GB" sz="1800" dirty="0" err="1"/>
              <a:t>gwerthuso’n</a:t>
            </a:r>
            <a:r>
              <a:rPr lang="en-GB" sz="1800" dirty="0"/>
              <a:t> </a:t>
            </a:r>
            <a:r>
              <a:rPr lang="en-GB" sz="1800" dirty="0" err="1"/>
              <a:t>feirniadol</a:t>
            </a:r>
            <a:r>
              <a:rPr lang="en-GB" sz="1800" dirty="0"/>
              <a:t> </a:t>
            </a:r>
            <a:r>
              <a:rPr lang="en-GB" sz="1800" dirty="0" err="1"/>
              <a:t>ddulliau</a:t>
            </a:r>
            <a:r>
              <a:rPr lang="en-GB" sz="1800" dirty="0"/>
              <a:t> </a:t>
            </a:r>
            <a:r>
              <a:rPr lang="en-GB" sz="1800" dirty="0" err="1"/>
              <a:t>sy’n</a:t>
            </a:r>
            <a:r>
              <a:rPr lang="en-GB" sz="1800" dirty="0"/>
              <a:t> </a:t>
            </a:r>
            <a:r>
              <a:rPr lang="en-GB" sz="1800" dirty="0" err="1"/>
              <a:t>barnu</a:t>
            </a:r>
            <a:r>
              <a:rPr lang="en-GB" sz="1800" dirty="0"/>
              <a:t> </a:t>
            </a:r>
            <a:r>
              <a:rPr lang="en-GB" sz="1800" dirty="0" err="1"/>
              <a:t>perfformiad</a:t>
            </a:r>
            <a:r>
              <a:rPr lang="en-GB" sz="1800" dirty="0"/>
              <a:t> </a:t>
            </a:r>
            <a:r>
              <a:rPr lang="en-GB" sz="1800" dirty="0" err="1"/>
              <a:t>lleoliadau</a:t>
            </a:r>
            <a:r>
              <a:rPr lang="en-GB" sz="1800" dirty="0"/>
              <a:t> </a:t>
            </a:r>
            <a:r>
              <a:rPr lang="en-GB" sz="1800" dirty="0" err="1"/>
              <a:t>blynyddoedd</a:t>
            </a:r>
            <a:r>
              <a:rPr lang="en-GB" sz="1800" dirty="0"/>
              <a:t> </a:t>
            </a:r>
            <a:r>
              <a:rPr lang="en-GB" sz="1800" dirty="0" err="1"/>
              <a:t>cynnar</a:t>
            </a:r>
            <a:r>
              <a:rPr lang="en-GB" sz="1800" dirty="0"/>
              <a:t>, </a:t>
            </a:r>
            <a:r>
              <a:rPr lang="en-GB" sz="1800" dirty="0" err="1"/>
              <a:t>yn</a:t>
            </a:r>
            <a:r>
              <a:rPr lang="en-GB" sz="1800" dirty="0"/>
              <a:t> </a:t>
            </a:r>
            <a:r>
              <a:rPr lang="en-GB" sz="1800" dirty="0" err="1"/>
              <a:t>cynnwys</a:t>
            </a:r>
            <a:r>
              <a:rPr lang="en-GB" sz="1800" dirty="0"/>
              <a:t> </a:t>
            </a:r>
            <a:r>
              <a:rPr lang="en-GB" sz="1800" dirty="0" err="1"/>
              <a:t>cysylltiadau</a:t>
            </a:r>
            <a:r>
              <a:rPr lang="en-GB" sz="1800" dirty="0"/>
              <a:t> â </a:t>
            </a:r>
            <a:r>
              <a:rPr lang="en-GB" sz="1800" dirty="0" err="1"/>
              <a:t>diweddaru</a:t>
            </a:r>
            <a:r>
              <a:rPr lang="en-GB" sz="1800" dirty="0"/>
              <a:t> ac </a:t>
            </a:r>
            <a:r>
              <a:rPr lang="en-GB" sz="1800" dirty="0" err="1"/>
              <a:t>adolygu</a:t>
            </a:r>
            <a:r>
              <a:rPr lang="en-GB" sz="1800" dirty="0"/>
              <a:t> </a:t>
            </a:r>
            <a:r>
              <a:rPr lang="en-GB" sz="1800" dirty="0" err="1"/>
              <a:t>polisïau</a:t>
            </a:r>
            <a:r>
              <a:rPr lang="en-GB" sz="1800" dirty="0"/>
              <a:t> a </a:t>
            </a:r>
            <a:r>
              <a:rPr lang="en-GB" sz="1800" dirty="0" err="1"/>
              <a:t>gweithdrefnau’n</a:t>
            </a:r>
            <a:r>
              <a:rPr lang="en-GB" sz="1800" dirty="0"/>
              <a:t> </a:t>
            </a:r>
            <a:r>
              <a:rPr lang="en-GB" sz="1800" dirty="0" err="1"/>
              <a:t>rheolaidd</a:t>
            </a:r>
            <a:r>
              <a:rPr lang="en-GB" sz="1800" dirty="0"/>
              <a:t> a </a:t>
            </a:r>
            <a:r>
              <a:rPr lang="en-GB" sz="1800" dirty="0" err="1"/>
              <a:t>rôl</a:t>
            </a:r>
            <a:r>
              <a:rPr lang="en-GB" sz="1800" dirty="0"/>
              <a:t> </a:t>
            </a:r>
            <a:r>
              <a:rPr lang="en-GB" sz="1800" dirty="0" err="1"/>
              <a:t>cyrff</a:t>
            </a:r>
            <a:r>
              <a:rPr lang="en-GB" sz="1800" dirty="0"/>
              <a:t> </a:t>
            </a:r>
            <a:r>
              <a:rPr lang="en-GB" sz="1800" dirty="0" err="1"/>
              <a:t>ymbarél</a:t>
            </a:r>
            <a:r>
              <a:rPr lang="en-GB" sz="1800" dirty="0"/>
              <a:t>;</a:t>
            </a:r>
          </a:p>
          <a:p>
            <a:endParaRPr lang="en-GB" dirty="0"/>
          </a:p>
        </p:txBody>
      </p:sp>
      <p:sp>
        <p:nvSpPr>
          <p:cNvPr id="6" name="Content Placeholder 5"/>
          <p:cNvSpPr>
            <a:spLocks noGrp="1"/>
          </p:cNvSpPr>
          <p:nvPr>
            <p:ph sz="half" idx="2"/>
          </p:nvPr>
        </p:nvSpPr>
        <p:spPr/>
        <p:txBody>
          <a:bodyPr/>
          <a:lstStyle/>
          <a:p>
            <a:r>
              <a:rPr lang="en-GB" sz="1800" dirty="0"/>
              <a:t>research and demonstrate a critical understanding of registration requirements and inspection procedures, with reference to care and education statutory bodies; </a:t>
            </a:r>
          </a:p>
          <a:p>
            <a:r>
              <a:rPr lang="en-GB" sz="1800" dirty="0"/>
              <a:t>critically analyse methods of assuring quality of children’s care and development with links to statutory policy requirements and the leadership role;</a:t>
            </a:r>
          </a:p>
          <a:p>
            <a:r>
              <a:rPr lang="en-GB" sz="1800" dirty="0"/>
              <a:t>critically evaluate methods which judge the performance of early years settings, including links to updating and regular review of policies and procedures and the role of umbrella bodies;</a:t>
            </a:r>
          </a:p>
        </p:txBody>
      </p:sp>
    </p:spTree>
    <p:extLst>
      <p:ext uri="{BB962C8B-B14F-4D97-AF65-F5344CB8AC3E}">
        <p14:creationId xmlns:p14="http://schemas.microsoft.com/office/powerpoint/2010/main" val="1569707516"/>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2209800" y="333375"/>
            <a:ext cx="7772400" cy="863600"/>
          </a:xfrm>
        </p:spPr>
        <p:txBody>
          <a:bodyPr/>
          <a:lstStyle/>
          <a:p>
            <a:pPr eaLnBrk="1" hangingPunct="1"/>
            <a:r>
              <a:rPr lang="en-US" altLang="en-US" sz="4000" i="1" dirty="0" err="1"/>
              <a:t>Aseiniad</a:t>
            </a:r>
            <a:r>
              <a:rPr lang="en-US" altLang="en-US" sz="4000" i="1" dirty="0"/>
              <a:t>/Assessment</a:t>
            </a:r>
          </a:p>
        </p:txBody>
      </p:sp>
      <p:sp>
        <p:nvSpPr>
          <p:cNvPr id="17411" name="Content Placeholder 2"/>
          <p:cNvSpPr>
            <a:spLocks noGrp="1"/>
          </p:cNvSpPr>
          <p:nvPr>
            <p:ph sz="half" idx="1"/>
          </p:nvPr>
        </p:nvSpPr>
        <p:spPr>
          <a:xfrm>
            <a:off x="381000" y="1196976"/>
            <a:ext cx="5638800" cy="4899026"/>
          </a:xfrm>
        </p:spPr>
        <p:txBody>
          <a:bodyPr/>
          <a:lstStyle/>
          <a:p>
            <a:pPr marL="0" indent="0" eaLnBrk="1" hangingPunct="1">
              <a:buNone/>
            </a:pPr>
            <a:r>
              <a:rPr lang="en-GB" altLang="en-US" dirty="0" err="1">
                <a:ea typeface="ＭＳ Ｐゴシック" pitchFamily="34" charset="-128"/>
              </a:rPr>
              <a:t>Aseniad</a:t>
            </a:r>
            <a:r>
              <a:rPr lang="en-GB" altLang="en-US" dirty="0">
                <a:ea typeface="ＭＳ Ｐゴシック" pitchFamily="34" charset="-128"/>
              </a:rPr>
              <a:t> A - </a:t>
            </a:r>
            <a:r>
              <a:rPr lang="en-GB" altLang="en-US" dirty="0" err="1">
                <a:ea typeface="ＭＳ Ｐゴシック" pitchFamily="34" charset="-128"/>
              </a:rPr>
              <a:t>Prosiect</a:t>
            </a:r>
            <a:r>
              <a:rPr lang="en-GB" altLang="en-US" dirty="0">
                <a:ea typeface="ＭＳ Ｐゴシック" pitchFamily="34" charset="-128"/>
              </a:rPr>
              <a:t> </a:t>
            </a:r>
            <a:r>
              <a:rPr lang="en-GB" altLang="en-US" dirty="0" err="1">
                <a:ea typeface="ＭＳ Ｐゴシック" pitchFamily="34" charset="-128"/>
              </a:rPr>
              <a:t>perfformiad</a:t>
            </a:r>
            <a:r>
              <a:rPr lang="en-GB" altLang="en-US" dirty="0">
                <a:ea typeface="ＭＳ Ｐゴシック" pitchFamily="34" charset="-128"/>
              </a:rPr>
              <a:t> </a:t>
            </a:r>
            <a:r>
              <a:rPr lang="en-GB" altLang="en-US" dirty="0" err="1">
                <a:ea typeface="ＭＳ Ｐゴシック" pitchFamily="34" charset="-128"/>
              </a:rPr>
              <a:t>ymarferol</a:t>
            </a:r>
            <a:r>
              <a:rPr lang="en-GB" altLang="en-US" dirty="0">
                <a:ea typeface="ＭＳ Ｐゴシック" pitchFamily="34" charset="-128"/>
              </a:rPr>
              <a:t> – 50%</a:t>
            </a:r>
          </a:p>
          <a:p>
            <a:pPr eaLnBrk="1" hangingPunct="1">
              <a:buFontTx/>
              <a:buChar char="-"/>
            </a:pPr>
            <a:r>
              <a:rPr lang="en-GB" altLang="en-US" dirty="0" err="1">
                <a:ea typeface="ＭＳ Ｐゴシック" pitchFamily="34" charset="-128"/>
              </a:rPr>
              <a:t>thrafodaeth</a:t>
            </a:r>
            <a:r>
              <a:rPr lang="en-GB" altLang="en-US" dirty="0">
                <a:ea typeface="ＭＳ Ｐゴシック" pitchFamily="34" charset="-128"/>
              </a:rPr>
              <a:t> </a:t>
            </a:r>
            <a:r>
              <a:rPr lang="en-GB" altLang="en-US" dirty="0" err="1">
                <a:ea typeface="ＭＳ Ｐゴシック" pitchFamily="34" charset="-128"/>
              </a:rPr>
              <a:t>grŵp</a:t>
            </a:r>
            <a:r>
              <a:rPr lang="en-GB" altLang="en-US" dirty="0">
                <a:ea typeface="ＭＳ Ｐゴシック" pitchFamily="34" charset="-128"/>
              </a:rPr>
              <a:t> 30 </a:t>
            </a:r>
            <a:r>
              <a:rPr lang="en-GB" altLang="en-US" dirty="0" err="1">
                <a:ea typeface="ＭＳ Ｐゴシック" pitchFamily="34" charset="-128"/>
              </a:rPr>
              <a:t>munud</a:t>
            </a:r>
            <a:endParaRPr lang="en-GB" altLang="en-US" dirty="0">
              <a:ea typeface="ＭＳ Ｐゴシック" pitchFamily="34" charset="-128"/>
            </a:endParaRPr>
          </a:p>
          <a:p>
            <a:pPr marL="0" indent="0" eaLnBrk="1" hangingPunct="1">
              <a:buNone/>
            </a:pPr>
            <a:endParaRPr lang="en-GB" altLang="en-US" dirty="0">
              <a:ea typeface="ＭＳ Ｐゴシック" pitchFamily="34" charset="-128"/>
            </a:endParaRPr>
          </a:p>
          <a:p>
            <a:pPr marL="0" indent="0" eaLnBrk="1" hangingPunct="1">
              <a:buNone/>
            </a:pPr>
            <a:r>
              <a:rPr lang="en-GB" altLang="en-US" dirty="0" err="1">
                <a:ea typeface="ＭＳ Ｐゴシック" pitchFamily="34" charset="-128"/>
              </a:rPr>
              <a:t>Aseniad</a:t>
            </a:r>
            <a:r>
              <a:rPr lang="en-GB" altLang="en-US" dirty="0">
                <a:ea typeface="ＭＳ Ｐゴシック" pitchFamily="34" charset="-128"/>
              </a:rPr>
              <a:t> B - </a:t>
            </a:r>
            <a:r>
              <a:rPr lang="en-GB" altLang="en-US" dirty="0" err="1">
                <a:ea typeface="ＭＳ Ｐゴシック" pitchFamily="34" charset="-128"/>
              </a:rPr>
              <a:t>phapur</a:t>
            </a:r>
            <a:r>
              <a:rPr lang="en-GB" altLang="en-US" dirty="0">
                <a:ea typeface="ＭＳ Ｐゴシック" pitchFamily="34" charset="-128"/>
              </a:rPr>
              <a:t> </a:t>
            </a:r>
            <a:r>
              <a:rPr lang="en-GB" altLang="en-US" dirty="0" err="1">
                <a:ea typeface="ＭＳ Ｐゴシック" pitchFamily="34" charset="-128"/>
              </a:rPr>
              <a:t>adfyfyriol</a:t>
            </a:r>
            <a:r>
              <a:rPr lang="en-GB" altLang="en-US" dirty="0">
                <a:ea typeface="ＭＳ Ｐゴシック" pitchFamily="34" charset="-128"/>
              </a:rPr>
              <a:t> </a:t>
            </a:r>
            <a:r>
              <a:rPr lang="en-GB" altLang="en-US" dirty="0" err="1">
                <a:ea typeface="ＭＳ Ｐゴシック" pitchFamily="34" charset="-128"/>
              </a:rPr>
              <a:t>unigol</a:t>
            </a:r>
            <a:r>
              <a:rPr lang="en-GB" altLang="en-US" dirty="0">
                <a:ea typeface="ＭＳ Ｐゴシック" pitchFamily="34" charset="-128"/>
              </a:rPr>
              <a:t> 2,500 – 50%</a:t>
            </a:r>
          </a:p>
          <a:p>
            <a:pPr marL="0" indent="0" eaLnBrk="1" hangingPunct="1">
              <a:buNone/>
            </a:pPr>
            <a:endParaRPr lang="en-GB" altLang="en-US" dirty="0">
              <a:ea typeface="ＭＳ Ｐゴシック" pitchFamily="34" charset="-128"/>
            </a:endParaRPr>
          </a:p>
          <a:p>
            <a:pPr marL="0" indent="0" eaLnBrk="1" hangingPunct="1">
              <a:buNone/>
            </a:pPr>
            <a:endParaRPr lang="en-GB" altLang="en-US" dirty="0">
              <a:ea typeface="ＭＳ Ｐゴシック" pitchFamily="34" charset="-128"/>
            </a:endParaRPr>
          </a:p>
        </p:txBody>
      </p:sp>
      <p:sp>
        <p:nvSpPr>
          <p:cNvPr id="17412" name="Content Placeholder 3"/>
          <p:cNvSpPr>
            <a:spLocks noGrp="1"/>
          </p:cNvSpPr>
          <p:nvPr>
            <p:ph sz="half" idx="2"/>
          </p:nvPr>
        </p:nvSpPr>
        <p:spPr>
          <a:xfrm>
            <a:off x="6172200" y="1196976"/>
            <a:ext cx="5638800" cy="4899026"/>
          </a:xfrm>
        </p:spPr>
        <p:txBody>
          <a:bodyPr/>
          <a:lstStyle/>
          <a:p>
            <a:pPr marL="0" indent="0" eaLnBrk="1" hangingPunct="1">
              <a:buNone/>
            </a:pPr>
            <a:r>
              <a:rPr lang="en-US" altLang="en-US" i="1" dirty="0">
                <a:ea typeface="ＭＳ Ｐゴシック" pitchFamily="34" charset="-128"/>
              </a:rPr>
              <a:t>Assessment A -Practical performance project – 50%</a:t>
            </a:r>
          </a:p>
          <a:p>
            <a:pPr eaLnBrk="1" hangingPunct="1">
              <a:buFontTx/>
              <a:buChar char="-"/>
            </a:pPr>
            <a:r>
              <a:rPr lang="en-GB" altLang="en-US" i="1" dirty="0">
                <a:ea typeface="ＭＳ Ｐゴシック" pitchFamily="34" charset="-128"/>
              </a:rPr>
              <a:t>30 minutes of group discussion</a:t>
            </a:r>
          </a:p>
          <a:p>
            <a:pPr marL="0" indent="0" eaLnBrk="1" hangingPunct="1">
              <a:buNone/>
            </a:pPr>
            <a:endParaRPr lang="en-GB" altLang="en-US" i="1" dirty="0">
              <a:ea typeface="ＭＳ Ｐゴシック" pitchFamily="34" charset="-128"/>
            </a:endParaRPr>
          </a:p>
          <a:p>
            <a:pPr marL="0" indent="0" eaLnBrk="1" hangingPunct="1">
              <a:buNone/>
            </a:pPr>
            <a:r>
              <a:rPr lang="en-GB" altLang="en-US" i="1" dirty="0">
                <a:ea typeface="ＭＳ Ｐゴシック" pitchFamily="34" charset="-128"/>
              </a:rPr>
              <a:t>Assessment B - 2,500 word reflection – 50%</a:t>
            </a:r>
          </a:p>
        </p:txBody>
      </p:sp>
    </p:spTree>
    <p:extLst>
      <p:ext uri="{BB962C8B-B14F-4D97-AF65-F5344CB8AC3E}">
        <p14:creationId xmlns:p14="http://schemas.microsoft.com/office/powerpoint/2010/main" val="1382256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Assignment 1</a:t>
            </a:r>
          </a:p>
        </p:txBody>
      </p:sp>
      <p:sp>
        <p:nvSpPr>
          <p:cNvPr id="3" name="Content Placeholder 2"/>
          <p:cNvSpPr>
            <a:spLocks noGrp="1"/>
          </p:cNvSpPr>
          <p:nvPr>
            <p:ph sz="half" idx="1"/>
          </p:nvPr>
        </p:nvSpPr>
        <p:spPr/>
        <p:txBody>
          <a:bodyPr/>
          <a:lstStyle/>
          <a:p>
            <a:pPr marL="0" indent="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latin typeface="Arial" panose="020B0604020202020204" pitchFamily="34" charset="0"/>
                <a:cs typeface="Arial" panose="020B0604020202020204" pitchFamily="34" charset="0"/>
              </a:rPr>
              <a:t>Trafodaeth </a:t>
            </a:r>
            <a:r>
              <a:rPr lang="en-GB" altLang="en-US" dirty="0" err="1">
                <a:latin typeface="Arial" panose="020B0604020202020204" pitchFamily="34" charset="0"/>
                <a:cs typeface="Arial" panose="020B0604020202020204" pitchFamily="34" charset="0"/>
              </a:rPr>
              <a:t>grŵp</a:t>
            </a:r>
            <a:r>
              <a:rPr lang="en-GB" altLang="en-US" dirty="0">
                <a:latin typeface="Arial" panose="020B0604020202020204" pitchFamily="34" charset="0"/>
                <a:cs typeface="Arial" panose="020B0604020202020204" pitchFamily="34" charset="0"/>
              </a:rPr>
              <a:t> - 30 </a:t>
            </a:r>
            <a:r>
              <a:rPr lang="en-GB" altLang="en-US" dirty="0" err="1">
                <a:latin typeface="Arial" panose="020B0604020202020204" pitchFamily="34" charset="0"/>
                <a:cs typeface="Arial" panose="020B0604020202020204" pitchFamily="34" charset="0"/>
              </a:rPr>
              <a:t>munud</a:t>
            </a:r>
            <a:endParaRPr lang="en-GB" altLang="en-US" dirty="0">
              <a:latin typeface="Arial" panose="020B0604020202020204" pitchFamily="34" charset="0"/>
              <a:cs typeface="Arial" panose="020B0604020202020204" pitchFamily="34" charset="0"/>
            </a:endParaRPr>
          </a:p>
          <a:p>
            <a:pPr marL="0" indent="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err="1">
                <a:latin typeface="Arial" panose="020B0604020202020204" pitchFamily="34" charset="0"/>
                <a:cs typeface="Arial" panose="020B0604020202020204" pitchFamily="34" charset="0"/>
              </a:rPr>
              <a:t>Grwp</a:t>
            </a:r>
            <a:r>
              <a:rPr lang="en-GB" altLang="en-US" dirty="0">
                <a:latin typeface="Arial" panose="020B0604020202020204" pitchFamily="34" charset="0"/>
                <a:cs typeface="Arial" panose="020B0604020202020204" pitchFamily="34" charset="0"/>
              </a:rPr>
              <a:t> a 5</a:t>
            </a:r>
          </a:p>
          <a:p>
            <a:pPr marL="0" indent="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latin typeface="Arial" panose="020B0604020202020204" pitchFamily="34" charset="0"/>
                <a:cs typeface="Arial" panose="020B0604020202020204" pitchFamily="34" charset="0"/>
              </a:rPr>
              <a:t>50%</a:t>
            </a:r>
          </a:p>
          <a:p>
            <a:pPr marL="0" indent="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latin typeface="Arial" panose="020B0604020202020204" pitchFamily="34" charset="0"/>
                <a:cs typeface="Arial" panose="020B0604020202020204" pitchFamily="34" charset="0"/>
              </a:rPr>
              <a:t>Rhestr </a:t>
            </a:r>
            <a:r>
              <a:rPr lang="en-GB" altLang="en-US" dirty="0" err="1">
                <a:latin typeface="Arial" panose="020B0604020202020204" pitchFamily="34" charset="0"/>
                <a:cs typeface="Arial" panose="020B0604020202020204" pitchFamily="34" charset="0"/>
              </a:rPr>
              <a:t>gyfeirnodi</a:t>
            </a:r>
            <a:r>
              <a:rPr lang="en-GB" altLang="en-US" dirty="0">
                <a:latin typeface="Arial" panose="020B0604020202020204" pitchFamily="34" charset="0"/>
                <a:cs typeface="Arial" panose="020B0604020202020204" pitchFamily="34" charset="0"/>
              </a:rPr>
              <a:t> Does dim </a:t>
            </a:r>
            <a:r>
              <a:rPr lang="en-GB" altLang="en-US" dirty="0" err="1">
                <a:latin typeface="Arial" panose="020B0604020202020204" pitchFamily="34" charset="0"/>
                <a:cs typeface="Arial" panose="020B0604020202020204" pitchFamily="34" charset="0"/>
              </a:rPr>
              <a:t>angen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pwerbwynt</a:t>
            </a:r>
            <a:endParaRPr lang="en-GB" altLang="en-US" dirty="0">
              <a:latin typeface="Arial" panose="020B0604020202020204" pitchFamily="34" charset="0"/>
              <a:cs typeface="Arial" panose="020B0604020202020204" pitchFamily="34" charset="0"/>
            </a:endParaRPr>
          </a:p>
          <a:p>
            <a:pPr marL="0" indent="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Gosod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ystafell</a:t>
            </a:r>
            <a:r>
              <a:rPr lang="en-GB" altLang="en-US" dirty="0">
                <a:latin typeface="Arial" panose="020B0604020202020204" pitchFamily="34" charset="0"/>
                <a:cs typeface="Arial" panose="020B0604020202020204" pitchFamily="34" charset="0"/>
              </a:rPr>
              <a:t>/</a:t>
            </a:r>
            <a:r>
              <a:rPr lang="en-GB" altLang="en-US" dirty="0" err="1">
                <a:latin typeface="Arial" panose="020B0604020202020204" pitchFamily="34" charset="0"/>
                <a:cs typeface="Arial" panose="020B0604020202020204" pitchFamily="34" charset="0"/>
              </a:rPr>
              <a:t>adnoddau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arddull</a:t>
            </a:r>
            <a:endParaRPr lang="en-GB" altLang="en-US" dirty="0">
              <a:latin typeface="Arial" panose="020B0604020202020204" pitchFamily="34" charset="0"/>
              <a:cs typeface="Arial" panose="020B0604020202020204" pitchFamily="34" charset="0"/>
            </a:endParaRPr>
          </a:p>
          <a:p>
            <a:pPr marL="0" indent="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Angen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trefnu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grwpiau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heno</a:t>
            </a:r>
            <a:r>
              <a:rPr lang="en-GB" altLang="en-US" dirty="0">
                <a:latin typeface="Arial" panose="020B0604020202020204" pitchFamily="34" charset="0"/>
                <a:cs typeface="Arial" panose="020B0604020202020204" pitchFamily="34" charset="0"/>
              </a:rPr>
              <a:t>.</a:t>
            </a:r>
          </a:p>
          <a:p>
            <a:endParaRPr lang="en-GB" dirty="0"/>
          </a:p>
        </p:txBody>
      </p:sp>
      <p:sp>
        <p:nvSpPr>
          <p:cNvPr id="4" name="Content Placeholder 3"/>
          <p:cNvSpPr>
            <a:spLocks noGrp="1"/>
          </p:cNvSpPr>
          <p:nvPr>
            <p:ph sz="half" idx="2"/>
          </p:nvPr>
        </p:nvSpPr>
        <p:spPr>
          <a:xfrm>
            <a:off x="6197600" y="1182414"/>
            <a:ext cx="5384800" cy="4406827"/>
          </a:xfrm>
        </p:spPr>
        <p:txBody>
          <a:bodyPr/>
          <a:lstStyle/>
          <a:p>
            <a:r>
              <a:rPr lang="en-GB" dirty="0"/>
              <a:t>30 minute group discussion</a:t>
            </a:r>
          </a:p>
          <a:p>
            <a:r>
              <a:rPr lang="en-GB" dirty="0"/>
              <a:t>Groups of 5</a:t>
            </a:r>
          </a:p>
          <a:p>
            <a:r>
              <a:rPr lang="en-GB" dirty="0"/>
              <a:t>50% </a:t>
            </a:r>
          </a:p>
          <a:p>
            <a:r>
              <a:rPr lang="en-GB" dirty="0"/>
              <a:t>Reference list</a:t>
            </a:r>
          </a:p>
          <a:p>
            <a:r>
              <a:rPr lang="en-GB" dirty="0"/>
              <a:t>No need for PowerPoint</a:t>
            </a:r>
          </a:p>
          <a:p>
            <a:r>
              <a:rPr lang="en-GB" dirty="0"/>
              <a:t> Organise room/resources/style</a:t>
            </a:r>
          </a:p>
          <a:p>
            <a:r>
              <a:rPr lang="en-GB" dirty="0"/>
              <a:t> You need to arrange groups this evening</a:t>
            </a:r>
          </a:p>
          <a:p>
            <a:endParaRPr lang="en-GB" dirty="0"/>
          </a:p>
        </p:txBody>
      </p:sp>
    </p:spTree>
    <p:extLst>
      <p:ext uri="{BB962C8B-B14F-4D97-AF65-F5344CB8AC3E}">
        <p14:creationId xmlns:p14="http://schemas.microsoft.com/office/powerpoint/2010/main" val="16946292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pPr marL="0" indent="0">
              <a:buNone/>
            </a:pPr>
            <a:r>
              <a:rPr lang="cy-GB" sz="2400" b="1" dirty="0"/>
              <a:t>Gwerthuswch a dadansoddi’n feirniadol y camau y byddech yn eu cymryd i ddangos canlyniadau arfer gorau wrth arwain paratoadau ar gyfer arolygiad o ansawdd gwasanaeth lleoliad blynyddoedd cynnar, gan gyfeirio’n benodol at y Datganiad Hunanasesu Gwasanaeth (SASS): Gwasanaethau gofal plant a chwarae gydag AGGCC</a:t>
            </a:r>
            <a:endParaRPr lang="en-GB" sz="2400" dirty="0"/>
          </a:p>
          <a:p>
            <a:pPr marL="0" indent="0">
              <a:buNone/>
            </a:pPr>
            <a:endParaRPr lang="en-GB" dirty="0"/>
          </a:p>
        </p:txBody>
      </p:sp>
      <p:sp>
        <p:nvSpPr>
          <p:cNvPr id="4" name="Content Placeholder 3"/>
          <p:cNvSpPr>
            <a:spLocks noGrp="1"/>
          </p:cNvSpPr>
          <p:nvPr>
            <p:ph sz="half" idx="2"/>
          </p:nvPr>
        </p:nvSpPr>
        <p:spPr>
          <a:xfrm>
            <a:off x="6197600" y="1600201"/>
            <a:ext cx="5831490" cy="3989040"/>
          </a:xfrm>
        </p:spPr>
        <p:txBody>
          <a:bodyPr/>
          <a:lstStyle/>
          <a:p>
            <a:pPr marL="0" indent="0">
              <a:buNone/>
            </a:pPr>
            <a:r>
              <a:rPr lang="en-GB" sz="2400" b="1" dirty="0"/>
              <a:t>Critically evaluate and analyse the steps you would take to demonstrate best practice outcomes in leading preparations for an inspection of an early years setting’s quality of service with particular reference to the ‘Self-Assessment of Service Statement (SASS): Childcare and play services’ as part of the CIW inspection process.</a:t>
            </a:r>
            <a:endParaRPr lang="en-GB" sz="2400" dirty="0"/>
          </a:p>
          <a:p>
            <a:endParaRPr lang="en-GB" dirty="0"/>
          </a:p>
        </p:txBody>
      </p:sp>
    </p:spTree>
    <p:extLst>
      <p:ext uri="{BB962C8B-B14F-4D97-AF65-F5344CB8AC3E}">
        <p14:creationId xmlns:p14="http://schemas.microsoft.com/office/powerpoint/2010/main" val="3294695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a:xfrm>
            <a:off x="609600" y="1600201"/>
            <a:ext cx="10972800" cy="3989040"/>
          </a:xfrm>
        </p:spPr>
        <p:txBody>
          <a:bodyPr/>
          <a:lstStyle/>
          <a:p>
            <a:r>
              <a:rPr lang="cy-GB" sz="2000" dirty="0"/>
              <a:t>Gan ddefnyddio'r astudiaeth achos a ddarparwyd, ystyriwch y camau y byddai angen ichi eu cymryd i arwain paratoadau ar gyfer arolygiad o'r lleoliad blynyddoedd cynnar drwy system </a:t>
            </a:r>
            <a:r>
              <a:rPr lang="es-ES" sz="2000" dirty="0"/>
              <a:t>Ansawdd y </a:t>
            </a:r>
            <a:r>
              <a:rPr lang="es-ES" sz="2000" dirty="0" err="1"/>
              <a:t>Gofal</a:t>
            </a:r>
            <a:r>
              <a:rPr lang="cy-GB" sz="2000" dirty="0"/>
              <a:t>.</a:t>
            </a:r>
            <a:r>
              <a:rPr lang="en-GB" sz="2000" i="1" dirty="0"/>
              <a:t> </a:t>
            </a:r>
            <a:endParaRPr lang="en-GB" sz="2000" dirty="0"/>
          </a:p>
          <a:p>
            <a:pPr lvl="0"/>
            <a:r>
              <a:rPr lang="cy-GB" sz="2000" dirty="0"/>
              <a:t>Dylai’ch trafodaeth ddarparu gwerthusiad beirniadol o’r cyfleoedd a’r heriau sydd ynghlwm â defnyddio’r Datganiad Hunanasesu Gwasanaeth </a:t>
            </a:r>
            <a:endParaRPr lang="en-GB" sz="2000" dirty="0"/>
          </a:p>
          <a:p>
            <a:pPr lvl="0"/>
            <a:r>
              <a:rPr lang="cy-GB" sz="2000" dirty="0"/>
              <a:t>Byddwch yn trafod hyn o safbwynt arweinydd lleoliad. Ystyriwch y wybodaeth y byddai angen ichi ei chasglu, safbwyntiau partïon perthnasol a safbwynt y plant sy’n mynychu’r lleoliad gan gyfeirio at fentrau a sbardunwyr  polisi cyfredol (er enghraifft CCUHP, Deddf Llesiant Cenedlaethau’r Dyfodol (2015) a Bil Anghenion Dysgu Ychwanegol (2016))</a:t>
            </a:r>
            <a:endParaRPr lang="en-GB" sz="2000" dirty="0"/>
          </a:p>
          <a:p>
            <a:pPr lvl="0"/>
            <a:r>
              <a:rPr lang="cy-GB" sz="2000" dirty="0"/>
              <a:t>Dylech gynnwys dadansoddiad beirniadol o ddulliau casglu gwybodaeth a safbwyntiau, gweithredu gwelliannau arfer a rôl yr arweinydd o ran sicrhau ansawdd y lleoliad yn barhaus.  </a:t>
            </a:r>
            <a:endParaRPr lang="en-GB" sz="2000" dirty="0"/>
          </a:p>
        </p:txBody>
      </p:sp>
    </p:spTree>
    <p:extLst>
      <p:ext uri="{BB962C8B-B14F-4D97-AF65-F5344CB8AC3E}">
        <p14:creationId xmlns:p14="http://schemas.microsoft.com/office/powerpoint/2010/main" val="28402736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noRot="1" noMove="1" noResize="1" noEditPoints="1" noAdjustHandles="1" noChangeArrowheads="1" noChangeShapeType="1"/>
          </p:cNvSpPr>
          <p:nvPr>
            <p:ph sz="half" idx="1"/>
          </p:nvPr>
        </p:nvSpPr>
        <p:spPr>
          <a:xfrm>
            <a:off x="609600" y="1600201"/>
            <a:ext cx="10972800" cy="3989040"/>
          </a:xfrm>
        </p:spPr>
        <p:txBody>
          <a:bodyPr/>
          <a:lstStyle/>
          <a:p>
            <a:r>
              <a:rPr lang="en-GB" sz="2000" dirty="0"/>
              <a:t>Using the case study provided consider the steps you would need to take to lead preparations for an inspection of the early years setting through the Quality of Care Report system.</a:t>
            </a:r>
            <a:r>
              <a:rPr lang="en-GB" sz="2000" i="1" dirty="0"/>
              <a:t> </a:t>
            </a:r>
            <a:endParaRPr lang="en-GB" sz="2000" dirty="0"/>
          </a:p>
          <a:p>
            <a:pPr lvl="0"/>
            <a:r>
              <a:rPr lang="en-GB" sz="2000" dirty="0"/>
              <a:t>Your discussion should provide a critical evaluation of the opportunities and challenges of using the Quality of Care Report</a:t>
            </a:r>
          </a:p>
          <a:p>
            <a:pPr lvl="0"/>
            <a:r>
              <a:rPr lang="en-GB" sz="2000" dirty="0"/>
              <a:t>You will be discussing this from the perspective of a setting leader, consider the information you would need to collate, perspectives of relevant parties and of the children attending the setting with reference to current initiatives and policy drivers (for example the UNCRC, Well Being of Future Generations Act (2015) and Additional Learning Needs Bill (2016))</a:t>
            </a:r>
          </a:p>
          <a:p>
            <a:pPr lvl="0"/>
            <a:r>
              <a:rPr lang="en-GB" sz="2000" dirty="0"/>
              <a:t>You should include? a critical analysis of methods of collecting information and viewpoints, implementing improvements in practice and the role of the leader in the continuing quality assurance of the setting. </a:t>
            </a:r>
          </a:p>
          <a:p>
            <a:endParaRPr lang="en-GB" dirty="0"/>
          </a:p>
        </p:txBody>
      </p:sp>
    </p:spTree>
    <p:extLst>
      <p:ext uri="{BB962C8B-B14F-4D97-AF65-F5344CB8AC3E}">
        <p14:creationId xmlns:p14="http://schemas.microsoft.com/office/powerpoint/2010/main" val="6531905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a:t>
            </a:r>
          </a:p>
        </p:txBody>
      </p:sp>
      <p:sp>
        <p:nvSpPr>
          <p:cNvPr id="3" name="Content Placeholder 2"/>
          <p:cNvSpPr>
            <a:spLocks noGrp="1"/>
          </p:cNvSpPr>
          <p:nvPr>
            <p:ph sz="half" idx="1"/>
          </p:nvPr>
        </p:nvSpPr>
        <p:spPr/>
        <p:txBody>
          <a:bodyPr/>
          <a:lstStyle/>
          <a:p>
            <a:r>
              <a:rPr lang="cy-GB" dirty="0"/>
              <a:t>Dewiswch naill ai gwarchodwr plant, Dechrau'n Deg neu leoliad Gofal Dydd.</a:t>
            </a:r>
          </a:p>
          <a:p>
            <a:r>
              <a:rPr lang="cy-GB" dirty="0"/>
              <a:t>O fewn eich lleoliad dewisol, byddwch yn rhedeg darpariaeth ar gyfer 12 - 20 o blant dan 4 oed.</a:t>
            </a:r>
          </a:p>
          <a:p>
            <a:r>
              <a:rPr lang="cy-GB" dirty="0"/>
              <a:t>Bydd gennych o leiaf 3 o weithwyr.</a:t>
            </a:r>
            <a:endParaRPr lang="en-GB" dirty="0"/>
          </a:p>
        </p:txBody>
      </p:sp>
      <p:sp>
        <p:nvSpPr>
          <p:cNvPr id="4" name="Content Placeholder 3"/>
          <p:cNvSpPr>
            <a:spLocks noGrp="1"/>
          </p:cNvSpPr>
          <p:nvPr>
            <p:ph sz="half" idx="2"/>
          </p:nvPr>
        </p:nvSpPr>
        <p:spPr/>
        <p:txBody>
          <a:bodyPr/>
          <a:lstStyle/>
          <a:p>
            <a:r>
              <a:rPr lang="en-GB" dirty="0"/>
              <a:t>Choose either a childminder, Flying Start or Day Care setting.</a:t>
            </a:r>
          </a:p>
          <a:p>
            <a:r>
              <a:rPr lang="en-GB" dirty="0"/>
              <a:t>Within your chosen setting you will be running provision for 12 - 20 children under the age of 4.</a:t>
            </a:r>
          </a:p>
          <a:p>
            <a:r>
              <a:rPr lang="en-GB" dirty="0"/>
              <a:t>You will have at least 3 employees.</a:t>
            </a:r>
          </a:p>
        </p:txBody>
      </p:sp>
    </p:spTree>
    <p:extLst>
      <p:ext uri="{BB962C8B-B14F-4D97-AF65-F5344CB8AC3E}">
        <p14:creationId xmlns:p14="http://schemas.microsoft.com/office/powerpoint/2010/main" val="29857448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Information to consider</a:t>
            </a:r>
          </a:p>
        </p:txBody>
      </p:sp>
      <p:sp>
        <p:nvSpPr>
          <p:cNvPr id="3" name="Content Placeholder 2"/>
          <p:cNvSpPr>
            <a:spLocks noGrp="1"/>
          </p:cNvSpPr>
          <p:nvPr>
            <p:ph sz="half" idx="1"/>
          </p:nvPr>
        </p:nvSpPr>
        <p:spPr>
          <a:xfrm>
            <a:off x="268014" y="1417638"/>
            <a:ext cx="5726386" cy="4171603"/>
          </a:xfrm>
        </p:spPr>
        <p:txBody>
          <a:bodyPr/>
          <a:lstStyle/>
          <a:p>
            <a:r>
              <a:rPr lang="cy-GB" sz="2000" dirty="0"/>
              <a:t>Rheoli eiddo</a:t>
            </a:r>
          </a:p>
          <a:p>
            <a:r>
              <a:rPr lang="cy-GB" sz="2000" dirty="0"/>
              <a:t>Polisïau</a:t>
            </a:r>
          </a:p>
          <a:p>
            <a:r>
              <a:rPr lang="cy-GB" sz="2000" dirty="0"/>
              <a:t>Rhanddeiliaid</a:t>
            </a:r>
          </a:p>
          <a:p>
            <a:r>
              <a:rPr lang="cy-GB" sz="2000" dirty="0"/>
              <a:t>Rhwydweithiau cymorth</a:t>
            </a:r>
          </a:p>
          <a:p>
            <a:r>
              <a:rPr lang="cy-GB" sz="2000" dirty="0"/>
              <a:t>Darpariaeth a Chwricwlwm (Cyfnod Sylfaen, Proffil y Cyfnod Sylfaen)</a:t>
            </a:r>
          </a:p>
          <a:p>
            <a:r>
              <a:rPr lang="cy-GB" sz="2000" dirty="0"/>
              <a:t>Anghenion Dysgu Ychwanegol</a:t>
            </a:r>
          </a:p>
          <a:p>
            <a:r>
              <a:rPr lang="cy-GB" sz="2000" dirty="0"/>
              <a:t>Rhieni</a:t>
            </a:r>
          </a:p>
          <a:p>
            <a:r>
              <a:rPr lang="cy-GB" sz="2000" dirty="0"/>
              <a:t>Monitro cynnydd</a:t>
            </a:r>
          </a:p>
          <a:p>
            <a:r>
              <a:rPr lang="cy-GB" sz="2000" dirty="0"/>
              <a:t>Sicrwydd Ansawdd</a:t>
            </a:r>
            <a:br>
              <a:rPr lang="cy-GB" sz="2000" dirty="0"/>
            </a:br>
            <a:r>
              <a:rPr lang="cy-GB" sz="2000" dirty="0"/>
              <a:t>Staff - cymhareb, cymwysterau, goruchwyliaeth</a:t>
            </a:r>
            <a:endParaRPr lang="en-GB" sz="2000" dirty="0"/>
          </a:p>
        </p:txBody>
      </p:sp>
      <p:sp>
        <p:nvSpPr>
          <p:cNvPr id="4" name="Content Placeholder 3"/>
          <p:cNvSpPr>
            <a:spLocks noGrp="1"/>
          </p:cNvSpPr>
          <p:nvPr>
            <p:ph sz="half" idx="2"/>
          </p:nvPr>
        </p:nvSpPr>
        <p:spPr>
          <a:xfrm>
            <a:off x="6197600" y="1417638"/>
            <a:ext cx="5384800" cy="4171603"/>
          </a:xfrm>
        </p:spPr>
        <p:txBody>
          <a:bodyPr/>
          <a:lstStyle/>
          <a:p>
            <a:r>
              <a:rPr lang="en-GB" sz="2000" dirty="0"/>
              <a:t>Premises management </a:t>
            </a:r>
          </a:p>
          <a:p>
            <a:r>
              <a:rPr lang="en-GB" sz="2000" dirty="0"/>
              <a:t>Policies</a:t>
            </a:r>
          </a:p>
          <a:p>
            <a:r>
              <a:rPr lang="en-GB" sz="2000" dirty="0"/>
              <a:t>Stakeholders</a:t>
            </a:r>
          </a:p>
          <a:p>
            <a:r>
              <a:rPr lang="en-GB" sz="2000" dirty="0"/>
              <a:t>Support networks</a:t>
            </a:r>
          </a:p>
          <a:p>
            <a:r>
              <a:rPr lang="en-GB" sz="2000" dirty="0"/>
              <a:t>Provision and Curriculum (Foundation Phase, Foundation Phase Profile)</a:t>
            </a:r>
          </a:p>
          <a:p>
            <a:r>
              <a:rPr lang="en-GB" sz="2000" dirty="0"/>
              <a:t>Additional Learning Needs</a:t>
            </a:r>
          </a:p>
          <a:p>
            <a:r>
              <a:rPr lang="en-GB" sz="2000" dirty="0"/>
              <a:t>Parents </a:t>
            </a:r>
          </a:p>
          <a:p>
            <a:r>
              <a:rPr lang="en-GB" sz="2000" dirty="0"/>
              <a:t>Progress monitoring</a:t>
            </a:r>
          </a:p>
          <a:p>
            <a:r>
              <a:rPr lang="en-GB" sz="2000" dirty="0"/>
              <a:t>Quality Assurance</a:t>
            </a:r>
          </a:p>
          <a:p>
            <a:r>
              <a:rPr lang="en-GB" sz="2000" dirty="0"/>
              <a:t>Staff – ratio, qualifications, supervision</a:t>
            </a:r>
          </a:p>
        </p:txBody>
      </p:sp>
    </p:spTree>
    <p:extLst>
      <p:ext uri="{BB962C8B-B14F-4D97-AF65-F5344CB8AC3E}">
        <p14:creationId xmlns:p14="http://schemas.microsoft.com/office/powerpoint/2010/main" val="9710415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Considerations for Group Task</a:t>
            </a:r>
          </a:p>
        </p:txBody>
      </p:sp>
      <p:sp>
        <p:nvSpPr>
          <p:cNvPr id="3" name="Content Placeholder 2"/>
          <p:cNvSpPr>
            <a:spLocks noGrp="1"/>
          </p:cNvSpPr>
          <p:nvPr>
            <p:ph sz="half" idx="1"/>
          </p:nvPr>
        </p:nvSpPr>
        <p:spPr/>
        <p:txBody>
          <a:bodyPr/>
          <a:lstStyle/>
          <a:p>
            <a:r>
              <a:rPr lang="cy-GB" dirty="0"/>
              <a:t>Sut ydych chi'n darganfod a yw defnyddwyr y gwasanaeth a rhanddeiliaid yn hapus? Beirniadu a dadansoddi dulliau gorau</a:t>
            </a:r>
          </a:p>
          <a:p>
            <a:r>
              <a:rPr lang="cy-GB" dirty="0"/>
              <a:t>Ystyriwch y cwestiynau yn y ffurflen </a:t>
            </a:r>
            <a:r>
              <a:rPr lang="es-ES" dirty="0"/>
              <a:t>Ansawdd y </a:t>
            </a:r>
            <a:r>
              <a:rPr lang="es-ES" dirty="0" err="1"/>
              <a:t>Gofal</a:t>
            </a:r>
            <a:endParaRPr lang="es-ES" dirty="0"/>
          </a:p>
          <a:p>
            <a:r>
              <a:rPr lang="cy-GB" dirty="0"/>
              <a:t>Ystyriwch sefyllfa eich lleoliad</a:t>
            </a:r>
            <a:endParaRPr lang="en-GB" dirty="0"/>
          </a:p>
        </p:txBody>
      </p:sp>
      <p:sp>
        <p:nvSpPr>
          <p:cNvPr id="4" name="Content Placeholder 3"/>
          <p:cNvSpPr>
            <a:spLocks noGrp="1"/>
          </p:cNvSpPr>
          <p:nvPr>
            <p:ph sz="half" idx="2"/>
          </p:nvPr>
        </p:nvSpPr>
        <p:spPr/>
        <p:txBody>
          <a:bodyPr/>
          <a:lstStyle/>
          <a:p>
            <a:r>
              <a:rPr lang="en-GB" dirty="0"/>
              <a:t>How do you find out if service users and stakeholders are happy? Critique and analyse best methods</a:t>
            </a:r>
          </a:p>
          <a:p>
            <a:r>
              <a:rPr lang="en-GB" dirty="0"/>
              <a:t>Consider the questions within the Quality of Care form</a:t>
            </a:r>
          </a:p>
          <a:p>
            <a:r>
              <a:rPr lang="en-GB" dirty="0"/>
              <a:t>Consider the situation of your setting</a:t>
            </a:r>
          </a:p>
        </p:txBody>
      </p:sp>
    </p:spTree>
    <p:extLst>
      <p:ext uri="{BB962C8B-B14F-4D97-AF65-F5344CB8AC3E}">
        <p14:creationId xmlns:p14="http://schemas.microsoft.com/office/powerpoint/2010/main" val="12916726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981200" y="274638"/>
            <a:ext cx="8229600" cy="706090"/>
          </a:xfrm>
        </p:spPr>
        <p:txBody>
          <a:bodyPr>
            <a:normAutofit fontScale="90000"/>
          </a:bodyPr>
          <a:lstStyle/>
          <a:p>
            <a:r>
              <a:rPr lang="en-GB" dirty="0"/>
              <a:t>Aseiniad B       Assignment B</a:t>
            </a:r>
          </a:p>
        </p:txBody>
      </p:sp>
      <p:sp>
        <p:nvSpPr>
          <p:cNvPr id="5" name="Content Placeholder 4"/>
          <p:cNvSpPr>
            <a:spLocks noGrp="1"/>
          </p:cNvSpPr>
          <p:nvPr>
            <p:ph sz="half" idx="1"/>
          </p:nvPr>
        </p:nvSpPr>
        <p:spPr>
          <a:xfrm>
            <a:off x="2057400" y="1196752"/>
            <a:ext cx="4038600" cy="3989040"/>
          </a:xfrm>
        </p:spPr>
        <p:txBody>
          <a:bodyPr>
            <a:normAutofit/>
          </a:bodyPr>
          <a:lstStyle/>
          <a:p>
            <a:r>
              <a:rPr lang="cy-GB" b="1" dirty="0"/>
              <a:t>Papur adfyfyrio </a:t>
            </a:r>
          </a:p>
          <a:p>
            <a:r>
              <a:rPr lang="cy-GB" b="1" dirty="0"/>
              <a:t>2,500 o eiriau </a:t>
            </a:r>
          </a:p>
          <a:p>
            <a:r>
              <a:rPr lang="en-GB" sz="3200" dirty="0"/>
              <a:t>50% o marc y </a:t>
            </a:r>
            <a:r>
              <a:rPr lang="en-GB" sz="3200" dirty="0" err="1"/>
              <a:t>modiwl</a:t>
            </a:r>
            <a:endParaRPr lang="en-GB" sz="3200" dirty="0"/>
          </a:p>
          <a:p>
            <a:r>
              <a:rPr lang="en-GB" sz="3200" dirty="0"/>
              <a:t>Turnitin</a:t>
            </a:r>
          </a:p>
        </p:txBody>
      </p:sp>
      <p:sp>
        <p:nvSpPr>
          <p:cNvPr id="6" name="Content Placeholder 5"/>
          <p:cNvSpPr>
            <a:spLocks noGrp="1"/>
          </p:cNvSpPr>
          <p:nvPr>
            <p:ph sz="half" idx="2"/>
          </p:nvPr>
        </p:nvSpPr>
        <p:spPr>
          <a:xfrm>
            <a:off x="6172200" y="1196753"/>
            <a:ext cx="4038600" cy="4392489"/>
          </a:xfrm>
        </p:spPr>
        <p:txBody>
          <a:bodyPr>
            <a:normAutofit/>
          </a:bodyPr>
          <a:lstStyle/>
          <a:p>
            <a:r>
              <a:rPr lang="en-GB" sz="3200" dirty="0"/>
              <a:t>Reflective Paper</a:t>
            </a:r>
          </a:p>
          <a:p>
            <a:r>
              <a:rPr lang="en-GB" sz="3200" dirty="0"/>
              <a:t>2,500 words – 3 </a:t>
            </a:r>
            <a:r>
              <a:rPr lang="en-GB" sz="3200" dirty="0" err="1"/>
              <a:t>adran</a:t>
            </a:r>
            <a:endParaRPr lang="en-GB" sz="3200" dirty="0"/>
          </a:p>
          <a:p>
            <a:r>
              <a:rPr lang="en-GB" sz="3200" dirty="0"/>
              <a:t>50% of module mark</a:t>
            </a:r>
          </a:p>
          <a:p>
            <a:r>
              <a:rPr lang="en-GB" sz="3200" dirty="0"/>
              <a:t>Turnitin</a:t>
            </a:r>
          </a:p>
        </p:txBody>
      </p:sp>
    </p:spTree>
    <p:extLst>
      <p:ext uri="{BB962C8B-B14F-4D97-AF65-F5344CB8AC3E}">
        <p14:creationId xmlns:p14="http://schemas.microsoft.com/office/powerpoint/2010/main" val="39565097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Aseiniad B       Assignment B</a:t>
            </a:r>
          </a:p>
        </p:txBody>
      </p:sp>
      <p:sp>
        <p:nvSpPr>
          <p:cNvPr id="3" name="Content Placeholder 2"/>
          <p:cNvSpPr>
            <a:spLocks noGrp="1"/>
          </p:cNvSpPr>
          <p:nvPr>
            <p:ph sz="half" idx="1"/>
          </p:nvPr>
        </p:nvSpPr>
        <p:spPr/>
        <p:txBody>
          <a:bodyPr/>
          <a:lstStyle/>
          <a:p>
            <a:r>
              <a:rPr lang="cy-GB" sz="2400" b="1" dirty="0"/>
              <a:t>Adfyfyriwch yn feirniadol ar fuddion dulliau ychwanegol o hyrwyddo a sicrhau ansawdd uwchlaw’r gofynion statudol.  Dadansoddwch yn feirniadol ddulliau o sicrhau ansawdd gyda ffocws ar o leiaf ddau fath.  Gall y rhain gynnwys Nodau Sicrhau Ansawdd swyddogol neu offer datblygiad proffesiynol yn seiliedig ar ymchwil</a:t>
            </a:r>
            <a:endParaRPr lang="en-GB" sz="2400" dirty="0"/>
          </a:p>
          <a:p>
            <a:endParaRPr lang="en-GB" dirty="0"/>
          </a:p>
        </p:txBody>
      </p:sp>
      <p:sp>
        <p:nvSpPr>
          <p:cNvPr id="4" name="Content Placeholder 3"/>
          <p:cNvSpPr>
            <a:spLocks noGrp="1"/>
          </p:cNvSpPr>
          <p:nvPr>
            <p:ph sz="half" idx="2"/>
          </p:nvPr>
        </p:nvSpPr>
        <p:spPr/>
        <p:txBody>
          <a:bodyPr/>
          <a:lstStyle/>
          <a:p>
            <a:r>
              <a:rPr lang="en-GB" sz="2400" b="1" dirty="0"/>
              <a:t>Critically reflect on the benefits of additional methods of promoting and ensuring quality above statutory requirements. Critically analyse methods of quality assurance with a focus on a minimum of two types. These may include official Quality Assurance Marks or research based professional development tools</a:t>
            </a:r>
            <a:endParaRPr lang="en-GB" sz="2400" dirty="0"/>
          </a:p>
          <a:p>
            <a:endParaRPr lang="en-GB" dirty="0"/>
          </a:p>
        </p:txBody>
      </p:sp>
    </p:spTree>
    <p:extLst>
      <p:ext uri="{BB962C8B-B14F-4D97-AF65-F5344CB8AC3E}">
        <p14:creationId xmlns:p14="http://schemas.microsoft.com/office/powerpoint/2010/main" val="28436192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Am Enghreifftiau/</a:t>
            </a:r>
            <a:r>
              <a:rPr lang="en-GB" dirty="0"/>
              <a:t>For Example</a:t>
            </a:r>
          </a:p>
        </p:txBody>
      </p:sp>
      <p:sp>
        <p:nvSpPr>
          <p:cNvPr id="3" name="Content Placeholder 2"/>
          <p:cNvSpPr>
            <a:spLocks noGrp="1"/>
          </p:cNvSpPr>
          <p:nvPr>
            <p:ph sz="half" idx="1"/>
          </p:nvPr>
        </p:nvSpPr>
        <p:spPr/>
        <p:txBody>
          <a:bodyPr/>
          <a:lstStyle/>
          <a:p>
            <a:pPr lvl="0"/>
            <a:r>
              <a:rPr lang="cy-GB" sz="2000" b="1" dirty="0"/>
              <a:t>Nod Ansawdd i Bawb gan Gymdeithas Darparwyr Cyn-ysgol Cymru (WPPA)</a:t>
            </a:r>
            <a:endParaRPr lang="en-GB" sz="2000" dirty="0"/>
          </a:p>
          <a:p>
            <a:pPr lvl="0"/>
            <a:r>
              <a:rPr lang="cy-GB" sz="2000" b="1" dirty="0"/>
              <a:t>Graddfeydd Graddio’r Amgylchedd </a:t>
            </a:r>
            <a:endParaRPr lang="en-GB" sz="2000" dirty="0"/>
          </a:p>
          <a:p>
            <a:pPr lvl="0"/>
            <a:r>
              <a:rPr lang="cy-GB" sz="2000" b="1" dirty="0"/>
              <a:t>Graddfa Meddwl yn Estynedig ac ar y Cyd a Lles Emosiynol </a:t>
            </a:r>
            <a:endParaRPr lang="en-GB" sz="2000" dirty="0"/>
          </a:p>
          <a:p>
            <a:pPr lvl="0"/>
            <a:r>
              <a:rPr lang="cy-GB" sz="2000" b="1" dirty="0"/>
              <a:t>Ansawdd yn Gyntaf (NDNA)</a:t>
            </a:r>
            <a:endParaRPr lang="en-GB" sz="2000" dirty="0"/>
          </a:p>
          <a:p>
            <a:pPr lvl="0"/>
            <a:r>
              <a:rPr lang="cy-GB" sz="2000" b="1" dirty="0"/>
              <a:t>Rhaglen Dysgu Cynnar Effeithiol i Fabanod (BEEL) i wella ansawdd mewn lleoliadau plentyndod cynnar i blant o’u geni i dair oed. </a:t>
            </a:r>
            <a:endParaRPr lang="en-GB" sz="2000" dirty="0"/>
          </a:p>
          <a:p>
            <a:endParaRPr lang="en-GB" dirty="0"/>
          </a:p>
        </p:txBody>
      </p:sp>
      <p:sp>
        <p:nvSpPr>
          <p:cNvPr id="4" name="Content Placeholder 3"/>
          <p:cNvSpPr>
            <a:spLocks noGrp="1"/>
          </p:cNvSpPr>
          <p:nvPr>
            <p:ph sz="half" idx="2"/>
          </p:nvPr>
        </p:nvSpPr>
        <p:spPr/>
        <p:txBody>
          <a:bodyPr/>
          <a:lstStyle/>
          <a:p>
            <a:pPr lvl="0"/>
            <a:r>
              <a:rPr lang="en-GB" sz="2000" b="1" dirty="0"/>
              <a:t>Wales Pre-school Providers Association (WPPA) Quality for All Mark</a:t>
            </a:r>
            <a:endParaRPr lang="en-GB" sz="2000" dirty="0"/>
          </a:p>
          <a:p>
            <a:pPr lvl="0"/>
            <a:r>
              <a:rPr lang="en-GB" sz="2000" b="1" dirty="0"/>
              <a:t>Environment Ratings Scales</a:t>
            </a:r>
            <a:endParaRPr lang="en-GB" sz="2000" dirty="0"/>
          </a:p>
          <a:p>
            <a:pPr lvl="0"/>
            <a:r>
              <a:rPr lang="en-GB" sz="2000" b="1" dirty="0"/>
              <a:t>Sustained Shared Thinking and Emotional Wellbeing Scale</a:t>
            </a:r>
            <a:endParaRPr lang="en-GB" sz="2000" dirty="0"/>
          </a:p>
          <a:p>
            <a:pPr lvl="0"/>
            <a:r>
              <a:rPr lang="en-GB" sz="2000" b="1" dirty="0"/>
              <a:t>Quality First (NDNA)</a:t>
            </a:r>
            <a:endParaRPr lang="en-GB" sz="2000" dirty="0"/>
          </a:p>
          <a:p>
            <a:pPr lvl="0"/>
            <a:r>
              <a:rPr lang="en-GB" sz="2000" b="1" dirty="0"/>
              <a:t>Baby Effective Early Learning Programme (BEEL) Improving Quality in Early Childhood Settings for Children Birth to Three.</a:t>
            </a:r>
            <a:endParaRPr lang="en-GB" sz="2000" dirty="0"/>
          </a:p>
          <a:p>
            <a:endParaRPr lang="en-GB" dirty="0"/>
          </a:p>
        </p:txBody>
      </p:sp>
    </p:spTree>
    <p:extLst>
      <p:ext uri="{BB962C8B-B14F-4D97-AF65-F5344CB8AC3E}">
        <p14:creationId xmlns:p14="http://schemas.microsoft.com/office/powerpoint/2010/main" val="3947234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Meini Prawf Marcio / </a:t>
            </a:r>
            <a:r>
              <a:rPr lang="en-GB" dirty="0"/>
              <a:t>Marking Criteria </a:t>
            </a:r>
          </a:p>
        </p:txBody>
      </p:sp>
      <p:sp>
        <p:nvSpPr>
          <p:cNvPr id="3" name="Content Placeholder 2"/>
          <p:cNvSpPr>
            <a:spLocks noGrp="1"/>
          </p:cNvSpPr>
          <p:nvPr>
            <p:ph sz="half" idx="1"/>
          </p:nvPr>
        </p:nvSpPr>
        <p:spPr>
          <a:xfrm>
            <a:off x="609600" y="1277007"/>
            <a:ext cx="5384800" cy="4312234"/>
          </a:xfrm>
        </p:spPr>
        <p:txBody>
          <a:bodyPr/>
          <a:lstStyle/>
          <a:p>
            <a:r>
              <a:rPr lang="cy-GB" b="1" i="1" dirty="0"/>
              <a:t>Cyfeiriadau – 10 marc</a:t>
            </a:r>
          </a:p>
          <a:p>
            <a:r>
              <a:rPr lang="cy-GB" b="1" i="1" dirty="0"/>
              <a:t>Goslef, cyflymder, uchder y llais, ymgysylltu ag aelodau’r grŵp, iaith y corff, lleoli cadarnhaol, cyflwyno proffesiynol, cywirdeb yr iaith lafar. Parodrwydd i gyfrannu a darparu atebion a thrafodaeth estynedig. – 10 marc</a:t>
            </a:r>
          </a:p>
          <a:p>
            <a:endParaRPr lang="en-GB" dirty="0"/>
          </a:p>
        </p:txBody>
      </p:sp>
      <p:sp>
        <p:nvSpPr>
          <p:cNvPr id="4" name="Content Placeholder 3"/>
          <p:cNvSpPr>
            <a:spLocks noGrp="1"/>
          </p:cNvSpPr>
          <p:nvPr>
            <p:ph sz="half" idx="2"/>
          </p:nvPr>
        </p:nvSpPr>
        <p:spPr>
          <a:xfrm>
            <a:off x="6197600" y="1135117"/>
            <a:ext cx="5384800" cy="4454124"/>
          </a:xfrm>
        </p:spPr>
        <p:txBody>
          <a:bodyPr/>
          <a:lstStyle/>
          <a:p>
            <a:r>
              <a:rPr lang="en-GB" dirty="0"/>
              <a:t>Referencing - 10 Marks</a:t>
            </a:r>
          </a:p>
          <a:p>
            <a:r>
              <a:rPr lang="en-GB" dirty="0"/>
              <a:t>Intonation, pace, volume, engagement with group members, body language, positive positioning, professional presentation, accuracy of spoken language. Willingness to engage and provide extended answers and discussion. – 10 marks</a:t>
            </a:r>
          </a:p>
        </p:txBody>
      </p:sp>
    </p:spTree>
    <p:extLst>
      <p:ext uri="{BB962C8B-B14F-4D97-AF65-F5344CB8AC3E}">
        <p14:creationId xmlns:p14="http://schemas.microsoft.com/office/powerpoint/2010/main" val="40406363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6008" y="80513"/>
            <a:ext cx="5752860" cy="4266524"/>
          </a:xfrm>
        </p:spPr>
        <p:txBody>
          <a:bodyPr/>
          <a:lstStyle/>
          <a:p>
            <a:r>
              <a:rPr lang="cy-GB" dirty="0"/>
              <a:t>Dealltwriaeth fanwl o </a:t>
            </a:r>
            <a:r>
              <a:rPr lang="en-GB" dirty="0"/>
              <a:t>Datganiad </a:t>
            </a:r>
            <a:r>
              <a:rPr lang="en-GB" dirty="0" err="1"/>
              <a:t>Hunanasesu</a:t>
            </a:r>
            <a:r>
              <a:rPr lang="en-GB" dirty="0"/>
              <a:t> </a:t>
            </a:r>
            <a:r>
              <a:rPr lang="en-GB" dirty="0" err="1"/>
              <a:t>Gwasanaeth</a:t>
            </a:r>
            <a:r>
              <a:rPr lang="en-GB" dirty="0"/>
              <a:t> (SASS): </a:t>
            </a:r>
            <a:r>
              <a:rPr lang="en-GB" dirty="0" err="1"/>
              <a:t>Gwasanaethau</a:t>
            </a:r>
            <a:r>
              <a:rPr lang="en-GB" dirty="0"/>
              <a:t> </a:t>
            </a:r>
            <a:r>
              <a:rPr lang="en-GB" dirty="0" err="1"/>
              <a:t>gofal</a:t>
            </a:r>
            <a:r>
              <a:rPr lang="en-GB" dirty="0"/>
              <a:t> plant a </a:t>
            </a:r>
            <a:r>
              <a:rPr lang="en-GB" dirty="0" err="1"/>
              <a:t>chwarae</a:t>
            </a:r>
            <a:r>
              <a:rPr lang="en-GB" dirty="0"/>
              <a:t> . </a:t>
            </a:r>
          </a:p>
          <a:p>
            <a:r>
              <a:rPr lang="en-GB" dirty="0"/>
              <a:t>20 marc </a:t>
            </a:r>
            <a:r>
              <a:rPr lang="en-GB" dirty="0" err="1"/>
              <a:t>Aseiniad</a:t>
            </a:r>
            <a:r>
              <a:rPr lang="en-GB" dirty="0"/>
              <a:t> A</a:t>
            </a:r>
          </a:p>
          <a:p>
            <a:r>
              <a:rPr lang="en-GB" dirty="0" err="1"/>
              <a:t>Dadansoddiad</a:t>
            </a:r>
            <a:r>
              <a:rPr lang="en-GB" dirty="0"/>
              <a:t> </a:t>
            </a:r>
            <a:r>
              <a:rPr lang="en-GB" dirty="0" err="1"/>
              <a:t>manwl</a:t>
            </a:r>
            <a:r>
              <a:rPr lang="en-GB" dirty="0"/>
              <a:t> a </a:t>
            </a:r>
            <a:r>
              <a:rPr lang="en-GB" dirty="0" err="1"/>
              <a:t>thrafodaeth</a:t>
            </a:r>
            <a:r>
              <a:rPr lang="en-GB" dirty="0"/>
              <a:t> </a:t>
            </a:r>
            <a:r>
              <a:rPr lang="en-GB" dirty="0" err="1"/>
              <a:t>ynghylch</a:t>
            </a:r>
            <a:r>
              <a:rPr lang="en-GB" dirty="0"/>
              <a:t> </a:t>
            </a:r>
            <a:r>
              <a:rPr lang="en-GB" dirty="0" err="1"/>
              <a:t>rôl</a:t>
            </a:r>
            <a:r>
              <a:rPr lang="en-GB" dirty="0"/>
              <a:t> </a:t>
            </a:r>
            <a:r>
              <a:rPr lang="en-GB" dirty="0" err="1"/>
              <a:t>Sicrhau</a:t>
            </a:r>
            <a:r>
              <a:rPr lang="en-GB" dirty="0"/>
              <a:t> </a:t>
            </a:r>
            <a:r>
              <a:rPr lang="en-GB" dirty="0" err="1"/>
              <a:t>Ansawdd</a:t>
            </a:r>
            <a:r>
              <a:rPr lang="en-GB" dirty="0"/>
              <a:t> ac </a:t>
            </a:r>
            <a:r>
              <a:rPr lang="en-GB" dirty="0" err="1"/>
              <a:t>Arolygiadau</a:t>
            </a:r>
            <a:r>
              <a:rPr lang="en-GB" dirty="0"/>
              <a:t> o ran </a:t>
            </a:r>
            <a:r>
              <a:rPr lang="en-GB" dirty="0" err="1"/>
              <a:t>arfer</a:t>
            </a:r>
            <a:r>
              <a:rPr lang="en-GB" dirty="0"/>
              <a:t> </a:t>
            </a:r>
            <a:r>
              <a:rPr lang="en-GB" dirty="0" err="1"/>
              <a:t>gorau</a:t>
            </a:r>
            <a:r>
              <a:rPr lang="en-GB" dirty="0"/>
              <a:t> a </a:t>
            </a:r>
            <a:r>
              <a:rPr lang="en-GB" dirty="0" err="1"/>
              <a:t>gweithredu</a:t>
            </a:r>
            <a:r>
              <a:rPr lang="en-GB" dirty="0"/>
              <a:t> </a:t>
            </a:r>
            <a:r>
              <a:rPr lang="en-GB" dirty="0" err="1"/>
              <a:t>newidiadau</a:t>
            </a:r>
            <a:r>
              <a:rPr lang="en-GB" dirty="0"/>
              <a:t>. </a:t>
            </a:r>
            <a:r>
              <a:rPr lang="cy-GB" dirty="0"/>
              <a:t>Cynnwys cynnwys perthnasol a phriodol.</a:t>
            </a:r>
          </a:p>
          <a:p>
            <a:r>
              <a:rPr lang="cy-GB" dirty="0"/>
              <a:t> 20 Marc Aseiniad B</a:t>
            </a:r>
            <a:endParaRPr lang="en-GB" dirty="0"/>
          </a:p>
        </p:txBody>
      </p:sp>
      <p:sp>
        <p:nvSpPr>
          <p:cNvPr id="4" name="Content Placeholder 3"/>
          <p:cNvSpPr>
            <a:spLocks noGrp="1"/>
          </p:cNvSpPr>
          <p:nvPr>
            <p:ph sz="half" idx="2"/>
          </p:nvPr>
        </p:nvSpPr>
        <p:spPr>
          <a:xfrm>
            <a:off x="5894717" y="0"/>
            <a:ext cx="5687683" cy="5589241"/>
          </a:xfrm>
        </p:spPr>
        <p:txBody>
          <a:bodyPr/>
          <a:lstStyle/>
          <a:p>
            <a:r>
              <a:rPr lang="en-GB" dirty="0"/>
              <a:t>In depth understanding of the Self-Assessment of Service Statement (SASS): Childcare and play service. </a:t>
            </a:r>
          </a:p>
          <a:p>
            <a:r>
              <a:rPr lang="en-GB" dirty="0"/>
              <a:t>20 marks Assignment A</a:t>
            </a:r>
          </a:p>
          <a:p>
            <a:r>
              <a:rPr lang="en-GB" dirty="0"/>
              <a:t>In depth analysis and discussion of the role of Quality Assurance and Inspection on best practice and implementing change. Inclusion of relevant and appropriate content. </a:t>
            </a:r>
          </a:p>
          <a:p>
            <a:r>
              <a:rPr lang="en-GB" dirty="0"/>
              <a:t>20 Marks Assignment B</a:t>
            </a:r>
          </a:p>
        </p:txBody>
      </p:sp>
    </p:spTree>
    <p:extLst>
      <p:ext uri="{BB962C8B-B14F-4D97-AF65-F5344CB8AC3E}">
        <p14:creationId xmlns:p14="http://schemas.microsoft.com/office/powerpoint/2010/main" val="39927266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half" idx="1"/>
          </p:nvPr>
        </p:nvSpPr>
        <p:spPr/>
        <p:txBody>
          <a:bodyPr/>
          <a:lstStyle/>
          <a:p>
            <a:r>
              <a:rPr lang="cy-GB" b="1" i="1" dirty="0"/>
              <a:t>Cynnwys y drafodaeth lafar a’r ymatebion i’r cwestiynau. Atebion cywir ac estynedig, yn arddangos dealltwriaeth glir o’r pwnc a ymchwiliwyd.</a:t>
            </a:r>
            <a:r>
              <a:rPr lang="en-GB" b="1" i="1" dirty="0"/>
              <a:t>  </a:t>
            </a:r>
          </a:p>
          <a:p>
            <a:r>
              <a:rPr lang="en-GB" b="1" i="1" dirty="0"/>
              <a:t>20 marc </a:t>
            </a:r>
            <a:r>
              <a:rPr lang="en-GB" b="1" i="1" dirty="0" err="1"/>
              <a:t>Aseiniad</a:t>
            </a:r>
            <a:r>
              <a:rPr lang="en-GB" b="1" i="1" dirty="0"/>
              <a:t> A </a:t>
            </a:r>
            <a:endParaRPr lang="en-GB" dirty="0"/>
          </a:p>
          <a:p>
            <a:endParaRPr lang="en-GB" dirty="0"/>
          </a:p>
        </p:txBody>
      </p:sp>
      <p:sp>
        <p:nvSpPr>
          <p:cNvPr id="4" name="Content Placeholder 3"/>
          <p:cNvSpPr>
            <a:spLocks noGrp="1"/>
          </p:cNvSpPr>
          <p:nvPr>
            <p:ph sz="half" idx="2"/>
          </p:nvPr>
        </p:nvSpPr>
        <p:spPr/>
        <p:txBody>
          <a:bodyPr/>
          <a:lstStyle/>
          <a:p>
            <a:pPr marL="0" indent="0">
              <a:buNone/>
            </a:pPr>
            <a:r>
              <a:rPr lang="en-GB" dirty="0"/>
              <a:t>Content of oral discussion and responses to questioning Accurate and extended answers, demonstrating clear understanding of the subject researched. </a:t>
            </a:r>
          </a:p>
          <a:p>
            <a:pPr marL="0" indent="0">
              <a:buNone/>
            </a:pPr>
            <a:r>
              <a:rPr lang="en-GB" dirty="0"/>
              <a:t>20 marks Assignment A</a:t>
            </a:r>
          </a:p>
          <a:p>
            <a:endParaRPr lang="en-GB" dirty="0"/>
          </a:p>
        </p:txBody>
      </p:sp>
    </p:spTree>
    <p:extLst>
      <p:ext uri="{BB962C8B-B14F-4D97-AF65-F5344CB8AC3E}">
        <p14:creationId xmlns:p14="http://schemas.microsoft.com/office/powerpoint/2010/main" val="14405197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322053" y="168216"/>
            <a:ext cx="5384800" cy="3989040"/>
          </a:xfrm>
        </p:spPr>
        <p:txBody>
          <a:bodyPr/>
          <a:lstStyle/>
          <a:p>
            <a:r>
              <a:rPr lang="cy-GB" b="1" i="1" dirty="0"/>
              <a:t>Dangos gwerthfawrogiad beirniadol dyfnach o faterion sy’n ymwneud â darparu gwasanaethau o ansawdd i blant ifanc. </a:t>
            </a:r>
            <a:r>
              <a:rPr lang="en-GB" dirty="0" err="1"/>
              <a:t>Adfyfyrio'n</a:t>
            </a:r>
            <a:r>
              <a:rPr lang="en-GB" dirty="0"/>
              <a:t> </a:t>
            </a:r>
            <a:r>
              <a:rPr lang="en-GB" dirty="0" err="1"/>
              <a:t>feirniadol</a:t>
            </a:r>
            <a:r>
              <a:rPr lang="en-GB" dirty="0"/>
              <a:t> </a:t>
            </a:r>
            <a:r>
              <a:rPr lang="en-GB" dirty="0" err="1"/>
              <a:t>ar</a:t>
            </a:r>
            <a:r>
              <a:rPr lang="en-GB" dirty="0"/>
              <a:t> y </a:t>
            </a:r>
            <a:r>
              <a:rPr lang="en-GB" dirty="0" err="1"/>
              <a:t>defnydd</a:t>
            </a:r>
            <a:r>
              <a:rPr lang="en-GB" dirty="0"/>
              <a:t> o </a:t>
            </a:r>
            <a:r>
              <a:rPr lang="en-GB" dirty="0" err="1"/>
              <a:t>systemau</a:t>
            </a:r>
            <a:r>
              <a:rPr lang="en-GB" dirty="0"/>
              <a:t> </a:t>
            </a:r>
            <a:r>
              <a:rPr lang="en-GB" dirty="0" err="1"/>
              <a:t>sicrhau</a:t>
            </a:r>
            <a:r>
              <a:rPr lang="en-GB" dirty="0"/>
              <a:t> </a:t>
            </a:r>
            <a:r>
              <a:rPr lang="en-GB" dirty="0" err="1"/>
              <a:t>ansawdd</a:t>
            </a:r>
            <a:r>
              <a:rPr lang="en-GB" dirty="0"/>
              <a:t> </a:t>
            </a:r>
            <a:r>
              <a:rPr lang="en-GB" dirty="0" err="1"/>
              <a:t>fel</a:t>
            </a:r>
            <a:r>
              <a:rPr lang="en-GB" dirty="0"/>
              <a:t> </a:t>
            </a:r>
            <a:r>
              <a:rPr lang="en-GB" dirty="0" err="1"/>
              <a:t>offeryn</a:t>
            </a:r>
            <a:r>
              <a:rPr lang="en-GB" dirty="0"/>
              <a:t> </a:t>
            </a:r>
            <a:r>
              <a:rPr lang="en-GB" dirty="0" err="1"/>
              <a:t>datblygu</a:t>
            </a:r>
            <a:r>
              <a:rPr lang="en-GB" dirty="0"/>
              <a:t>, </a:t>
            </a:r>
            <a:r>
              <a:rPr lang="en-GB" dirty="0" err="1"/>
              <a:t>gan</a:t>
            </a:r>
            <a:r>
              <a:rPr lang="en-GB" dirty="0"/>
              <a:t> </a:t>
            </a:r>
            <a:r>
              <a:rPr lang="en-GB" dirty="0" err="1"/>
              <a:t>ystyried</a:t>
            </a:r>
            <a:r>
              <a:rPr lang="en-GB" dirty="0"/>
              <a:t> </a:t>
            </a:r>
            <a:r>
              <a:rPr lang="en-GB" dirty="0" err="1"/>
              <a:t>agweddau</a:t>
            </a:r>
            <a:r>
              <a:rPr lang="en-GB" dirty="0"/>
              <a:t> </a:t>
            </a:r>
            <a:r>
              <a:rPr lang="en-GB" dirty="0" err="1"/>
              <a:t>ar</a:t>
            </a:r>
            <a:r>
              <a:rPr lang="en-GB" dirty="0"/>
              <a:t> y </a:t>
            </a:r>
            <a:r>
              <a:rPr lang="en-GB" dirty="0" err="1"/>
              <a:t>lleoliad</a:t>
            </a:r>
            <a:r>
              <a:rPr lang="en-GB" dirty="0"/>
              <a:t>, y </a:t>
            </a:r>
            <a:r>
              <a:rPr lang="en-GB" dirty="0" err="1"/>
              <a:t>gwasanaeth</a:t>
            </a:r>
            <a:r>
              <a:rPr lang="en-GB" dirty="0"/>
              <a:t> a </a:t>
            </a:r>
            <a:r>
              <a:rPr lang="en-GB" dirty="0" err="1"/>
              <a:t>datblygiad</a:t>
            </a:r>
            <a:r>
              <a:rPr lang="en-GB" dirty="0"/>
              <a:t> </a:t>
            </a:r>
            <a:r>
              <a:rPr lang="en-GB" dirty="0" err="1"/>
              <a:t>proffesiynol</a:t>
            </a:r>
            <a:r>
              <a:rPr lang="en-GB" dirty="0"/>
              <a:t>. </a:t>
            </a:r>
          </a:p>
          <a:p>
            <a:r>
              <a:rPr lang="cy-GB" b="1" i="1" dirty="0"/>
              <a:t>20 marc </a:t>
            </a:r>
            <a:r>
              <a:rPr lang="cy-GB" b="1" i="1" dirty="0" err="1"/>
              <a:t>Assignment</a:t>
            </a:r>
            <a:r>
              <a:rPr lang="cy-GB" b="1" i="1" dirty="0"/>
              <a:t> B</a:t>
            </a:r>
          </a:p>
          <a:p>
            <a:endParaRPr lang="en-GB" dirty="0"/>
          </a:p>
          <a:p>
            <a:endParaRPr lang="en-GB" dirty="0"/>
          </a:p>
        </p:txBody>
      </p:sp>
      <p:sp>
        <p:nvSpPr>
          <p:cNvPr id="4" name="Content Placeholder 3"/>
          <p:cNvSpPr>
            <a:spLocks noGrp="1"/>
          </p:cNvSpPr>
          <p:nvPr>
            <p:ph sz="half" idx="2"/>
          </p:nvPr>
        </p:nvSpPr>
        <p:spPr>
          <a:xfrm>
            <a:off x="6140091" y="274638"/>
            <a:ext cx="5384800" cy="3989040"/>
          </a:xfrm>
        </p:spPr>
        <p:txBody>
          <a:bodyPr/>
          <a:lstStyle/>
          <a:p>
            <a:r>
              <a:rPr lang="en-GB" b="1" i="1" dirty="0"/>
              <a:t>Demonstrate a deeper critical appreciation of issues involved in providing quality services for young children. </a:t>
            </a:r>
            <a:r>
              <a:rPr lang="en-GB" dirty="0"/>
              <a:t>Critically reflect on the use of quality assurance systems as a development tool, consider aspects of setting, service and professional development.</a:t>
            </a:r>
          </a:p>
          <a:p>
            <a:r>
              <a:rPr lang="en-GB" dirty="0"/>
              <a:t>20 marks Assignment B</a:t>
            </a:r>
          </a:p>
          <a:p>
            <a:endParaRPr lang="en-GB" dirty="0"/>
          </a:p>
        </p:txBody>
      </p:sp>
    </p:spTree>
    <p:extLst>
      <p:ext uri="{BB962C8B-B14F-4D97-AF65-F5344CB8AC3E}">
        <p14:creationId xmlns:p14="http://schemas.microsoft.com/office/powerpoint/2010/main" val="11915906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Ansawdd</a:t>
            </a:r>
            <a:r>
              <a:rPr lang="en-GB" dirty="0"/>
              <a:t> y </a:t>
            </a:r>
            <a:r>
              <a:rPr lang="en-GB" dirty="0" err="1"/>
              <a:t>Gofal</a:t>
            </a:r>
            <a:br>
              <a:rPr lang="en-GB" dirty="0"/>
            </a:br>
            <a:r>
              <a:rPr lang="en-GB" dirty="0"/>
              <a:t>Quality of Care</a:t>
            </a:r>
          </a:p>
        </p:txBody>
      </p:sp>
      <p:sp>
        <p:nvSpPr>
          <p:cNvPr id="3" name="Content Placeholder 2"/>
          <p:cNvSpPr>
            <a:spLocks noGrp="1"/>
          </p:cNvSpPr>
          <p:nvPr>
            <p:ph sz="half" idx="1"/>
          </p:nvPr>
        </p:nvSpPr>
        <p:spPr>
          <a:xfrm>
            <a:off x="609600" y="1600201"/>
            <a:ext cx="10972800" cy="3989040"/>
          </a:xfrm>
        </p:spPr>
        <p:txBody>
          <a:bodyPr/>
          <a:lstStyle/>
          <a:p>
            <a:r>
              <a:rPr lang="en-GB" dirty="0">
                <a:hlinkClick r:id="rId3"/>
              </a:rPr>
              <a:t>https://careinspectorate.wales/providing-a-care-service/already-registered-services</a:t>
            </a:r>
            <a:r>
              <a:rPr lang="en-GB" dirty="0"/>
              <a:t> </a:t>
            </a:r>
          </a:p>
          <a:p>
            <a:endParaRPr lang="en-GB" dirty="0"/>
          </a:p>
          <a:p>
            <a:r>
              <a:rPr lang="en-GB" dirty="0">
                <a:hlinkClick r:id="rId4"/>
              </a:rPr>
              <a:t>https://arolygiaethgofal.cymru/darparu-gwasanaeth-gofal/gwasanaethau-sydd-eisoes-wedi-eu-cofrestru</a:t>
            </a:r>
            <a:r>
              <a:rPr lang="en-GB" dirty="0"/>
              <a:t> </a:t>
            </a:r>
          </a:p>
        </p:txBody>
      </p:sp>
    </p:spTree>
    <p:extLst>
      <p:ext uri="{BB962C8B-B14F-4D97-AF65-F5344CB8AC3E}">
        <p14:creationId xmlns:p14="http://schemas.microsoft.com/office/powerpoint/2010/main" val="348631922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202</TotalTime>
  <Words>1623</Words>
  <Application>Microsoft Office PowerPoint</Application>
  <PresentationFormat>Widescreen</PresentationFormat>
  <Paragraphs>178</Paragraphs>
  <Slides>21</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Lucida Sans</vt:lpstr>
      <vt:lpstr>Myriad Pro</vt:lpstr>
      <vt:lpstr>Times</vt:lpstr>
      <vt:lpstr>20140311PresentationUWTSDTemplate</vt:lpstr>
      <vt:lpstr>EAEE6008/C Arweinyddiaeth ar gyfer systemau o ansawdd Leadership for systems of quality </vt:lpstr>
      <vt:lpstr>Tîm y modiwl / Module Team</vt:lpstr>
      <vt:lpstr>Llawlyfr modiwl      Module handbook</vt:lpstr>
      <vt:lpstr>Sgiliau Cyflogadwyedd/Trosglwyddadwy Employability/Transferable Skills</vt:lpstr>
      <vt:lpstr>EAEE6003/C Arweinyddiaeth ar gyfer systemau o ansawdd Leadership for systems of quality </vt:lpstr>
      <vt:lpstr>Aseiniad/Assessment</vt:lpstr>
      <vt:lpstr>Assignment 1</vt:lpstr>
      <vt:lpstr>PowerPoint Presentation</vt:lpstr>
      <vt:lpstr>PowerPoint Presentation</vt:lpstr>
      <vt:lpstr>PowerPoint Presentation</vt:lpstr>
      <vt:lpstr>Case study</vt:lpstr>
      <vt:lpstr>Information to consider</vt:lpstr>
      <vt:lpstr>Considerations for Group Task</vt:lpstr>
      <vt:lpstr>Aseiniad B       Assignment B</vt:lpstr>
      <vt:lpstr>Aseiniad B       Assignment B</vt:lpstr>
      <vt:lpstr>Am Enghreifftiau/For Example</vt:lpstr>
      <vt:lpstr>Meini Prawf Marcio / Marking Criteria </vt:lpstr>
      <vt:lpstr>PowerPoint Presentation</vt:lpstr>
      <vt:lpstr>PowerPoint Presentation</vt:lpstr>
      <vt:lpstr>PowerPoint Presentation</vt:lpstr>
      <vt:lpstr>Ansawdd y Gofal Quality of Care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EAEE4003/C Datblygiad Dynol  Human Development</dc:title>
  <dc:creator>Paul Darby</dc:creator>
  <cp:lastModifiedBy>Natalie MacDonald</cp:lastModifiedBy>
  <cp:revision>27</cp:revision>
  <cp:lastPrinted>2019-02-26T08:30:37Z</cp:lastPrinted>
  <dcterms:created xsi:type="dcterms:W3CDTF">2016-09-30T12:54:06Z</dcterms:created>
  <dcterms:modified xsi:type="dcterms:W3CDTF">2022-01-11T09:06:20Z</dcterms:modified>
</cp:coreProperties>
</file>