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259" r:id="rId5"/>
    <p:sldId id="260" r:id="rId6"/>
    <p:sldId id="261" r:id="rId7"/>
    <p:sldId id="262" r:id="rId8"/>
    <p:sldId id="263" r:id="rId9"/>
    <p:sldId id="264" r:id="rId10"/>
    <p:sldId id="286" r:id="rId11"/>
    <p:sldId id="285" r:id="rId12"/>
    <p:sldId id="268" r:id="rId13"/>
    <p:sldId id="280" r:id="rId14"/>
    <p:sldId id="281" r:id="rId15"/>
    <p:sldId id="283" r:id="rId16"/>
    <p:sldId id="284" r:id="rId17"/>
    <p:sldId id="270" r:id="rId18"/>
    <p:sldId id="272" r:id="rId19"/>
    <p:sldId id="276" r:id="rId20"/>
    <p:sldId id="271" r:id="rId21"/>
    <p:sldId id="279" r:id="rId22"/>
    <p:sldId id="273" r:id="rId23"/>
    <p:sldId id="274" r:id="rId2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808" autoAdjust="0"/>
    <p:restoredTop sz="62113" autoAdjust="0"/>
  </p:normalViewPr>
  <p:slideViewPr>
    <p:cSldViewPr>
      <p:cViewPr varScale="1">
        <p:scale>
          <a:sx n="45" d="100"/>
          <a:sy n="45" d="100"/>
        </p:scale>
        <p:origin x="2052" y="54"/>
      </p:cViewPr>
      <p:guideLst>
        <p:guide orient="horz" pos="2160"/>
        <p:guide pos="2880"/>
      </p:guideLst>
    </p:cSldViewPr>
  </p:slideViewPr>
  <p:outlineViewPr>
    <p:cViewPr>
      <p:scale>
        <a:sx n="33" d="100"/>
        <a:sy n="33" d="100"/>
      </p:scale>
      <p:origin x="0" y="-6042"/>
    </p:cViewPr>
  </p:outlineViewPr>
  <p:notesTextViewPr>
    <p:cViewPr>
      <p:scale>
        <a:sx n="100" d="100"/>
        <a:sy n="100" d="100"/>
      </p:scale>
      <p:origin x="0" y="0"/>
    </p:cViewPr>
  </p:notesTextViewPr>
  <p:notesViewPr>
    <p:cSldViewPr>
      <p:cViewPr varScale="1">
        <p:scale>
          <a:sx n="52" d="100"/>
          <a:sy n="52" d="100"/>
        </p:scale>
        <p:origin x="2976" y="96"/>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11/11/2017</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1F9F53C-F907-4FDC-B9F2-CBBC8A60B20C}" type="datetimeFigureOut">
              <a:rPr lang="en-GB" smtClean="0"/>
              <a:t>11/11/2017</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5C05777-2B27-47CE-AB00-6AE3A6E29AD9}" type="slidenum">
              <a:rPr lang="en-GB" smtClean="0"/>
              <a:t>‹#›</a:t>
            </a:fld>
            <a:endParaRPr lang="en-GB"/>
          </a:p>
        </p:txBody>
      </p:sp>
    </p:spTree>
    <p:extLst>
      <p:ext uri="{BB962C8B-B14F-4D97-AF65-F5344CB8AC3E}">
        <p14:creationId xmlns:p14="http://schemas.microsoft.com/office/powerpoint/2010/main" val="234354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apple.com/uk"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Helo</a:t>
            </a:r>
            <a:r>
              <a:rPr lang="en-GB" dirty="0" smtClean="0"/>
              <a:t> </a:t>
            </a:r>
            <a:r>
              <a:rPr lang="en-GB" dirty="0" err="1" smtClean="0"/>
              <a:t>dyma</a:t>
            </a:r>
            <a:r>
              <a:rPr lang="en-GB" dirty="0" smtClean="0"/>
              <a:t> </a:t>
            </a:r>
            <a:r>
              <a:rPr lang="en-GB" dirty="0" err="1" smtClean="0"/>
              <a:t>cyflwyniad</a:t>
            </a:r>
            <a:r>
              <a:rPr lang="en-GB" dirty="0" smtClean="0"/>
              <a:t> Sandra </a:t>
            </a:r>
            <a:r>
              <a:rPr lang="en-GB" dirty="0" err="1" smtClean="0"/>
              <a:t>Dettner</a:t>
            </a:r>
            <a:r>
              <a:rPr lang="en-GB" baseline="0" dirty="0" smtClean="0"/>
              <a:t> </a:t>
            </a:r>
            <a:r>
              <a:rPr lang="en-GB" baseline="0" dirty="0" err="1" smtClean="0"/>
              <a:t>darlithydd</a:t>
            </a:r>
            <a:r>
              <a:rPr lang="en-GB" baseline="0" dirty="0" smtClean="0"/>
              <a:t> </a:t>
            </a:r>
            <a:r>
              <a:rPr lang="en-GB" baseline="0" dirty="0" err="1" smtClean="0"/>
              <a:t>yn</a:t>
            </a:r>
            <a:r>
              <a:rPr lang="en-GB" baseline="0" dirty="0" smtClean="0"/>
              <a:t> </a:t>
            </a:r>
            <a:r>
              <a:rPr lang="en-GB" baseline="0" dirty="0" err="1" smtClean="0"/>
              <a:t>Ysgol</a:t>
            </a:r>
            <a:r>
              <a:rPr lang="en-GB" baseline="0" dirty="0" smtClean="0"/>
              <a:t> </a:t>
            </a:r>
            <a:r>
              <a:rPr lang="en-GB" baseline="0" dirty="0" err="1" smtClean="0"/>
              <a:t>fusnes</a:t>
            </a:r>
            <a:r>
              <a:rPr lang="en-GB" baseline="0" dirty="0" smtClean="0"/>
              <a:t> </a:t>
            </a:r>
            <a:r>
              <a:rPr lang="en-GB" baseline="0" dirty="0" err="1" smtClean="0"/>
              <a:t>Abertawe</a:t>
            </a:r>
            <a:r>
              <a:rPr lang="en-GB" baseline="0" dirty="0" smtClean="0"/>
              <a:t> </a:t>
            </a:r>
            <a:r>
              <a:rPr lang="en-GB" baseline="0" dirty="0" err="1" smtClean="0"/>
              <a:t>ar</a:t>
            </a:r>
            <a:r>
              <a:rPr lang="en-GB" baseline="0" dirty="0" smtClean="0"/>
              <a:t> </a:t>
            </a:r>
            <a:r>
              <a:rPr lang="en-GB" baseline="0" dirty="0" err="1" smtClean="0"/>
              <a:t>gol</a:t>
            </a:r>
            <a:r>
              <a:rPr lang="en-GB" baseline="0" dirty="0" smtClean="0"/>
              <a:t> </a:t>
            </a:r>
            <a:r>
              <a:rPr lang="en-US" dirty="0" err="1" smtClean="0">
                <a:solidFill>
                  <a:schemeClr val="bg1"/>
                </a:solidFill>
              </a:rPr>
              <a:t>Cymru</a:t>
            </a:r>
            <a:r>
              <a:rPr lang="en-US" dirty="0" smtClean="0">
                <a:solidFill>
                  <a:schemeClr val="bg1"/>
                </a:solidFill>
              </a:rPr>
              <a:t> </a:t>
            </a:r>
            <a:r>
              <a:rPr lang="en-US" dirty="0" err="1" smtClean="0">
                <a:solidFill>
                  <a:schemeClr val="bg1"/>
                </a:solidFill>
              </a:rPr>
              <a:t>lewyrchus</a:t>
            </a:r>
            <a:endParaRPr lang="en-GB" dirty="0"/>
          </a:p>
        </p:txBody>
      </p:sp>
      <p:sp>
        <p:nvSpPr>
          <p:cNvPr id="4" name="Slide Number Placeholder 3"/>
          <p:cNvSpPr>
            <a:spLocks noGrp="1"/>
          </p:cNvSpPr>
          <p:nvPr>
            <p:ph type="sldNum" sz="quarter" idx="10"/>
          </p:nvPr>
        </p:nvSpPr>
        <p:spPr/>
        <p:txBody>
          <a:bodyPr/>
          <a:lstStyle/>
          <a:p>
            <a:fld id="{C5C05777-2B27-47CE-AB00-6AE3A6E29AD9}" type="slidenum">
              <a:rPr lang="en-GB" smtClean="0"/>
              <a:t>1</a:t>
            </a:fld>
            <a:endParaRPr lang="en-GB"/>
          </a:p>
        </p:txBody>
      </p:sp>
    </p:spTree>
    <p:extLst>
      <p:ext uri="{BB962C8B-B14F-4D97-AF65-F5344CB8AC3E}">
        <p14:creationId xmlns:p14="http://schemas.microsoft.com/office/powerpoint/2010/main" val="1938713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Hoffwn i ddechrau'r cyflwyniad gyda diffiniad Deddf Llesiant Cenedlaethau’r Dyfodol.</a:t>
            </a:r>
            <a:endParaRPr lang="en-US"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Amcan y ddeddf yw gwella llesiant cymdeithasol, economaidd, amgylcheddol a diwylliannol Cymru. Nod y sesiwn hon fydd canolbwyntio ar “Gymru fwy llewyrchus” ac o’r herwydd mae’n amlwg ei bod yn gysylltiedig â llesiant economaidd cymdeithas Cymru.</a:t>
            </a:r>
            <a:r>
              <a:rPr lang="en-GB" sz="1200" kern="1200" dirty="0" smtClean="0">
                <a:solidFill>
                  <a:schemeClr val="tx1"/>
                </a:solidFill>
                <a:effectLst/>
                <a:latin typeface="+mn-lt"/>
                <a:ea typeface="+mn-ea"/>
                <a:cs typeface="+mn-cs"/>
              </a:rPr>
              <a:t>  </a:t>
            </a:r>
            <a:r>
              <a:rPr lang="cy-GB" sz="1200" kern="1200" dirty="0" smtClean="0">
                <a:solidFill>
                  <a:schemeClr val="tx1"/>
                </a:solidFill>
                <a:effectLst/>
                <a:latin typeface="+mn-lt"/>
                <a:ea typeface="+mn-ea"/>
                <a:cs typeface="+mn-cs"/>
              </a:rPr>
              <a:t>Fodd bynnag, cofiwch fod ffactorau cymdeithasol, economaidd, amgylcheddol a diwylliannol yn gysylltiedig iawn ac yn perthyn i’w gilydd.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C05777-2B27-47CE-AB00-6AE3A6E29AD9}" type="slidenum">
              <a:rPr lang="en-GB" smtClean="0"/>
              <a:t>2</a:t>
            </a:fld>
            <a:endParaRPr lang="en-GB"/>
          </a:p>
        </p:txBody>
      </p:sp>
    </p:spTree>
    <p:extLst>
      <p:ext uri="{BB962C8B-B14F-4D97-AF65-F5344CB8AC3E}">
        <p14:creationId xmlns:p14="http://schemas.microsoft.com/office/powerpoint/2010/main" val="1288101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Dewch i ni edrych yn fwy gofalus ar nod Cymru fwy llewyrchus. Nid arian yw’r unig beth dan sylw fel y byddai rhywun yn ei feddwl wrth ddefnyddio’r term “llewyrchus” ond mae’n disgrifio cymdeithas gynhyrchiol arloesol a chymdeithas carbon usel sy’n cydnabod  cyfyngiadau’r amgylchedd byd-eang ac felly sy’n defnyddio adnoddau’n effeithlon ac yn gymesur (gan gynnwys gweithredu ar y newid yn yr hinsawdd), ac sy’n datblygu poblogaeth fedrus ac addysgedig iawn mewn economi sy’n cynhyrchu ac sy’n darparu cyfleoedd cyflogaeth, gan ganiatáu i bobl fanteisio ar y cyfoeth a gynhyrchir trwy sicrhau gwaith gwerth chweil.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C05777-2B27-47CE-AB00-6AE3A6E29AD9}" type="slidenum">
              <a:rPr lang="en-GB" smtClean="0"/>
              <a:t>3</a:t>
            </a:fld>
            <a:endParaRPr lang="en-GB"/>
          </a:p>
        </p:txBody>
      </p:sp>
    </p:spTree>
    <p:extLst>
      <p:ext uri="{BB962C8B-B14F-4D97-AF65-F5344CB8AC3E}">
        <p14:creationId xmlns:p14="http://schemas.microsoft.com/office/powerpoint/2010/main" val="2335605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Yn dilyn y diffiniad blaenorol, mae’n bosibl dod o hyd i’r meini prawf canlynol: twf economaidd, cyfraddau diweithdra isel, lefel uchel o gynhyrchiant, </a:t>
            </a:r>
            <a:r>
              <a:rPr lang="cy-GB" dirty="0" smtClean="0"/>
              <a:t>Gweithlu </a:t>
            </a:r>
            <a:r>
              <a:rPr lang="cy-GB" sz="1200" kern="1200" dirty="0" smtClean="0">
                <a:solidFill>
                  <a:schemeClr val="tx1"/>
                </a:solidFill>
                <a:effectLst/>
                <a:latin typeface="+mn-lt"/>
                <a:ea typeface="+mn-ea"/>
                <a:cs typeface="+mn-cs"/>
              </a:rPr>
              <a:t>medrus, defnydd cynaliadwy adnoddau, arloesi a seilwaith. Y rhain yw’r geiriau allweddol, ond allwch chi feddwl am unrhyw ffactorau eraill sy’n berthnasol ar gyfer creu Cymru llewyrchus?  </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Cipolwg o’r gol</a:t>
            </a:r>
            <a:r>
              <a:rPr lang="cy-GB" sz="1200" kern="1200" baseline="0" dirty="0" smtClean="0">
                <a:solidFill>
                  <a:schemeClr val="tx1"/>
                </a:solidFill>
                <a:effectLst/>
                <a:latin typeface="+mn-lt"/>
                <a:ea typeface="+mn-ea"/>
                <a:cs typeface="+mn-cs"/>
              </a:rPr>
              <a:t> </a:t>
            </a:r>
            <a:r>
              <a:rPr lang="cy-GB" sz="1200" kern="1200" dirty="0" smtClean="0">
                <a:solidFill>
                  <a:schemeClr val="tx1"/>
                </a:solidFill>
                <a:effectLst/>
                <a:latin typeface="+mn-lt"/>
                <a:ea typeface="+mn-ea"/>
                <a:cs typeface="+mn-cs"/>
              </a:rPr>
              <a:t>yn unig sy’n bosib yn y cyflwyniad fer yma,</a:t>
            </a:r>
            <a:r>
              <a:rPr lang="cy-GB" sz="1200" kern="1200" baseline="0" dirty="0" smtClean="0">
                <a:solidFill>
                  <a:schemeClr val="tx1"/>
                </a:solidFill>
                <a:effectLst/>
                <a:latin typeface="+mn-lt"/>
                <a:ea typeface="+mn-ea"/>
                <a:cs typeface="+mn-cs"/>
              </a:rPr>
              <a:t> </a:t>
            </a:r>
            <a:r>
              <a:rPr lang="cy-GB" sz="1200" kern="1200" dirty="0" smtClean="0">
                <a:solidFill>
                  <a:schemeClr val="tx1"/>
                </a:solidFill>
                <a:effectLst/>
                <a:latin typeface="+mn-lt"/>
                <a:ea typeface="+mn-ea"/>
                <a:cs typeface="+mn-cs"/>
              </a:rPr>
              <a:t>yr unig beth y gallwn ni ei wneud yw astudio</a:t>
            </a:r>
            <a:r>
              <a:rPr lang="cy-GB" sz="1200" kern="1200" baseline="0" dirty="0" smtClean="0">
                <a:solidFill>
                  <a:schemeClr val="tx1"/>
                </a:solidFill>
                <a:effectLst/>
                <a:latin typeface="+mn-lt"/>
                <a:ea typeface="+mn-ea"/>
                <a:cs typeface="+mn-cs"/>
              </a:rPr>
              <a:t> rhai o’r </a:t>
            </a:r>
            <a:r>
              <a:rPr lang="cy-GB" sz="1200" kern="1200" dirty="0" smtClean="0">
                <a:solidFill>
                  <a:schemeClr val="tx1"/>
                </a:solidFill>
                <a:effectLst/>
                <a:latin typeface="+mn-lt"/>
                <a:ea typeface="+mn-ea"/>
                <a:cs typeface="+mn-cs"/>
              </a:rPr>
              <a:t> dangosyddion yn fwy gofalus. Bydd y sleid</a:t>
            </a:r>
            <a:r>
              <a:rPr lang="cy-GB" sz="1200" kern="1200" baseline="0" dirty="0" smtClean="0">
                <a:solidFill>
                  <a:schemeClr val="tx1"/>
                </a:solidFill>
                <a:effectLst/>
                <a:latin typeface="+mn-lt"/>
                <a:ea typeface="+mn-ea"/>
                <a:cs typeface="+mn-cs"/>
              </a:rPr>
              <a:t> </a:t>
            </a:r>
            <a:r>
              <a:rPr lang="cy-GB" sz="1200" kern="1200" dirty="0" smtClean="0">
                <a:solidFill>
                  <a:schemeClr val="tx1"/>
                </a:solidFill>
                <a:effectLst/>
                <a:latin typeface="+mn-lt"/>
                <a:ea typeface="+mn-ea"/>
                <a:cs typeface="+mn-cs"/>
              </a:rPr>
              <a:t>nesaf yn rhoi gipolwg pellach ar rai meini prawf.</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C05777-2B27-47CE-AB00-6AE3A6E29AD9}" type="slidenum">
              <a:rPr lang="en-GB" smtClean="0"/>
              <a:t>4</a:t>
            </a:fld>
            <a:endParaRPr lang="en-GB"/>
          </a:p>
        </p:txBody>
      </p:sp>
    </p:spTree>
    <p:extLst>
      <p:ext uri="{BB962C8B-B14F-4D97-AF65-F5344CB8AC3E}">
        <p14:creationId xmlns:p14="http://schemas.microsoft.com/office/powerpoint/2010/main" val="1171341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Fedrwn</a:t>
            </a:r>
            <a:r>
              <a:rPr lang="cy-GB" sz="1200" kern="1200" baseline="0" dirty="0" smtClean="0">
                <a:solidFill>
                  <a:schemeClr val="tx1"/>
                </a:solidFill>
                <a:effectLst/>
                <a:latin typeface="+mn-lt"/>
                <a:ea typeface="+mn-ea"/>
                <a:cs typeface="+mn-cs"/>
              </a:rPr>
              <a:t> </a:t>
            </a:r>
            <a:r>
              <a:rPr lang="cy-GB" sz="1200" kern="1200" dirty="0" smtClean="0">
                <a:solidFill>
                  <a:schemeClr val="tx1"/>
                </a:solidFill>
                <a:effectLst/>
                <a:latin typeface="+mn-lt"/>
                <a:ea typeface="+mn-ea"/>
                <a:cs typeface="+mn-cs"/>
              </a:rPr>
              <a:t>dechrau trwy edrych ar allbwn economaidd, gan edrych yn benodol ar un o'r mesuriadau sy’n cael eu defnyddio i fesur cynhyrchiant cymdeithas. Byddwn yn ystyried Gwerth Ychwanegol Gros  Cymru. Mae GYG yn dweud wrthym i ba raddau mae gwerth yr economi wedi cynyddu yn sgil cynhyrchu nwyddau a gwasanaethau. Fel y gwelwn, cafodd Cymru </a:t>
            </a:r>
            <a:r>
              <a:rPr lang="cy-GB" sz="1200" b="1" kern="1200" dirty="0" smtClean="0">
                <a:solidFill>
                  <a:schemeClr val="tx1"/>
                </a:solidFill>
                <a:effectLst/>
                <a:latin typeface="+mn-lt"/>
                <a:ea typeface="+mn-ea"/>
                <a:cs typeface="+mn-cs"/>
              </a:rPr>
              <a:t>gynnydd uwch</a:t>
            </a:r>
            <a:r>
              <a:rPr lang="cy-GB" sz="1200" kern="1200" dirty="0" smtClean="0">
                <a:solidFill>
                  <a:schemeClr val="tx1"/>
                </a:solidFill>
                <a:effectLst/>
                <a:latin typeface="+mn-lt"/>
                <a:ea typeface="+mn-ea"/>
                <a:cs typeface="+mn-cs"/>
              </a:rPr>
              <a:t> o 2.8% y pen, mewn GYG na gweddill y Deyrnas Unedig lle 2.1% fu’r cynnydd. Gwnaeth Cymru yn dda o ran twf blynyddol, ond mae’r ffigurau go iawn yn dangos bod GYG y pen yng Nghymru yn is na chyfartaledd Y Deurnas unedig a gyfrifir am 71% yn unig. Mae hyd yn oed gwahaniaethau mawr oddi mewn i Gymru lle'r mae allbwn economaidd yn uwch yn nwyrain Cymru na gorllewin Cymru a’r Cymoedd. </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Fodd bynnag, mae angen gofal wrth ddehongli’r data hyn, gan nad yw GYG y pen yn cymryd i ystyriaeth y gwahaniaethau rhanbarthol o ran costau byw, yr amcangyfrifir yng Nghymru ei fod oddeutu 93-94% o gyfartaledd y Deyrnas Unedig.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6BD156-CFEC-4176-9947-64153A3DB11F}" type="slidenum">
              <a:rPr lang="en-GB" smtClean="0"/>
              <a:t>5</a:t>
            </a:fld>
            <a:endParaRPr lang="en-GB"/>
          </a:p>
        </p:txBody>
      </p:sp>
    </p:spTree>
    <p:extLst>
      <p:ext uri="{BB962C8B-B14F-4D97-AF65-F5344CB8AC3E}">
        <p14:creationId xmlns:p14="http://schemas.microsoft.com/office/powerpoint/2010/main" val="2673000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Mae </a:t>
            </a:r>
            <a:r>
              <a:rPr lang="en-US" sz="1200" kern="1200" dirty="0" err="1" smtClean="0">
                <a:solidFill>
                  <a:schemeClr val="tx1"/>
                </a:solidFill>
                <a:effectLst/>
                <a:latin typeface="+mn-lt"/>
                <a:ea typeface="+mn-ea"/>
                <a:cs typeface="+mn-cs"/>
              </a:rPr>
              <a:t>twf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economaidd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uniongyrchol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gysylltiedig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â</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ffigurau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cyflogaeth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gwlad</a:t>
            </a:r>
            <a:r>
              <a:rPr lang="en-US" sz="1200" kern="1200" dirty="0" smtClean="0">
                <a:solidFill>
                  <a:schemeClr val="tx1"/>
                </a:solidFill>
                <a:effectLst/>
                <a:latin typeface="+mn-lt"/>
                <a:ea typeface="+mn-ea"/>
                <a:cs typeface="+mn-cs"/>
              </a:rPr>
              <a:t>. Mae </a:t>
            </a:r>
            <a:r>
              <a:rPr lang="en-US" sz="1200" kern="1200" dirty="0" err="1" smtClean="0">
                <a:solidFill>
                  <a:schemeClr val="tx1"/>
                </a:solidFill>
                <a:effectLst/>
                <a:latin typeface="+mn-lt"/>
                <a:ea typeface="+mn-ea"/>
                <a:cs typeface="+mn-cs"/>
              </a:rPr>
              <a:t>cyfraddau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cyflogaeth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Nghymru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wedi</a:t>
            </a:r>
            <a:r>
              <a:rPr lang="en-US" sz="1200" kern="1200" dirty="0" smtClean="0">
                <a:solidFill>
                  <a:schemeClr val="tx1"/>
                </a:solidFill>
                <a:effectLst/>
                <a:latin typeface="+mn-lt"/>
                <a:ea typeface="+mn-ea"/>
                <a:cs typeface="+mn-cs"/>
              </a:rPr>
              <a:t> bod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gyson</a:t>
            </a:r>
            <a:r>
              <a:rPr lang="en-US" sz="1200" kern="1200" dirty="0" smtClean="0">
                <a:solidFill>
                  <a:schemeClr val="tx1"/>
                </a:solidFill>
                <a:effectLst/>
                <a:latin typeface="+mn-lt"/>
                <a:ea typeface="+mn-ea"/>
                <a:cs typeface="+mn-cs"/>
              </a:rPr>
              <a:t> is </a:t>
            </a:r>
            <a:r>
              <a:rPr lang="en-US" sz="1200" kern="1200" dirty="0" err="1" smtClean="0">
                <a:solidFill>
                  <a:schemeClr val="tx1"/>
                </a:solidFill>
                <a:effectLst/>
                <a:latin typeface="+mn-lt"/>
                <a:ea typeface="+mn-ea"/>
                <a:cs typeface="+mn-cs"/>
              </a:rPr>
              <a:t>na’r</a:t>
            </a:r>
            <a:r>
              <a:rPr lang="en-US" sz="1200" kern="1200" dirty="0" smtClean="0">
                <a:solidFill>
                  <a:schemeClr val="tx1"/>
                </a:solidFill>
                <a:effectLst/>
                <a:latin typeface="+mn-lt"/>
                <a:ea typeface="+mn-ea"/>
                <a:cs typeface="+mn-cs"/>
              </a:rPr>
              <a:t> DU. </a:t>
            </a:r>
            <a:r>
              <a:rPr lang="en-US" sz="1200" kern="1200" dirty="0" err="1" smtClean="0">
                <a:solidFill>
                  <a:schemeClr val="tx1"/>
                </a:solidFill>
                <a:effectLst/>
                <a:latin typeface="+mn-lt"/>
                <a:ea typeface="+mn-ea"/>
                <a:cs typeface="+mn-cs"/>
              </a:rPr>
              <a:t>Trwy</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ystyried</a:t>
            </a:r>
            <a:r>
              <a:rPr lang="en-US" sz="1200" kern="1200" dirty="0" smtClean="0">
                <a:solidFill>
                  <a:schemeClr val="tx1"/>
                </a:solidFill>
                <a:effectLst/>
                <a:latin typeface="+mn-lt"/>
                <a:ea typeface="+mn-ea"/>
                <a:cs typeface="+mn-cs"/>
              </a:rPr>
              <a:t> y data, </a:t>
            </a:r>
            <a:r>
              <a:rPr lang="en-US" sz="1200" kern="1200" dirty="0" err="1" smtClean="0">
                <a:solidFill>
                  <a:schemeClr val="tx1"/>
                </a:solidFill>
                <a:effectLst/>
                <a:latin typeface="+mn-lt"/>
                <a:ea typeface="+mn-ea"/>
                <a:cs typeface="+mn-cs"/>
              </a:rPr>
              <a:t>mae’n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bosibl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nodi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tuedd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gynyddol</a:t>
            </a:r>
            <a:r>
              <a:rPr lang="en-US" sz="1200" kern="1200" dirty="0" smtClean="0">
                <a:solidFill>
                  <a:schemeClr val="tx1"/>
                </a:solidFill>
                <a:effectLst/>
                <a:latin typeface="+mn-lt"/>
                <a:ea typeface="+mn-ea"/>
                <a:cs typeface="+mn-cs"/>
              </a:rPr>
              <a:t> o ran </a:t>
            </a:r>
            <a:r>
              <a:rPr lang="en-US" sz="1200" kern="1200" dirty="0" err="1" smtClean="0">
                <a:solidFill>
                  <a:schemeClr val="tx1"/>
                </a:solidFill>
                <a:effectLst/>
                <a:latin typeface="+mn-lt"/>
                <a:ea typeface="+mn-ea"/>
                <a:cs typeface="+mn-cs"/>
              </a:rPr>
              <a:t>cyflogaeth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y DU ac </a:t>
            </a:r>
            <a:r>
              <a:rPr lang="en-US" sz="1200" kern="1200" dirty="0" err="1" smtClean="0">
                <a:solidFill>
                  <a:schemeClr val="tx1"/>
                </a:solidFill>
                <a:effectLst/>
                <a:latin typeface="+mn-lt"/>
                <a:ea typeface="+mn-ea"/>
                <a:cs typeface="+mn-cs"/>
              </a:rPr>
              <a:t>yng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Nghymru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enwedig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ond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Cymru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wedi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gweld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lleihad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cyfraddau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cyflogaeth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diweddar</a:t>
            </a:r>
            <a:r>
              <a:rPr lang="en-US" sz="1200" kern="1200" dirty="0" smtClean="0">
                <a:solidFill>
                  <a:schemeClr val="tx1"/>
                </a:solidFill>
                <a:effectLst/>
                <a:latin typeface="+mn-lt"/>
                <a:ea typeface="+mn-ea"/>
                <a:cs typeface="+mn-cs"/>
              </a:rPr>
              <a:t>.  </a:t>
            </a:r>
          </a:p>
          <a:p>
            <a:r>
              <a:rPr lang="en-US" sz="1200" kern="1200" dirty="0" err="1" smtClean="0">
                <a:solidFill>
                  <a:schemeClr val="tx1"/>
                </a:solidFill>
                <a:effectLst/>
                <a:latin typeface="+mn-lt"/>
                <a:ea typeface="+mn-ea"/>
                <a:cs typeface="+mn-cs"/>
              </a:rPr>
              <a:t>Roedd</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gyfradd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diweithdra</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ôl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diffiniad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Sefydliad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Llafur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Rhyngwladol</a:t>
            </a:r>
            <a:r>
              <a:rPr lang="en-US" sz="1200" kern="1200" dirty="0" smtClean="0">
                <a:solidFill>
                  <a:schemeClr val="tx1"/>
                </a:solidFill>
                <a:effectLst/>
                <a:latin typeface="+mn-lt"/>
                <a:ea typeface="+mn-ea"/>
                <a:cs typeface="+mn-cs"/>
              </a:rPr>
              <a:t> (ILO)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gyson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Nghymru</a:t>
            </a:r>
            <a:r>
              <a:rPr lang="en-US" sz="1200" kern="1200" dirty="0" smtClean="0">
                <a:solidFill>
                  <a:schemeClr val="tx1"/>
                </a:solidFill>
                <a:effectLst/>
                <a:latin typeface="+mn-lt"/>
                <a:ea typeface="+mn-ea"/>
                <a:cs typeface="+mn-cs"/>
              </a:rPr>
              <a:t> nag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Deyrnas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Unedig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ystod</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dirwasgiad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diwethaf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sef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rhwng</a:t>
            </a:r>
            <a:r>
              <a:rPr lang="en-US" sz="1200" kern="1200" dirty="0" smtClean="0">
                <a:solidFill>
                  <a:schemeClr val="tx1"/>
                </a:solidFill>
                <a:effectLst/>
                <a:latin typeface="+mn-lt"/>
                <a:ea typeface="+mn-ea"/>
                <a:cs typeface="+mn-cs"/>
              </a:rPr>
              <a:t> 2008 a 2013; </a:t>
            </a:r>
            <a:r>
              <a:rPr lang="en-US" sz="1200" kern="1200" dirty="0" err="1" smtClean="0">
                <a:solidFill>
                  <a:schemeClr val="tx1"/>
                </a:solidFill>
                <a:effectLst/>
                <a:latin typeface="+mn-lt"/>
                <a:ea typeface="+mn-ea"/>
                <a:cs typeface="+mn-cs"/>
              </a:rPr>
              <a:t>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iddi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ddisgyn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cyfartal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Deyrnas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Unedig</a:t>
            </a:r>
            <a:r>
              <a:rPr lang="en-US" sz="1200" kern="1200" dirty="0" smtClean="0">
                <a:solidFill>
                  <a:schemeClr val="tx1"/>
                </a:solidFill>
                <a:effectLst/>
                <a:latin typeface="+mn-lt"/>
                <a:ea typeface="+mn-ea"/>
                <a:cs typeface="+mn-cs"/>
              </a:rPr>
              <a:t> am </a:t>
            </a:r>
            <a:r>
              <a:rPr lang="en-US" sz="1200" kern="1200" dirty="0" err="1" smtClean="0">
                <a:solidFill>
                  <a:schemeClr val="tx1"/>
                </a:solidFill>
                <a:effectLst/>
                <a:latin typeface="+mn-lt"/>
                <a:ea typeface="+mn-ea"/>
                <a:cs typeface="+mn-cs"/>
              </a:rPr>
              <a:t>gyfnod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byr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roedd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parhau’n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uchel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unwaith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eto</a:t>
            </a:r>
            <a:r>
              <a:rPr lang="en-US" sz="1200" kern="1200" dirty="0" smtClean="0">
                <a:solidFill>
                  <a:schemeClr val="tx1"/>
                </a:solidFill>
                <a:effectLst/>
                <a:latin typeface="+mn-lt"/>
                <a:ea typeface="+mn-ea"/>
                <a:cs typeface="+mn-cs"/>
              </a:rPr>
              <a:t> tan </a:t>
            </a:r>
            <a:r>
              <a:rPr lang="en-US" sz="1200" kern="1200" dirty="0" err="1" smtClean="0">
                <a:solidFill>
                  <a:schemeClr val="tx1"/>
                </a:solidFill>
                <a:effectLst/>
                <a:latin typeface="+mn-lt"/>
                <a:ea typeface="+mn-ea"/>
                <a:cs typeface="+mn-cs"/>
              </a:rPr>
              <a:t>ddechrau</a:t>
            </a:r>
            <a:r>
              <a:rPr lang="en-US" sz="1200" kern="1200" dirty="0" smtClean="0">
                <a:solidFill>
                  <a:schemeClr val="tx1"/>
                </a:solidFill>
                <a:effectLst/>
                <a:latin typeface="+mn-lt"/>
                <a:ea typeface="+mn-ea"/>
                <a:cs typeface="+mn-cs"/>
              </a:rPr>
              <a:t> 2016. </a:t>
            </a:r>
            <a:r>
              <a:rPr lang="en-US" sz="1200" kern="1200" dirty="0" err="1" smtClean="0">
                <a:solidFill>
                  <a:schemeClr val="tx1"/>
                </a:solidFill>
                <a:effectLst/>
                <a:latin typeface="+mn-lt"/>
                <a:ea typeface="+mn-ea"/>
                <a:cs typeface="+mn-cs"/>
              </a:rPr>
              <a:t>Mae’r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ffigurau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diweddaraf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dangos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cyfradd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diweithdra</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gyfartal</a:t>
            </a:r>
            <a:r>
              <a:rPr lang="en-US" sz="1200" kern="1200" dirty="0" smtClean="0">
                <a:solidFill>
                  <a:schemeClr val="tx1"/>
                </a:solidFill>
                <a:effectLst/>
                <a:latin typeface="+mn-lt"/>
                <a:ea typeface="+mn-ea"/>
                <a:cs typeface="+mn-cs"/>
              </a:rPr>
              <a:t>.</a:t>
            </a:r>
          </a:p>
          <a:p>
            <a:r>
              <a:rPr lang="en-US" sz="1200" kern="1200" dirty="0" smtClean="0">
                <a:solidFill>
                  <a:schemeClr val="tx1"/>
                </a:solidFill>
                <a:effectLst/>
                <a:latin typeface="+mn-lt"/>
                <a:ea typeface="+mn-ea"/>
                <a:cs typeface="+mn-cs"/>
              </a:rPr>
              <a:t> </a:t>
            </a:r>
          </a:p>
          <a:p>
            <a:r>
              <a:rPr lang="en-US" sz="1200" kern="1200" dirty="0" err="1" smtClean="0">
                <a:solidFill>
                  <a:schemeClr val="tx1"/>
                </a:solidFill>
                <a:effectLst/>
                <a:latin typeface="+mn-lt"/>
                <a:ea typeface="+mn-ea"/>
                <a:cs typeface="+mn-cs"/>
              </a:rPr>
              <a:t>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mwyn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cael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darlun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llawnach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farchnad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lafur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hefyd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angen</a:t>
            </a:r>
            <a:r>
              <a:rPr lang="en-US" sz="1200" kern="1200" dirty="0" smtClean="0">
                <a:solidFill>
                  <a:schemeClr val="tx1"/>
                </a:solidFill>
                <a:effectLst/>
                <a:latin typeface="+mn-lt"/>
                <a:ea typeface="+mn-ea"/>
                <a:cs typeface="+mn-cs"/>
              </a:rPr>
              <a:t> </a:t>
            </a:r>
            <a:r>
              <a:rPr lang="en-US" sz="1200" u="none" strike="noStrike" kern="1200" dirty="0" smtClean="0">
                <a:solidFill>
                  <a:schemeClr val="tx1"/>
                </a:solidFill>
                <a:effectLst/>
                <a:latin typeface="+mn-lt"/>
                <a:ea typeface="+mn-ea"/>
                <a:cs typeface="+mn-cs"/>
                <a:hlinkClick r:id="rId3"/>
              </a:rPr>
              <a:t>edrych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cyfraddau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anweithgarwch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Cyfrifir</a:t>
            </a:r>
            <a:r>
              <a:rPr lang="en-US" sz="1200" kern="1200" dirty="0" smtClean="0">
                <a:solidFill>
                  <a:schemeClr val="tx1"/>
                </a:solidFill>
                <a:effectLst/>
                <a:latin typeface="+mn-lt"/>
                <a:ea typeface="+mn-ea"/>
                <a:cs typeface="+mn-cs"/>
              </a:rPr>
              <a:t> person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anweithgar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bodloni’r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meini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prawf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gyfer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diweithdra</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Cyfeiria'r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llenyddiaeth</a:t>
            </a:r>
            <a:r>
              <a:rPr lang="en-US" sz="1200" kern="1200" dirty="0" smtClean="0">
                <a:solidFill>
                  <a:schemeClr val="tx1"/>
                </a:solidFill>
                <a:effectLst/>
                <a:latin typeface="+mn-lt"/>
                <a:ea typeface="+mn-ea"/>
                <a:cs typeface="+mn-cs"/>
              </a:rPr>
              <a:t> at </a:t>
            </a:r>
            <a:r>
              <a:rPr lang="en-US" sz="1200" kern="1200" dirty="0" err="1" smtClean="0">
                <a:solidFill>
                  <a:schemeClr val="tx1"/>
                </a:solidFill>
                <a:effectLst/>
                <a:latin typeface="+mn-lt"/>
                <a:ea typeface="+mn-ea"/>
                <a:cs typeface="+mn-cs"/>
              </a:rPr>
              <a:t>anweithgarwch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fel</a:t>
            </a:r>
            <a:r>
              <a:rPr lang="en-US" sz="1200" kern="1200" baseline="0" dirty="0" smtClean="0">
                <a:solidFill>
                  <a:schemeClr val="tx1"/>
                </a:solidFill>
                <a:effectLst/>
                <a:latin typeface="+mn-lt"/>
                <a:ea typeface="+mn-ea"/>
                <a:cs typeface="+mn-cs"/>
              </a:rPr>
              <a:t> math o </a:t>
            </a:r>
            <a:r>
              <a:rPr lang="en-US" sz="1200" kern="1200" dirty="0" err="1" smtClean="0">
                <a:solidFill>
                  <a:schemeClr val="tx1"/>
                </a:solidFill>
                <a:effectLst/>
                <a:latin typeface="+mn-lt"/>
                <a:ea typeface="+mn-ea"/>
                <a:cs typeface="+mn-cs"/>
              </a:rPr>
              <a:t>ddiweithdra</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cudd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ôl</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ffigurau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gyfradd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anweithgarwch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wedi</a:t>
            </a:r>
            <a:r>
              <a:rPr lang="en-US" sz="1200" kern="1200" dirty="0" smtClean="0">
                <a:solidFill>
                  <a:schemeClr val="tx1"/>
                </a:solidFill>
                <a:effectLst/>
                <a:latin typeface="+mn-lt"/>
                <a:ea typeface="+mn-ea"/>
                <a:cs typeface="+mn-cs"/>
              </a:rPr>
              <a:t> bod ac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gyson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Nghymru</a:t>
            </a:r>
            <a:r>
              <a:rPr lang="en-US" sz="1200" kern="1200" dirty="0" smtClean="0">
                <a:solidFill>
                  <a:schemeClr val="tx1"/>
                </a:solidFill>
                <a:effectLst/>
                <a:latin typeface="+mn-lt"/>
                <a:ea typeface="+mn-ea"/>
                <a:cs typeface="+mn-cs"/>
              </a:rPr>
              <a:t> nag </a:t>
            </a:r>
            <a:r>
              <a:rPr lang="en-US" sz="1200" kern="1200" dirty="0" err="1" smtClean="0">
                <a:solidFill>
                  <a:schemeClr val="tx1"/>
                </a:solidFill>
                <a:effectLst/>
                <a:latin typeface="+mn-lt"/>
                <a:ea typeface="+mn-ea"/>
                <a:cs typeface="+mn-cs"/>
              </a:rPr>
              <a:t>yng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ngweddill</a:t>
            </a:r>
            <a:r>
              <a:rPr lang="en-US" sz="1200" kern="1200" dirty="0" smtClean="0">
                <a:solidFill>
                  <a:schemeClr val="tx1"/>
                </a:solidFill>
                <a:effectLst/>
                <a:latin typeface="+mn-lt"/>
                <a:ea typeface="+mn-ea"/>
                <a:cs typeface="+mn-cs"/>
              </a:rPr>
              <a:t> y DU. </a:t>
            </a:r>
            <a:r>
              <a:rPr lang="en-US" sz="1200" kern="1200" dirty="0" err="1" smtClean="0">
                <a:solidFill>
                  <a:schemeClr val="tx1"/>
                </a:solidFill>
                <a:effectLst/>
                <a:latin typeface="+mn-lt"/>
                <a:ea typeface="+mn-ea"/>
                <a:cs typeface="+mn-cs"/>
              </a:rPr>
              <a:t>Mae’r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rhesymau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dros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lefel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anweithgarwch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Nghymru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destun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trafod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fodd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bynnag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nid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oes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ateb</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boddhaol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wedi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gael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hyd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Allwch</a:t>
            </a:r>
            <a:r>
              <a:rPr lang="en-US" sz="1200" kern="1200" dirty="0" smtClean="0">
                <a:solidFill>
                  <a:schemeClr val="tx1"/>
                </a:solidFill>
                <a:effectLst/>
                <a:latin typeface="+mn-lt"/>
                <a:ea typeface="+mn-ea"/>
                <a:cs typeface="+mn-cs"/>
              </a:rPr>
              <a:t> chi </a:t>
            </a:r>
            <a:r>
              <a:rPr lang="en-US" sz="1200" kern="1200" dirty="0" err="1" smtClean="0">
                <a:solidFill>
                  <a:schemeClr val="tx1"/>
                </a:solidFill>
                <a:effectLst/>
                <a:latin typeface="+mn-lt"/>
                <a:ea typeface="+mn-ea"/>
                <a:cs typeface="+mn-cs"/>
              </a:rPr>
              <a:t>feddwl</a:t>
            </a:r>
            <a:r>
              <a:rPr lang="en-US" sz="1200" kern="1200" dirty="0" smtClean="0">
                <a:solidFill>
                  <a:schemeClr val="tx1"/>
                </a:solidFill>
                <a:effectLst/>
                <a:latin typeface="+mn-lt"/>
                <a:ea typeface="+mn-ea"/>
                <a:cs typeface="+mn-cs"/>
              </a:rPr>
              <a:t> am un? </a:t>
            </a:r>
            <a:r>
              <a:rPr lang="en-US" sz="1200" kern="1200" dirty="0" err="1" smtClean="0">
                <a:solidFill>
                  <a:schemeClr val="tx1"/>
                </a:solidFill>
                <a:effectLst/>
                <a:latin typeface="+mn-lt"/>
                <a:ea typeface="+mn-ea"/>
                <a:cs typeface="+mn-cs"/>
              </a:rPr>
              <a:t>Rhowch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wybod</a:t>
            </a:r>
            <a:r>
              <a:rPr lang="en-US" sz="1200" kern="1200" dirty="0" smtClean="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6BD156-CFEC-4176-9947-64153A3DB11F}" type="slidenum">
              <a:rPr lang="en-GB" smtClean="0"/>
              <a:t>6</a:t>
            </a:fld>
            <a:endParaRPr lang="en-GB"/>
          </a:p>
        </p:txBody>
      </p:sp>
    </p:spTree>
    <p:extLst>
      <p:ext uri="{BB962C8B-B14F-4D97-AF65-F5344CB8AC3E}">
        <p14:creationId xmlns:p14="http://schemas.microsoft.com/office/powerpoint/2010/main" val="776925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Un </a:t>
            </a:r>
            <a:r>
              <a:rPr lang="en-US" sz="1200" kern="1200" dirty="0" err="1" smtClean="0">
                <a:solidFill>
                  <a:schemeClr val="tx1"/>
                </a:solidFill>
                <a:effectLst/>
                <a:latin typeface="+mn-lt"/>
                <a:ea typeface="+mn-ea"/>
                <a:cs typeface="+mn-cs"/>
              </a:rPr>
              <a:t>ffordd</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beidio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â</a:t>
            </a:r>
            <a:r>
              <a:rPr lang="en-US" sz="1200" kern="1200" dirty="0" smtClean="0">
                <a:solidFill>
                  <a:schemeClr val="tx1"/>
                </a:solidFill>
                <a:effectLst/>
                <a:latin typeface="+mn-lt"/>
                <a:ea typeface="+mn-ea"/>
                <a:cs typeface="+mn-cs"/>
              </a:rPr>
              <a:t> bod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ddi-waith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yw</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mynd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bennaeth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arnoch</a:t>
            </a:r>
            <a:r>
              <a:rPr lang="en-US" sz="1200" kern="1200" dirty="0" smtClean="0">
                <a:solidFill>
                  <a:schemeClr val="tx1"/>
                </a:solidFill>
                <a:effectLst/>
                <a:latin typeface="+mn-lt"/>
                <a:ea typeface="+mn-ea"/>
                <a:cs typeface="+mn-cs"/>
              </a:rPr>
              <a:t> chi </a:t>
            </a:r>
            <a:r>
              <a:rPr lang="en-US" sz="1200" kern="1200" dirty="0" err="1" smtClean="0">
                <a:solidFill>
                  <a:schemeClr val="tx1"/>
                </a:solidFill>
                <a:effectLst/>
                <a:latin typeface="+mn-lt"/>
                <a:ea typeface="+mn-ea"/>
                <a:cs typeface="+mn-cs"/>
              </a:rPr>
              <a:t>eich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hun</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sefydlu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busnes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eich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hun</a:t>
            </a:r>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O </a:t>
            </a:r>
            <a:r>
              <a:rPr lang="en-US" sz="1200" kern="1200" dirty="0" err="1" smtClean="0">
                <a:solidFill>
                  <a:schemeClr val="tx1"/>
                </a:solidFill>
                <a:effectLst/>
                <a:latin typeface="+mn-lt"/>
                <a:ea typeface="+mn-ea"/>
                <a:cs typeface="+mn-cs"/>
              </a:rPr>
              <a:t>ystyried</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gweithgarwch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entrepreneuraidd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draws </a:t>
            </a:r>
            <a:r>
              <a:rPr lang="en-US" sz="1200" kern="1200" dirty="0" err="1" smtClean="0">
                <a:solidFill>
                  <a:schemeClr val="tx1"/>
                </a:solidFill>
                <a:effectLst/>
                <a:latin typeface="+mn-lt"/>
                <a:ea typeface="+mn-ea"/>
                <a:cs typeface="+mn-cs"/>
              </a:rPr>
              <a:t>holl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wledydd</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Deyrnas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Unedig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bosibl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gweld</a:t>
            </a:r>
            <a:r>
              <a:rPr lang="en-US" sz="1200" kern="1200" dirty="0" smtClean="0">
                <a:solidFill>
                  <a:schemeClr val="tx1"/>
                </a:solidFill>
                <a:effectLst/>
                <a:latin typeface="+mn-lt"/>
                <a:ea typeface="+mn-ea"/>
                <a:cs typeface="+mn-cs"/>
              </a:rPr>
              <a:t> bod </a:t>
            </a:r>
            <a:r>
              <a:rPr lang="en-US" sz="1200" kern="1200" dirty="0" err="1" smtClean="0">
                <a:solidFill>
                  <a:schemeClr val="tx1"/>
                </a:solidFill>
                <a:effectLst/>
                <a:latin typeface="+mn-lt"/>
                <a:ea typeface="+mn-ea"/>
                <a:cs typeface="+mn-cs"/>
              </a:rPr>
              <a:t>gweithgarwch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entrepreneuraidd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Nghymru</a:t>
            </a:r>
            <a:r>
              <a:rPr lang="en-US" sz="1200" kern="1200" dirty="0" smtClean="0">
                <a:solidFill>
                  <a:schemeClr val="tx1"/>
                </a:solidFill>
                <a:effectLst/>
                <a:latin typeface="+mn-lt"/>
                <a:ea typeface="+mn-ea"/>
                <a:cs typeface="+mn-cs"/>
              </a:rPr>
              <a:t> bob </a:t>
            </a:r>
            <a:r>
              <a:rPr lang="en-US" sz="1200" kern="1200" dirty="0" err="1" smtClean="0">
                <a:solidFill>
                  <a:schemeClr val="tx1"/>
                </a:solidFill>
                <a:effectLst/>
                <a:latin typeface="+mn-lt"/>
                <a:ea typeface="+mn-ea"/>
                <a:cs typeface="+mn-cs"/>
              </a:rPr>
              <a:t>amser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is </a:t>
            </a:r>
            <a:r>
              <a:rPr lang="en-US" sz="1200" kern="1200" dirty="0" err="1" smtClean="0">
                <a:solidFill>
                  <a:schemeClr val="tx1"/>
                </a:solidFill>
                <a:effectLst/>
                <a:latin typeface="+mn-lt"/>
                <a:ea typeface="+mn-ea"/>
                <a:cs typeface="+mn-cs"/>
              </a:rPr>
              <a:t>na’r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gweithgarwch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Lloegr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ond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rhan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fwyaf</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achosion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uwch</a:t>
            </a:r>
            <a:r>
              <a:rPr lang="en-US" sz="1200" kern="1200" dirty="0" smtClean="0">
                <a:solidFill>
                  <a:schemeClr val="tx1"/>
                </a:solidFill>
                <a:effectLst/>
                <a:latin typeface="+mn-lt"/>
                <a:ea typeface="+mn-ea"/>
                <a:cs typeface="+mn-cs"/>
              </a:rPr>
              <a:t> nag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yr</a:t>
            </a:r>
            <a:r>
              <a:rPr lang="en-US" sz="1200" kern="1200" dirty="0" smtClean="0">
                <a:solidFill>
                  <a:schemeClr val="tx1"/>
                </a:solidFill>
                <a:effectLst/>
                <a:latin typeface="+mn-lt"/>
                <a:ea typeface="+mn-ea"/>
                <a:cs typeface="+mn-cs"/>
              </a:rPr>
              <a:t> Alban a </a:t>
            </a:r>
            <a:r>
              <a:rPr lang="en-US" sz="1200" kern="1200" dirty="0" err="1" smtClean="0">
                <a:solidFill>
                  <a:schemeClr val="tx1"/>
                </a:solidFill>
                <a:effectLst/>
                <a:latin typeface="+mn-lt"/>
                <a:ea typeface="+mn-ea"/>
                <a:cs typeface="+mn-cs"/>
              </a:rPr>
              <a:t>Gogledd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Iwerddon</a:t>
            </a:r>
            <a:r>
              <a:rPr lang="en-US" sz="1200" kern="1200" dirty="0" smtClean="0">
                <a:solidFill>
                  <a:schemeClr val="tx1"/>
                </a:solidFill>
                <a:effectLst/>
                <a:latin typeface="+mn-lt"/>
                <a:ea typeface="+mn-ea"/>
                <a:cs typeface="+mn-cs"/>
              </a:rPr>
              <a:t>. </a:t>
            </a:r>
          </a:p>
          <a:p>
            <a:r>
              <a:rPr lang="en-US" sz="1200" kern="1200" dirty="0" err="1" smtClean="0">
                <a:solidFill>
                  <a:schemeClr val="tx1"/>
                </a:solidFill>
                <a:effectLst/>
                <a:latin typeface="+mn-lt"/>
                <a:ea typeface="+mn-ea"/>
                <a:cs typeface="+mn-cs"/>
              </a:rPr>
              <a:t>Mae’r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ffigurau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dros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amser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awgrymu</a:t>
            </a:r>
            <a:r>
              <a:rPr lang="en-US" sz="1200" kern="1200" dirty="0" smtClean="0">
                <a:solidFill>
                  <a:schemeClr val="tx1"/>
                </a:solidFill>
                <a:effectLst/>
                <a:latin typeface="+mn-lt"/>
                <a:ea typeface="+mn-ea"/>
                <a:cs typeface="+mn-cs"/>
              </a:rPr>
              <a:t> bod </a:t>
            </a:r>
            <a:r>
              <a:rPr lang="en-US" sz="1200" kern="1200" dirty="0" err="1" smtClean="0">
                <a:solidFill>
                  <a:schemeClr val="tx1"/>
                </a:solidFill>
                <a:effectLst/>
                <a:latin typeface="+mn-lt"/>
                <a:ea typeface="+mn-ea"/>
                <a:cs typeface="+mn-cs"/>
              </a:rPr>
              <a:t>gweithgarwch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entrepreneuraidd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wedi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cynyddu</a:t>
            </a:r>
            <a:r>
              <a:rPr lang="en-US" sz="1200" kern="1200" dirty="0" smtClean="0">
                <a:solidFill>
                  <a:schemeClr val="tx1"/>
                </a:solidFill>
                <a:effectLst/>
                <a:latin typeface="+mn-lt"/>
                <a:ea typeface="+mn-ea"/>
                <a:cs typeface="+mn-cs"/>
              </a:rPr>
              <a:t> pan </a:t>
            </a:r>
            <a:r>
              <a:rPr lang="en-US" sz="1200" kern="1200" dirty="0" err="1" smtClean="0">
                <a:solidFill>
                  <a:schemeClr val="tx1"/>
                </a:solidFill>
                <a:effectLst/>
                <a:latin typeface="+mn-lt"/>
                <a:ea typeface="+mn-ea"/>
                <a:cs typeface="+mn-cs"/>
              </a:rPr>
              <a:t>oedd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twf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economaidd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isaf</a:t>
            </a:r>
            <a:r>
              <a:rPr lang="en-US" sz="1200" kern="1200" dirty="0" smtClean="0">
                <a:solidFill>
                  <a:schemeClr val="tx1"/>
                </a:solidFill>
                <a:effectLst/>
                <a:latin typeface="+mn-lt"/>
                <a:ea typeface="+mn-ea"/>
                <a:cs typeface="+mn-cs"/>
              </a:rPr>
              <a:t> ac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enwedig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ystod</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dirwasgiad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byd-eang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rhwng</a:t>
            </a:r>
            <a:r>
              <a:rPr lang="en-US" sz="1200" kern="1200" dirty="0" smtClean="0">
                <a:solidFill>
                  <a:schemeClr val="tx1"/>
                </a:solidFill>
                <a:effectLst/>
                <a:latin typeface="+mn-lt"/>
                <a:ea typeface="+mn-ea"/>
                <a:cs typeface="+mn-cs"/>
              </a:rPr>
              <a:t> 2008 a 2012 / 13. </a:t>
            </a:r>
            <a:r>
              <a:rPr lang="en-US" sz="1200" kern="1200" dirty="0" err="1" smtClean="0">
                <a:solidFill>
                  <a:schemeClr val="tx1"/>
                </a:solidFill>
                <a:effectLst/>
                <a:latin typeface="+mn-lt"/>
                <a:ea typeface="+mn-ea"/>
                <a:cs typeface="+mn-cs"/>
              </a:rPr>
              <a:t>Mae’r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datblygiad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ymddangos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braidd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rhyfedd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olwg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gyntaf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ond</a:t>
            </a:r>
            <a:r>
              <a:rPr lang="en-US" sz="1200" kern="1200" dirty="0" smtClean="0">
                <a:solidFill>
                  <a:schemeClr val="tx1"/>
                </a:solidFill>
                <a:effectLst/>
                <a:latin typeface="+mn-lt"/>
                <a:ea typeface="+mn-ea"/>
                <a:cs typeface="+mn-cs"/>
              </a:rPr>
              <a:t> un </a:t>
            </a:r>
            <a:r>
              <a:rPr lang="en-US" sz="1200" kern="1200" dirty="0" err="1" smtClean="0">
                <a:solidFill>
                  <a:schemeClr val="tx1"/>
                </a:solidFill>
                <a:effectLst/>
                <a:latin typeface="+mn-lt"/>
                <a:ea typeface="+mn-ea"/>
                <a:cs typeface="+mn-cs"/>
              </a:rPr>
              <a:t>esboniad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fyddai</a:t>
            </a:r>
            <a:r>
              <a:rPr lang="en-US" sz="1200" kern="1200" dirty="0" smtClean="0">
                <a:solidFill>
                  <a:schemeClr val="tx1"/>
                </a:solidFill>
                <a:effectLst/>
                <a:latin typeface="+mn-lt"/>
                <a:ea typeface="+mn-ea"/>
                <a:cs typeface="+mn-cs"/>
              </a:rPr>
              <a:t> bod </a:t>
            </a:r>
            <a:r>
              <a:rPr lang="en-US" sz="1200" kern="1200" dirty="0" err="1" smtClean="0">
                <a:solidFill>
                  <a:schemeClr val="tx1"/>
                </a:solidFill>
                <a:effectLst/>
                <a:latin typeface="+mn-lt"/>
                <a:ea typeface="+mn-ea"/>
                <a:cs typeface="+mn-cs"/>
              </a:rPr>
              <a:t>rhaid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bobl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fod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fwy</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creadigol</a:t>
            </a:r>
            <a:r>
              <a:rPr lang="en-US" sz="1200" kern="1200" dirty="0" smtClean="0">
                <a:solidFill>
                  <a:schemeClr val="tx1"/>
                </a:solidFill>
                <a:effectLst/>
                <a:latin typeface="+mn-lt"/>
                <a:ea typeface="+mn-ea"/>
                <a:cs typeface="+mn-cs"/>
              </a:rPr>
              <a:t> ac </a:t>
            </a:r>
            <a:r>
              <a:rPr lang="en-US" sz="1200" kern="1200" dirty="0" err="1" smtClean="0">
                <a:solidFill>
                  <a:schemeClr val="tx1"/>
                </a:solidFill>
                <a:effectLst/>
                <a:latin typeface="+mn-lt"/>
                <a:ea typeface="+mn-ea"/>
                <a:cs typeface="+mn-cs"/>
              </a:rPr>
              <a:t>arloesol</a:t>
            </a:r>
            <a:r>
              <a:rPr lang="en-US" sz="1200" kern="1200" dirty="0" smtClean="0">
                <a:solidFill>
                  <a:schemeClr val="tx1"/>
                </a:solidFill>
                <a:effectLst/>
                <a:latin typeface="+mn-lt"/>
                <a:ea typeface="+mn-ea"/>
                <a:cs typeface="+mn-cs"/>
              </a:rPr>
              <a:t> pan </a:t>
            </a:r>
            <a:r>
              <a:rPr lang="en-US" sz="1200" kern="1200" dirty="0" err="1" smtClean="0">
                <a:solidFill>
                  <a:schemeClr val="tx1"/>
                </a:solidFill>
                <a:effectLst/>
                <a:latin typeface="+mn-lt"/>
                <a:ea typeface="+mn-ea"/>
                <a:cs typeface="+mn-cs"/>
              </a:rPr>
              <a:t>oedd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llai</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gyfleoedd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cyflogaeth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Byddai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modd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dadlau</a:t>
            </a:r>
            <a:r>
              <a:rPr lang="en-US" sz="1200" kern="1200" dirty="0" smtClean="0">
                <a:solidFill>
                  <a:schemeClr val="tx1"/>
                </a:solidFill>
                <a:effectLst/>
                <a:latin typeface="+mn-lt"/>
                <a:ea typeface="+mn-ea"/>
                <a:cs typeface="+mn-cs"/>
              </a:rPr>
              <a:t> bod </a:t>
            </a:r>
            <a:r>
              <a:rPr lang="en-US" sz="1200" kern="1200" dirty="0" err="1" smtClean="0">
                <a:solidFill>
                  <a:schemeClr val="tx1"/>
                </a:solidFill>
                <a:effectLst/>
                <a:latin typeface="+mn-lt"/>
                <a:ea typeface="+mn-ea"/>
                <a:cs typeface="+mn-cs"/>
              </a:rPr>
              <a:t>yr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holl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ranbarthau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wedi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elwa</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adegau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economaidd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ansicr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trwy</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gynyddu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gweithgarwch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entrepreneuraidd</a:t>
            </a:r>
            <a:r>
              <a:rPr lang="en-US" sz="1200" kern="1200" dirty="0" smtClean="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C05777-2B27-47CE-AB00-6AE3A6E29AD9}" type="slidenum">
              <a:rPr lang="en-GB" smtClean="0"/>
              <a:t>7</a:t>
            </a:fld>
            <a:endParaRPr lang="en-GB"/>
          </a:p>
        </p:txBody>
      </p:sp>
    </p:spTree>
    <p:extLst>
      <p:ext uri="{BB962C8B-B14F-4D97-AF65-F5344CB8AC3E}">
        <p14:creationId xmlns:p14="http://schemas.microsoft.com/office/powerpoint/2010/main" val="3976086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Mae Llywodraeth Cymru yn darparu cymorth i bobl ifanc sydd am sefydlu eu busnes eu hunain. Ond beth yn union y mae angen i entrepreneuriaid ei gael? Gwyliwch y fideo a nodi rhai o’r ffactorau sydd eu hangen i feithrin ysbryd entrepreneuraidd yn benodol yng Nghymru.</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C05777-2B27-47CE-AB00-6AE3A6E29AD9}" type="slidenum">
              <a:rPr lang="en-GB" smtClean="0"/>
              <a:t>8</a:t>
            </a:fld>
            <a:endParaRPr lang="en-GB"/>
          </a:p>
        </p:txBody>
      </p:sp>
    </p:spTree>
    <p:extLst>
      <p:ext uri="{BB962C8B-B14F-4D97-AF65-F5344CB8AC3E}">
        <p14:creationId xmlns:p14="http://schemas.microsoft.com/office/powerpoint/2010/main" val="36931510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Ni </a:t>
            </a:r>
            <a:r>
              <a:rPr lang="en-US" sz="1200" kern="1200" dirty="0" err="1" smtClean="0">
                <a:solidFill>
                  <a:schemeClr val="tx1"/>
                </a:solidFill>
                <a:effectLst/>
                <a:latin typeface="+mn-lt"/>
                <a:ea typeface="+mn-ea"/>
                <a:cs typeface="+mn-cs"/>
              </a:rPr>
              <a:t>chafodd</a:t>
            </a:r>
            <a:r>
              <a:rPr lang="en-US" sz="1200" kern="1200" dirty="0" smtClean="0">
                <a:solidFill>
                  <a:schemeClr val="tx1"/>
                </a:solidFill>
                <a:effectLst/>
                <a:latin typeface="+mn-lt"/>
                <a:ea typeface="+mn-ea"/>
                <a:cs typeface="+mn-cs"/>
              </a:rPr>
              <a:t> y term </a:t>
            </a:r>
            <a:r>
              <a:rPr lang="en-US" sz="1200" kern="1200" dirty="0" err="1" smtClean="0">
                <a:solidFill>
                  <a:schemeClr val="tx1"/>
                </a:solidFill>
                <a:effectLst/>
                <a:latin typeface="+mn-lt"/>
                <a:ea typeface="+mn-ea"/>
                <a:cs typeface="+mn-cs"/>
              </a:rPr>
              <a:t>seilwaith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gynnwys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diffiniad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cychwynnol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ond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debygol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eich</a:t>
            </a:r>
            <a:r>
              <a:rPr lang="en-US" sz="1200" kern="1200" dirty="0" smtClean="0">
                <a:solidFill>
                  <a:schemeClr val="tx1"/>
                </a:solidFill>
                <a:effectLst/>
                <a:latin typeface="+mn-lt"/>
                <a:ea typeface="+mn-ea"/>
                <a:cs typeface="+mn-cs"/>
              </a:rPr>
              <a:t> bod chi </a:t>
            </a:r>
            <a:r>
              <a:rPr lang="en-US" sz="1200" kern="1200" dirty="0" err="1" smtClean="0">
                <a:solidFill>
                  <a:schemeClr val="tx1"/>
                </a:solidFill>
                <a:effectLst/>
                <a:latin typeface="+mn-lt"/>
                <a:ea typeface="+mn-ea"/>
                <a:cs typeface="+mn-cs"/>
              </a:rPr>
              <a:t>wedi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cynnwys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pryd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gofynnais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a:t>
            </a:r>
            <a:r>
              <a:rPr lang="en-US" sz="1200" kern="1200" dirty="0" smtClean="0">
                <a:solidFill>
                  <a:schemeClr val="tx1"/>
                </a:solidFill>
                <a:effectLst/>
                <a:latin typeface="+mn-lt"/>
                <a:ea typeface="+mn-ea"/>
                <a:cs typeface="+mn-cs"/>
              </a:rPr>
              <a:t> chi </a:t>
            </a:r>
            <a:r>
              <a:rPr lang="en-US" sz="1200" kern="1200" dirty="0" err="1" smtClean="0">
                <a:solidFill>
                  <a:schemeClr val="tx1"/>
                </a:solidFill>
                <a:effectLst/>
                <a:latin typeface="+mn-lt"/>
                <a:ea typeface="+mn-ea"/>
                <a:cs typeface="+mn-cs"/>
              </a:rPr>
              <a:t>ystyried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ffactorau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eraill</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mae</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hangen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gefnogi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Cymru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llewyrchus</a:t>
            </a:r>
            <a:r>
              <a:rPr lang="en-US" sz="1200" kern="1200" dirty="0" smtClean="0">
                <a:solidFill>
                  <a:schemeClr val="tx1"/>
                </a:solidFill>
                <a:effectLst/>
                <a:latin typeface="+mn-lt"/>
                <a:ea typeface="+mn-ea"/>
                <a:cs typeface="+mn-cs"/>
              </a:rPr>
              <a:t>. Mae </a:t>
            </a:r>
            <a:r>
              <a:rPr lang="en-US" sz="1200" kern="1200" dirty="0" err="1" smtClean="0">
                <a:solidFill>
                  <a:schemeClr val="tx1"/>
                </a:solidFill>
                <a:effectLst/>
                <a:latin typeface="+mn-lt"/>
                <a:ea typeface="+mn-ea"/>
                <a:cs typeface="+mn-cs"/>
              </a:rPr>
              <a:t>llywodraeth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Cymru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wedi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cyhoeddi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adroddiad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y mater </a:t>
            </a:r>
            <a:r>
              <a:rPr lang="en-US" sz="1200" kern="1200" dirty="0" err="1" smtClean="0">
                <a:solidFill>
                  <a:schemeClr val="tx1"/>
                </a:solidFill>
                <a:effectLst/>
                <a:latin typeface="+mn-lt"/>
                <a:ea typeface="+mn-ea"/>
                <a:cs typeface="+mn-cs"/>
              </a:rPr>
              <a:t>hwn</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buddsoddiad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seilwaith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yw</a:t>
            </a:r>
            <a:r>
              <a:rPr lang="en-US" sz="1200" kern="1200" dirty="0" smtClean="0">
                <a:solidFill>
                  <a:schemeClr val="tx1"/>
                </a:solidFill>
                <a:effectLst/>
                <a:latin typeface="+mn-lt"/>
                <a:ea typeface="+mn-ea"/>
                <a:cs typeface="+mn-cs"/>
              </a:rPr>
              <a:t> un </a:t>
            </a:r>
            <a:r>
              <a:rPr lang="en-US" sz="1200" kern="1200" dirty="0" err="1" smtClean="0">
                <a:solidFill>
                  <a:schemeClr val="tx1"/>
                </a:solidFill>
                <a:effectLst/>
                <a:latin typeface="+mn-lt"/>
                <a:ea typeface="+mn-ea"/>
                <a:cs typeface="+mn-cs"/>
              </a:rPr>
              <a:t>o’r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blaenoriaethau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uchaf</a:t>
            </a:r>
            <a:r>
              <a:rPr lang="en-US" sz="1200" kern="1200" dirty="0" smtClean="0">
                <a:solidFill>
                  <a:schemeClr val="tx1"/>
                </a:solidFill>
                <a:effectLst/>
                <a:latin typeface="+mn-lt"/>
                <a:ea typeface="+mn-ea"/>
                <a:cs typeface="+mn-cs"/>
              </a:rPr>
              <a:t>. Gall </a:t>
            </a:r>
            <a:r>
              <a:rPr lang="en-US" sz="1200" kern="1200" dirty="0" err="1" smtClean="0">
                <a:solidFill>
                  <a:schemeClr val="tx1"/>
                </a:solidFill>
                <a:effectLst/>
                <a:latin typeface="+mn-lt"/>
                <a:ea typeface="+mn-ea"/>
                <a:cs typeface="+mn-cs"/>
              </a:rPr>
              <a:t>ddarparu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spardun</a:t>
            </a:r>
            <a:r>
              <a:rPr lang="en-US" sz="1200" kern="1200" baseline="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pwysig</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mae</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mawr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angen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amdano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gan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greu'r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amodau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gyfer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twf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cynaladwy</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chynyddol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tymor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canolig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hirdymor</a:t>
            </a:r>
            <a:r>
              <a:rPr lang="en-US" sz="1200" kern="1200" dirty="0" smtClean="0">
                <a:solidFill>
                  <a:schemeClr val="tx1"/>
                </a:solidFill>
                <a:effectLst/>
                <a:latin typeface="+mn-lt"/>
                <a:ea typeface="+mn-ea"/>
                <a:cs typeface="+mn-cs"/>
              </a:rPr>
              <a:t>.</a:t>
            </a:r>
          </a:p>
          <a:p>
            <a:r>
              <a:rPr lang="en-US" sz="1200" kern="1200" dirty="0" smtClean="0">
                <a:solidFill>
                  <a:schemeClr val="tx1"/>
                </a:solidFill>
                <a:effectLst/>
                <a:latin typeface="+mn-lt"/>
                <a:ea typeface="+mn-ea"/>
                <a:cs typeface="+mn-cs"/>
              </a:rPr>
              <a:t> </a:t>
            </a:r>
          </a:p>
          <a:p>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adroddiad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Fel</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gwelir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sleid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llywodraeth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esbonio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sut</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blaenoriaethu</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chydlynu’r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gwaith</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ddarparu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buddsoddiadau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seilwaith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wrth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wneud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cyfraniad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hirdymor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sylweddol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a:t>
            </a:r>
            <a:r>
              <a:rPr lang="en-US" sz="1200" kern="1200" dirty="0" smtClean="0">
                <a:solidFill>
                  <a:schemeClr val="tx1"/>
                </a:solidFill>
                <a:effectLst/>
                <a:latin typeface="+mn-lt"/>
                <a:ea typeface="+mn-ea"/>
                <a:cs typeface="+mn-cs"/>
              </a:rPr>
              <a:t> les </a:t>
            </a:r>
            <a:r>
              <a:rPr lang="en-US" sz="1200" kern="1200" dirty="0" err="1" smtClean="0">
                <a:solidFill>
                  <a:schemeClr val="tx1"/>
                </a:solidFill>
                <a:effectLst/>
                <a:latin typeface="+mn-lt"/>
                <a:ea typeface="+mn-ea"/>
                <a:cs typeface="+mn-cs"/>
              </a:rPr>
              <a:t>economaidd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cymdeithasol</a:t>
            </a:r>
            <a:r>
              <a:rPr lang="en-US" sz="1200" kern="1200" dirty="0" smtClean="0">
                <a:solidFill>
                  <a:schemeClr val="tx1"/>
                </a:solidFill>
                <a:effectLst/>
                <a:latin typeface="+mn-lt"/>
                <a:ea typeface="+mn-ea"/>
                <a:cs typeface="+mn-cs"/>
              </a:rPr>
              <a:t> ac </a:t>
            </a:r>
            <a:r>
              <a:rPr lang="en-US" sz="1200" kern="1200" dirty="0" err="1" smtClean="0">
                <a:solidFill>
                  <a:schemeClr val="tx1"/>
                </a:solidFill>
                <a:effectLst/>
                <a:latin typeface="+mn-lt"/>
                <a:ea typeface="+mn-ea"/>
                <a:cs typeface="+mn-cs"/>
              </a:rPr>
              <a:t>amgylcheddol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pobl</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chymunedau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Cymru</a:t>
            </a:r>
            <a:r>
              <a:rPr lang="en-US" sz="1200" kern="1200" dirty="0" smtClean="0">
                <a:solidFill>
                  <a:schemeClr val="tx1"/>
                </a:solidFill>
                <a:effectLst/>
                <a:latin typeface="+mn-lt"/>
                <a:ea typeface="+mn-ea"/>
                <a:cs typeface="+mn-cs"/>
              </a:rPr>
              <a:t>. </a:t>
            </a:r>
          </a:p>
          <a:p>
            <a:r>
              <a:rPr lang="en-US" sz="1200" kern="1200" dirty="0" err="1" smtClean="0">
                <a:solidFill>
                  <a:schemeClr val="tx1"/>
                </a:solidFill>
                <a:effectLst/>
                <a:latin typeface="+mn-lt"/>
                <a:ea typeface="+mn-ea"/>
                <a:cs typeface="+mn-cs"/>
              </a:rPr>
              <a:t>Mae’r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cyd-destun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gyfer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buddsoddiad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seilwaith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wedi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newid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ddiweddar</a:t>
            </a:r>
            <a:r>
              <a:rPr lang="en-US" sz="1200" kern="1200" dirty="0" smtClean="0">
                <a:solidFill>
                  <a:schemeClr val="tx1"/>
                </a:solidFill>
                <a:effectLst/>
                <a:latin typeface="+mn-lt"/>
                <a:ea typeface="+mn-ea"/>
                <a:cs typeface="+mn-cs"/>
              </a:rPr>
              <a:t> ac </a:t>
            </a:r>
            <a:r>
              <a:rPr lang="en-US" sz="1200" kern="1200" dirty="0" err="1" smtClean="0">
                <a:solidFill>
                  <a:schemeClr val="tx1"/>
                </a:solidFill>
                <a:effectLst/>
                <a:latin typeface="+mn-lt"/>
                <a:ea typeface="+mn-ea"/>
                <a:cs typeface="+mn-cs"/>
              </a:rPr>
              <a:t>fedrwn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eto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ystyried</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dirwagiad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mwyaf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diweddar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Roedd</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degawd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diwethaf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gyfnod</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dwf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economaidd</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ganiataodd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fuddsoddiadau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sylweddol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mewn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seilwaith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gwerth</a:t>
            </a:r>
            <a:r>
              <a:rPr lang="en-US" sz="1200" kern="1200" dirty="0" smtClean="0">
                <a:solidFill>
                  <a:schemeClr val="tx1"/>
                </a:solidFill>
                <a:effectLst/>
                <a:latin typeface="+mn-lt"/>
                <a:ea typeface="+mn-ea"/>
                <a:cs typeface="+mn-cs"/>
              </a:rPr>
              <a:t> £2bn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ystâd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iechyd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dros</a:t>
            </a:r>
            <a:r>
              <a:rPr lang="en-US" sz="1200" kern="1200" dirty="0" smtClean="0">
                <a:solidFill>
                  <a:schemeClr val="tx1"/>
                </a:solidFill>
                <a:effectLst/>
                <a:latin typeface="+mn-lt"/>
                <a:ea typeface="+mn-ea"/>
                <a:cs typeface="+mn-cs"/>
              </a:rPr>
              <a:t> £578m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75 </a:t>
            </a:r>
            <a:r>
              <a:rPr lang="en-US" sz="1200" kern="1200" dirty="0" err="1" smtClean="0">
                <a:solidFill>
                  <a:schemeClr val="tx1"/>
                </a:solidFill>
                <a:effectLst/>
                <a:latin typeface="+mn-lt"/>
                <a:ea typeface="+mn-ea"/>
                <a:cs typeface="+mn-cs"/>
              </a:rPr>
              <a:t>milltir</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ffyrdd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newydd</a:t>
            </a:r>
            <a:r>
              <a:rPr lang="en-US" sz="1200" kern="1200" dirty="0" smtClean="0">
                <a:solidFill>
                  <a:schemeClr val="tx1"/>
                </a:solidFill>
                <a:effectLst/>
                <a:latin typeface="+mn-lt"/>
                <a:ea typeface="+mn-ea"/>
                <a:cs typeface="+mn-cs"/>
              </a:rPr>
              <a:t> ac £1.5bn </a:t>
            </a:r>
            <a:r>
              <a:rPr lang="en-US" sz="1200" kern="1200" dirty="0" err="1" smtClean="0">
                <a:solidFill>
                  <a:schemeClr val="tx1"/>
                </a:solidFill>
                <a:effectLst/>
                <a:latin typeface="+mn-lt"/>
                <a:ea typeface="+mn-ea"/>
                <a:cs typeface="+mn-cs"/>
              </a:rPr>
              <a:t>mewn</a:t>
            </a:r>
            <a:r>
              <a:rPr lang="en-US" sz="1200" kern="1200" dirty="0" smtClean="0">
                <a:solidFill>
                  <a:schemeClr val="tx1"/>
                </a:solidFill>
                <a:effectLst/>
                <a:latin typeface="+mn-lt"/>
                <a:ea typeface="+mn-ea"/>
                <a:cs typeface="+mn-cs"/>
              </a:rPr>
              <a:t> 414 o </a:t>
            </a:r>
            <a:r>
              <a:rPr lang="en-US" sz="1200" kern="1200" dirty="0" err="1" smtClean="0">
                <a:solidFill>
                  <a:schemeClr val="tx1"/>
                </a:solidFill>
                <a:effectLst/>
                <a:latin typeface="+mn-lt"/>
                <a:ea typeface="+mn-ea"/>
                <a:cs typeface="+mn-cs"/>
              </a:rPr>
              <a:t>gynlluniau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addysg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gan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gynnwys</a:t>
            </a:r>
            <a:r>
              <a:rPr lang="en-US" sz="1200" kern="1200" dirty="0" smtClean="0">
                <a:solidFill>
                  <a:schemeClr val="tx1"/>
                </a:solidFill>
                <a:effectLst/>
                <a:latin typeface="+mn-lt"/>
                <a:ea typeface="+mn-ea"/>
                <a:cs typeface="+mn-cs"/>
              </a:rPr>
              <a:t> 127 o </a:t>
            </a:r>
            <a:r>
              <a:rPr lang="en-US" sz="1200" kern="1200" dirty="0" err="1" smtClean="0">
                <a:solidFill>
                  <a:schemeClr val="tx1"/>
                </a:solidFill>
                <a:effectLst/>
                <a:latin typeface="+mn-lt"/>
                <a:ea typeface="+mn-ea"/>
                <a:cs typeface="+mn-cs"/>
              </a:rPr>
              <a:t>ysgolion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i’w</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hadeiladu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newydd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Fodd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bynnag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erbyn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Cymru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wynebu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toriadau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cyllideb</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chaiff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effaith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sylweddol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seilwaith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dyfodol</a:t>
            </a:r>
            <a:r>
              <a:rPr lang="en-US" sz="1200" kern="1200" dirty="0" smtClean="0">
                <a:solidFill>
                  <a:schemeClr val="tx1"/>
                </a:solidFill>
                <a:effectLst/>
                <a:latin typeface="+mn-lt"/>
                <a:ea typeface="+mn-ea"/>
                <a:cs typeface="+mn-cs"/>
              </a:rPr>
              <a:t> ac </a:t>
            </a:r>
            <a:r>
              <a:rPr lang="en-US" sz="1200" kern="1200" dirty="0" err="1" smtClean="0">
                <a:solidFill>
                  <a:schemeClr val="tx1"/>
                </a:solidFill>
                <a:effectLst/>
                <a:latin typeface="+mn-lt"/>
                <a:ea typeface="+mn-ea"/>
                <a:cs typeface="+mn-cs"/>
              </a:rPr>
              <a:t>mae</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cwestiynau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ynghylch</a:t>
            </a:r>
            <a:r>
              <a:rPr lang="en-US" sz="1200" kern="1200" dirty="0" smtClean="0">
                <a:solidFill>
                  <a:schemeClr val="tx1"/>
                </a:solidFill>
                <a:effectLst/>
                <a:latin typeface="+mn-lt"/>
                <a:ea typeface="+mn-ea"/>
                <a:cs typeface="+mn-cs"/>
              </a:rPr>
              <a:t> pam </a:t>
            </a:r>
            <a:r>
              <a:rPr lang="en-US" sz="1200" kern="1200" dirty="0" err="1" smtClean="0">
                <a:solidFill>
                  <a:schemeClr val="tx1"/>
                </a:solidFill>
                <a:effectLst/>
                <a:latin typeface="+mn-lt"/>
                <a:ea typeface="+mn-ea"/>
                <a:cs typeface="+mn-cs"/>
              </a:rPr>
              <a:t>rydym</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buddsoddi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beth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rydym</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wneud,a</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sut</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phryd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fuddsoddi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ym</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seilwaith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wedi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dod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bwysicach</a:t>
            </a:r>
            <a:r>
              <a:rPr lang="en-US" sz="1200" kern="1200" dirty="0" smtClean="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C05777-2B27-47CE-AB00-6AE3A6E29AD9}" type="slidenum">
              <a:rPr lang="en-GB" smtClean="0"/>
              <a:t>9</a:t>
            </a:fld>
            <a:endParaRPr lang="en-GB"/>
          </a:p>
        </p:txBody>
      </p:sp>
    </p:spTree>
    <p:extLst>
      <p:ext uri="{BB962C8B-B14F-4D97-AF65-F5344CB8AC3E}">
        <p14:creationId xmlns:p14="http://schemas.microsoft.com/office/powerpoint/2010/main" val="2686937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gysylltiedig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â</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seilwaith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ond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fwy</a:t>
            </a:r>
            <a:r>
              <a:rPr lang="en-US" sz="1200" kern="1200" dirty="0" smtClean="0">
                <a:solidFill>
                  <a:schemeClr val="tx1"/>
                </a:solidFill>
                <a:effectLst/>
                <a:latin typeface="+mn-lt"/>
                <a:ea typeface="+mn-ea"/>
                <a:cs typeface="+mn-cs"/>
              </a:rPr>
              <a:t> felly </a:t>
            </a:r>
            <a:r>
              <a:rPr lang="en-US" sz="1200" kern="1200" dirty="0" err="1" smtClean="0">
                <a:solidFill>
                  <a:schemeClr val="tx1"/>
                </a:solidFill>
                <a:effectLst/>
                <a:latin typeface="+mn-lt"/>
                <a:ea typeface="+mn-ea"/>
                <a:cs typeface="+mn-cs"/>
              </a:rPr>
              <a:t>â’r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defnydd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cynaliadwy</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adnoddau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yw</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prosiect</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Morlyn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Llanw</a:t>
            </a:r>
            <a:r>
              <a:rPr lang="en-US" sz="1200" kern="1200" dirty="0" smtClean="0">
                <a:solidFill>
                  <a:schemeClr val="tx1"/>
                </a:solidFill>
                <a:effectLst/>
                <a:latin typeface="+mn-lt"/>
                <a:ea typeface="+mn-ea"/>
                <a:cs typeface="+mn-cs"/>
              </a:rPr>
              <a:t>.  </a:t>
            </a:r>
          </a:p>
          <a:p>
            <a:r>
              <a:rPr lang="en-US" sz="1200" kern="1200" dirty="0" err="1" smtClean="0">
                <a:solidFill>
                  <a:schemeClr val="tx1"/>
                </a:solidFill>
                <a:effectLst/>
                <a:latin typeface="+mn-lt"/>
                <a:ea typeface="+mn-ea"/>
                <a:cs typeface="+mn-cs"/>
              </a:rPr>
              <a:t>Disgwylir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Lywodraeth</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Deyrnas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Unedig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benderfynu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erbyn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diwedd</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flwyddyn</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oes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dyfodol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diwydiant</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gan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gynnwys</a:t>
            </a:r>
            <a:r>
              <a:rPr lang="en-US" sz="1200" kern="1200" dirty="0" smtClean="0">
                <a:solidFill>
                  <a:schemeClr val="tx1"/>
                </a:solidFill>
                <a:effectLst/>
                <a:latin typeface="+mn-lt"/>
                <a:ea typeface="+mn-ea"/>
                <a:cs typeface="+mn-cs"/>
              </a:rPr>
              <a:t> cam </a:t>
            </a:r>
            <a:r>
              <a:rPr lang="en-US" sz="1200" kern="1200" dirty="0" err="1" smtClean="0">
                <a:solidFill>
                  <a:schemeClr val="tx1"/>
                </a:solidFill>
                <a:effectLst/>
                <a:latin typeface="+mn-lt"/>
                <a:ea typeface="+mn-ea"/>
                <a:cs typeface="+mn-cs"/>
              </a:rPr>
              <a:t>cyntaf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hollbwysig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ym</a:t>
            </a:r>
            <a:r>
              <a:rPr lang="en-US" sz="1200" kern="1200" dirty="0" smtClean="0">
                <a:solidFill>
                  <a:schemeClr val="tx1"/>
                </a:solidFill>
                <a:effectLst/>
                <a:latin typeface="+mn-lt"/>
                <a:ea typeface="+mn-ea"/>
                <a:cs typeface="+mn-cs"/>
              </a:rPr>
              <a:t> Mae </a:t>
            </a:r>
            <a:r>
              <a:rPr lang="en-US" sz="1200" kern="1200" dirty="0" err="1" smtClean="0">
                <a:solidFill>
                  <a:schemeClr val="tx1"/>
                </a:solidFill>
                <a:effectLst/>
                <a:latin typeface="+mn-lt"/>
                <a:ea typeface="+mn-ea"/>
                <a:cs typeface="+mn-cs"/>
              </a:rPr>
              <a:t>Abertawe</a:t>
            </a:r>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O </a:t>
            </a:r>
            <a:r>
              <a:rPr lang="en-US" sz="1200" kern="1200" dirty="0" err="1" smtClean="0">
                <a:solidFill>
                  <a:schemeClr val="tx1"/>
                </a:solidFill>
                <a:effectLst/>
                <a:latin typeface="+mn-lt"/>
                <a:ea typeface="+mn-ea"/>
                <a:cs typeface="+mn-cs"/>
              </a:rPr>
              <a:t>ystyried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effaith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economaidd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unig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ymddangos</a:t>
            </a:r>
            <a:r>
              <a:rPr lang="en-US" sz="1200" kern="1200" dirty="0" smtClean="0">
                <a:solidFill>
                  <a:schemeClr val="tx1"/>
                </a:solidFill>
                <a:effectLst/>
                <a:latin typeface="+mn-lt"/>
                <a:ea typeface="+mn-ea"/>
                <a:cs typeface="+mn-cs"/>
              </a:rPr>
              <a:t> bod y </a:t>
            </a:r>
            <a:r>
              <a:rPr lang="en-US" sz="1200" kern="1200" dirty="0" err="1" smtClean="0">
                <a:solidFill>
                  <a:schemeClr val="tx1"/>
                </a:solidFill>
                <a:effectLst/>
                <a:latin typeface="+mn-lt"/>
                <a:ea typeface="+mn-ea"/>
                <a:cs typeface="+mn-cs"/>
              </a:rPr>
              <a:t>morlyn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llanw</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ticio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pob</a:t>
            </a:r>
            <a:r>
              <a:rPr lang="en-US" sz="1200" kern="1200" dirty="0" smtClean="0">
                <a:solidFill>
                  <a:schemeClr val="tx1"/>
                </a:solidFill>
                <a:effectLst/>
                <a:latin typeface="+mn-lt"/>
                <a:ea typeface="+mn-ea"/>
                <a:cs typeface="+mn-cs"/>
              </a:rPr>
              <a:t> un </a:t>
            </a:r>
            <a:r>
              <a:rPr lang="en-US" sz="1200" kern="1200" dirty="0" err="1" smtClean="0">
                <a:solidFill>
                  <a:schemeClr val="tx1"/>
                </a:solidFill>
                <a:effectLst/>
                <a:latin typeface="+mn-lt"/>
                <a:ea typeface="+mn-ea"/>
                <a:cs typeface="+mn-cs"/>
              </a:rPr>
              <a:t>o’r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blychau</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gafodd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nodi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niffiniad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Cymru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llewyrchus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gan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fod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disgwyl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iddo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greu</a:t>
            </a:r>
            <a:r>
              <a:rPr lang="en-US" sz="1200" kern="1200" dirty="0" smtClean="0">
                <a:solidFill>
                  <a:schemeClr val="tx1"/>
                </a:solidFill>
                <a:effectLst/>
                <a:latin typeface="+mn-lt"/>
                <a:ea typeface="+mn-ea"/>
                <a:cs typeface="+mn-cs"/>
              </a:rPr>
              <a:t> 181 o </a:t>
            </a:r>
            <a:r>
              <a:rPr lang="en-US" sz="1200" kern="1200" dirty="0" err="1" smtClean="0">
                <a:solidFill>
                  <a:schemeClr val="tx1"/>
                </a:solidFill>
                <a:effectLst/>
                <a:latin typeface="+mn-lt"/>
                <a:ea typeface="+mn-ea"/>
                <a:cs typeface="+mn-cs"/>
              </a:rPr>
              <a:t>swyddi</a:t>
            </a:r>
            <a:r>
              <a:rPr lang="en-US" sz="1200" kern="1200" dirty="0" smtClean="0">
                <a:solidFill>
                  <a:schemeClr val="tx1"/>
                </a:solidFill>
                <a:effectLst/>
                <a:latin typeface="+mn-lt"/>
                <a:ea typeface="+mn-ea"/>
                <a:cs typeface="+mn-cs"/>
              </a:rPr>
              <a:t> a £1.3bn o </a:t>
            </a:r>
            <a:r>
              <a:rPr lang="en-US" sz="1200" kern="1200" dirty="0" err="1" smtClean="0">
                <a:solidFill>
                  <a:schemeClr val="tx1"/>
                </a:solidFill>
                <a:effectLst/>
                <a:latin typeface="+mn-lt"/>
                <a:ea typeface="+mn-ea"/>
                <a:cs typeface="+mn-cs"/>
              </a:rPr>
              <a:t>fuddsoddiad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Abertawe</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chyfrifir</a:t>
            </a:r>
            <a:r>
              <a:rPr lang="en-US" sz="1200" kern="1200" dirty="0" smtClean="0">
                <a:solidFill>
                  <a:schemeClr val="tx1"/>
                </a:solidFill>
                <a:effectLst/>
                <a:latin typeface="+mn-lt"/>
                <a:ea typeface="+mn-ea"/>
                <a:cs typeface="+mn-cs"/>
              </a:rPr>
              <a:t> bod </a:t>
            </a:r>
            <a:r>
              <a:rPr lang="en-US" sz="1200" kern="1200" dirty="0" err="1" smtClean="0">
                <a:solidFill>
                  <a:schemeClr val="tx1"/>
                </a:solidFill>
                <a:effectLst/>
                <a:latin typeface="+mn-lt"/>
                <a:ea typeface="+mn-ea"/>
                <a:cs typeface="+mn-cs"/>
              </a:rPr>
              <a:t>yr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allbwn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economaidd</a:t>
            </a:r>
            <a:r>
              <a:rPr lang="en-US" sz="1200" kern="1200" dirty="0" smtClean="0">
                <a:solidFill>
                  <a:schemeClr val="tx1"/>
                </a:solidFill>
                <a:effectLst/>
                <a:latin typeface="+mn-lt"/>
                <a:ea typeface="+mn-ea"/>
                <a:cs typeface="+mn-cs"/>
              </a:rPr>
              <a:t> o ran GYG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£76m. </a:t>
            </a:r>
          </a:p>
          <a:p>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hyn</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bryd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nid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yw’r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prif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weinidog</a:t>
            </a:r>
            <a:r>
              <a:rPr lang="en-US" sz="1200" kern="1200" dirty="0" smtClean="0">
                <a:solidFill>
                  <a:schemeClr val="tx1"/>
                </a:solidFill>
                <a:effectLst/>
                <a:latin typeface="+mn-lt"/>
                <a:ea typeface="+mn-ea"/>
                <a:cs typeface="+mn-cs"/>
              </a:rPr>
              <a:t> Theresa May </a:t>
            </a:r>
            <a:r>
              <a:rPr lang="en-US" sz="1200" kern="1200" dirty="0" err="1" smtClean="0">
                <a:solidFill>
                  <a:schemeClr val="tx1"/>
                </a:solidFill>
                <a:effectLst/>
                <a:latin typeface="+mn-lt"/>
                <a:ea typeface="+mn-ea"/>
                <a:cs typeface="+mn-cs"/>
              </a:rPr>
              <a:t>wedi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cadarnhau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eto</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yw’r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Morlyn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Llanw</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mynd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flaen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peidio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Fel</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gwelwch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sleid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nesaf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hefyd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ffactorau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anhysbys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eraill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gysylltiedig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â’r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prosiect</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hwn</a:t>
            </a:r>
            <a:r>
              <a:rPr lang="en-US" sz="1200" kern="1200" dirty="0" smtClean="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C05777-2B27-47CE-AB00-6AE3A6E29AD9}" type="slidenum">
              <a:rPr lang="en-GB" smtClean="0"/>
              <a:t>10</a:t>
            </a:fld>
            <a:endParaRPr lang="en-GB"/>
          </a:p>
        </p:txBody>
      </p:sp>
    </p:spTree>
    <p:extLst>
      <p:ext uri="{BB962C8B-B14F-4D97-AF65-F5344CB8AC3E}">
        <p14:creationId xmlns:p14="http://schemas.microsoft.com/office/powerpoint/2010/main" val="4148133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smtClean="0">
                <a:solidFill>
                  <a:schemeClr val="tx1"/>
                </a:solidFill>
                <a:effectLst/>
                <a:latin typeface="+mn-lt"/>
                <a:ea typeface="+mn-ea"/>
                <a:cs typeface="+mn-cs"/>
              </a:rPr>
              <a:t>Fel</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nodwyd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sleid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flaenorol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penderfyniad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terfynol</a:t>
            </a:r>
            <a:r>
              <a:rPr lang="en-US" sz="1200" kern="1200" dirty="0" smtClean="0">
                <a:solidFill>
                  <a:schemeClr val="tx1"/>
                </a:solidFill>
                <a:effectLst/>
                <a:latin typeface="+mn-lt"/>
                <a:ea typeface="+mn-ea"/>
                <a:cs typeface="+mn-cs"/>
              </a:rPr>
              <a:t> am </a:t>
            </a:r>
            <a:r>
              <a:rPr lang="en-US" sz="1200" kern="1200" dirty="0" err="1" smtClean="0">
                <a:solidFill>
                  <a:schemeClr val="tx1"/>
                </a:solidFill>
                <a:effectLst/>
                <a:latin typeface="+mn-lt"/>
                <a:ea typeface="+mn-ea"/>
                <a:cs typeface="+mn-cs"/>
              </a:rPr>
              <a:t>brosiect</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morlyn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llanw</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eto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i’w</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wneud</a:t>
            </a:r>
            <a:r>
              <a:rPr lang="en-US" sz="1200" kern="1200" dirty="0" smtClean="0">
                <a:solidFill>
                  <a:schemeClr val="tx1"/>
                </a:solidFill>
                <a:effectLst/>
                <a:latin typeface="+mn-lt"/>
                <a:ea typeface="+mn-ea"/>
                <a:cs typeface="+mn-cs"/>
              </a:rPr>
              <a:t>. Mae dal </a:t>
            </a:r>
            <a:r>
              <a:rPr lang="en-US" sz="1200" kern="1200" dirty="0" err="1" smtClean="0">
                <a:solidFill>
                  <a:schemeClr val="tx1"/>
                </a:solidFill>
                <a:effectLst/>
                <a:latin typeface="+mn-lt"/>
                <a:ea typeface="+mn-ea"/>
                <a:cs typeface="+mn-cs"/>
              </a:rPr>
              <a:t>peth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ansicrwydd</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hyd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ynghylch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costau</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manteision</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prosiect</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fod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arwain</a:t>
            </a:r>
            <a:r>
              <a:rPr lang="en-US" sz="1200" kern="1200" dirty="0" smtClean="0">
                <a:solidFill>
                  <a:schemeClr val="tx1"/>
                </a:solidFill>
                <a:effectLst/>
                <a:latin typeface="+mn-lt"/>
                <a:ea typeface="+mn-ea"/>
                <a:cs typeface="+mn-cs"/>
              </a:rPr>
              <a:t> at </a:t>
            </a:r>
            <a:r>
              <a:rPr lang="en-US" sz="1200" kern="1200" dirty="0" err="1" smtClean="0">
                <a:solidFill>
                  <a:schemeClr val="tx1"/>
                </a:solidFill>
                <a:effectLst/>
                <a:latin typeface="+mn-lt"/>
                <a:ea typeface="+mn-ea"/>
                <a:cs typeface="+mn-cs"/>
              </a:rPr>
              <a:t>ragor</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fuddsoddi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rhagor</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swyddi</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chynnydd</a:t>
            </a:r>
            <a:r>
              <a:rPr lang="en-US" sz="1200" kern="1200" dirty="0" smtClean="0">
                <a:solidFill>
                  <a:schemeClr val="tx1"/>
                </a:solidFill>
                <a:effectLst/>
                <a:latin typeface="+mn-lt"/>
                <a:ea typeface="+mn-ea"/>
                <a:cs typeface="+mn-cs"/>
              </a:rPr>
              <a:t> o ran GYG, y </a:t>
            </a:r>
            <a:r>
              <a:rPr lang="en-US" sz="1200" kern="1200" dirty="0" err="1" smtClean="0">
                <a:solidFill>
                  <a:schemeClr val="tx1"/>
                </a:solidFill>
                <a:effectLst/>
                <a:latin typeface="+mn-lt"/>
                <a:ea typeface="+mn-ea"/>
                <a:cs typeface="+mn-cs"/>
              </a:rPr>
              <a:t>ddadl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erbyn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yw’r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cymorthdaliadau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llaw</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arall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ymddangos</a:t>
            </a:r>
            <a:r>
              <a:rPr lang="en-US" sz="1200" kern="1200" dirty="0" smtClean="0">
                <a:solidFill>
                  <a:schemeClr val="tx1"/>
                </a:solidFill>
                <a:effectLst/>
                <a:latin typeface="+mn-lt"/>
                <a:ea typeface="+mn-ea"/>
                <a:cs typeface="+mn-cs"/>
              </a:rPr>
              <a:t> bod y </a:t>
            </a:r>
            <a:r>
              <a:rPr lang="en-US" sz="1200" kern="1200" dirty="0" err="1" smtClean="0">
                <a:solidFill>
                  <a:schemeClr val="tx1"/>
                </a:solidFill>
                <a:effectLst/>
                <a:latin typeface="+mn-lt"/>
                <a:ea typeface="+mn-ea"/>
                <a:cs typeface="+mn-cs"/>
              </a:rPr>
              <a:t>morlyn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llanw</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darparu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ateb</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ymladd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erbyn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newid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hinsawdd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gan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ffynhonnell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ynni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werdd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yw</a:t>
            </a:r>
            <a:r>
              <a:rPr lang="en-US" sz="1200" kern="1200" dirty="0" smtClean="0">
                <a:solidFill>
                  <a:schemeClr val="tx1"/>
                </a:solidFill>
                <a:effectLst/>
                <a:latin typeface="+mn-lt"/>
                <a:ea typeface="+mn-ea"/>
                <a:cs typeface="+mn-cs"/>
              </a:rPr>
              <a:t> hon, </a:t>
            </a:r>
            <a:r>
              <a:rPr lang="en-US" sz="1200" kern="1200" dirty="0" err="1" smtClean="0">
                <a:solidFill>
                  <a:schemeClr val="tx1"/>
                </a:solidFill>
                <a:effectLst/>
                <a:latin typeface="+mn-lt"/>
                <a:ea typeface="+mn-ea"/>
                <a:cs typeface="+mn-cs"/>
              </a:rPr>
              <a:t>mae’n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anodd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rhagweld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gyda</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sicrwydd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beth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fydd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effaith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y system </a:t>
            </a:r>
            <a:r>
              <a:rPr lang="en-US" sz="1200" kern="1200" dirty="0" err="1" smtClean="0">
                <a:solidFill>
                  <a:schemeClr val="tx1"/>
                </a:solidFill>
                <a:effectLst/>
                <a:latin typeface="+mn-lt"/>
                <a:ea typeface="+mn-ea"/>
                <a:cs typeface="+mn-cs"/>
              </a:rPr>
              <a:t>amgylcheddol</a:t>
            </a:r>
            <a:r>
              <a:rPr lang="en-US" sz="1200" kern="1200" dirty="0" smtClean="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C05777-2B27-47CE-AB00-6AE3A6E29AD9}" type="slidenum">
              <a:rPr lang="en-GB" smtClean="0"/>
              <a:t>11</a:t>
            </a:fld>
            <a:endParaRPr lang="en-GB"/>
          </a:p>
        </p:txBody>
      </p:sp>
    </p:spTree>
    <p:extLst>
      <p:ext uri="{BB962C8B-B14F-4D97-AF65-F5344CB8AC3E}">
        <p14:creationId xmlns:p14="http://schemas.microsoft.com/office/powerpoint/2010/main" val="2595500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smtClean="0">
                <a:solidFill>
                  <a:schemeClr val="tx1"/>
                </a:solidFill>
                <a:effectLst/>
                <a:latin typeface="+mn-lt"/>
                <a:ea typeface="+mn-ea"/>
                <a:cs typeface="+mn-cs"/>
              </a:rPr>
              <a:t>Os</a:t>
            </a:r>
            <a:r>
              <a:rPr lang="en-US" sz="1200" kern="1200" dirty="0" smtClean="0">
                <a:solidFill>
                  <a:schemeClr val="tx1"/>
                </a:solidFill>
                <a:effectLst/>
                <a:latin typeface="+mn-lt"/>
                <a:ea typeface="+mn-ea"/>
                <a:cs typeface="+mn-cs"/>
              </a:rPr>
              <a:t> awn </a:t>
            </a:r>
            <a:r>
              <a:rPr lang="en-US" sz="1200" kern="1200" dirty="0" err="1" smtClean="0">
                <a:solidFill>
                  <a:schemeClr val="tx1"/>
                </a:solidFill>
                <a:effectLst/>
                <a:latin typeface="+mn-lt"/>
                <a:ea typeface="+mn-ea"/>
                <a:cs typeface="+mn-cs"/>
              </a:rPr>
              <a:t>ni’n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ôl</a:t>
            </a:r>
            <a:r>
              <a:rPr lang="en-US" sz="1200" kern="1200" dirty="0" smtClean="0">
                <a:solidFill>
                  <a:schemeClr val="tx1"/>
                </a:solidFill>
                <a:effectLst/>
                <a:latin typeface="+mn-lt"/>
                <a:ea typeface="+mn-ea"/>
                <a:cs typeface="+mn-cs"/>
              </a:rPr>
              <a:t> at </a:t>
            </a:r>
            <a:r>
              <a:rPr lang="en-US" sz="1200" kern="1200" dirty="0" err="1" smtClean="0">
                <a:solidFill>
                  <a:schemeClr val="tx1"/>
                </a:solidFill>
                <a:effectLst/>
                <a:latin typeface="+mn-lt"/>
                <a:ea typeface="+mn-ea"/>
                <a:cs typeface="+mn-cs"/>
              </a:rPr>
              <a:t>ble</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dechreuodd</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cyflwyniad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cartŵn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brawf</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pellach</a:t>
            </a:r>
            <a:r>
              <a:rPr lang="en-US" sz="1200" kern="1200" dirty="0" smtClean="0">
                <a:solidFill>
                  <a:schemeClr val="tx1"/>
                </a:solidFill>
                <a:effectLst/>
                <a:latin typeface="+mn-lt"/>
                <a:ea typeface="+mn-ea"/>
                <a:cs typeface="+mn-cs"/>
              </a:rPr>
              <a:t> bod </a:t>
            </a:r>
            <a:r>
              <a:rPr lang="en-US" sz="1200" kern="1200" dirty="0" err="1" smtClean="0">
                <a:solidFill>
                  <a:schemeClr val="tx1"/>
                </a:solidFill>
                <a:effectLst/>
                <a:latin typeface="+mn-lt"/>
                <a:ea typeface="+mn-ea"/>
                <a:cs typeface="+mn-cs"/>
              </a:rPr>
              <a:t>cysylltiad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clir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rhwng</a:t>
            </a:r>
            <a:r>
              <a:rPr lang="en-US" sz="1200" kern="1200" dirty="0" smtClean="0">
                <a:solidFill>
                  <a:schemeClr val="tx1"/>
                </a:solidFill>
                <a:effectLst/>
                <a:latin typeface="+mn-lt"/>
                <a:ea typeface="+mn-ea"/>
                <a:cs typeface="+mn-cs"/>
              </a:rPr>
              <a:t> y </a:t>
            </a:r>
            <a:r>
              <a:rPr lang="en-US" sz="1200" kern="1200" dirty="0" err="1" smtClean="0">
                <a:solidFill>
                  <a:schemeClr val="tx1"/>
                </a:solidFill>
                <a:effectLst/>
                <a:latin typeface="+mn-lt"/>
                <a:ea typeface="+mn-ea"/>
                <a:cs typeface="+mn-cs"/>
              </a:rPr>
              <a:t>gwahanol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ffactorau</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oedd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rhan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diffiniad</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Gymru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lewyrchus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Hoffwn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gofyn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allwch</a:t>
            </a:r>
            <a:r>
              <a:rPr lang="en-US" sz="1200" kern="1200" dirty="0" smtClean="0">
                <a:solidFill>
                  <a:schemeClr val="tx1"/>
                </a:solidFill>
                <a:effectLst/>
                <a:latin typeface="+mn-lt"/>
                <a:ea typeface="+mn-ea"/>
                <a:cs typeface="+mn-cs"/>
              </a:rPr>
              <a:t> chi </a:t>
            </a:r>
            <a:r>
              <a:rPr lang="en-US" sz="1200" kern="1200" dirty="0" err="1" smtClean="0">
                <a:solidFill>
                  <a:schemeClr val="tx1"/>
                </a:solidFill>
                <a:effectLst/>
                <a:latin typeface="+mn-lt"/>
                <a:ea typeface="+mn-ea"/>
                <a:cs typeface="+mn-cs"/>
              </a:rPr>
              <a:t>nodi’r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nodweddion</a:t>
            </a:r>
            <a:r>
              <a:rPr lang="en-US" sz="1200" kern="1200" dirty="0" smtClean="0">
                <a:solidFill>
                  <a:schemeClr val="tx1"/>
                </a:solidFill>
                <a:effectLst/>
                <a:latin typeface="+mn-lt"/>
                <a:ea typeface="+mn-ea"/>
                <a:cs typeface="+mn-cs"/>
              </a:rPr>
              <a:t> go </a:t>
            </a:r>
            <a:r>
              <a:rPr lang="en-US" sz="1200" kern="1200" dirty="0" err="1" smtClean="0">
                <a:solidFill>
                  <a:schemeClr val="tx1"/>
                </a:solidFill>
                <a:effectLst/>
                <a:latin typeface="+mn-lt"/>
                <a:ea typeface="+mn-ea"/>
                <a:cs typeface="+mn-cs"/>
              </a:rPr>
              <a:t>iawn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cael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portreadu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yma</a:t>
            </a:r>
            <a:r>
              <a:rPr lang="en-US" sz="1200" kern="1200" dirty="0" smtClean="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43F9845-6BD8-41C2-B0A5-370FD78270DD}" type="slidenum">
              <a:rPr lang="en-GB" smtClean="0"/>
              <a:t>12</a:t>
            </a:fld>
            <a:endParaRPr lang="en-GB"/>
          </a:p>
        </p:txBody>
      </p:sp>
    </p:spTree>
    <p:extLst>
      <p:ext uri="{BB962C8B-B14F-4D97-AF65-F5344CB8AC3E}">
        <p14:creationId xmlns:p14="http://schemas.microsoft.com/office/powerpoint/2010/main" val="1278202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 </a:t>
            </a:r>
            <a:r>
              <a:rPr lang="en-US" sz="1200" kern="1200" dirty="0" err="1" smtClean="0">
                <a:solidFill>
                  <a:schemeClr val="tx1"/>
                </a:solidFill>
                <a:effectLst/>
                <a:latin typeface="+mn-lt"/>
                <a:ea typeface="+mn-ea"/>
                <a:cs typeface="+mn-cs"/>
              </a:rPr>
              <a:t>gofio’r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diffiniad</a:t>
            </a:r>
            <a:r>
              <a:rPr lang="en-US" sz="1200" kern="1200" dirty="0" smtClean="0">
                <a:solidFill>
                  <a:schemeClr val="tx1"/>
                </a:solidFill>
                <a:effectLst/>
                <a:latin typeface="+mn-lt"/>
                <a:ea typeface="+mn-ea"/>
                <a:cs typeface="+mn-cs"/>
              </a:rPr>
              <a:t> bod </a:t>
            </a:r>
            <a:r>
              <a:rPr lang="en-US" sz="1200" kern="1200" dirty="0" err="1" smtClean="0">
                <a:solidFill>
                  <a:schemeClr val="tx1"/>
                </a:solidFill>
                <a:effectLst/>
                <a:latin typeface="+mn-lt"/>
                <a:ea typeface="+mn-ea"/>
                <a:cs typeface="+mn-cs"/>
              </a:rPr>
              <a:t>Cymru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llewyrchus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rhagdybio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cymdeithas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cydnabod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cyfyngiadau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amgylchedd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byd-eang</a:t>
            </a:r>
            <a:r>
              <a:rPr lang="en-US" sz="1200" kern="1200" dirty="0" smtClean="0">
                <a:solidFill>
                  <a:schemeClr val="tx1"/>
                </a:solidFill>
                <a:effectLst/>
                <a:latin typeface="+mn-lt"/>
                <a:ea typeface="+mn-ea"/>
                <a:cs typeface="+mn-cs"/>
              </a:rPr>
              <a:t> ac felly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defnyddio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adnoddau’n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effeithlon</a:t>
            </a:r>
            <a:r>
              <a:rPr lang="en-US" sz="1200" kern="1200" dirty="0" smtClean="0">
                <a:solidFill>
                  <a:schemeClr val="tx1"/>
                </a:solidFill>
                <a:effectLst/>
                <a:latin typeface="+mn-lt"/>
                <a:ea typeface="+mn-ea"/>
                <a:cs typeface="+mn-cs"/>
              </a:rPr>
              <a:t> ac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gymesur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hoffwn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gyflwyno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cysyniad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economi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gylchol</a:t>
            </a:r>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Ac </a:t>
            </a:r>
            <a:r>
              <a:rPr lang="en-US" sz="1200" kern="1200" dirty="0" err="1" smtClean="0">
                <a:solidFill>
                  <a:schemeClr val="tx1"/>
                </a:solidFill>
                <a:effectLst/>
                <a:latin typeface="+mn-lt"/>
                <a:ea typeface="+mn-ea"/>
                <a:cs typeface="+mn-cs"/>
              </a:rPr>
              <a:t>hoffwn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gofyn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Allai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hyn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fod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rhan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ateb</a:t>
            </a:r>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Mae model </a:t>
            </a:r>
            <a:r>
              <a:rPr lang="en-US" sz="1200" kern="1200" dirty="0" err="1" smtClean="0">
                <a:solidFill>
                  <a:schemeClr val="tx1"/>
                </a:solidFill>
                <a:effectLst/>
                <a:latin typeface="+mn-lt"/>
                <a:ea typeface="+mn-ea"/>
                <a:cs typeface="+mn-cs"/>
              </a:rPr>
              <a:t>economaidd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llinellol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cymryd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gwneud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gwaredu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dibynnu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symiau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mawr</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ddeunyddiau</a:t>
            </a:r>
            <a:r>
              <a:rPr lang="en-US" sz="1200" kern="1200" dirty="0" smtClean="0">
                <a:solidFill>
                  <a:schemeClr val="tx1"/>
                </a:solidFill>
                <a:effectLst/>
                <a:latin typeface="+mn-lt"/>
                <a:ea typeface="+mn-ea"/>
                <a:cs typeface="+mn-cs"/>
              </a:rPr>
              <a:t> ac </a:t>
            </a:r>
            <a:r>
              <a:rPr lang="en-US" sz="1200" kern="1200" dirty="0" err="1" smtClean="0">
                <a:solidFill>
                  <a:schemeClr val="tx1"/>
                </a:solidFill>
                <a:effectLst/>
                <a:latin typeface="+mn-lt"/>
                <a:ea typeface="+mn-ea"/>
                <a:cs typeface="+mn-cs"/>
              </a:rPr>
              <a:t>ynni</a:t>
            </a:r>
            <a:r>
              <a:rPr lang="en-US" sz="1200" kern="1200" dirty="0" smtClean="0">
                <a:solidFill>
                  <a:schemeClr val="tx1"/>
                </a:solidFill>
                <a:effectLst/>
                <a:latin typeface="+mn-lt"/>
                <a:ea typeface="+mn-ea"/>
                <a:cs typeface="+mn-cs"/>
              </a:rPr>
              <a:t>, ac </a:t>
            </a:r>
            <a:r>
              <a:rPr lang="en-US" sz="1200" kern="1200" dirty="0" err="1" smtClean="0">
                <a:solidFill>
                  <a:schemeClr val="tx1"/>
                </a:solidFill>
                <a:effectLst/>
                <a:latin typeface="+mn-lt"/>
                <a:ea typeface="+mn-ea"/>
                <a:cs typeface="+mn-cs"/>
              </a:rPr>
              <a:t>mae’n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fodel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cyrraedd</a:t>
            </a:r>
            <a:r>
              <a:rPr lang="en-US" sz="1200" kern="1200" dirty="0" smtClean="0">
                <a:solidFill>
                  <a:schemeClr val="tx1"/>
                </a:solidFill>
                <a:effectLst/>
                <a:latin typeface="+mn-lt"/>
                <a:ea typeface="+mn-ea"/>
                <a:cs typeface="+mn-cs"/>
              </a:rPr>
              <a:t> pen </a:t>
            </a:r>
            <a:r>
              <a:rPr lang="en-US" sz="1200" kern="1200" dirty="0" err="1" smtClean="0">
                <a:solidFill>
                  <a:schemeClr val="tx1"/>
                </a:solidFill>
                <a:effectLst/>
                <a:latin typeface="+mn-lt"/>
                <a:ea typeface="+mn-ea"/>
                <a:cs typeface="+mn-cs"/>
              </a:rPr>
              <a:t>ei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dennyn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materol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economi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gylchol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creu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dulliau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creadigaeth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gwerth</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lluosog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sydd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wedi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datgysylltu</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dreiliant</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adnoddau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cyfyngedig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Mewn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economi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gylchol</a:t>
            </a:r>
            <a:r>
              <a:rPr lang="en-US" sz="1200" kern="1200" dirty="0" smtClean="0">
                <a:solidFill>
                  <a:schemeClr val="tx1"/>
                </a:solidFill>
                <a:effectLst/>
                <a:latin typeface="+mn-lt"/>
                <a:ea typeface="+mn-ea"/>
                <a:cs typeface="+mn-cs"/>
              </a:rPr>
              <a:t> go </a:t>
            </a:r>
            <a:r>
              <a:rPr lang="en-US" sz="1200" kern="1200" dirty="0" err="1" smtClean="0">
                <a:solidFill>
                  <a:schemeClr val="tx1"/>
                </a:solidFill>
                <a:effectLst/>
                <a:latin typeface="+mn-lt"/>
                <a:ea typeface="+mn-ea"/>
                <a:cs typeface="+mn-cs"/>
              </a:rPr>
              <a:t>iawn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treulio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digwydd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mewn</a:t>
            </a:r>
            <a:r>
              <a:rPr lang="en-US" sz="1200" kern="1200" dirty="0" smtClean="0">
                <a:solidFill>
                  <a:schemeClr val="tx1"/>
                </a:solidFill>
                <a:effectLst/>
                <a:latin typeface="+mn-lt"/>
                <a:ea typeface="+mn-ea"/>
                <a:cs typeface="+mn-cs"/>
              </a:rPr>
              <a:t> bio-</a:t>
            </a:r>
            <a:r>
              <a:rPr lang="en-US" sz="1200" kern="1200" dirty="0" err="1" smtClean="0">
                <a:solidFill>
                  <a:schemeClr val="tx1"/>
                </a:solidFill>
                <a:effectLst/>
                <a:latin typeface="+mn-lt"/>
                <a:ea typeface="+mn-ea"/>
                <a:cs typeface="+mn-cs"/>
              </a:rPr>
              <a:t>gylchoedd</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effeithiol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yn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unig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mewn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mannau</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eraill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mae’r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treulio’n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disodli’r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defnydd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C05777-2B27-47CE-AB00-6AE3A6E29AD9}" type="slidenum">
              <a:rPr lang="en-GB" smtClean="0"/>
              <a:t>13</a:t>
            </a:fld>
            <a:endParaRPr lang="en-GB"/>
          </a:p>
        </p:txBody>
      </p:sp>
    </p:spTree>
    <p:extLst>
      <p:ext uri="{BB962C8B-B14F-4D97-AF65-F5344CB8AC3E}">
        <p14:creationId xmlns:p14="http://schemas.microsoft.com/office/powerpoint/2010/main" val="3992526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Mae cynnal mantolen fasnachu iach yn hanfodol i economi Cymru. Fodd bynnag, mae’r ffigurau diweddaraf yn dangos bod gan Gymru ddiffyg masnachol. Gwerth allforio Cymru yn y flwyddyn hyd at fis Mehefin 2017 oedd £15.9bn, sef cynnydd o 17% o’i gymharu ‘r fwlyddyn blaenorol.</a:t>
            </a:r>
            <a:endParaRPr lang="en-US"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Yn yr un modd, dros yr un cyfnod, mae’r mewnforion wedi cynyddu i £16.6bn, sef cynnydd o 20.6% o’i gymharu â’r flwyddyn flaenorol. O’r herwydd, gallwn ni gyfrif yn gyffredinol diffyg bach ym masnach Cymru. Fodd bynnag, mae’r ffigurau yn dangos gwarged masnach gyda’r Undeb Ewropeaidd. Hynny yw, mae Cymru yn allforio’n fwy i’r Undeb Ewropeaidd nag y mae’n mewnforio. Yr Undeb Ewropeaidd yw’r gyrchfan sengl fwyaf i allforion Cymru. Er mai’r Farchnad Sengl Ewropeaidd yw partner masnachu mwyaf Cymru o hyd, ble’r aiff dwy ran o dair o’i holl allforion, mae’r dyfodol yn llai sicr yn dilyn y refferendwm ar Brexit.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6BD156-CFEC-4176-9947-64153A3DB11F}" type="slidenum">
              <a:rPr lang="en-GB" smtClean="0"/>
              <a:t>14</a:t>
            </a:fld>
            <a:endParaRPr lang="en-GB"/>
          </a:p>
        </p:txBody>
      </p:sp>
    </p:spTree>
    <p:extLst>
      <p:ext uri="{BB962C8B-B14F-4D97-AF65-F5344CB8AC3E}">
        <p14:creationId xmlns:p14="http://schemas.microsoft.com/office/powerpoint/2010/main" val="12521713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Gwyliwch y fideo ar y sleid nesaf ac ateb y cwestiwn ar y fforwm trafod ar-lein.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C05777-2B27-47CE-AB00-6AE3A6E29AD9}" type="slidenum">
              <a:rPr lang="en-GB" smtClean="0"/>
              <a:t>15</a:t>
            </a:fld>
            <a:endParaRPr lang="en-GB"/>
          </a:p>
        </p:txBody>
      </p:sp>
    </p:spTree>
    <p:extLst>
      <p:ext uri="{BB962C8B-B14F-4D97-AF65-F5344CB8AC3E}">
        <p14:creationId xmlns:p14="http://schemas.microsoft.com/office/powerpoint/2010/main" val="13757341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5C05777-2B27-47CE-AB00-6AE3A6E29AD9}" type="slidenum">
              <a:rPr lang="en-GB" smtClean="0"/>
              <a:t>16</a:t>
            </a:fld>
            <a:endParaRPr lang="en-GB"/>
          </a:p>
        </p:txBody>
      </p:sp>
    </p:spTree>
    <p:extLst>
      <p:ext uri="{BB962C8B-B14F-4D97-AF65-F5344CB8AC3E}">
        <p14:creationId xmlns:p14="http://schemas.microsoft.com/office/powerpoint/2010/main" val="13632423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Hoffwn gloi’r cyflwyniad hwn gyda datganiad gan y Prif Weinidog Carwyn Jones:</a:t>
            </a:r>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"Mae </a:t>
            </a:r>
            <a:r>
              <a:rPr lang="en-GB" sz="1200" b="0" i="0" kern="1200" dirty="0" err="1" smtClean="0">
                <a:solidFill>
                  <a:schemeClr val="tx1"/>
                </a:solidFill>
                <a:effectLst/>
                <a:latin typeface="+mn-lt"/>
                <a:ea typeface="+mn-ea"/>
                <a:cs typeface="+mn-cs"/>
              </a:rPr>
              <a:t>ffyniant</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neu</a:t>
            </a:r>
            <a:r>
              <a:rPr lang="en-GB" sz="1200" b="0" i="0" kern="1200" dirty="0" smtClean="0">
                <a:solidFill>
                  <a:schemeClr val="tx1"/>
                </a:solidFill>
                <a:effectLst/>
                <a:latin typeface="+mn-lt"/>
                <a:ea typeface="+mn-ea"/>
                <a:cs typeface="+mn-cs"/>
              </a:rPr>
              <a:t> </a:t>
            </a:r>
            <a:r>
              <a:rPr lang="en-GB" sz="1200" b="0" i="1" kern="1200" dirty="0" err="1" smtClean="0">
                <a:solidFill>
                  <a:schemeClr val="tx1"/>
                </a:solidFill>
                <a:effectLst/>
                <a:latin typeface="+mn-lt"/>
                <a:ea typeface="+mn-ea"/>
                <a:cs typeface="+mn-cs"/>
              </a:rPr>
              <a:t>Llesiant</a:t>
            </a:r>
            <a:r>
              <a:rPr lang="en-GB" sz="1200" b="0" i="1" kern="1200" dirty="0" smtClean="0">
                <a:solidFill>
                  <a:schemeClr val="tx1"/>
                </a:solidFill>
                <a:effectLst/>
                <a:latin typeface="+mn-lt"/>
                <a:ea typeface="+mn-ea"/>
                <a:cs typeface="+mn-cs"/>
              </a:rPr>
              <a:t> y </a:t>
            </a:r>
            <a:r>
              <a:rPr lang="en-GB" sz="1200" b="0" i="1" kern="1200" dirty="0" err="1" smtClean="0">
                <a:solidFill>
                  <a:schemeClr val="tx1"/>
                </a:solidFill>
                <a:effectLst/>
                <a:latin typeface="+mn-lt"/>
                <a:ea typeface="+mn-ea"/>
                <a:cs typeface="+mn-cs"/>
              </a:rPr>
              <a:t>gelwir</a:t>
            </a:r>
            <a:r>
              <a:rPr lang="en-GB" sz="1200" b="0" i="1" kern="1200" dirty="0" smtClean="0">
                <a:solidFill>
                  <a:schemeClr val="tx1"/>
                </a:solidFill>
                <a:effectLst/>
                <a:latin typeface="+mn-lt"/>
                <a:ea typeface="+mn-ea"/>
                <a:cs typeface="+mn-cs"/>
              </a:rPr>
              <a:t> </a:t>
            </a:r>
            <a:r>
              <a:rPr lang="en-GB" sz="1200" b="0" i="1" kern="1200" dirty="0" err="1" smtClean="0">
                <a:solidFill>
                  <a:schemeClr val="tx1"/>
                </a:solidFill>
                <a:effectLst/>
                <a:latin typeface="+mn-lt"/>
                <a:ea typeface="+mn-ea"/>
                <a:cs typeface="+mn-cs"/>
              </a:rPr>
              <a:t>yn</a:t>
            </a:r>
            <a:r>
              <a:rPr lang="en-GB" sz="1200" b="0" i="1" kern="1200" dirty="0" smtClean="0">
                <a:solidFill>
                  <a:schemeClr val="tx1"/>
                </a:solidFill>
                <a:effectLst/>
                <a:latin typeface="+mn-lt"/>
                <a:ea typeface="+mn-ea"/>
                <a:cs typeface="+mn-cs"/>
              </a:rPr>
              <a:t> y </a:t>
            </a:r>
            <a:r>
              <a:rPr lang="en-GB" sz="1200" b="0" i="1" kern="1200" dirty="0" err="1" smtClean="0">
                <a:solidFill>
                  <a:schemeClr val="tx1"/>
                </a:solidFill>
                <a:effectLst/>
                <a:latin typeface="+mn-lt"/>
                <a:ea typeface="+mn-ea"/>
                <a:cs typeface="+mn-cs"/>
              </a:rPr>
              <a:t>gol</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fwy</a:t>
            </a:r>
            <a:r>
              <a:rPr lang="en-GB" sz="1200" b="0" i="0" kern="1200" dirty="0" smtClean="0">
                <a:solidFill>
                  <a:schemeClr val="tx1"/>
                </a:solidFill>
                <a:effectLst/>
                <a:latin typeface="+mn-lt"/>
                <a:ea typeface="+mn-ea"/>
                <a:cs typeface="+mn-cs"/>
              </a:rPr>
              <a:t> o </a:t>
            </a:r>
            <a:r>
              <a:rPr lang="en-GB" sz="1200" b="0" i="0" kern="1200" dirty="0" err="1" smtClean="0">
                <a:solidFill>
                  <a:schemeClr val="tx1"/>
                </a:solidFill>
                <a:effectLst/>
                <a:latin typeface="+mn-lt"/>
                <a:ea typeface="+mn-ea"/>
                <a:cs typeface="+mn-cs"/>
              </a:rPr>
              <a:t>lawer</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na</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chyfoeth</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materol</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unig</a:t>
            </a:r>
            <a:r>
              <a:rPr lang="en-GB" sz="1200" b="0" i="0" kern="1200" dirty="0" smtClean="0">
                <a:solidFill>
                  <a:schemeClr val="tx1"/>
                </a:solidFill>
                <a:effectLst/>
                <a:latin typeface="+mn-lt"/>
                <a:ea typeface="+mn-ea"/>
                <a:cs typeface="+mn-cs"/>
              </a:rPr>
              <a:t>, ac </a:t>
            </a:r>
            <a:r>
              <a:rPr lang="en-GB" sz="1200" b="0" i="0" kern="1200" dirty="0" err="1" smtClean="0">
                <a:solidFill>
                  <a:schemeClr val="tx1"/>
                </a:solidFill>
                <a:effectLst/>
                <a:latin typeface="+mn-lt"/>
                <a:ea typeface="+mn-ea"/>
                <a:cs typeface="+mn-cs"/>
              </a:rPr>
              <a:t>nid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drwy</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dwf</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economaidd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unig</a:t>
            </a:r>
            <a:r>
              <a:rPr lang="en-GB" sz="1200" b="0" i="0" kern="1200" dirty="0" smtClean="0">
                <a:solidFill>
                  <a:schemeClr val="tx1"/>
                </a:solidFill>
                <a:effectLst/>
                <a:latin typeface="+mn-lt"/>
                <a:ea typeface="+mn-ea"/>
                <a:cs typeface="+mn-cs"/>
              </a:rPr>
              <a:t> y </a:t>
            </a:r>
            <a:r>
              <a:rPr lang="en-GB" sz="1200" b="0" i="0" kern="1200" dirty="0" err="1" smtClean="0">
                <a:solidFill>
                  <a:schemeClr val="tx1"/>
                </a:solidFill>
                <a:effectLst/>
                <a:latin typeface="+mn-lt"/>
                <a:ea typeface="+mn-ea"/>
                <a:cs typeface="+mn-cs"/>
              </a:rPr>
              <a:t>gallwn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ni</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ei</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sicrhau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Ei</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hanfod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yw</a:t>
            </a:r>
            <a:r>
              <a:rPr lang="en-GB" sz="1200" b="0" i="0" kern="1200" dirty="0" smtClean="0">
                <a:solidFill>
                  <a:schemeClr val="tx1"/>
                </a:solidFill>
                <a:effectLst/>
                <a:latin typeface="+mn-lt"/>
                <a:ea typeface="+mn-ea"/>
                <a:cs typeface="+mn-cs"/>
              </a:rPr>
              <a:t> bod </a:t>
            </a:r>
            <a:r>
              <a:rPr lang="en-GB" sz="1200" b="0" i="0" kern="1200" dirty="0" err="1" smtClean="0">
                <a:solidFill>
                  <a:schemeClr val="tx1"/>
                </a:solidFill>
                <a:effectLst/>
                <a:latin typeface="+mn-lt"/>
                <a:ea typeface="+mn-ea"/>
                <a:cs typeface="+mn-cs"/>
              </a:rPr>
              <a:t>pob</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unigolyn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yng</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Nghymru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mwynhau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bywyd</a:t>
            </a:r>
            <a:r>
              <a:rPr lang="en-GB" sz="1200" b="0" i="0" kern="1200" dirty="0" smtClean="0">
                <a:solidFill>
                  <a:schemeClr val="tx1"/>
                </a:solidFill>
                <a:effectLst/>
                <a:latin typeface="+mn-lt"/>
                <a:ea typeface="+mn-ea"/>
                <a:cs typeface="+mn-cs"/>
              </a:rPr>
              <a:t> o </a:t>
            </a:r>
            <a:r>
              <a:rPr lang="en-GB" sz="1200" b="0" i="0" kern="1200" dirty="0" err="1" smtClean="0">
                <a:solidFill>
                  <a:schemeClr val="tx1"/>
                </a:solidFill>
                <a:effectLst/>
                <a:latin typeface="+mn-lt"/>
                <a:ea typeface="+mn-ea"/>
                <a:cs typeface="+mn-cs"/>
              </a:rPr>
              <a:t>ansawdd</a:t>
            </a:r>
            <a:r>
              <a:rPr lang="en-GB" sz="1200" b="0" i="0" kern="1200" dirty="0" smtClean="0">
                <a:solidFill>
                  <a:schemeClr val="tx1"/>
                </a:solidFill>
                <a:effectLst/>
                <a:latin typeface="+mn-lt"/>
                <a:ea typeface="+mn-ea"/>
                <a:cs typeface="+mn-cs"/>
              </a:rPr>
              <a:t> da, </a:t>
            </a:r>
            <a:r>
              <a:rPr lang="en-GB" sz="1200" b="0" i="0" kern="1200" dirty="0" err="1" smtClean="0">
                <a:solidFill>
                  <a:schemeClr val="tx1"/>
                </a:solidFill>
                <a:effectLst/>
                <a:latin typeface="+mn-lt"/>
                <a:ea typeface="+mn-ea"/>
                <a:cs typeface="+mn-cs"/>
              </a:rPr>
              <a:t>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byw</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mewn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cymuned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ddiogel</a:t>
            </a:r>
            <a:r>
              <a:rPr lang="en-GB" sz="1200" b="0" i="0" kern="1200" dirty="0" smtClean="0">
                <a:solidFill>
                  <a:schemeClr val="tx1"/>
                </a:solidFill>
                <a:effectLst/>
                <a:latin typeface="+mn-lt"/>
                <a:ea typeface="+mn-ea"/>
                <a:cs typeface="+mn-cs"/>
              </a:rPr>
              <a:t> a </a:t>
            </a:r>
            <a:r>
              <a:rPr lang="en-GB" sz="1200" b="0" i="0" kern="1200" dirty="0" err="1" smtClean="0">
                <a:solidFill>
                  <a:schemeClr val="tx1"/>
                </a:solidFill>
                <a:effectLst/>
                <a:latin typeface="+mn-lt"/>
                <a:ea typeface="+mn-ea"/>
                <a:cs typeface="+mn-cs"/>
              </a:rPr>
              <a:t>chryf</a:t>
            </a:r>
            <a:r>
              <a:rPr lang="en-GB" sz="1200" b="0" i="0" kern="1200" dirty="0" smtClean="0">
                <a:solidFill>
                  <a:schemeClr val="tx1"/>
                </a:solidFill>
                <a:effectLst/>
                <a:latin typeface="+mn-lt"/>
                <a:ea typeface="+mn-ea"/>
                <a:cs typeface="+mn-cs"/>
              </a:rPr>
              <a:t>, ac </a:t>
            </a:r>
            <a:r>
              <a:rPr lang="en-GB" sz="1200" b="0" i="0" kern="1200" dirty="0" err="1" smtClean="0">
                <a:solidFill>
                  <a:schemeClr val="tx1"/>
                </a:solidFill>
                <a:effectLst/>
                <a:latin typeface="+mn-lt"/>
                <a:ea typeface="+mn-ea"/>
                <a:cs typeface="+mn-cs"/>
              </a:rPr>
              <a:t>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cael</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rhannu</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ffyniant</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Cymru</a:t>
            </a:r>
            <a:r>
              <a:rPr lang="en-GB" sz="1200" b="0" i="0" kern="1200" dirty="0" smtClean="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166BD156-CFEC-4176-9947-64153A3DB11F}" type="slidenum">
              <a:rPr lang="en-GB" smtClean="0"/>
              <a:t>17</a:t>
            </a:fld>
            <a:endParaRPr lang="en-GB"/>
          </a:p>
        </p:txBody>
      </p:sp>
    </p:spTree>
    <p:extLst>
      <p:ext uri="{BB962C8B-B14F-4D97-AF65-F5344CB8AC3E}">
        <p14:creationId xmlns:p14="http://schemas.microsoft.com/office/powerpoint/2010/main" val="22431537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Ac </a:t>
            </a:r>
            <a:r>
              <a:rPr lang="en-GB" dirty="0" err="1" smtClean="0"/>
              <a:t>i</a:t>
            </a:r>
            <a:r>
              <a:rPr lang="en-GB" dirty="0" smtClean="0"/>
              <a:t> </a:t>
            </a:r>
            <a:r>
              <a:rPr lang="en-GB" dirty="0" err="1" smtClean="0"/>
              <a:t>cloi</a:t>
            </a:r>
            <a:r>
              <a:rPr lang="en-GB" dirty="0" smtClean="0"/>
              <a:t> </a:t>
            </a:r>
            <a:r>
              <a:rPr lang="en-GB" dirty="0" err="1" smtClean="0"/>
              <a:t>hoffwn</a:t>
            </a:r>
            <a:r>
              <a:rPr lang="en-GB" dirty="0" smtClean="0"/>
              <a:t> </a:t>
            </a:r>
            <a:r>
              <a:rPr lang="en-GB" dirty="0" err="1" smtClean="0"/>
              <a:t>i</a:t>
            </a:r>
            <a:r>
              <a:rPr lang="en-GB" dirty="0" smtClean="0"/>
              <a:t> chi </a:t>
            </a:r>
            <a:r>
              <a:rPr lang="en-GB" dirty="0" err="1" smtClean="0"/>
              <a:t>feddwl</a:t>
            </a:r>
            <a:r>
              <a:rPr lang="en-GB" dirty="0" smtClean="0"/>
              <a:t> am y </a:t>
            </a:r>
            <a:r>
              <a:rPr lang="en-GB" dirty="0" err="1" smtClean="0"/>
              <a:t>cwestiwn</a:t>
            </a:r>
            <a:r>
              <a:rPr lang="en-GB" baseline="0" dirty="0" smtClean="0"/>
              <a:t> </a:t>
            </a:r>
            <a:r>
              <a:rPr lang="en-GB" baseline="0" dirty="0" err="1" smtClean="0"/>
              <a:t>canlynol</a:t>
            </a:r>
            <a:r>
              <a:rPr lang="en-GB" baseline="0" dirty="0" smtClean="0"/>
              <a:t> </a:t>
            </a:r>
            <a:r>
              <a:rPr lang="en-GB" baseline="0" dirty="0" err="1" smtClean="0"/>
              <a:t>yn</a:t>
            </a:r>
            <a:r>
              <a:rPr lang="en-GB" baseline="0" dirty="0" smtClean="0"/>
              <a:t> y </a:t>
            </a:r>
            <a:r>
              <a:rPr lang="en-GB" baseline="0" dirty="0" err="1" smtClean="0"/>
              <a:t>fforwm</a:t>
            </a:r>
            <a:r>
              <a:rPr lang="en-GB" baseline="0" dirty="0" smtClean="0"/>
              <a:t> </a:t>
            </a:r>
            <a:r>
              <a:rPr lang="en-GB" baseline="0" dirty="0" err="1" smtClean="0"/>
              <a:t>ar-lein</a:t>
            </a:r>
            <a:r>
              <a:rPr lang="en-GB" baseline="0" dirty="0" smtClean="0"/>
              <a:t> ‘</a:t>
            </a:r>
            <a:r>
              <a:rPr lang="cy-GB" dirty="0" smtClean="0"/>
              <a:t>I ba raddau mae’n bosib asesu, a yw’r</a:t>
            </a:r>
            <a:r>
              <a:rPr lang="cy-GB" baseline="0" dirty="0" smtClean="0"/>
              <a:t> </a:t>
            </a:r>
            <a:r>
              <a:rPr lang="cy-GB" dirty="0" smtClean="0"/>
              <a:t>Ddeddf Llesiant wedi cyrraedd y nod o Gymru fwy llewyrchus? </a:t>
            </a:r>
            <a:endParaRPr lang="en-GB" dirty="0" smtClean="0"/>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Ac </a:t>
            </a:r>
            <a:r>
              <a:rPr lang="en-GB" dirty="0" err="1" smtClean="0"/>
              <a:t>yn</a:t>
            </a:r>
            <a:r>
              <a:rPr lang="en-GB" dirty="0" smtClean="0"/>
              <a:t> </a:t>
            </a:r>
            <a:r>
              <a:rPr lang="en-GB" dirty="0" err="1" smtClean="0"/>
              <a:t>ogystal</a:t>
            </a:r>
            <a:r>
              <a:rPr lang="en-GB" dirty="0" smtClean="0"/>
              <a:t> </a:t>
            </a:r>
            <a:r>
              <a:rPr lang="en-GB" dirty="0" err="1" smtClean="0"/>
              <a:t>yn</a:t>
            </a:r>
            <a:r>
              <a:rPr lang="en-GB" dirty="0" smtClean="0"/>
              <a:t> </a:t>
            </a:r>
            <a:r>
              <a:rPr lang="en-GB" dirty="0" err="1" smtClean="0"/>
              <a:t>eich</a:t>
            </a:r>
            <a:r>
              <a:rPr lang="en-GB" dirty="0" smtClean="0"/>
              <a:t> </a:t>
            </a:r>
            <a:r>
              <a:rPr lang="cy-GB" dirty="0" smtClean="0"/>
              <a:t>trafodaeth, cyfeiriwch yn ôl at eich atebion o blith yr holl atebion eraill a ofynnwyd i chi yn ystod y cyflwyniad (gweler sleidiau 4, 8 a 15).</a:t>
            </a:r>
            <a:endParaRPr lang="en-GB" dirty="0" smtClean="0"/>
          </a:p>
          <a:p>
            <a:endParaRPr lang="en-GB" dirty="0" smtClean="0"/>
          </a:p>
          <a:p>
            <a:r>
              <a:rPr lang="en-GB" dirty="0" err="1" smtClean="0"/>
              <a:t>Diolch</a:t>
            </a:r>
            <a:r>
              <a:rPr lang="en-GB" dirty="0" smtClean="0"/>
              <a:t> </a:t>
            </a:r>
            <a:r>
              <a:rPr lang="en-GB" dirty="0" err="1" smtClean="0"/>
              <a:t>yn</a:t>
            </a:r>
            <a:r>
              <a:rPr lang="en-GB" dirty="0" smtClean="0"/>
              <a:t> </a:t>
            </a:r>
            <a:r>
              <a:rPr lang="en-GB" dirty="0" err="1" smtClean="0"/>
              <a:t>fawr</a:t>
            </a:r>
            <a:r>
              <a:rPr lang="en-GB" dirty="0" smtClean="0"/>
              <a:t> am </a:t>
            </a:r>
            <a:r>
              <a:rPr lang="en-GB" dirty="0" err="1" smtClean="0"/>
              <a:t>eich</a:t>
            </a:r>
            <a:r>
              <a:rPr lang="en-GB" dirty="0" smtClean="0"/>
              <a:t> </a:t>
            </a:r>
            <a:r>
              <a:rPr lang="en-GB" dirty="0" err="1" smtClean="0"/>
              <a:t>amser</a:t>
            </a:r>
            <a:r>
              <a:rPr lang="en-GB" dirty="0" smtClean="0"/>
              <a:t>.</a:t>
            </a:r>
            <a:endParaRPr lang="en-GB" dirty="0"/>
          </a:p>
        </p:txBody>
      </p:sp>
      <p:sp>
        <p:nvSpPr>
          <p:cNvPr id="4" name="Slide Number Placeholder 3"/>
          <p:cNvSpPr>
            <a:spLocks noGrp="1"/>
          </p:cNvSpPr>
          <p:nvPr>
            <p:ph type="sldNum" sz="quarter" idx="10"/>
          </p:nvPr>
        </p:nvSpPr>
        <p:spPr/>
        <p:txBody>
          <a:bodyPr/>
          <a:lstStyle/>
          <a:p>
            <a:fld id="{C5C05777-2B27-47CE-AB00-6AE3A6E29AD9}" type="slidenum">
              <a:rPr lang="en-GB" smtClean="0"/>
              <a:t>18</a:t>
            </a:fld>
            <a:endParaRPr lang="en-GB"/>
          </a:p>
        </p:txBody>
      </p:sp>
    </p:spTree>
    <p:extLst>
      <p:ext uri="{BB962C8B-B14F-4D97-AF65-F5344CB8AC3E}">
        <p14:creationId xmlns:p14="http://schemas.microsoft.com/office/powerpoint/2010/main" val="25569725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5C05777-2B27-47CE-AB00-6AE3A6E29AD9}" type="slidenum">
              <a:rPr lang="en-GB" smtClean="0"/>
              <a:t>19</a:t>
            </a:fld>
            <a:endParaRPr lang="en-GB"/>
          </a:p>
        </p:txBody>
      </p:sp>
    </p:spTree>
    <p:extLst>
      <p:ext uri="{BB962C8B-B14F-4D97-AF65-F5344CB8AC3E}">
        <p14:creationId xmlns:p14="http://schemas.microsoft.com/office/powerpoint/2010/main" val="40804040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5C05777-2B27-47CE-AB00-6AE3A6E29AD9}" type="slidenum">
              <a:rPr lang="en-GB" smtClean="0"/>
              <a:t>20</a:t>
            </a:fld>
            <a:endParaRPr lang="en-GB"/>
          </a:p>
        </p:txBody>
      </p:sp>
    </p:spTree>
    <p:extLst>
      <p:ext uri="{BB962C8B-B14F-4D97-AF65-F5344CB8AC3E}">
        <p14:creationId xmlns:p14="http://schemas.microsoft.com/office/powerpoint/2010/main" val="30886404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11/11/2017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11/11/2017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11/11/2017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11/11/2017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11/11/2017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hyperlink" Target="https://futuregenerations.wales/about-us/future-generations-act/" TargetMode="Externa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hyperlink" Target="http://gov.wales/statistics-and-research/key-economic-statistics/?lang=en" TargetMode="Externa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www.bbc.co.uk/news/av/uk-wales-22879144/bid-to-encourage-more-entrepreneurs-in-wales" TargetMode="External"/><Relationship Id="rId5" Type="http://schemas.openxmlformats.org/officeDocument/2006/relationships/image" Target="../media/image5.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0.jp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1.gif"/><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16.m4a"/><Relationship Id="rId7" Type="http://schemas.openxmlformats.org/officeDocument/2006/relationships/image" Target="../media/image13.jpe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notesSlide" Target="../notesSlides/notesSlide15.xml"/><Relationship Id="rId5" Type="http://schemas.openxmlformats.org/officeDocument/2006/relationships/slideLayout" Target="../slideLayouts/slideLayout2.xml"/><Relationship Id="rId4" Type="http://schemas.openxmlformats.org/officeDocument/2006/relationships/audio" Target="../media/media16.m4a"/></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V-WEDoXx910" TargetMode="Externa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hyperlink" Target="http://gov.wales/statistics-and-research/regional-gross-value-added-sub-regional-gross-value-added/?lang=en" TargetMode="External"/><Relationship Id="rId3" Type="http://schemas.openxmlformats.org/officeDocument/2006/relationships/hyperlink" Target="https://www.ons.gov.uk/employmentandlabourmarket/peopleinwork/labourproductivity/articles/regionalandsubregionalproductivityintheuk/jan2017" TargetMode="External"/><Relationship Id="rId7" Type="http://schemas.openxmlformats.org/officeDocument/2006/relationships/hyperlink" Target="http://www.gemconsortium.org/report"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www.walesonline.co.uk/business/business-news/how-welsh-government-plans-reboot-13642263" TargetMode="External"/><Relationship Id="rId5" Type="http://schemas.openxmlformats.org/officeDocument/2006/relationships/hyperlink" Target="http://www.walesonline.co.uk/business/business-opinion/reasons-cheerful-wales-economy-enter-12384971" TargetMode="External"/><Relationship Id="rId4" Type="http://schemas.openxmlformats.org/officeDocument/2006/relationships/hyperlink" Target="http://gov.wales/statistics-and-research/key-economic-statistics/?lang=en"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gov.wales/statistics-and-research/economic-indicators/?lang=en"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www.walesonline.co.uk/business/business-news/how-welsh-government-plans-reboot-13642263" TargetMode="External"/><Relationship Id="rId5" Type="http://schemas.openxmlformats.org/officeDocument/2006/relationships/hyperlink" Target="http://gov.wales/docs/caecd/publications/120522fullwiiipeng.pdf" TargetMode="External"/><Relationship Id="rId4" Type="http://schemas.openxmlformats.org/officeDocument/2006/relationships/hyperlink" Target="http://www.bbc.co.uk/news/uk-wales-251749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3975" y="3849885"/>
            <a:ext cx="6858000" cy="746522"/>
          </a:xfrm>
        </p:spPr>
        <p:txBody>
          <a:bodyPr>
            <a:normAutofit fontScale="90000"/>
          </a:bodyPr>
          <a:lstStyle/>
          <a:p>
            <a:pPr lvl="0"/>
            <a:r>
              <a:rPr lang="en-US" dirty="0" err="1">
                <a:solidFill>
                  <a:schemeClr val="bg1"/>
                </a:solidFill>
              </a:rPr>
              <a:t>Cymru</a:t>
            </a:r>
            <a:r>
              <a:rPr lang="en-US" dirty="0">
                <a:solidFill>
                  <a:schemeClr val="bg1"/>
                </a:solidFill>
              </a:rPr>
              <a:t> </a:t>
            </a:r>
            <a:r>
              <a:rPr lang="en-US" dirty="0" err="1">
                <a:solidFill>
                  <a:schemeClr val="bg1"/>
                </a:solidFill>
              </a:rPr>
              <a:t>lewyrchus</a:t>
            </a:r>
            <a:endParaRPr lang="en-GB" dirty="0">
              <a:solidFill>
                <a:schemeClr val="bg1"/>
              </a:solidFill>
            </a:endParaRPr>
          </a:p>
        </p:txBody>
      </p:sp>
      <p:sp>
        <p:nvSpPr>
          <p:cNvPr id="3" name="Subtitle 2"/>
          <p:cNvSpPr>
            <a:spLocks noGrp="1"/>
          </p:cNvSpPr>
          <p:nvPr>
            <p:ph type="subTitle" idx="1"/>
          </p:nvPr>
        </p:nvSpPr>
        <p:spPr>
          <a:xfrm>
            <a:off x="1238250" y="4823220"/>
            <a:ext cx="6858000" cy="304800"/>
          </a:xfrm>
        </p:spPr>
        <p:txBody>
          <a:bodyPr>
            <a:normAutofit fontScale="47500" lnSpcReduction="20000"/>
          </a:bodyPr>
          <a:lstStyle/>
          <a:p>
            <a:r>
              <a:rPr lang="en-GB" dirty="0">
                <a:solidFill>
                  <a:schemeClr val="bg1"/>
                </a:solidFill>
              </a:rPr>
              <a:t>Dr Sandra Dettmer</a:t>
            </a:r>
          </a:p>
        </p:txBody>
      </p:sp>
      <p:sp>
        <p:nvSpPr>
          <p:cNvPr id="4" name="Title 1"/>
          <p:cNvSpPr txBox="1">
            <a:spLocks/>
          </p:cNvSpPr>
          <p:nvPr/>
        </p:nvSpPr>
        <p:spPr>
          <a:xfrm>
            <a:off x="800100" y="2724149"/>
            <a:ext cx="7553325" cy="746522"/>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1800" b="1" dirty="0">
                <a:solidFill>
                  <a:schemeClr val="bg1"/>
                </a:solidFill>
              </a:rPr>
              <a:t>“Beth </a:t>
            </a:r>
            <a:r>
              <a:rPr lang="en-GB" sz="1800" b="1" dirty="0" err="1">
                <a:solidFill>
                  <a:schemeClr val="bg1"/>
                </a:solidFill>
              </a:rPr>
              <a:t>bynnag</a:t>
            </a:r>
            <a:r>
              <a:rPr lang="en-GB" sz="1800" b="1" dirty="0">
                <a:solidFill>
                  <a:schemeClr val="bg1"/>
                </a:solidFill>
              </a:rPr>
              <a:t> </a:t>
            </a:r>
            <a:r>
              <a:rPr lang="en-GB" sz="1800" b="1" dirty="0" err="1">
                <a:solidFill>
                  <a:schemeClr val="bg1"/>
                </a:solidFill>
              </a:rPr>
              <a:t>mae</a:t>
            </a:r>
            <a:r>
              <a:rPr lang="en-GB" sz="1800" b="1" dirty="0">
                <a:solidFill>
                  <a:schemeClr val="bg1"/>
                </a:solidFill>
              </a:rPr>
              <a:t> </a:t>
            </a:r>
            <a:r>
              <a:rPr lang="en-GB" sz="1800" b="1" dirty="0" err="1">
                <a:solidFill>
                  <a:schemeClr val="bg1"/>
                </a:solidFill>
              </a:rPr>
              <a:t>Cymru’n</a:t>
            </a:r>
            <a:r>
              <a:rPr lang="en-GB" sz="1800" b="1" dirty="0">
                <a:solidFill>
                  <a:schemeClr val="bg1"/>
                </a:solidFill>
              </a:rPr>
              <a:t> </a:t>
            </a:r>
            <a:r>
              <a:rPr lang="en-GB" sz="1800" b="1" dirty="0" err="1">
                <a:solidFill>
                  <a:schemeClr val="bg1"/>
                </a:solidFill>
              </a:rPr>
              <a:t>ei</a:t>
            </a:r>
            <a:r>
              <a:rPr lang="en-GB" sz="1800" b="1" dirty="0">
                <a:solidFill>
                  <a:schemeClr val="bg1"/>
                </a:solidFill>
              </a:rPr>
              <a:t> </a:t>
            </a:r>
            <a:r>
              <a:rPr lang="en-GB" sz="1800" b="1" dirty="0" err="1">
                <a:solidFill>
                  <a:schemeClr val="bg1"/>
                </a:solidFill>
              </a:rPr>
              <a:t>wneud</a:t>
            </a:r>
            <a:r>
              <a:rPr lang="en-GB" sz="1800" b="1" dirty="0">
                <a:solidFill>
                  <a:schemeClr val="bg1"/>
                </a:solidFill>
              </a:rPr>
              <a:t> </a:t>
            </a:r>
            <a:r>
              <a:rPr lang="en-GB" sz="1800" b="1" dirty="0" err="1">
                <a:solidFill>
                  <a:schemeClr val="bg1"/>
                </a:solidFill>
              </a:rPr>
              <a:t>heddiw</a:t>
            </a:r>
            <a:r>
              <a:rPr lang="en-GB" sz="1800" b="1" dirty="0">
                <a:solidFill>
                  <a:schemeClr val="bg1"/>
                </a:solidFill>
              </a:rPr>
              <a:t>, </a:t>
            </a:r>
            <a:r>
              <a:rPr lang="en-GB" sz="1800" b="1" dirty="0" err="1">
                <a:solidFill>
                  <a:schemeClr val="bg1"/>
                </a:solidFill>
              </a:rPr>
              <a:t>bydd</a:t>
            </a:r>
            <a:r>
              <a:rPr lang="en-GB" sz="1800" b="1" dirty="0">
                <a:solidFill>
                  <a:schemeClr val="bg1"/>
                </a:solidFill>
              </a:rPr>
              <a:t> </a:t>
            </a:r>
            <a:r>
              <a:rPr lang="en-GB" sz="1800" b="1" dirty="0" err="1">
                <a:solidFill>
                  <a:schemeClr val="bg1"/>
                </a:solidFill>
              </a:rPr>
              <a:t>gweddill</a:t>
            </a:r>
            <a:r>
              <a:rPr lang="en-GB" sz="1800" b="1" dirty="0">
                <a:solidFill>
                  <a:schemeClr val="bg1"/>
                </a:solidFill>
              </a:rPr>
              <a:t> y </a:t>
            </a:r>
            <a:r>
              <a:rPr lang="en-GB" sz="1800" b="1" dirty="0" err="1">
                <a:solidFill>
                  <a:schemeClr val="bg1"/>
                </a:solidFill>
              </a:rPr>
              <a:t>byd</a:t>
            </a:r>
            <a:r>
              <a:rPr lang="en-GB" sz="1800" b="1" dirty="0">
                <a:solidFill>
                  <a:schemeClr val="bg1"/>
                </a:solidFill>
              </a:rPr>
              <a:t> </a:t>
            </a:r>
            <a:r>
              <a:rPr lang="en-GB" sz="1800" b="1" dirty="0" err="1">
                <a:solidFill>
                  <a:schemeClr val="bg1"/>
                </a:solidFill>
              </a:rPr>
              <a:t>yn</a:t>
            </a:r>
            <a:r>
              <a:rPr lang="en-GB" sz="1800" b="1" dirty="0">
                <a:solidFill>
                  <a:schemeClr val="bg1"/>
                </a:solidFill>
              </a:rPr>
              <a:t> </a:t>
            </a:r>
            <a:r>
              <a:rPr lang="en-GB" sz="1800" b="1" dirty="0" err="1">
                <a:solidFill>
                  <a:schemeClr val="bg1"/>
                </a:solidFill>
              </a:rPr>
              <a:t>ei</a:t>
            </a:r>
            <a:r>
              <a:rPr lang="en-GB" sz="1800" b="1" dirty="0">
                <a:solidFill>
                  <a:schemeClr val="bg1"/>
                </a:solidFill>
              </a:rPr>
              <a:t> </a:t>
            </a:r>
            <a:r>
              <a:rPr lang="en-GB" sz="1800" b="1" dirty="0" err="1">
                <a:solidFill>
                  <a:schemeClr val="bg1"/>
                </a:solidFill>
              </a:rPr>
              <a:t>wneud</a:t>
            </a:r>
            <a:r>
              <a:rPr lang="en-GB" sz="1800" b="1" dirty="0">
                <a:solidFill>
                  <a:schemeClr val="bg1"/>
                </a:solidFill>
              </a:rPr>
              <a:t> </a:t>
            </a:r>
            <a:r>
              <a:rPr lang="en-GB" sz="1800" b="1" dirty="0" err="1">
                <a:solidFill>
                  <a:schemeClr val="bg1"/>
                </a:solidFill>
              </a:rPr>
              <a:t>yfory</a:t>
            </a:r>
            <a:r>
              <a:rPr lang="en-GB" sz="1800" b="1" dirty="0">
                <a:solidFill>
                  <a:schemeClr val="bg1"/>
                </a:solidFill>
              </a:rPr>
              <a:t>” – y </a:t>
            </a:r>
            <a:r>
              <a:rPr lang="en-GB" sz="1800" b="1" dirty="0" err="1">
                <a:solidFill>
                  <a:schemeClr val="bg1"/>
                </a:solidFill>
              </a:rPr>
              <a:t>Cenhedloedd</a:t>
            </a:r>
            <a:r>
              <a:rPr lang="en-GB" sz="1800" b="1" dirty="0">
                <a:solidFill>
                  <a:schemeClr val="bg1"/>
                </a:solidFill>
              </a:rPr>
              <a:t> </a:t>
            </a:r>
            <a:r>
              <a:rPr lang="en-GB" sz="1800" b="1" dirty="0" err="1" smtClean="0">
                <a:solidFill>
                  <a:schemeClr val="bg1"/>
                </a:solidFill>
              </a:rPr>
              <a:t>Unedig</a:t>
            </a:r>
            <a:r>
              <a:rPr lang="en-GB" sz="1800" b="1" dirty="0" smtClean="0">
                <a:solidFill>
                  <a:schemeClr val="bg1"/>
                </a:solidFill>
              </a:rPr>
              <a:t>   2015</a:t>
            </a:r>
            <a:endParaRPr lang="en-GB" sz="1800" b="1" dirty="0">
              <a:solidFill>
                <a:schemeClr val="bg1"/>
              </a:solidFill>
            </a:endParaRPr>
          </a:p>
        </p:txBody>
      </p:sp>
      <p:sp>
        <p:nvSpPr>
          <p:cNvPr id="5" name="Title 1"/>
          <p:cNvSpPr txBox="1">
            <a:spLocks/>
          </p:cNvSpPr>
          <p:nvPr/>
        </p:nvSpPr>
        <p:spPr>
          <a:xfrm>
            <a:off x="952500" y="1699020"/>
            <a:ext cx="6858000" cy="746522"/>
          </a:xfrm>
          <a:prstGeom prst="rect">
            <a:avLst/>
          </a:prstGeom>
        </p:spPr>
        <p:txBody>
          <a:bodyPr vert="horz" lIns="68580" tIns="34290" rIns="68580" bIns="34290"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500" dirty="0" err="1">
                <a:solidFill>
                  <a:schemeClr val="bg1"/>
                </a:solidFill>
              </a:rPr>
              <a:t>Deddf</a:t>
            </a:r>
            <a:r>
              <a:rPr lang="en-GB" sz="4500" dirty="0">
                <a:solidFill>
                  <a:schemeClr val="bg1"/>
                </a:solidFill>
              </a:rPr>
              <a:t> </a:t>
            </a:r>
            <a:r>
              <a:rPr lang="en-GB" sz="4500" dirty="0" err="1">
                <a:solidFill>
                  <a:schemeClr val="bg1"/>
                </a:solidFill>
              </a:rPr>
              <a:t>Llesiant</a:t>
            </a:r>
            <a:r>
              <a:rPr lang="en-GB" sz="4500" dirty="0">
                <a:solidFill>
                  <a:schemeClr val="bg1"/>
                </a:solidFill>
              </a:rPr>
              <a:t> </a:t>
            </a:r>
            <a:r>
              <a:rPr lang="en-GB" sz="4500" dirty="0" err="1" smtClean="0">
                <a:solidFill>
                  <a:schemeClr val="bg1"/>
                </a:solidFill>
              </a:rPr>
              <a:t>Cenedlaethau'r</a:t>
            </a:r>
            <a:endParaRPr lang="en-GB" sz="4500" dirty="0" smtClean="0">
              <a:solidFill>
                <a:schemeClr val="bg1"/>
              </a:solidFill>
            </a:endParaRPr>
          </a:p>
          <a:p>
            <a:r>
              <a:rPr lang="en-GB" sz="4500" dirty="0" smtClean="0">
                <a:solidFill>
                  <a:schemeClr val="bg1"/>
                </a:solidFill>
              </a:rPr>
              <a:t> </a:t>
            </a:r>
            <a:r>
              <a:rPr lang="en-GB" sz="4500" dirty="0" err="1">
                <a:solidFill>
                  <a:schemeClr val="bg1"/>
                </a:solidFill>
              </a:rPr>
              <a:t>Dyfodol</a:t>
            </a:r>
            <a:r>
              <a:rPr lang="en-GB" sz="4500" dirty="0">
                <a:solidFill>
                  <a:schemeClr val="bg1"/>
                </a:solidFill>
              </a:rPr>
              <a:t> (</a:t>
            </a:r>
            <a:r>
              <a:rPr lang="en-GB" sz="4500" dirty="0" err="1">
                <a:solidFill>
                  <a:schemeClr val="bg1"/>
                </a:solidFill>
              </a:rPr>
              <a:t>Cymru</a:t>
            </a:r>
            <a:r>
              <a:rPr lang="en-GB" sz="4500" dirty="0">
                <a:solidFill>
                  <a:schemeClr val="bg1"/>
                </a:solidFill>
              </a:rPr>
              <a:t>) 2015</a:t>
            </a:r>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90359" y="188640"/>
            <a:ext cx="812800" cy="812800"/>
          </a:xfrm>
          <a:prstGeom prst="rect">
            <a:avLst/>
          </a:prstGeom>
        </p:spPr>
      </p:pic>
    </p:spTree>
    <p:extLst>
      <p:ext uri="{BB962C8B-B14F-4D97-AF65-F5344CB8AC3E}">
        <p14:creationId xmlns:p14="http://schemas.microsoft.com/office/powerpoint/2010/main" val="21296490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11"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Deddf Llesiant Cenedlaethau’r Dyfodol (Cymru) 2015</a:t>
            </a:r>
            <a:r>
              <a:rPr lang="en-GB" dirty="0"/>
              <a:t>	</a:t>
            </a:r>
          </a:p>
        </p:txBody>
      </p:sp>
      <p:sp>
        <p:nvSpPr>
          <p:cNvPr id="3" name="Content Placeholder 2"/>
          <p:cNvSpPr>
            <a:spLocks noGrp="1"/>
          </p:cNvSpPr>
          <p:nvPr>
            <p:ph idx="1"/>
          </p:nvPr>
        </p:nvSpPr>
        <p:spPr>
          <a:xfrm>
            <a:off x="611560" y="1916832"/>
            <a:ext cx="8208912" cy="3600400"/>
          </a:xfrm>
        </p:spPr>
        <p:txBody>
          <a:bodyPr>
            <a:noAutofit/>
          </a:bodyPr>
          <a:lstStyle/>
          <a:p>
            <a:pPr marL="0" indent="0">
              <a:buNone/>
            </a:pPr>
            <a:r>
              <a:rPr lang="cy-GB" sz="2400" dirty="0"/>
              <a:t>Roedd y Ddeddf Llesiant yn ymwneud â gwella llesiant cymdeithasol, economaidd, amgylcheddol a diwylliannol Cymru. </a:t>
            </a:r>
            <a:endParaRPr lang="en-GB" sz="2400" dirty="0"/>
          </a:p>
          <a:p>
            <a:pPr marL="0" indent="0">
              <a:buNone/>
            </a:pPr>
            <a:r>
              <a:rPr lang="cy-GB" sz="2400" dirty="0"/>
              <a:t>Y nod yw gwneud i gyrff cyhoeddus feddwl yn fwy am yr hirdymor, gweithio’n well gyda phobl, gyda chymunedau a’i gilydd a cheisio atal problemau rhag digwydd a mynd i’r afael trwy ddefnyddio dull mwy cydlynol. </a:t>
            </a:r>
            <a:endParaRPr lang="en-GB" sz="2400" dirty="0"/>
          </a:p>
          <a:p>
            <a:pPr marL="0" indent="0">
              <a:buNone/>
            </a:pPr>
            <a:endParaRPr lang="en-GB" sz="2400" dirty="0"/>
          </a:p>
        </p:txBody>
      </p:sp>
      <p:pic>
        <p:nvPicPr>
          <p:cNvPr id="5" name="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41580" y="0"/>
            <a:ext cx="812800" cy="812800"/>
          </a:xfrm>
          <a:prstGeom prst="rect">
            <a:avLst/>
          </a:prstGeom>
        </p:spPr>
      </p:pic>
    </p:spTree>
    <p:extLst>
      <p:ext uri="{BB962C8B-B14F-4D97-AF65-F5344CB8AC3E}">
        <p14:creationId xmlns:p14="http://schemas.microsoft.com/office/powerpoint/2010/main" val="18693716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032"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cy-GB" dirty="0"/>
              <a:t>Cymru lewyrchus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cy-GB" dirty="0"/>
              <a:t>= cymdeithas arloesol, gynhyrchiol a charbon isel sy’n cydnabod cyfyngiadau’r amgylchedd byd-eang ac o’r herwydd sy’n defnyddio adnoddau’n effeithiol ac yn gymesur (gan gynnwys gweithredu ar y newid yn yr hinsawdd), ac sy’n datblygu poblogaeth fedrus ac addysgedig mewn economi sy’n creu cyfoeth ac sy’n darparu cyfleoedd cyflogaeth, gan ganiatáu i bobl fanteisio ar y cyfoeth a grëwyd trwy sicrhau gwaith gwerth chweil.</a:t>
            </a:r>
            <a:endParaRPr lang="en-GB" dirty="0"/>
          </a:p>
          <a:p>
            <a:pPr marL="0" indent="0">
              <a:buNone/>
            </a:pPr>
            <a:r>
              <a:rPr lang="en-GB" sz="2400" dirty="0" smtClean="0"/>
              <a:t>.</a:t>
            </a:r>
            <a:endParaRPr lang="en-GB" sz="2400" dirty="0"/>
          </a:p>
          <a:p>
            <a:pPr marL="0" indent="0">
              <a:buNone/>
            </a:pPr>
            <a:endParaRPr lang="en-GB" sz="2400" dirty="0"/>
          </a:p>
          <a:p>
            <a:pPr marL="0" indent="0">
              <a:buNone/>
            </a:pPr>
            <a:r>
              <a:rPr lang="en-GB" sz="1400" dirty="0">
                <a:hlinkClick r:id="rId5"/>
              </a:rPr>
              <a:t>(https://futuregenerations.wales/about-us/future-generations-act/</a:t>
            </a:r>
            <a:r>
              <a:rPr lang="en-GB" sz="1400" dirty="0"/>
              <a:t>) </a:t>
            </a:r>
          </a:p>
        </p:txBody>
      </p:sp>
      <p:pic>
        <p:nvPicPr>
          <p:cNvPr id="4" name="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00392" y="92075"/>
            <a:ext cx="812800" cy="812800"/>
          </a:xfrm>
          <a:prstGeom prst="rect">
            <a:avLst/>
          </a:prstGeom>
        </p:spPr>
      </p:pic>
    </p:spTree>
    <p:extLst>
      <p:ext uri="{BB962C8B-B14F-4D97-AF65-F5344CB8AC3E}">
        <p14:creationId xmlns:p14="http://schemas.microsoft.com/office/powerpoint/2010/main" val="25663948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089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600" dirty="0"/>
              <a:t>Mae Cymru </a:t>
            </a:r>
            <a:r>
              <a:rPr lang="cy-GB" sz="3600" dirty="0" smtClean="0"/>
              <a:t>lewyrchus </a:t>
            </a:r>
            <a:r>
              <a:rPr lang="cy-GB" sz="3600" dirty="0"/>
              <a:t>yn seiliedig ar </a:t>
            </a:r>
            <a:endParaRPr lang="en-GB" sz="3600" dirty="0"/>
          </a:p>
        </p:txBody>
      </p:sp>
      <p:sp>
        <p:nvSpPr>
          <p:cNvPr id="3" name="Content Placeholder 2"/>
          <p:cNvSpPr>
            <a:spLocks noGrp="1"/>
          </p:cNvSpPr>
          <p:nvPr>
            <p:ph idx="1"/>
          </p:nvPr>
        </p:nvSpPr>
        <p:spPr/>
        <p:txBody>
          <a:bodyPr>
            <a:normAutofit lnSpcReduction="10000"/>
          </a:bodyPr>
          <a:lstStyle/>
          <a:p>
            <a:pPr lvl="0"/>
            <a:r>
              <a:rPr lang="cy-GB" dirty="0" smtClean="0"/>
              <a:t>Twf </a:t>
            </a:r>
            <a:r>
              <a:rPr lang="cy-GB" dirty="0"/>
              <a:t>economaidd</a:t>
            </a:r>
            <a:endParaRPr lang="en-GB" dirty="0"/>
          </a:p>
          <a:p>
            <a:pPr lvl="0"/>
            <a:r>
              <a:rPr lang="cy-GB" dirty="0"/>
              <a:t>Cyfraddau diweithdra isel</a:t>
            </a:r>
            <a:endParaRPr lang="en-GB" dirty="0"/>
          </a:p>
          <a:p>
            <a:pPr lvl="0"/>
            <a:r>
              <a:rPr lang="cy-GB" dirty="0"/>
              <a:t>Lefel uchel o gynhyrchiant </a:t>
            </a:r>
            <a:endParaRPr lang="en-GB" dirty="0"/>
          </a:p>
          <a:p>
            <a:pPr lvl="0"/>
            <a:r>
              <a:rPr lang="cy-GB" dirty="0"/>
              <a:t>Gweithlu medrus</a:t>
            </a:r>
            <a:endParaRPr lang="en-GB" dirty="0"/>
          </a:p>
          <a:p>
            <a:pPr lvl="0"/>
            <a:r>
              <a:rPr lang="cy-GB" dirty="0"/>
              <a:t>Defnydd cynaliadwy </a:t>
            </a:r>
            <a:r>
              <a:rPr lang="cy-GB" dirty="0" smtClean="0"/>
              <a:t>o adnoddau </a:t>
            </a:r>
            <a:endParaRPr lang="en-GB" dirty="0"/>
          </a:p>
          <a:p>
            <a:pPr lvl="0"/>
            <a:r>
              <a:rPr lang="cy-GB" dirty="0"/>
              <a:t>Arloesi</a:t>
            </a:r>
            <a:endParaRPr lang="en-GB" dirty="0"/>
          </a:p>
          <a:p>
            <a:pPr lvl="0"/>
            <a:r>
              <a:rPr lang="cy-GB" dirty="0"/>
              <a:t>Seilwaith </a:t>
            </a:r>
            <a:endParaRPr lang="en-GB" dirty="0"/>
          </a:p>
          <a:p>
            <a:pPr marL="0" indent="0">
              <a:buNone/>
            </a:pPr>
            <a:endParaRPr lang="en-GB" dirty="0"/>
          </a:p>
        </p:txBody>
      </p:sp>
      <p:sp>
        <p:nvSpPr>
          <p:cNvPr id="6" name="Oval Callout 5"/>
          <p:cNvSpPr/>
          <p:nvPr/>
        </p:nvSpPr>
        <p:spPr>
          <a:xfrm>
            <a:off x="5364088" y="1196752"/>
            <a:ext cx="3322712" cy="1627818"/>
          </a:xfrm>
          <a:prstGeom prst="wedgeEllipseCallout">
            <a:avLst>
              <a:gd name="adj1" fmla="val 34761"/>
              <a:gd name="adj2" fmla="val 584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741342" y="1417638"/>
            <a:ext cx="2945458" cy="1200329"/>
          </a:xfrm>
          <a:prstGeom prst="rect">
            <a:avLst/>
          </a:prstGeom>
          <a:noFill/>
        </p:spPr>
        <p:txBody>
          <a:bodyPr wrap="square" rtlCol="0">
            <a:spAutoFit/>
          </a:bodyPr>
          <a:lstStyle/>
          <a:p>
            <a:r>
              <a:rPr lang="cy-GB" dirty="0">
                <a:solidFill>
                  <a:schemeClr val="bg1"/>
                </a:solidFill>
              </a:rPr>
              <a:t>Pa feini prawf eraill y byddech chi’n eu defnyddio i ddiffinio Cymru </a:t>
            </a:r>
            <a:r>
              <a:rPr lang="en-US" dirty="0" err="1" smtClean="0">
                <a:solidFill>
                  <a:schemeClr val="bg1"/>
                </a:solidFill>
              </a:rPr>
              <a:t>lewyrchus</a:t>
            </a:r>
            <a:r>
              <a:rPr lang="cy-GB" dirty="0" smtClean="0">
                <a:solidFill>
                  <a:schemeClr val="bg1"/>
                </a:solidFill>
              </a:rPr>
              <a:t>? </a:t>
            </a:r>
            <a:endParaRPr lang="en-GB" dirty="0">
              <a:solidFill>
                <a:schemeClr val="bg1"/>
              </a:solidFill>
            </a:endParaRPr>
          </a:p>
          <a:p>
            <a:endParaRPr lang="en-GB" dirty="0">
              <a:solidFill>
                <a:schemeClr val="bg1"/>
              </a:solidFill>
            </a:endParaRPr>
          </a:p>
        </p:txBody>
      </p:sp>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668344" y="3007133"/>
            <a:ext cx="1332708" cy="874978"/>
          </a:xfrm>
          <a:prstGeom prst="rect">
            <a:avLst/>
          </a:prstGeom>
        </p:spPr>
      </p:pic>
      <p:pic>
        <p:nvPicPr>
          <p:cNvPr id="4" name="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88252" y="68035"/>
            <a:ext cx="812800" cy="812800"/>
          </a:xfrm>
          <a:prstGeom prst="rect">
            <a:avLst/>
          </a:prstGeom>
        </p:spPr>
      </p:pic>
    </p:spTree>
    <p:extLst>
      <p:ext uri="{BB962C8B-B14F-4D97-AF65-F5344CB8AC3E}">
        <p14:creationId xmlns:p14="http://schemas.microsoft.com/office/powerpoint/2010/main" val="17213845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349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cy-GB" dirty="0"/>
              <a:t>Twf Economaidd</a:t>
            </a:r>
            <a:endParaRPr lang="en-GB" dirty="0"/>
          </a:p>
        </p:txBody>
      </p:sp>
      <p:sp>
        <p:nvSpPr>
          <p:cNvPr id="3" name="Content Placeholder 2"/>
          <p:cNvSpPr>
            <a:spLocks noGrp="1"/>
          </p:cNvSpPr>
          <p:nvPr>
            <p:ph idx="1"/>
          </p:nvPr>
        </p:nvSpPr>
        <p:spPr/>
        <p:txBody>
          <a:bodyPr>
            <a:normAutofit fontScale="62500" lnSpcReduction="20000"/>
          </a:bodyPr>
          <a:lstStyle/>
          <a:p>
            <a:pPr lvl="0"/>
            <a:r>
              <a:rPr lang="cy-GB" dirty="0"/>
              <a:t>Gwerth Ychwanegol Gros (GYG) yw mesur y cynnydd yng ngwerth yr economi yn  sgil y nwyddau a’r gwasanaethau a gynhyrchir. </a:t>
            </a:r>
            <a:endParaRPr lang="en-GB" dirty="0"/>
          </a:p>
          <a:p>
            <a:r>
              <a:rPr lang="en-GB" dirty="0"/>
              <a:t> </a:t>
            </a:r>
          </a:p>
          <a:p>
            <a:pPr lvl="0"/>
            <a:r>
              <a:rPr lang="cy-GB" dirty="0"/>
              <a:t>Cynyddodd GYG y pen 2.8% rhwng 2014 a 2015 yng Nghymru: £18,002 (Llundain: £43,629), tra cynyddodd GYG y pen ar gyfer y Deyrnas Unedig 2.1%</a:t>
            </a:r>
            <a:endParaRPr lang="en-GB" dirty="0"/>
          </a:p>
          <a:p>
            <a:r>
              <a:rPr lang="en-GB" dirty="0"/>
              <a:t> </a:t>
            </a:r>
          </a:p>
          <a:p>
            <a:pPr lvl="0"/>
            <a:r>
              <a:rPr lang="cy-GB" dirty="0"/>
              <a:t>Roedd GYG y pen yn y gweithle yng Nghymru yn 2015 71.0 y cant o gyfartaledd y DU, sef yr isaf ymhlith y gwledydd datganoledig a rhanbarthau Lloegr. </a:t>
            </a:r>
            <a:endParaRPr lang="en-GB" dirty="0"/>
          </a:p>
          <a:p>
            <a:endParaRPr lang="en-GB" sz="2600" dirty="0" smtClean="0"/>
          </a:p>
          <a:p>
            <a:pPr lvl="0"/>
            <a:r>
              <a:rPr lang="cy-GB" dirty="0"/>
              <a:t>GYG y pen yn nwyrain Cymru a gorllewin Cymru a’r Cymoedd yn 84.0 y cant a 63.3 y cant o gyfartaledd y DU yn eu tro.</a:t>
            </a:r>
            <a:endParaRPr lang="en-GB" dirty="0"/>
          </a:p>
          <a:p>
            <a:r>
              <a:rPr lang="en-GB" dirty="0"/>
              <a:t> </a:t>
            </a:r>
          </a:p>
          <a:p>
            <a:pPr marL="0" indent="0">
              <a:buNone/>
            </a:pPr>
            <a:endParaRPr lang="en-GB" sz="2000" dirty="0" smtClean="0"/>
          </a:p>
          <a:p>
            <a:endParaRPr lang="en-GB" sz="2000" dirty="0" smtClean="0"/>
          </a:p>
          <a:p>
            <a:endParaRPr lang="en-GB" baseline="-25000" dirty="0"/>
          </a:p>
          <a:p>
            <a:endParaRPr lang="en-GB" dirty="0"/>
          </a:p>
        </p:txBody>
      </p:sp>
      <p:pic>
        <p:nvPicPr>
          <p:cNvPr id="4" name="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28384" y="92075"/>
            <a:ext cx="812800" cy="812800"/>
          </a:xfrm>
          <a:prstGeom prst="rect">
            <a:avLst/>
          </a:prstGeom>
        </p:spPr>
      </p:pic>
    </p:spTree>
    <p:extLst>
      <p:ext uri="{BB962C8B-B14F-4D97-AF65-F5344CB8AC3E}">
        <p14:creationId xmlns:p14="http://schemas.microsoft.com/office/powerpoint/2010/main" val="31678854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856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cy-GB" dirty="0"/>
              <a:t>Cyfraddau Diweithdra yng Nghymru</a:t>
            </a:r>
            <a:endParaRPr lang="en-GB" dirty="0"/>
          </a:p>
        </p:txBody>
      </p:sp>
      <p:sp>
        <p:nvSpPr>
          <p:cNvPr id="3" name="Content Placeholder 2"/>
          <p:cNvSpPr>
            <a:spLocks noGrp="1"/>
          </p:cNvSpPr>
          <p:nvPr>
            <p:ph idx="1"/>
          </p:nvPr>
        </p:nvSpPr>
        <p:spPr>
          <a:xfrm>
            <a:off x="603470" y="1417638"/>
            <a:ext cx="7937060" cy="2940302"/>
          </a:xfrm>
        </p:spPr>
        <p:txBody>
          <a:bodyPr>
            <a:noAutofit/>
          </a:bodyPr>
          <a:lstStyle/>
          <a:p>
            <a:r>
              <a:rPr lang="cy-GB" sz="1600" dirty="0"/>
              <a:t>Pobl ddi-waith yw’r rheini sydd heb waith ac sydd wedi bod wrthi’n chwilio am waith yn ystod y 4 wythnos ddiwethaf ac maent ar gael i ddechrau yn ystod y 2 wythnos ddiwethaf.  Mae hefyd yn cynnwys y rheini sydd heb waith ond sydd wedi dod o hyd i swydd ac sy’n disgwyl dechrau arni yn ystod y 2 wythnos nesaf. (Diffiniad y Sefydliad Llafur Rhyngwladol) </a:t>
            </a:r>
            <a:endParaRPr lang="en-GB" sz="1600" dirty="0"/>
          </a:p>
          <a:p>
            <a:r>
              <a:rPr lang="en-GB" sz="1600" dirty="0"/>
              <a:t> </a:t>
            </a:r>
          </a:p>
          <a:p>
            <a:pPr lvl="0"/>
            <a:r>
              <a:rPr lang="cy-GB" sz="1600" dirty="0"/>
              <a:t>Cyfradd cyflogaeth 72.4% (Gorffennaf 2017) yng Nghymru (Y DU:</a:t>
            </a:r>
            <a:r>
              <a:rPr lang="en-GB" sz="1600" dirty="0"/>
              <a:t> 75.3%)</a:t>
            </a:r>
          </a:p>
          <a:p>
            <a:pPr lvl="0"/>
            <a:r>
              <a:rPr lang="cy-GB" sz="1600" dirty="0"/>
              <a:t>Cyfradd cyflogaeth 4.3% (Gorffennaf 2017) yng Nghymru (Y DU:</a:t>
            </a:r>
            <a:r>
              <a:rPr lang="en-GB" sz="1600" dirty="0"/>
              <a:t> 4.3%)</a:t>
            </a:r>
          </a:p>
          <a:p>
            <a:pPr lvl="0"/>
            <a:r>
              <a:rPr lang="cy-GB" sz="1600" dirty="0"/>
              <a:t>Cyfradd anweithgarwch 24.2% (Gorffennaf 2017) yng Nghymru (Y DU:</a:t>
            </a:r>
            <a:r>
              <a:rPr lang="en-GB" sz="1600" dirty="0"/>
              <a:t> 21.2%)</a:t>
            </a:r>
          </a:p>
          <a:p>
            <a:pPr marL="0" indent="0">
              <a:buNone/>
            </a:pPr>
            <a:endParaRPr lang="en-GB" sz="1600" dirty="0"/>
          </a:p>
          <a:p>
            <a:pPr marL="0" indent="0">
              <a:buNone/>
            </a:pPr>
            <a:r>
              <a:rPr lang="en-GB" sz="1600" dirty="0">
                <a:hlinkClick r:id="rId5"/>
              </a:rPr>
              <a:t>http://gov.wales/statistics-and-research/key-economic-statistics/?lang=en</a:t>
            </a:r>
            <a:r>
              <a:rPr lang="en-GB" sz="1600" dirty="0"/>
              <a:t> </a:t>
            </a:r>
          </a:p>
        </p:txBody>
      </p:sp>
      <p:pic>
        <p:nvPicPr>
          <p:cNvPr id="4" name="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34130" y="15753"/>
            <a:ext cx="812800" cy="812800"/>
          </a:xfrm>
          <a:prstGeom prst="rect">
            <a:avLst/>
          </a:prstGeom>
        </p:spPr>
      </p:pic>
    </p:spTree>
    <p:extLst>
      <p:ext uri="{BB962C8B-B14F-4D97-AF65-F5344CB8AC3E}">
        <p14:creationId xmlns:p14="http://schemas.microsoft.com/office/powerpoint/2010/main" val="195323755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622"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9133"/>
            <a:ext cx="8229600" cy="1143000"/>
          </a:xfrm>
        </p:spPr>
        <p:txBody>
          <a:bodyPr>
            <a:normAutofit/>
          </a:bodyPr>
          <a:lstStyle/>
          <a:p>
            <a:pPr lvl="0"/>
            <a:r>
              <a:rPr lang="cy-GB" sz="2800" dirty="0"/>
              <a:t>Cyfanswm Gweithgarwch Entrepreneuraidd cyfnod cynnar yng Ngwledydd y DU (2006 – 2016)</a:t>
            </a:r>
            <a:endParaRPr lang="en-GB" sz="2800" dirty="0"/>
          </a:p>
        </p:txBody>
      </p:sp>
      <p:sp>
        <p:nvSpPr>
          <p:cNvPr id="6" name="Rectangle 5"/>
          <p:cNvSpPr/>
          <p:nvPr/>
        </p:nvSpPr>
        <p:spPr>
          <a:xfrm>
            <a:off x="281816" y="3724127"/>
            <a:ext cx="3238194" cy="369332"/>
          </a:xfrm>
          <a:prstGeom prst="rect">
            <a:avLst/>
          </a:prstGeom>
        </p:spPr>
        <p:txBody>
          <a:bodyPr wrap="none">
            <a:spAutoFit/>
          </a:bodyPr>
          <a:lstStyle/>
          <a:p>
            <a:pPr lvl="0" eaLnBrk="0" fontAlgn="base" hangingPunct="0">
              <a:spcBef>
                <a:spcPct val="0"/>
              </a:spcBef>
              <a:spcAft>
                <a:spcPct val="0"/>
              </a:spcAft>
            </a:pPr>
            <a:r>
              <a:rPr lang="en-GB" altLang="en-US" dirty="0">
                <a:latin typeface="Calibri" panose="020F0502020204030204" pitchFamily="34" charset="0"/>
                <a:ea typeface="Calibri" panose="020F0502020204030204" pitchFamily="34" charset="0"/>
                <a:cs typeface="Times New Roman" panose="02020603050405020304" pitchFamily="18" charset="0"/>
              </a:rPr>
              <a:t>Source:  GEM UK APS 2002-2016</a:t>
            </a:r>
            <a:endParaRPr lang="en-GB" altLang="en-US" sz="3200" dirty="0">
              <a:latin typeface="Arial" panose="020B0604020202020204" pitchFamily="34" charset="0"/>
            </a:endParaRPr>
          </a:p>
        </p:txBody>
      </p:sp>
      <p:graphicFrame>
        <p:nvGraphicFramePr>
          <p:cNvPr id="8" name="Content Placeholder 7"/>
          <p:cNvGraphicFramePr>
            <a:graphicFrameLocks noGrp="1"/>
          </p:cNvGraphicFramePr>
          <p:nvPr>
            <p:ph idx="1"/>
            <p:extLst/>
          </p:nvPr>
        </p:nvGraphicFramePr>
        <p:xfrm>
          <a:off x="281816" y="1581030"/>
          <a:ext cx="8665210" cy="1854200"/>
        </p:xfrm>
        <a:graphic>
          <a:graphicData uri="http://schemas.openxmlformats.org/drawingml/2006/table">
            <a:tbl>
              <a:tblPr firstRow="1" bandRow="1">
                <a:tableStyleId>{5C22544A-7EE6-4342-B048-85BDC9FD1C3A}</a:tableStyleId>
              </a:tblPr>
              <a:tblGrid>
                <a:gridCol w="1121410">
                  <a:extLst>
                    <a:ext uri="{9D8B030D-6E8A-4147-A177-3AD203B41FA5}">
                      <a16:colId xmlns:a16="http://schemas.microsoft.com/office/drawing/2014/main" val="1529593636"/>
                    </a:ext>
                  </a:extLst>
                </a:gridCol>
                <a:gridCol w="685800">
                  <a:extLst>
                    <a:ext uri="{9D8B030D-6E8A-4147-A177-3AD203B41FA5}">
                      <a16:colId xmlns:a16="http://schemas.microsoft.com/office/drawing/2014/main" val="72802887"/>
                    </a:ext>
                  </a:extLst>
                </a:gridCol>
                <a:gridCol w="685800">
                  <a:extLst>
                    <a:ext uri="{9D8B030D-6E8A-4147-A177-3AD203B41FA5}">
                      <a16:colId xmlns:a16="http://schemas.microsoft.com/office/drawing/2014/main" val="857495951"/>
                    </a:ext>
                  </a:extLst>
                </a:gridCol>
                <a:gridCol w="685800">
                  <a:extLst>
                    <a:ext uri="{9D8B030D-6E8A-4147-A177-3AD203B41FA5}">
                      <a16:colId xmlns:a16="http://schemas.microsoft.com/office/drawing/2014/main" val="2743428977"/>
                    </a:ext>
                  </a:extLst>
                </a:gridCol>
                <a:gridCol w="685800">
                  <a:extLst>
                    <a:ext uri="{9D8B030D-6E8A-4147-A177-3AD203B41FA5}">
                      <a16:colId xmlns:a16="http://schemas.microsoft.com/office/drawing/2014/main" val="2605643279"/>
                    </a:ext>
                  </a:extLst>
                </a:gridCol>
                <a:gridCol w="685800">
                  <a:extLst>
                    <a:ext uri="{9D8B030D-6E8A-4147-A177-3AD203B41FA5}">
                      <a16:colId xmlns:a16="http://schemas.microsoft.com/office/drawing/2014/main" val="2676499106"/>
                    </a:ext>
                  </a:extLst>
                </a:gridCol>
                <a:gridCol w="685800">
                  <a:extLst>
                    <a:ext uri="{9D8B030D-6E8A-4147-A177-3AD203B41FA5}">
                      <a16:colId xmlns:a16="http://schemas.microsoft.com/office/drawing/2014/main" val="728347742"/>
                    </a:ext>
                  </a:extLst>
                </a:gridCol>
                <a:gridCol w="685800">
                  <a:extLst>
                    <a:ext uri="{9D8B030D-6E8A-4147-A177-3AD203B41FA5}">
                      <a16:colId xmlns:a16="http://schemas.microsoft.com/office/drawing/2014/main" val="1391826120"/>
                    </a:ext>
                  </a:extLst>
                </a:gridCol>
                <a:gridCol w="685800">
                  <a:extLst>
                    <a:ext uri="{9D8B030D-6E8A-4147-A177-3AD203B41FA5}">
                      <a16:colId xmlns:a16="http://schemas.microsoft.com/office/drawing/2014/main" val="3152293890"/>
                    </a:ext>
                  </a:extLst>
                </a:gridCol>
                <a:gridCol w="685800">
                  <a:extLst>
                    <a:ext uri="{9D8B030D-6E8A-4147-A177-3AD203B41FA5}">
                      <a16:colId xmlns:a16="http://schemas.microsoft.com/office/drawing/2014/main" val="2480461707"/>
                    </a:ext>
                  </a:extLst>
                </a:gridCol>
                <a:gridCol w="685800">
                  <a:extLst>
                    <a:ext uri="{9D8B030D-6E8A-4147-A177-3AD203B41FA5}">
                      <a16:colId xmlns:a16="http://schemas.microsoft.com/office/drawing/2014/main" val="2408333552"/>
                    </a:ext>
                  </a:extLst>
                </a:gridCol>
                <a:gridCol w="685800">
                  <a:extLst>
                    <a:ext uri="{9D8B030D-6E8A-4147-A177-3AD203B41FA5}">
                      <a16:colId xmlns:a16="http://schemas.microsoft.com/office/drawing/2014/main" val="652625944"/>
                    </a:ext>
                  </a:extLst>
                </a:gridCol>
              </a:tblGrid>
              <a:tr h="370840">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 </a:t>
                      </a: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2006</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2007</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2008</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2009</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2010</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2011</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2012</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2013</a:t>
                      </a:r>
                      <a:endParaRPr lang="en-GB" sz="16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2014</a:t>
                      </a:r>
                      <a:endParaRPr lang="en-GB" sz="16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2015</a:t>
                      </a:r>
                      <a:endParaRPr lang="en-GB" sz="16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2016</a:t>
                      </a:r>
                      <a:endParaRPr lang="en-GB" sz="16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46658550"/>
                  </a:ext>
                </a:extLst>
              </a:tr>
              <a:tr h="370840">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England</a:t>
                      </a:r>
                      <a:endParaRPr lang="en-GB" sz="16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smtClean="0">
                          <a:effectLst/>
                          <a:latin typeface="+mn-lt"/>
                          <a:ea typeface="Calibri" panose="020F0502020204030204" pitchFamily="34" charset="0"/>
                          <a:cs typeface="Times New Roman" panose="02020603050405020304" pitchFamily="18" charset="0"/>
                        </a:rPr>
                        <a:t>6.1</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5.7</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5.7</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6.0</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6.7</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7.7</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10.3</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7.5</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9.1</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7.2</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9.2</a:t>
                      </a:r>
                    </a:p>
                  </a:txBody>
                  <a:tcPr marL="68580" marR="68580" marT="0" marB="0"/>
                </a:tc>
                <a:extLst>
                  <a:ext uri="{0D108BD9-81ED-4DB2-BD59-A6C34878D82A}">
                    <a16:rowId xmlns:a16="http://schemas.microsoft.com/office/drawing/2014/main" val="3474366057"/>
                  </a:ext>
                </a:extLst>
              </a:tr>
              <a:tr h="370840">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Wales</a:t>
                      </a:r>
                      <a:endParaRPr lang="en-GB" sz="16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5.5</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5.3</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5.3</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6.0</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5.8</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8.1</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7.0</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5.4</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7.1</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6.8</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7.6</a:t>
                      </a:r>
                    </a:p>
                  </a:txBody>
                  <a:tcPr marL="68580" marR="68580" marT="0" marB="0"/>
                </a:tc>
                <a:extLst>
                  <a:ext uri="{0D108BD9-81ED-4DB2-BD59-A6C34878D82A}">
                    <a16:rowId xmlns:a16="http://schemas.microsoft.com/office/drawing/2014/main" val="3595461321"/>
                  </a:ext>
                </a:extLst>
              </a:tr>
              <a:tr h="370840">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Scotland</a:t>
                      </a:r>
                      <a:endParaRPr lang="en-GB" sz="16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4.1</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4.6</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4.5</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3.6</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4.2</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6.2</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6.9</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6.8</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5.4</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6.7</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7.3</a:t>
                      </a:r>
                    </a:p>
                  </a:txBody>
                  <a:tcPr marL="68580" marR="68580" marT="0" marB="0"/>
                </a:tc>
                <a:extLst>
                  <a:ext uri="{0D108BD9-81ED-4DB2-BD59-A6C34878D82A}">
                    <a16:rowId xmlns:a16="http://schemas.microsoft.com/office/drawing/2014/main" val="3791052998"/>
                  </a:ext>
                </a:extLst>
              </a:tr>
              <a:tr h="370840">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N. Ireland</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3.7</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4.9</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4.8</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5.2</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6.4</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7.1</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7.1</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5.1</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6.7</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5.4</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6.3</a:t>
                      </a:r>
                    </a:p>
                  </a:txBody>
                  <a:tcPr marL="68580" marR="68580" marT="0" marB="0"/>
                </a:tc>
                <a:extLst>
                  <a:ext uri="{0D108BD9-81ED-4DB2-BD59-A6C34878D82A}">
                    <a16:rowId xmlns:a16="http://schemas.microsoft.com/office/drawing/2014/main" val="2803533064"/>
                  </a:ext>
                </a:extLst>
              </a:tr>
            </a:tbl>
          </a:graphicData>
        </a:graphic>
      </p:graphicFrame>
      <p:sp>
        <p:nvSpPr>
          <p:cNvPr id="13" name="TextBox 12"/>
          <p:cNvSpPr txBox="1"/>
          <p:nvPr/>
        </p:nvSpPr>
        <p:spPr>
          <a:xfrm>
            <a:off x="4919666" y="3856776"/>
            <a:ext cx="2664296" cy="1200329"/>
          </a:xfrm>
          <a:prstGeom prst="rect">
            <a:avLst/>
          </a:prstGeom>
          <a:noFill/>
        </p:spPr>
        <p:txBody>
          <a:bodyPr wrap="square" rtlCol="0">
            <a:spAutoFit/>
          </a:bodyPr>
          <a:lstStyle/>
          <a:p>
            <a:r>
              <a:rPr lang="en-GB" dirty="0">
                <a:solidFill>
                  <a:schemeClr val="bg1"/>
                </a:solidFill>
              </a:rPr>
              <a:t>Describe Wales’ entrepreneurial activity compared to the other UK Home Nations.</a:t>
            </a:r>
          </a:p>
        </p:txBody>
      </p:sp>
      <p:pic>
        <p:nvPicPr>
          <p:cNvPr id="3" name="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74000" y="479333"/>
            <a:ext cx="812800" cy="812800"/>
          </a:xfrm>
          <a:prstGeom prst="rect">
            <a:avLst/>
          </a:prstGeom>
        </p:spPr>
      </p:pic>
    </p:spTree>
    <p:extLst>
      <p:ext uri="{BB962C8B-B14F-4D97-AF65-F5344CB8AC3E}">
        <p14:creationId xmlns:p14="http://schemas.microsoft.com/office/powerpoint/2010/main" val="8471674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9149"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Callout 4"/>
          <p:cNvSpPr/>
          <p:nvPr/>
        </p:nvSpPr>
        <p:spPr>
          <a:xfrm>
            <a:off x="4226583" y="3053871"/>
            <a:ext cx="3249098" cy="2019119"/>
          </a:xfrm>
          <a:prstGeom prst="wedgeEllipseCallout">
            <a:avLst>
              <a:gd name="adj1" fmla="val 52169"/>
              <a:gd name="adj2" fmla="val 484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pPr lvl="0"/>
            <a:r>
              <a:rPr lang="cy-GB" dirty="0"/>
              <a:t>Entrepreneuriaid yng Nghymru</a:t>
            </a:r>
            <a:endParaRPr lang="en-GB" dirty="0"/>
          </a:p>
        </p:txBody>
      </p:sp>
      <p:sp>
        <p:nvSpPr>
          <p:cNvPr id="3" name="Content Placeholder 2"/>
          <p:cNvSpPr>
            <a:spLocks noGrp="1"/>
          </p:cNvSpPr>
          <p:nvPr>
            <p:ph idx="1"/>
          </p:nvPr>
        </p:nvSpPr>
        <p:spPr>
          <a:xfrm>
            <a:off x="457200" y="1473305"/>
            <a:ext cx="8229600" cy="2191008"/>
          </a:xfrm>
        </p:spPr>
        <p:txBody>
          <a:bodyPr>
            <a:normAutofit fontScale="77500" lnSpcReduction="20000"/>
          </a:bodyPr>
          <a:lstStyle/>
          <a:p>
            <a:pPr lvl="0"/>
            <a:r>
              <a:rPr lang="cy-GB" dirty="0"/>
              <a:t>Mae Syniadau Mawr Cymru yn ymgyrch i ennyn diddordeb a brwdfrydedd pobl ifanc a phartneriaid, ac fe’i sefydlwyd yn 2010 (</a:t>
            </a:r>
            <a:r>
              <a:rPr lang="cy-GB" u="sng" dirty="0"/>
              <a:t>https://businesswales.gov.wales/bigideas/</a:t>
            </a:r>
            <a:r>
              <a:rPr lang="cy-GB" dirty="0"/>
              <a:t>)</a:t>
            </a:r>
            <a:endParaRPr lang="en-GB" dirty="0"/>
          </a:p>
          <a:p>
            <a:endParaRPr lang="en-GB" dirty="0"/>
          </a:p>
          <a:p>
            <a:pPr lvl="0"/>
            <a:r>
              <a:rPr lang="cy-GB" dirty="0"/>
              <a:t>Gwyliwch hwn: </a:t>
            </a: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83962" y="4663904"/>
            <a:ext cx="1476724" cy="969531"/>
          </a:xfrm>
          <a:prstGeom prst="rect">
            <a:avLst/>
          </a:prstGeom>
        </p:spPr>
      </p:pic>
      <p:sp>
        <p:nvSpPr>
          <p:cNvPr id="6" name="TextBox 5"/>
          <p:cNvSpPr txBox="1"/>
          <p:nvPr/>
        </p:nvSpPr>
        <p:spPr>
          <a:xfrm>
            <a:off x="4703104" y="3324767"/>
            <a:ext cx="2664296" cy="1477328"/>
          </a:xfrm>
          <a:prstGeom prst="rect">
            <a:avLst/>
          </a:prstGeom>
          <a:noFill/>
        </p:spPr>
        <p:txBody>
          <a:bodyPr wrap="square" rtlCol="0">
            <a:spAutoFit/>
          </a:bodyPr>
          <a:lstStyle/>
          <a:p>
            <a:r>
              <a:rPr lang="cy-GB" dirty="0">
                <a:solidFill>
                  <a:schemeClr val="bg1"/>
                </a:solidFill>
              </a:rPr>
              <a:t>Yn entrepreneur o’ch geni?</a:t>
            </a:r>
            <a:r>
              <a:rPr lang="en-GB" dirty="0">
                <a:solidFill>
                  <a:schemeClr val="bg1"/>
                </a:solidFill>
              </a:rPr>
              <a:t>  </a:t>
            </a:r>
            <a:r>
              <a:rPr lang="cy-GB" dirty="0">
                <a:solidFill>
                  <a:schemeClr val="bg1"/>
                </a:solidFill>
              </a:rPr>
              <a:t>Beth sydd ei angen i feithrin ysbryd entrepreneuraidd yng Nghymru?</a:t>
            </a:r>
            <a:endParaRPr lang="en-GB" dirty="0">
              <a:solidFill>
                <a:schemeClr val="bg1"/>
              </a:solidFill>
            </a:endParaRPr>
          </a:p>
        </p:txBody>
      </p:sp>
      <p:pic>
        <p:nvPicPr>
          <p:cNvPr id="7" name="Picture 6">
            <a:hlinkClick r:id="rId6"/>
            <a:extLst>
              <a:ext uri="{FF2B5EF4-FFF2-40B4-BE49-F238E27FC236}">
                <a16:creationId xmlns:a16="http://schemas.microsoft.com/office/drawing/2014/main" id="{121CF0CA-3488-46C8-A40B-151018EF61AE}"/>
              </a:ext>
            </a:extLst>
          </p:cNvPr>
          <p:cNvPicPr>
            <a:picLocks noChangeAspect="1"/>
          </p:cNvPicPr>
          <p:nvPr/>
        </p:nvPicPr>
        <p:blipFill>
          <a:blip r:embed="rId7"/>
          <a:stretch>
            <a:fillRect/>
          </a:stretch>
        </p:blipFill>
        <p:spPr>
          <a:xfrm>
            <a:off x="755576" y="3701979"/>
            <a:ext cx="2974183" cy="1673128"/>
          </a:xfrm>
          <a:prstGeom prst="rect">
            <a:avLst/>
          </a:prstGeom>
        </p:spPr>
      </p:pic>
      <p:pic>
        <p:nvPicPr>
          <p:cNvPr id="8" name="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958212" y="95453"/>
            <a:ext cx="812800" cy="812800"/>
          </a:xfrm>
          <a:prstGeom prst="rect">
            <a:avLst/>
          </a:prstGeom>
        </p:spPr>
      </p:pic>
    </p:spTree>
    <p:extLst>
      <p:ext uri="{BB962C8B-B14F-4D97-AF65-F5344CB8AC3E}">
        <p14:creationId xmlns:p14="http://schemas.microsoft.com/office/powerpoint/2010/main" val="13272726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1757"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cy-GB" sz="3600" b="1" dirty="0"/>
              <a:t>Cynllun Buddsoddi yn Seilwaith Cymru </a:t>
            </a:r>
            <a:r>
              <a:rPr lang="cy-GB" sz="3600" b="1" dirty="0" smtClean="0"/>
              <a:t/>
            </a:r>
            <a:br>
              <a:rPr lang="cy-GB" sz="3600" b="1" dirty="0" smtClean="0"/>
            </a:br>
            <a:r>
              <a:rPr lang="cy-GB" sz="3600" b="1" dirty="0" smtClean="0"/>
              <a:t>i </a:t>
            </a:r>
            <a:r>
              <a:rPr lang="cy-GB" sz="3600" b="1" dirty="0"/>
              <a:t>Hybu Twf a Swyddi </a:t>
            </a:r>
            <a:endParaRPr lang="en-GB" dirty="0"/>
          </a:p>
        </p:txBody>
      </p:sp>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106362" y="3068960"/>
            <a:ext cx="1580438" cy="2073894"/>
          </a:xfrm>
          <a:prstGeom prst="rect">
            <a:avLst/>
          </a:prstGeom>
        </p:spPr>
      </p:pic>
      <p:sp>
        <p:nvSpPr>
          <p:cNvPr id="7" name="TextBox 6"/>
          <p:cNvSpPr txBox="1"/>
          <p:nvPr/>
        </p:nvSpPr>
        <p:spPr>
          <a:xfrm>
            <a:off x="464677" y="1196752"/>
            <a:ext cx="7632848" cy="646331"/>
          </a:xfrm>
          <a:prstGeom prst="rect">
            <a:avLst/>
          </a:prstGeom>
          <a:noFill/>
        </p:spPr>
        <p:txBody>
          <a:bodyPr wrap="square" rtlCol="0">
            <a:spAutoFit/>
          </a:bodyPr>
          <a:lstStyle/>
          <a:p>
            <a:endParaRPr lang="en-GB" dirty="0" smtClean="0"/>
          </a:p>
          <a:p>
            <a:r>
              <a:rPr lang="en-GB" dirty="0" smtClean="0"/>
              <a:t> </a:t>
            </a:r>
            <a:endParaRPr lang="en-GB" dirty="0"/>
          </a:p>
        </p:txBody>
      </p:sp>
      <p:sp>
        <p:nvSpPr>
          <p:cNvPr id="3" name="Rectangle 2"/>
          <p:cNvSpPr/>
          <p:nvPr/>
        </p:nvSpPr>
        <p:spPr>
          <a:xfrm>
            <a:off x="486598" y="1330890"/>
            <a:ext cx="6821705" cy="3970318"/>
          </a:xfrm>
          <a:prstGeom prst="rect">
            <a:avLst/>
          </a:prstGeom>
        </p:spPr>
        <p:txBody>
          <a:bodyPr wrap="square">
            <a:spAutoFit/>
          </a:bodyPr>
          <a:lstStyle/>
          <a:p>
            <a:endParaRPr lang="en-GB" dirty="0"/>
          </a:p>
          <a:p>
            <a:pPr marL="285750" indent="-285750">
              <a:buFont typeface="Arial" panose="020B0604020202020204" pitchFamily="34" charset="0"/>
              <a:buChar char="•"/>
            </a:pPr>
            <a:r>
              <a:rPr lang="en-GB" dirty="0" smtClean="0"/>
              <a:t>•</a:t>
            </a:r>
            <a:r>
              <a:rPr lang="en-GB" dirty="0" err="1" smtClean="0"/>
              <a:t>Gwella</a:t>
            </a:r>
            <a:r>
              <a:rPr lang="en-GB" dirty="0" smtClean="0"/>
              <a:t> </a:t>
            </a:r>
            <a:r>
              <a:rPr lang="en-GB" dirty="0" err="1"/>
              <a:t>rhwydweithiau</a:t>
            </a:r>
            <a:r>
              <a:rPr lang="en-GB" dirty="0"/>
              <a:t> </a:t>
            </a:r>
            <a:r>
              <a:rPr lang="en-GB" dirty="0" err="1"/>
              <a:t>trafnidiaeth</a:t>
            </a:r>
            <a:r>
              <a:rPr lang="en-GB" dirty="0"/>
              <a:t>, </a:t>
            </a:r>
            <a:r>
              <a:rPr lang="en-GB" dirty="0" err="1"/>
              <a:t>yn</a:t>
            </a:r>
            <a:r>
              <a:rPr lang="en-GB" dirty="0"/>
              <a:t> </a:t>
            </a:r>
            <a:r>
              <a:rPr lang="en-GB" dirty="0" err="1"/>
              <a:t>enwedig</a:t>
            </a:r>
            <a:r>
              <a:rPr lang="en-GB" dirty="0"/>
              <a:t> y </a:t>
            </a:r>
            <a:r>
              <a:rPr lang="en-GB" dirty="0" err="1"/>
              <a:t>cysylltiadau</a:t>
            </a:r>
            <a:r>
              <a:rPr lang="en-GB" dirty="0"/>
              <a:t> </a:t>
            </a:r>
            <a:r>
              <a:rPr lang="en-GB" dirty="0" err="1"/>
              <a:t>rhwng</a:t>
            </a:r>
            <a:r>
              <a:rPr lang="en-GB" dirty="0"/>
              <a:t> y </a:t>
            </a:r>
            <a:r>
              <a:rPr lang="en-GB" dirty="0" err="1"/>
              <a:t>dwyrain</a:t>
            </a:r>
            <a:r>
              <a:rPr lang="en-GB" dirty="0"/>
              <a:t> </a:t>
            </a:r>
            <a:r>
              <a:rPr lang="en-GB" dirty="0" err="1"/>
              <a:t>a’r</a:t>
            </a:r>
            <a:r>
              <a:rPr lang="en-GB" dirty="0"/>
              <a:t> </a:t>
            </a:r>
            <a:r>
              <a:rPr lang="en-GB" dirty="0" err="1"/>
              <a:t>gorllewin</a:t>
            </a:r>
            <a:r>
              <a:rPr lang="en-GB" dirty="0"/>
              <a:t> </a:t>
            </a:r>
            <a:r>
              <a:rPr lang="en-GB" dirty="0" err="1"/>
              <a:t>yn</a:t>
            </a:r>
            <a:r>
              <a:rPr lang="en-GB" dirty="0"/>
              <a:t> y </a:t>
            </a:r>
            <a:r>
              <a:rPr lang="en-GB" dirty="0" err="1"/>
              <a:t>Gogledd</a:t>
            </a:r>
            <a:r>
              <a:rPr lang="en-GB" dirty="0"/>
              <a:t> ac </a:t>
            </a:r>
            <a:r>
              <a:rPr lang="en-GB" dirty="0" err="1"/>
              <a:t>yn</a:t>
            </a:r>
            <a:r>
              <a:rPr lang="en-GB" dirty="0"/>
              <a:t> y De. </a:t>
            </a:r>
          </a:p>
          <a:p>
            <a:endParaRPr lang="en-GB" dirty="0" smtClean="0"/>
          </a:p>
          <a:p>
            <a:pPr marL="285750" indent="-285750">
              <a:buFont typeface="Arial" panose="020B0604020202020204" pitchFamily="34" charset="0"/>
              <a:buChar char="•"/>
            </a:pPr>
            <a:r>
              <a:rPr lang="en-GB" dirty="0" err="1" smtClean="0"/>
              <a:t>Gwella</a:t>
            </a:r>
            <a:r>
              <a:rPr lang="en-GB" dirty="0" smtClean="0"/>
              <a:t> </a:t>
            </a:r>
            <a:r>
              <a:rPr lang="en-GB" dirty="0" err="1"/>
              <a:t>rhwydweithiau</a:t>
            </a:r>
            <a:r>
              <a:rPr lang="en-GB" dirty="0"/>
              <a:t> </a:t>
            </a:r>
            <a:r>
              <a:rPr lang="en-GB" dirty="0" err="1"/>
              <a:t>telathrebu</a:t>
            </a:r>
            <a:r>
              <a:rPr lang="en-GB" dirty="0" smtClean="0"/>
              <a:t>.</a:t>
            </a:r>
          </a:p>
          <a:p>
            <a:endParaRPr lang="en-GB" dirty="0" smtClean="0"/>
          </a:p>
          <a:p>
            <a:pPr marL="285750" indent="-285750">
              <a:buFont typeface="Arial" panose="020B0604020202020204" pitchFamily="34" charset="0"/>
              <a:buChar char="•"/>
            </a:pPr>
            <a:r>
              <a:rPr lang="en-GB" dirty="0" smtClean="0"/>
              <a:t> </a:t>
            </a:r>
            <a:r>
              <a:rPr lang="en-GB" dirty="0" err="1" smtClean="0"/>
              <a:t>Cefnogi</a:t>
            </a:r>
            <a:r>
              <a:rPr lang="en-GB" dirty="0" smtClean="0"/>
              <a:t> </a:t>
            </a:r>
            <a:r>
              <a:rPr lang="en-GB" dirty="0" err="1"/>
              <a:t>datblygiad</a:t>
            </a:r>
            <a:r>
              <a:rPr lang="en-GB" dirty="0"/>
              <a:t> y </a:t>
            </a:r>
            <a:r>
              <a:rPr lang="en-GB" dirty="0" err="1"/>
              <a:t>diwydiant</a:t>
            </a:r>
            <a:r>
              <a:rPr lang="en-GB" dirty="0"/>
              <a:t> </a:t>
            </a:r>
            <a:r>
              <a:rPr lang="en-GB" dirty="0" err="1"/>
              <a:t>ynni</a:t>
            </a:r>
            <a:r>
              <a:rPr lang="en-GB" dirty="0"/>
              <a:t> </a:t>
            </a:r>
            <a:r>
              <a:rPr lang="en-GB" dirty="0" err="1"/>
              <a:t>yng</a:t>
            </a:r>
            <a:r>
              <a:rPr lang="en-GB" dirty="0"/>
              <a:t> </a:t>
            </a:r>
            <a:r>
              <a:rPr lang="en-GB" dirty="0" err="1"/>
              <a:t>Nghymru</a:t>
            </a:r>
            <a:r>
              <a:rPr lang="en-GB" dirty="0"/>
              <a:t>. </a:t>
            </a:r>
            <a:endParaRPr lang="en-GB" dirty="0" smtClean="0"/>
          </a:p>
          <a:p>
            <a:endParaRPr lang="en-GB" dirty="0" smtClean="0"/>
          </a:p>
          <a:p>
            <a:pPr marL="285750" indent="-285750">
              <a:buFont typeface="Arial" panose="020B0604020202020204" pitchFamily="34" charset="0"/>
              <a:buChar char="•"/>
            </a:pPr>
            <a:r>
              <a:rPr lang="en-GB" dirty="0" err="1" smtClean="0"/>
              <a:t>Buddsoddi</a:t>
            </a:r>
            <a:r>
              <a:rPr lang="en-GB" dirty="0" smtClean="0"/>
              <a:t> </a:t>
            </a:r>
            <a:r>
              <a:rPr lang="en-GB" dirty="0" err="1"/>
              <a:t>mewn</a:t>
            </a:r>
            <a:r>
              <a:rPr lang="en-GB" dirty="0"/>
              <a:t> tai</a:t>
            </a:r>
            <a:r>
              <a:rPr lang="en-GB" dirty="0" smtClean="0"/>
              <a:t>.</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 </a:t>
            </a:r>
            <a:r>
              <a:rPr lang="en-GB" dirty="0" err="1" smtClean="0"/>
              <a:t>Darparu</a:t>
            </a:r>
            <a:r>
              <a:rPr lang="en-GB" dirty="0" smtClean="0"/>
              <a:t> </a:t>
            </a:r>
            <a:r>
              <a:rPr lang="en-GB" dirty="0" err="1"/>
              <a:t>gwasanaethau</a:t>
            </a:r>
            <a:r>
              <a:rPr lang="en-GB" dirty="0"/>
              <a:t> </a:t>
            </a:r>
            <a:r>
              <a:rPr lang="en-GB" dirty="0" err="1"/>
              <a:t>cyhoeddus</a:t>
            </a:r>
            <a:r>
              <a:rPr lang="en-GB" dirty="0"/>
              <a:t> </a:t>
            </a:r>
            <a:r>
              <a:rPr lang="en-GB" dirty="0" err="1"/>
              <a:t>mwy</a:t>
            </a:r>
            <a:r>
              <a:rPr lang="en-GB" dirty="0"/>
              <a:t> </a:t>
            </a:r>
            <a:r>
              <a:rPr lang="en-GB" dirty="0" err="1"/>
              <a:t>effeithlon</a:t>
            </a:r>
            <a:r>
              <a:rPr lang="en-GB" dirty="0"/>
              <a:t> a </a:t>
            </a:r>
            <a:r>
              <a:rPr lang="en-GB" dirty="0" err="1"/>
              <a:t>darbodus</a:t>
            </a:r>
            <a:r>
              <a:rPr lang="en-GB" dirty="0"/>
              <a:t>. </a:t>
            </a: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err="1" smtClean="0"/>
              <a:t>Gwella</a:t>
            </a:r>
            <a:r>
              <a:rPr lang="en-GB" dirty="0" smtClean="0"/>
              <a:t> </a:t>
            </a:r>
            <a:r>
              <a:rPr lang="en-GB" dirty="0" err="1"/>
              <a:t>ansawdd</a:t>
            </a:r>
            <a:r>
              <a:rPr lang="en-GB" dirty="0"/>
              <a:t> </a:t>
            </a:r>
            <a:r>
              <a:rPr lang="en-GB" dirty="0" err="1"/>
              <a:t>yr</a:t>
            </a:r>
            <a:r>
              <a:rPr lang="en-GB" dirty="0"/>
              <a:t> </a:t>
            </a:r>
            <a:r>
              <a:rPr lang="en-GB" dirty="0" err="1"/>
              <a:t>ystad</a:t>
            </a:r>
            <a:r>
              <a:rPr lang="en-GB" dirty="0"/>
              <a:t> </a:t>
            </a:r>
            <a:r>
              <a:rPr lang="en-GB" dirty="0" err="1"/>
              <a:t>addysg</a:t>
            </a:r>
            <a:r>
              <a:rPr lang="en-GB" dirty="0"/>
              <a:t>. • </a:t>
            </a:r>
            <a:r>
              <a:rPr lang="en-GB" dirty="0" err="1"/>
              <a:t>Datblygu</a:t>
            </a:r>
            <a:r>
              <a:rPr lang="en-GB" dirty="0"/>
              <a:t> </a:t>
            </a:r>
            <a:r>
              <a:rPr lang="en-GB" dirty="0" err="1"/>
              <a:t>ein</a:t>
            </a:r>
            <a:r>
              <a:rPr lang="en-GB" dirty="0"/>
              <a:t> </a:t>
            </a:r>
            <a:r>
              <a:rPr lang="en-GB" dirty="0" err="1"/>
              <a:t>Hardaloedd</a:t>
            </a:r>
            <a:r>
              <a:rPr lang="en-GB" dirty="0"/>
              <a:t> </a:t>
            </a:r>
            <a:r>
              <a:rPr lang="en-GB" dirty="0" err="1"/>
              <a:t>Menter</a:t>
            </a:r>
            <a:endParaRPr lang="en-GB" dirty="0">
              <a:solidFill>
                <a:srgbClr val="FF0000"/>
              </a:solidFill>
            </a:endParaRPr>
          </a:p>
        </p:txBody>
      </p:sp>
      <p:pic>
        <p:nvPicPr>
          <p:cNvPr id="5" name="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80400" y="-29125"/>
            <a:ext cx="812800" cy="812800"/>
          </a:xfrm>
          <a:prstGeom prst="rect">
            <a:avLst/>
          </a:prstGeom>
        </p:spPr>
      </p:pic>
    </p:spTree>
    <p:extLst>
      <p:ext uri="{BB962C8B-B14F-4D97-AF65-F5344CB8AC3E}">
        <p14:creationId xmlns:p14="http://schemas.microsoft.com/office/powerpoint/2010/main" val="30122488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157"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cy-GB" dirty="0"/>
              <a:t>Morlyn </a:t>
            </a:r>
            <a:r>
              <a:rPr lang="cy-GB" dirty="0" smtClean="0"/>
              <a:t>Llanw</a:t>
            </a:r>
            <a:endParaRPr lang="en-GB" dirty="0"/>
          </a:p>
        </p:txBody>
      </p:sp>
      <p:sp>
        <p:nvSpPr>
          <p:cNvPr id="3" name="Content Placeholder 2"/>
          <p:cNvSpPr>
            <a:spLocks noGrp="1"/>
          </p:cNvSpPr>
          <p:nvPr>
            <p:ph idx="1"/>
          </p:nvPr>
        </p:nvSpPr>
        <p:spPr/>
        <p:txBody>
          <a:bodyPr>
            <a:normAutofit/>
          </a:bodyPr>
          <a:lstStyle/>
          <a:p>
            <a:endParaRPr lang="en-GB" dirty="0"/>
          </a:p>
          <a:p>
            <a:endParaRPr lang="en-GB" dirty="0" smtClean="0"/>
          </a:p>
          <a:p>
            <a:endParaRPr lang="en-GB" dirty="0"/>
          </a:p>
          <a:p>
            <a:endParaRPr lang="en-GB" dirty="0" smtClean="0"/>
          </a:p>
          <a:p>
            <a:endParaRPr lang="en-GB" dirty="0"/>
          </a:p>
          <a:p>
            <a:endParaRPr lang="en-GB" dirty="0" smtClean="0"/>
          </a:p>
          <a:p>
            <a:pPr marL="0" indent="0">
              <a:buNone/>
            </a:pPr>
            <a:endParaRPr lang="en-GB"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5390" y="1124744"/>
            <a:ext cx="7680801" cy="4525949"/>
          </a:xfrm>
          <a:prstGeom prst="rect">
            <a:avLst/>
          </a:prstGeom>
        </p:spPr>
      </p:pic>
      <p:pic>
        <p:nvPicPr>
          <p:cNvPr id="5" name="Content Placeholder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40152" y="259448"/>
            <a:ext cx="2994594" cy="1683325"/>
          </a:xfrm>
          <a:prstGeom prst="rect">
            <a:avLst/>
          </a:prstGeom>
        </p:spPr>
      </p:pic>
      <p:pic>
        <p:nvPicPr>
          <p:cNvPr id="6" name="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35810" y="92075"/>
            <a:ext cx="812800" cy="812800"/>
          </a:xfrm>
          <a:prstGeom prst="rect">
            <a:avLst/>
          </a:prstGeom>
        </p:spPr>
      </p:pic>
    </p:spTree>
    <p:extLst>
      <p:ext uri="{BB962C8B-B14F-4D97-AF65-F5344CB8AC3E}">
        <p14:creationId xmlns:p14="http://schemas.microsoft.com/office/powerpoint/2010/main" val="5009507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1238"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5076" y="4450911"/>
            <a:ext cx="1403648" cy="901983"/>
          </a:xfrm>
          <a:prstGeom prst="rect">
            <a:avLst/>
          </a:prstGeom>
        </p:spPr>
      </p:pic>
      <p:pic>
        <p:nvPicPr>
          <p:cNvPr id="17" name="Picture 1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5198" y="2371501"/>
            <a:ext cx="1403648" cy="901983"/>
          </a:xfrm>
          <a:prstGeom prst="rect">
            <a:avLst/>
          </a:prstGeom>
          <a:effectLst>
            <a:glow rad="127000">
              <a:schemeClr val="accent1">
                <a:alpha val="0"/>
              </a:schemeClr>
            </a:glow>
          </a:effectLst>
        </p:spPr>
      </p:pic>
      <p:sp>
        <p:nvSpPr>
          <p:cNvPr id="2" name="Title 1"/>
          <p:cNvSpPr>
            <a:spLocks noGrp="1"/>
          </p:cNvSpPr>
          <p:nvPr>
            <p:ph type="title"/>
          </p:nvPr>
        </p:nvSpPr>
        <p:spPr/>
        <p:txBody>
          <a:bodyPr/>
          <a:lstStyle/>
          <a:p>
            <a:pPr lvl="0"/>
            <a:r>
              <a:rPr lang="cy-GB" dirty="0"/>
              <a:t>Morlyn Llanw</a:t>
            </a:r>
            <a:endParaRPr lang="en-GB" dirty="0"/>
          </a:p>
        </p:txBody>
      </p:sp>
      <p:sp>
        <p:nvSpPr>
          <p:cNvPr id="9" name="4-Point Star 8"/>
          <p:cNvSpPr/>
          <p:nvPr/>
        </p:nvSpPr>
        <p:spPr>
          <a:xfrm>
            <a:off x="375076" y="2225350"/>
            <a:ext cx="298376" cy="266328"/>
          </a:xfrm>
          <a:prstGeom prst="star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4-Point Star 10"/>
          <p:cNvSpPr/>
          <p:nvPr/>
        </p:nvSpPr>
        <p:spPr>
          <a:xfrm>
            <a:off x="395487" y="4266031"/>
            <a:ext cx="298376" cy="266328"/>
          </a:xfrm>
          <a:prstGeom prst="star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6"/>
          <p:cNvSpPr>
            <a:spLocks noGrp="1"/>
          </p:cNvSpPr>
          <p:nvPr>
            <p:ph idx="1"/>
          </p:nvPr>
        </p:nvSpPr>
        <p:spPr>
          <a:xfrm>
            <a:off x="323528" y="1700808"/>
            <a:ext cx="8229600" cy="3917032"/>
          </a:xfrm>
        </p:spPr>
        <p:txBody>
          <a:bodyPr>
            <a:normAutofit fontScale="92500" lnSpcReduction="10000"/>
          </a:bodyPr>
          <a:lstStyle/>
          <a:p>
            <a:pPr lvl="0"/>
            <a:r>
              <a:rPr lang="cy-GB" dirty="0"/>
              <a:t>Dadleuon economaidd </a:t>
            </a:r>
            <a:endParaRPr lang="en-GB" dirty="0"/>
          </a:p>
          <a:p>
            <a:pPr marL="0" indent="0">
              <a:buNone/>
            </a:pPr>
            <a:r>
              <a:rPr lang="en-GB" sz="2400" dirty="0" smtClean="0"/>
              <a:t>     </a:t>
            </a:r>
            <a:r>
              <a:rPr lang="cy-GB" sz="2400" dirty="0"/>
              <a:t>Yn creu buddsoddiad, swyddi ac yn cynyddu GYG </a:t>
            </a:r>
            <a:endParaRPr lang="en-GB" sz="2400" dirty="0" smtClean="0"/>
          </a:p>
          <a:p>
            <a:pPr marL="0" indent="0">
              <a:buNone/>
            </a:pPr>
            <a:r>
              <a:rPr lang="en-GB" sz="2400" dirty="0"/>
              <a:t> </a:t>
            </a:r>
            <a:r>
              <a:rPr lang="en-GB" sz="2400" dirty="0" smtClean="0"/>
              <a:t>     </a:t>
            </a:r>
            <a:r>
              <a:rPr lang="en-GB" sz="2400" dirty="0"/>
              <a:t> </a:t>
            </a:r>
            <a:r>
              <a:rPr lang="en-GB" sz="2400" dirty="0" smtClean="0"/>
              <a:t>        </a:t>
            </a:r>
            <a:r>
              <a:rPr lang="cy-GB" sz="2400" dirty="0" smtClean="0"/>
              <a:t>Ffurf </a:t>
            </a:r>
            <a:r>
              <a:rPr lang="cy-GB" sz="2400" dirty="0"/>
              <a:t>ynni ddrud oherwydd y pris a warantwyd </a:t>
            </a:r>
            <a:r>
              <a:rPr lang="cy-GB" sz="2400" dirty="0" smtClean="0"/>
              <a:t>i’w dalu </a:t>
            </a:r>
            <a:r>
              <a:rPr lang="cy-GB" sz="2400" dirty="0"/>
              <a:t>gan </a:t>
            </a:r>
            <a:r>
              <a:rPr lang="cy-GB" sz="2400" dirty="0" smtClean="0"/>
              <a:t>      	lywodraeth </a:t>
            </a:r>
            <a:r>
              <a:rPr lang="cy-GB" sz="2400" dirty="0"/>
              <a:t>y </a:t>
            </a:r>
            <a:r>
              <a:rPr lang="cy-GB" sz="2400" dirty="0" smtClean="0"/>
              <a:t>DU</a:t>
            </a:r>
            <a:endParaRPr lang="en-GB" sz="2400" dirty="0" smtClean="0"/>
          </a:p>
          <a:p>
            <a:pPr marL="0" indent="0">
              <a:buNone/>
            </a:pPr>
            <a:endParaRPr lang="cy-GB" dirty="0" smtClean="0"/>
          </a:p>
          <a:p>
            <a:r>
              <a:rPr lang="cy-GB" dirty="0" smtClean="0"/>
              <a:t>Dadleuon </a:t>
            </a:r>
            <a:r>
              <a:rPr lang="cy-GB" dirty="0"/>
              <a:t>amgylcheddol </a:t>
            </a:r>
            <a:r>
              <a:rPr lang="en-GB" sz="2400" dirty="0" smtClean="0"/>
              <a:t> </a:t>
            </a:r>
          </a:p>
          <a:p>
            <a:pPr marL="0" indent="0">
              <a:buNone/>
            </a:pPr>
            <a:r>
              <a:rPr lang="cy-GB" sz="2200" dirty="0" smtClean="0"/>
              <a:t>     </a:t>
            </a:r>
            <a:r>
              <a:rPr lang="cy-GB" sz="2400" dirty="0" smtClean="0"/>
              <a:t>Mae’r </a:t>
            </a:r>
            <a:r>
              <a:rPr lang="cy-GB" sz="2400" dirty="0"/>
              <a:t>morlyn yn darparu ynni adnewyddadwy gwyrdd</a:t>
            </a:r>
            <a:r>
              <a:rPr lang="en-GB" sz="2400" dirty="0" smtClean="0"/>
              <a:t>             </a:t>
            </a:r>
          </a:p>
          <a:p>
            <a:pPr marL="0" indent="0">
              <a:buNone/>
            </a:pPr>
            <a:r>
              <a:rPr lang="en-GB" sz="2200" dirty="0" smtClean="0"/>
              <a:t>  </a:t>
            </a:r>
            <a:r>
              <a:rPr lang="en-GB" sz="2200" dirty="0"/>
              <a:t>	 </a:t>
            </a:r>
            <a:r>
              <a:rPr lang="en-GB" sz="2200" dirty="0" smtClean="0"/>
              <a:t>   </a:t>
            </a:r>
            <a:r>
              <a:rPr lang="cy-GB" sz="2600" dirty="0" smtClean="0"/>
              <a:t>Effaith </a:t>
            </a:r>
            <a:r>
              <a:rPr lang="cy-GB" sz="2600" dirty="0"/>
              <a:t>amgylcheddol leol gyda chanlyniadau </a:t>
            </a:r>
            <a:r>
              <a:rPr lang="cy-GB" sz="2600" dirty="0" smtClean="0"/>
              <a:t>	  	   anhysbys </a:t>
            </a:r>
            <a:r>
              <a:rPr lang="en-GB" sz="2600" dirty="0" smtClean="0"/>
              <a:t> </a:t>
            </a:r>
          </a:p>
          <a:p>
            <a:pPr marL="0" indent="0">
              <a:buNone/>
            </a:pPr>
            <a:endParaRPr lang="en-GB" sz="2400" dirty="0"/>
          </a:p>
        </p:txBody>
      </p:sp>
      <p:pic>
        <p:nvPicPr>
          <p:cNvPr id="3" name="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46728" y="0"/>
            <a:ext cx="812800" cy="812800"/>
          </a:xfrm>
          <a:prstGeom prst="rect">
            <a:avLst/>
          </a:prstGeom>
        </p:spPr>
      </p:pic>
    </p:spTree>
    <p:extLst>
      <p:ext uri="{BB962C8B-B14F-4D97-AF65-F5344CB8AC3E}">
        <p14:creationId xmlns:p14="http://schemas.microsoft.com/office/powerpoint/2010/main" val="34724012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819"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86944" y="1324965"/>
            <a:ext cx="6061271" cy="4180481"/>
          </a:xfrm>
          <a:prstGeom prst="rect">
            <a:avLst/>
          </a:prstGeom>
        </p:spPr>
      </p:pic>
      <p:sp>
        <p:nvSpPr>
          <p:cNvPr id="3" name="Title 2"/>
          <p:cNvSpPr>
            <a:spLocks noGrp="1"/>
          </p:cNvSpPr>
          <p:nvPr>
            <p:ph type="title"/>
          </p:nvPr>
        </p:nvSpPr>
        <p:spPr/>
        <p:txBody>
          <a:bodyPr/>
          <a:lstStyle/>
          <a:p>
            <a:pPr lvl="0"/>
            <a:r>
              <a:rPr lang="cy-GB" dirty="0"/>
              <a:t>Nodwch y Darlun Go Iawn</a:t>
            </a:r>
            <a:endParaRPr lang="en-GB" dirty="0"/>
          </a:p>
        </p:txBody>
      </p:sp>
      <p:pic>
        <p:nvPicPr>
          <p:cNvPr id="4" name="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028384" y="274638"/>
            <a:ext cx="812800" cy="812800"/>
          </a:xfrm>
          <a:prstGeom prst="rect">
            <a:avLst/>
          </a:prstGeom>
        </p:spPr>
      </p:pic>
    </p:spTree>
    <p:extLst>
      <p:ext uri="{BB962C8B-B14F-4D97-AF65-F5344CB8AC3E}">
        <p14:creationId xmlns:p14="http://schemas.microsoft.com/office/powerpoint/2010/main" val="21831715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1989"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cy-GB" dirty="0"/>
              <a:t>O Economi Linellol i Un Gylchol</a:t>
            </a:r>
            <a:endParaRPr lang="en-GB" dirty="0"/>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683568" y="1268760"/>
            <a:ext cx="8175630" cy="3932459"/>
          </a:xfrm>
        </p:spPr>
      </p:pic>
      <p:pic>
        <p:nvPicPr>
          <p:cNvPr id="5" name="13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20892" y="229822"/>
            <a:ext cx="812800" cy="812800"/>
          </a:xfrm>
          <a:prstGeom prst="rect">
            <a:avLst/>
          </a:prstGeom>
        </p:spPr>
      </p:pic>
    </p:spTree>
    <p:extLst>
      <p:ext uri="{BB962C8B-B14F-4D97-AF65-F5344CB8AC3E}">
        <p14:creationId xmlns:p14="http://schemas.microsoft.com/office/powerpoint/2010/main" val="324420022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366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Allforion </a:t>
            </a:r>
            <a:r>
              <a:rPr lang="en-GB" dirty="0" smtClean="0"/>
              <a:t> </a:t>
            </a:r>
            <a:endParaRPr lang="en-GB" dirty="0"/>
          </a:p>
        </p:txBody>
      </p:sp>
      <p:sp>
        <p:nvSpPr>
          <p:cNvPr id="3" name="Content Placeholder 2"/>
          <p:cNvSpPr>
            <a:spLocks noGrp="1"/>
          </p:cNvSpPr>
          <p:nvPr>
            <p:ph idx="1"/>
          </p:nvPr>
        </p:nvSpPr>
        <p:spPr/>
        <p:txBody>
          <a:bodyPr>
            <a:normAutofit fontScale="85000" lnSpcReduction="20000"/>
          </a:bodyPr>
          <a:lstStyle/>
          <a:p>
            <a:pPr lvl="0"/>
            <a:r>
              <a:rPr lang="cy-GB" dirty="0"/>
              <a:t>Gwerth allforion i Gymru ar gyfer y flwyddyn a ddaeth i ben Ch2 2017 oedd £15.9 biliwn, sef cynnydd o 17% o’i gymharu â’r flwyddyn flaenorol.</a:t>
            </a:r>
            <a:endParaRPr lang="en-GB" dirty="0"/>
          </a:p>
          <a:p>
            <a:pPr marL="0" indent="0">
              <a:buNone/>
            </a:pPr>
            <a:endParaRPr lang="en-GB" sz="2400" dirty="0" smtClean="0"/>
          </a:p>
          <a:p>
            <a:pPr lvl="0"/>
            <a:r>
              <a:rPr lang="cy-GB" dirty="0"/>
              <a:t>Cynyddodd gwerth mewnforion yng Nghymru ar gyfer y flwyddyn a ddaeth i ben Ch2 2017 20.6% i 16.6bn.</a:t>
            </a:r>
            <a:endParaRPr lang="en-GB" dirty="0"/>
          </a:p>
          <a:p>
            <a:pPr marL="0" indent="0">
              <a:buNone/>
            </a:pPr>
            <a:endParaRPr lang="en-GB" sz="2400" dirty="0"/>
          </a:p>
          <a:p>
            <a:pPr lvl="0"/>
            <a:r>
              <a:rPr lang="cy-GB" dirty="0"/>
              <a:t>Allforion i’r Undeb Ewropeaidd oedd 67.4 y cant o allforion Cymru o’i gymharu â 49.0 y cant ar gyfer y </a:t>
            </a:r>
            <a:r>
              <a:rPr lang="cy-GB" dirty="0" smtClean="0"/>
              <a:t>DU</a:t>
            </a:r>
            <a:endParaRPr lang="en-GB" sz="1600" dirty="0"/>
          </a:p>
          <a:p>
            <a:pPr marL="0" indent="0">
              <a:buNone/>
            </a:pPr>
            <a:endParaRPr lang="en-GB" dirty="0"/>
          </a:p>
        </p:txBody>
      </p:sp>
      <p:pic>
        <p:nvPicPr>
          <p:cNvPr id="4" name="1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74000" y="0"/>
            <a:ext cx="812800" cy="812800"/>
          </a:xfrm>
          <a:prstGeom prst="rect">
            <a:avLst/>
          </a:prstGeom>
        </p:spPr>
      </p:pic>
    </p:spTree>
    <p:extLst>
      <p:ext uri="{BB962C8B-B14F-4D97-AF65-F5344CB8AC3E}">
        <p14:creationId xmlns:p14="http://schemas.microsoft.com/office/powerpoint/2010/main" val="24267518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0929"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cy-GB" dirty="0"/>
              <a:t>Heriau a Nodwyd</a:t>
            </a:r>
            <a:endParaRPr lang="en-GB" dirty="0"/>
          </a:p>
        </p:txBody>
      </p:sp>
      <p:sp>
        <p:nvSpPr>
          <p:cNvPr id="3" name="Content Placeholder 2"/>
          <p:cNvSpPr>
            <a:spLocks noGrp="1"/>
          </p:cNvSpPr>
          <p:nvPr>
            <p:ph idx="1"/>
          </p:nvPr>
        </p:nvSpPr>
        <p:spPr/>
        <p:txBody>
          <a:bodyPr/>
          <a:lstStyle/>
          <a:p>
            <a:pPr lvl="0"/>
            <a:r>
              <a:rPr lang="cy-GB" dirty="0"/>
              <a:t>Effaith Brexit ar Gymru: Gwyliwch y fideo ar y sleid nesaf...</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pic>
        <p:nvPicPr>
          <p:cNvPr id="4" name="Picture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999536" y="4227160"/>
            <a:ext cx="1964952" cy="1290074"/>
          </a:xfrm>
          <a:prstGeom prst="rect">
            <a:avLst/>
          </a:prstGeom>
        </p:spPr>
      </p:pic>
      <p:sp>
        <p:nvSpPr>
          <p:cNvPr id="5" name="Oval Callout 4"/>
          <p:cNvSpPr/>
          <p:nvPr/>
        </p:nvSpPr>
        <p:spPr>
          <a:xfrm>
            <a:off x="1619673" y="2636913"/>
            <a:ext cx="5102176" cy="2664296"/>
          </a:xfrm>
          <a:prstGeom prst="wedgeEllipseCallout">
            <a:avLst>
              <a:gd name="adj1" fmla="val 62673"/>
              <a:gd name="adj2" fmla="val 4959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367963" y="3085218"/>
            <a:ext cx="3605595" cy="1631216"/>
          </a:xfrm>
          <a:prstGeom prst="rect">
            <a:avLst/>
          </a:prstGeom>
          <a:noFill/>
        </p:spPr>
        <p:txBody>
          <a:bodyPr wrap="square" rtlCol="0">
            <a:spAutoFit/>
          </a:bodyPr>
          <a:lstStyle/>
          <a:p>
            <a:r>
              <a:rPr lang="cy-GB" sz="2000" dirty="0">
                <a:solidFill>
                  <a:schemeClr val="bg1"/>
                </a:solidFill>
              </a:rPr>
              <a:t>Rhagfynegwch ddyfodol economaidd Cymru yn dilyn canlyniad posibl Brexit caled yn y dyfodol agos a/neu heb fod yn rhy bell</a:t>
            </a:r>
            <a:r>
              <a:rPr lang="cy-GB" sz="2000" dirty="0" smtClean="0">
                <a:solidFill>
                  <a:schemeClr val="bg1"/>
                </a:solidFill>
              </a:rPr>
              <a:t>.</a:t>
            </a:r>
            <a:endParaRPr lang="en-GB" sz="2000" dirty="0">
              <a:solidFill>
                <a:schemeClr val="bg1"/>
              </a:solidFill>
            </a:endParaRPr>
          </a:p>
        </p:txBody>
      </p:sp>
      <p:pic>
        <p:nvPicPr>
          <p:cNvPr id="7" name="1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165600" y="3022600"/>
            <a:ext cx="812800" cy="812800"/>
          </a:xfrm>
          <a:prstGeom prst="rect">
            <a:avLst/>
          </a:prstGeom>
        </p:spPr>
      </p:pic>
      <p:pic>
        <p:nvPicPr>
          <p:cNvPr id="8" name="15">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7982012" y="121383"/>
            <a:ext cx="812800" cy="812800"/>
          </a:xfrm>
          <a:prstGeom prst="rect">
            <a:avLst/>
          </a:prstGeom>
        </p:spPr>
      </p:pic>
    </p:spTree>
    <p:extLst>
      <p:ext uri="{BB962C8B-B14F-4D97-AF65-F5344CB8AC3E}">
        <p14:creationId xmlns:p14="http://schemas.microsoft.com/office/powerpoint/2010/main" val="24524385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777"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7871" fill="hold"/>
                                        <p:tgtEl>
                                          <p:spTgt spid="8"/>
                                        </p:tgtEl>
                                      </p:cBhvr>
                                    </p:cmd>
                                  </p:childTnLst>
                                </p:cTn>
                              </p:par>
                            </p:childTnLst>
                          </p:cTn>
                        </p:par>
                      </p:childTnLst>
                    </p:cTn>
                  </p:par>
                </p:childTnLst>
              </p:cTn>
              <p:nextCondLst>
                <p:cond evt="onClick" delay="0">
                  <p:tgtEl>
                    <p:spTgt spid="8"/>
                  </p:tgtEl>
                </p:cond>
              </p:nextCondLst>
            </p:seq>
            <p:audio>
              <p:cMediaNode vol="80000">
                <p:cTn id="13"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067944" y="3212976"/>
            <a:ext cx="2823335" cy="923330"/>
          </a:xfrm>
          <a:prstGeom prst="rect">
            <a:avLst/>
          </a:prstGeom>
          <a:noFill/>
        </p:spPr>
        <p:txBody>
          <a:bodyPr wrap="square" rtlCol="0">
            <a:spAutoFit/>
          </a:bodyPr>
          <a:lstStyle/>
          <a:p>
            <a:r>
              <a:rPr lang="en-GB" dirty="0">
                <a:solidFill>
                  <a:schemeClr val="bg1"/>
                </a:solidFill>
              </a:rPr>
              <a:t>What are the main challenges of </a:t>
            </a:r>
            <a:r>
              <a:rPr lang="en-GB" dirty="0" err="1">
                <a:solidFill>
                  <a:schemeClr val="bg1"/>
                </a:solidFill>
              </a:rPr>
              <a:t>Brexit</a:t>
            </a:r>
            <a:r>
              <a:rPr lang="en-GB" dirty="0">
                <a:solidFill>
                  <a:schemeClr val="bg1"/>
                </a:solidFill>
              </a:rPr>
              <a:t> for Wales?</a:t>
            </a:r>
          </a:p>
        </p:txBody>
      </p:sp>
      <p:pic>
        <p:nvPicPr>
          <p:cNvPr id="7" name="Online Media 6">
            <a:hlinkClick r:id="" action="ppaction://media"/>
            <a:extLst>
              <a:ext uri="{FF2B5EF4-FFF2-40B4-BE49-F238E27FC236}">
                <a16:creationId xmlns:a16="http://schemas.microsoft.com/office/drawing/2014/main" id="{273C5567-5E0B-4C2F-BEAA-F775E01A56CE}"/>
              </a:ext>
            </a:extLst>
          </p:cNvPr>
          <p:cNvPicPr>
            <a:picLocks noRot="1" noChangeAspect="1"/>
          </p:cNvPicPr>
          <p:nvPr>
            <a:videoFile r:link="rId1"/>
          </p:nvPr>
        </p:nvPicPr>
        <p:blipFill>
          <a:blip r:embed="rId4"/>
          <a:stretch>
            <a:fillRect/>
          </a:stretch>
        </p:blipFill>
        <p:spPr>
          <a:xfrm>
            <a:off x="755576" y="0"/>
            <a:ext cx="7620339" cy="5715254"/>
          </a:xfrm>
          <a:prstGeom prst="rect">
            <a:avLst/>
          </a:prstGeom>
        </p:spPr>
      </p:pic>
    </p:spTree>
    <p:extLst>
      <p:ext uri="{BB962C8B-B14F-4D97-AF65-F5344CB8AC3E}">
        <p14:creationId xmlns:p14="http://schemas.microsoft.com/office/powerpoint/2010/main" val="333831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cy-GB" dirty="0"/>
              <a:t>Meddyliau i Gloi</a:t>
            </a:r>
            <a:endParaRPr lang="en-GB" dirty="0"/>
          </a:p>
        </p:txBody>
      </p:sp>
      <p:sp>
        <p:nvSpPr>
          <p:cNvPr id="3" name="Content Placeholder 2"/>
          <p:cNvSpPr>
            <a:spLocks noGrp="1"/>
          </p:cNvSpPr>
          <p:nvPr>
            <p:ph idx="1"/>
          </p:nvPr>
        </p:nvSpPr>
        <p:spPr>
          <a:xfrm>
            <a:off x="457200" y="1417638"/>
            <a:ext cx="8229600" cy="4099595"/>
          </a:xfrm>
        </p:spPr>
        <p:txBody>
          <a:bodyPr>
            <a:normAutofit/>
          </a:bodyPr>
          <a:lstStyle/>
          <a:p>
            <a:pPr marL="0" indent="0">
              <a:buNone/>
            </a:pPr>
            <a:r>
              <a:rPr lang="cy-GB" sz="2600" dirty="0"/>
              <a:t>"Mae </a:t>
            </a:r>
            <a:r>
              <a:rPr lang="cy-GB" sz="2600" dirty="0" smtClean="0"/>
              <a:t>ffyniant (</a:t>
            </a:r>
            <a:r>
              <a:rPr lang="cy-GB" sz="2600" i="1" dirty="0" smtClean="0"/>
              <a:t>llesiant</a:t>
            </a:r>
            <a:r>
              <a:rPr lang="cy-GB" sz="2600" dirty="0" smtClean="0"/>
              <a:t>)  </a:t>
            </a:r>
            <a:r>
              <a:rPr lang="cy-GB" sz="2600" dirty="0"/>
              <a:t>yn fwy o lawer na chyfoeth materol yn unig, ac nid drwy dwf economaidd yn unig y gallwn ni ei sicrhau. Ei hanfod yw bod pob unigolyn yng Nghymru yn mwynhau bywyd o ansawdd da, yn byw mewn cymuned ddiogel a chryf, ac yn cael rhannu ffyniant Cymru</a:t>
            </a:r>
            <a:r>
              <a:rPr lang="cy-GB" sz="2600" dirty="0" smtClean="0"/>
              <a:t>.”</a:t>
            </a:r>
            <a:endParaRPr lang="en-GB" sz="2600" dirty="0" smtClean="0"/>
          </a:p>
          <a:p>
            <a:pPr marL="457200" lvl="1" indent="0">
              <a:buNone/>
            </a:pPr>
            <a:r>
              <a:rPr lang="en-GB" sz="2600" dirty="0"/>
              <a:t> </a:t>
            </a:r>
            <a:r>
              <a:rPr lang="en-GB" sz="2600" dirty="0" smtClean="0"/>
              <a:t>          </a:t>
            </a:r>
            <a:r>
              <a:rPr lang="en-GB" sz="2400" dirty="0" smtClean="0"/>
              <a:t>         </a:t>
            </a:r>
          </a:p>
          <a:p>
            <a:pPr marL="457200" lvl="1" indent="0">
              <a:buNone/>
            </a:pPr>
            <a:r>
              <a:rPr lang="en-GB" sz="2400" dirty="0"/>
              <a:t> </a:t>
            </a:r>
            <a:r>
              <a:rPr lang="en-GB" sz="2400" dirty="0" smtClean="0"/>
              <a:t>                                    </a:t>
            </a:r>
            <a:r>
              <a:rPr lang="cy-GB" sz="2000" dirty="0"/>
              <a:t>Y Prif Weinidog Carwyn Jones</a:t>
            </a:r>
            <a:endParaRPr lang="en-GB" sz="2000"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71600" y="3918173"/>
            <a:ext cx="2619375" cy="1743075"/>
          </a:xfrm>
          <a:prstGeom prst="rect">
            <a:avLst/>
          </a:prstGeom>
        </p:spPr>
      </p:pic>
      <p:pic>
        <p:nvPicPr>
          <p:cNvPr id="5" name="1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874000" y="39200"/>
            <a:ext cx="812800" cy="812800"/>
          </a:xfrm>
          <a:prstGeom prst="rect">
            <a:avLst/>
          </a:prstGeom>
        </p:spPr>
      </p:pic>
    </p:spTree>
    <p:extLst>
      <p:ext uri="{BB962C8B-B14F-4D97-AF65-F5344CB8AC3E}">
        <p14:creationId xmlns:p14="http://schemas.microsoft.com/office/powerpoint/2010/main" val="24607909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2995"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cy-GB" dirty="0"/>
              <a:t>Trafodwch yn y fforwm ar-lein: </a:t>
            </a:r>
            <a:endParaRPr lang="en-GB" dirty="0"/>
          </a:p>
        </p:txBody>
      </p:sp>
      <p:sp>
        <p:nvSpPr>
          <p:cNvPr id="8" name="TextBox 7"/>
          <p:cNvSpPr txBox="1"/>
          <p:nvPr/>
        </p:nvSpPr>
        <p:spPr>
          <a:xfrm>
            <a:off x="4067944" y="1988840"/>
            <a:ext cx="8507288" cy="923330"/>
          </a:xfrm>
          <a:prstGeom prst="rect">
            <a:avLst/>
          </a:prstGeom>
          <a:noFill/>
        </p:spPr>
        <p:txBody>
          <a:bodyPr wrap="square" rtlCol="0">
            <a:spAutoFit/>
          </a:bodyPr>
          <a:lstStyle/>
          <a:p>
            <a:r>
              <a:rPr lang="en-GB" dirty="0" smtClean="0">
                <a:solidFill>
                  <a:schemeClr val="bg1"/>
                </a:solidFill>
              </a:rPr>
              <a:t>Do what extent is it </a:t>
            </a:r>
          </a:p>
          <a:p>
            <a:endParaRPr lang="en-GB" dirty="0">
              <a:solidFill>
                <a:schemeClr val="bg1"/>
              </a:solidFill>
            </a:endParaRPr>
          </a:p>
          <a:p>
            <a:endParaRPr lang="en-GB" dirty="0"/>
          </a:p>
        </p:txBody>
      </p:sp>
      <p:sp>
        <p:nvSpPr>
          <p:cNvPr id="9" name="Content Placeholder 8"/>
          <p:cNvSpPr>
            <a:spLocks noGrp="1"/>
          </p:cNvSpPr>
          <p:nvPr>
            <p:ph idx="1"/>
          </p:nvPr>
        </p:nvSpPr>
        <p:spPr/>
        <p:txBody>
          <a:bodyPr>
            <a:normAutofit fontScale="85000" lnSpcReduction="10000"/>
          </a:bodyPr>
          <a:lstStyle/>
          <a:p>
            <a:pPr marL="0" indent="0">
              <a:buNone/>
            </a:pPr>
            <a:endParaRPr lang="en-GB" dirty="0"/>
          </a:p>
          <a:p>
            <a:r>
              <a:rPr lang="cy-GB" dirty="0"/>
              <a:t>I ba raddau </a:t>
            </a:r>
            <a:r>
              <a:rPr lang="cy-GB" dirty="0" smtClean="0"/>
              <a:t>mae’n bosib </a:t>
            </a:r>
            <a:r>
              <a:rPr lang="cy-GB" dirty="0"/>
              <a:t>asesu, a yw’r Ddeddf Llesiant wedi cyrraedd y nod o Gymru fwy </a:t>
            </a:r>
            <a:r>
              <a:rPr lang="cy-GB" dirty="0" smtClean="0"/>
              <a:t>llewyrchus? </a:t>
            </a:r>
            <a:endParaRPr lang="en-GB" dirty="0"/>
          </a:p>
          <a:p>
            <a:pPr marL="0" indent="0">
              <a:buNone/>
            </a:pPr>
            <a:r>
              <a:rPr lang="en-GB" dirty="0"/>
              <a:t> </a:t>
            </a:r>
          </a:p>
          <a:p>
            <a:r>
              <a:rPr lang="cy-GB" dirty="0"/>
              <a:t>Yn eich trafodaeth, cyfeiriwch yn ôl at eich atebion o blith yr holl atebion eraill a ofynnwyd i chi yn ystod y cyflwyniad (gweler sleidiau 4, 8 a 15).</a:t>
            </a:r>
            <a:endParaRPr lang="en-GB" dirty="0"/>
          </a:p>
          <a:p>
            <a:pPr marL="0" indent="0">
              <a:buNone/>
            </a:pPr>
            <a:endParaRPr lang="en-GB" dirty="0"/>
          </a:p>
          <a:p>
            <a:r>
              <a:rPr lang="cy-GB" dirty="0"/>
              <a:t>Diolch i chi! </a:t>
            </a:r>
            <a:endParaRPr lang="en-GB" dirty="0"/>
          </a:p>
          <a:p>
            <a:pPr marL="0" indent="0">
              <a:buNone/>
            </a:pPr>
            <a:endParaRPr lang="en-GB" dirty="0"/>
          </a:p>
        </p:txBody>
      </p:sp>
      <p:pic>
        <p:nvPicPr>
          <p:cNvPr id="3" name="1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80400" y="92075"/>
            <a:ext cx="812800" cy="812800"/>
          </a:xfrm>
          <a:prstGeom prst="rect">
            <a:avLst/>
          </a:prstGeom>
        </p:spPr>
      </p:pic>
    </p:spTree>
    <p:extLst>
      <p:ext uri="{BB962C8B-B14F-4D97-AF65-F5344CB8AC3E}">
        <p14:creationId xmlns:p14="http://schemas.microsoft.com/office/powerpoint/2010/main" val="16000363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2020"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cy-GB" dirty="0"/>
              <a:t>Cyfeiriadau</a:t>
            </a:r>
            <a:endParaRPr lang="en-GB" dirty="0"/>
          </a:p>
        </p:txBody>
      </p:sp>
      <p:sp>
        <p:nvSpPr>
          <p:cNvPr id="3" name="Content Placeholder 2"/>
          <p:cNvSpPr>
            <a:spLocks noGrp="1"/>
          </p:cNvSpPr>
          <p:nvPr>
            <p:ph idx="1"/>
          </p:nvPr>
        </p:nvSpPr>
        <p:spPr/>
        <p:txBody>
          <a:bodyPr>
            <a:normAutofit fontScale="55000" lnSpcReduction="20000"/>
          </a:bodyPr>
          <a:lstStyle/>
          <a:p>
            <a:r>
              <a:rPr lang="en-GB" dirty="0"/>
              <a:t>D. J. Webber, A. </a:t>
            </a:r>
            <a:r>
              <a:rPr lang="en-GB" dirty="0" err="1"/>
              <a:t>Plumridge</a:t>
            </a:r>
            <a:r>
              <a:rPr lang="en-GB" dirty="0"/>
              <a:t> and M. </a:t>
            </a:r>
            <a:r>
              <a:rPr lang="en-GB" dirty="0" err="1"/>
              <a:t>Horswell</a:t>
            </a:r>
            <a:r>
              <a:rPr lang="en-GB" dirty="0"/>
              <a:t> (2016) “Understanding productivity variations between Wales and England,” </a:t>
            </a:r>
            <a:r>
              <a:rPr lang="cy-GB" dirty="0"/>
              <a:t>Adroddiad i Lywodraeth Cymru</a:t>
            </a:r>
            <a:r>
              <a:rPr lang="cy-GB" dirty="0" smtClean="0"/>
              <a:t>.</a:t>
            </a:r>
            <a:endParaRPr lang="en-GB" dirty="0"/>
          </a:p>
          <a:p>
            <a:r>
              <a:rPr lang="en-GB" dirty="0" smtClean="0">
                <a:hlinkClick r:id="rId3"/>
              </a:rPr>
              <a:t>https</a:t>
            </a:r>
            <a:r>
              <a:rPr lang="en-GB" dirty="0">
                <a:hlinkClick r:id="rId3"/>
              </a:rPr>
              <a:t>://www.ons.gov.uk/employmentandlabourmarket/peopleinwork/labourproductivity/articles/regionalandsubregionalproductivityintheuk/jan2017</a:t>
            </a:r>
            <a:endParaRPr lang="en-GB" dirty="0"/>
          </a:p>
          <a:p>
            <a:r>
              <a:rPr lang="en-GB" dirty="0" smtClean="0">
                <a:hlinkClick r:id="rId4"/>
              </a:rPr>
              <a:t>http</a:t>
            </a:r>
            <a:r>
              <a:rPr lang="en-GB" dirty="0">
                <a:hlinkClick r:id="rId4"/>
              </a:rPr>
              <a:t>://gov.wales/statistics-and-research/key-economic-statistics/?lang=en</a:t>
            </a:r>
            <a:endParaRPr lang="en-GB" dirty="0"/>
          </a:p>
          <a:p>
            <a:r>
              <a:rPr lang="en-GB" dirty="0">
                <a:hlinkClick r:id="rId5"/>
              </a:rPr>
              <a:t>http://www.walesonline.co.uk/business/business-opinion/reasons-cheerful-wales-economy-enter-12384971</a:t>
            </a:r>
            <a:r>
              <a:rPr lang="en-GB" dirty="0"/>
              <a:t>  </a:t>
            </a:r>
          </a:p>
          <a:p>
            <a:r>
              <a:rPr lang="en-GB" dirty="0">
                <a:hlinkClick r:id="rId6"/>
              </a:rPr>
              <a:t>http://www.walesonline.co.uk/business/business-news/how-welsh-government-plans-reboot-13642263</a:t>
            </a:r>
            <a:r>
              <a:rPr lang="en-GB" dirty="0"/>
              <a:t> </a:t>
            </a:r>
          </a:p>
          <a:p>
            <a:r>
              <a:rPr lang="en-GB" dirty="0">
                <a:hlinkClick r:id="rId7"/>
              </a:rPr>
              <a:t>http://www.gemconsortium.org/report</a:t>
            </a:r>
            <a:r>
              <a:rPr lang="en-GB" dirty="0"/>
              <a:t> </a:t>
            </a:r>
            <a:endParaRPr lang="en-GB" dirty="0" smtClean="0"/>
          </a:p>
          <a:p>
            <a:r>
              <a:rPr lang="en-GB" dirty="0">
                <a:hlinkClick r:id="rId8"/>
              </a:rPr>
              <a:t>http://gov.wales/statistics-and-research/regional-gross-value-added-sub-regional-gross-value-added/?</a:t>
            </a:r>
            <a:r>
              <a:rPr lang="en-GB" dirty="0" smtClean="0">
                <a:hlinkClick r:id="rId8"/>
              </a:rPr>
              <a:t>lang=en</a:t>
            </a:r>
            <a:endParaRPr lang="en-GB" dirty="0" smtClean="0"/>
          </a:p>
          <a:p>
            <a:r>
              <a:rPr lang="en-GB" dirty="0" smtClean="0"/>
              <a:t>http</a:t>
            </a:r>
            <a:r>
              <a:rPr lang="en-GB" dirty="0"/>
              <a:t>://www.bbc.co.uk/news/uk-wales-37863809 from tides</a:t>
            </a:r>
          </a:p>
          <a:p>
            <a:pPr marL="0" indent="0">
              <a:buNone/>
            </a:pPr>
            <a:endParaRPr lang="en-GB" dirty="0"/>
          </a:p>
          <a:p>
            <a:endParaRPr lang="en-GB" dirty="0"/>
          </a:p>
        </p:txBody>
      </p:sp>
    </p:spTree>
    <p:extLst>
      <p:ext uri="{BB962C8B-B14F-4D97-AF65-F5344CB8AC3E}">
        <p14:creationId xmlns:p14="http://schemas.microsoft.com/office/powerpoint/2010/main" val="744376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cy-GB" dirty="0"/>
              <a:t>Adnoddau a Darllen Ychwanegol</a:t>
            </a:r>
            <a:endParaRPr lang="en-GB" dirty="0"/>
          </a:p>
        </p:txBody>
      </p:sp>
      <p:sp>
        <p:nvSpPr>
          <p:cNvPr id="3" name="Content Placeholder 2"/>
          <p:cNvSpPr>
            <a:spLocks noGrp="1"/>
          </p:cNvSpPr>
          <p:nvPr>
            <p:ph idx="1"/>
          </p:nvPr>
        </p:nvSpPr>
        <p:spPr/>
        <p:txBody>
          <a:bodyPr/>
          <a:lstStyle/>
          <a:p>
            <a:r>
              <a:rPr lang="en-GB" sz="1800" dirty="0">
                <a:hlinkClick r:id="rId3"/>
              </a:rPr>
              <a:t>http://gov.wales/statistics-and-research/economic-indicators/?lang=en</a:t>
            </a:r>
            <a:endParaRPr lang="en-GB" sz="1800" dirty="0"/>
          </a:p>
          <a:p>
            <a:r>
              <a:rPr lang="en-GB" sz="1800" dirty="0">
                <a:hlinkClick r:id="rId4"/>
              </a:rPr>
              <a:t>http://www.bbc.co.uk/news/uk-wales-25174973</a:t>
            </a:r>
            <a:r>
              <a:rPr lang="en-GB" sz="1800" dirty="0"/>
              <a:t> </a:t>
            </a:r>
          </a:p>
          <a:p>
            <a:r>
              <a:rPr lang="en-GB" sz="1800" dirty="0" smtClean="0">
                <a:hlinkClick r:id="rId5"/>
              </a:rPr>
              <a:t>http</a:t>
            </a:r>
            <a:r>
              <a:rPr lang="en-GB" sz="1800" dirty="0">
                <a:hlinkClick r:id="rId5"/>
              </a:rPr>
              <a:t>://</a:t>
            </a:r>
            <a:r>
              <a:rPr lang="en-GB" sz="1800" dirty="0" smtClean="0">
                <a:hlinkClick r:id="rId5"/>
              </a:rPr>
              <a:t>gov.wales/docs/caecd/publications/120522fullwiiipeng.pdf</a:t>
            </a:r>
            <a:endParaRPr lang="en-GB" sz="1800" dirty="0" smtClean="0"/>
          </a:p>
          <a:p>
            <a:r>
              <a:rPr lang="en-GB" sz="1800" dirty="0">
                <a:hlinkClick r:id="rId6"/>
              </a:rPr>
              <a:t>http://www.walesonline.co.uk/business/business-news/how-welsh-government-plans-reboot-13642263</a:t>
            </a:r>
            <a:r>
              <a:rPr lang="en-GB" sz="1800" dirty="0"/>
              <a:t> </a:t>
            </a:r>
          </a:p>
          <a:p>
            <a:endParaRPr lang="en-GB" sz="1800" dirty="0"/>
          </a:p>
          <a:p>
            <a:endParaRPr lang="en-GB" dirty="0"/>
          </a:p>
        </p:txBody>
      </p:sp>
    </p:spTree>
    <p:extLst>
      <p:ext uri="{BB962C8B-B14F-4D97-AF65-F5344CB8AC3E}">
        <p14:creationId xmlns:p14="http://schemas.microsoft.com/office/powerpoint/2010/main" val="26973294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7534e9c7-d8a7-4ffa-a350-0e66096719e3"/>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2398</TotalTime>
  <Words>2006</Words>
  <Application>Microsoft Office PowerPoint</Application>
  <PresentationFormat>On-screen Show (4:3)</PresentationFormat>
  <Paragraphs>244</Paragraphs>
  <Slides>20</Slides>
  <Notes>20</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Myriad Pro</vt:lpstr>
      <vt:lpstr>Times New Roman</vt:lpstr>
      <vt:lpstr>20140311PresentationUWTSDTemplate</vt:lpstr>
      <vt:lpstr>Cymru lewyrchus</vt:lpstr>
      <vt:lpstr>Deddf Llesiant Cenedlaethau’r Dyfodol (Cymru) 2015 </vt:lpstr>
      <vt:lpstr>Cymru lewyrchus</vt:lpstr>
      <vt:lpstr>Mae Cymru lewyrchus yn seiliedig ar </vt:lpstr>
      <vt:lpstr>Twf Economaidd</vt:lpstr>
      <vt:lpstr>Cyfraddau Diweithdra yng Nghymru</vt:lpstr>
      <vt:lpstr>Cyfanswm Gweithgarwch Entrepreneuraidd cyfnod cynnar yng Ngwledydd y DU (2006 – 2016)</vt:lpstr>
      <vt:lpstr>Entrepreneuriaid yng Nghymru</vt:lpstr>
      <vt:lpstr>Cynllun Buddsoddi yn Seilwaith Cymru  i Hybu Twf a Swyddi </vt:lpstr>
      <vt:lpstr>Morlyn Llanw</vt:lpstr>
      <vt:lpstr>Morlyn Llanw</vt:lpstr>
      <vt:lpstr>Nodwch y Darlun Go Iawn</vt:lpstr>
      <vt:lpstr>O Economi Linellol i Un Gylchol</vt:lpstr>
      <vt:lpstr>Allforion  </vt:lpstr>
      <vt:lpstr>Heriau a Nodwyd</vt:lpstr>
      <vt:lpstr>PowerPoint Presentation</vt:lpstr>
      <vt:lpstr>Meddyliau i Gloi</vt:lpstr>
      <vt:lpstr>Trafodwch yn y fforwm ar-lein: </vt:lpstr>
      <vt:lpstr>Cyfeiriadau</vt:lpstr>
      <vt:lpstr>Adnoddau a Darllen Ychwanegol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Sandra Dettmer</cp:lastModifiedBy>
  <cp:revision>152</cp:revision>
  <cp:lastPrinted>2017-10-30T15:52:29Z</cp:lastPrinted>
  <dcterms:created xsi:type="dcterms:W3CDTF">2015-04-14T15:21:28Z</dcterms:created>
  <dcterms:modified xsi:type="dcterms:W3CDTF">2017-11-11T21:45:10Z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