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12" r:id="rId4"/>
  </p:sldMasterIdLst>
  <p:notesMasterIdLst>
    <p:notesMasterId r:id="rId35"/>
  </p:notesMasterIdLst>
  <p:sldIdLst>
    <p:sldId id="257" r:id="rId5"/>
    <p:sldId id="652" r:id="rId6"/>
    <p:sldId id="771" r:id="rId7"/>
    <p:sldId id="271" r:id="rId8"/>
    <p:sldId id="772" r:id="rId9"/>
    <p:sldId id="796" r:id="rId10"/>
    <p:sldId id="291" r:id="rId11"/>
    <p:sldId id="773" r:id="rId12"/>
    <p:sldId id="309" r:id="rId13"/>
    <p:sldId id="790" r:id="rId14"/>
    <p:sldId id="775" r:id="rId15"/>
    <p:sldId id="774" r:id="rId16"/>
    <p:sldId id="310" r:id="rId17"/>
    <p:sldId id="807" r:id="rId18"/>
    <p:sldId id="809" r:id="rId19"/>
    <p:sldId id="785" r:id="rId20"/>
    <p:sldId id="763" r:id="rId21"/>
    <p:sldId id="780" r:id="rId22"/>
    <p:sldId id="783" r:id="rId23"/>
    <p:sldId id="293" r:id="rId24"/>
    <p:sldId id="779" r:id="rId25"/>
    <p:sldId id="295" r:id="rId26"/>
    <p:sldId id="294" r:id="rId27"/>
    <p:sldId id="808" r:id="rId28"/>
    <p:sldId id="297" r:id="rId29"/>
    <p:sldId id="781" r:id="rId30"/>
    <p:sldId id="782" r:id="rId31"/>
    <p:sldId id="792" r:id="rId32"/>
    <p:sldId id="298" r:id="rId33"/>
    <p:sldId id="793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4" autoAdjust="0"/>
    <p:restoredTop sz="94619" autoAdjust="0"/>
  </p:normalViewPr>
  <p:slideViewPr>
    <p:cSldViewPr snapToGrid="0">
      <p:cViewPr varScale="1">
        <p:scale>
          <a:sx n="83" d="100"/>
          <a:sy n="83" d="100"/>
        </p:scale>
        <p:origin x="547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8303B2-6492-41C6-B72B-ADC2B32DB1E2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B8B7B6-E3BA-4A0D-9A2A-6CFC733A39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217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0DE-5A52-4E8B-9E59-8391DB272E65}" type="datetime1">
              <a:rPr lang="en-US" smtClean="0"/>
              <a:t>6/23/2026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017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3F76D-149D-469F-A83C-0BFE296457DD}" type="datetime1">
              <a:rPr lang="en-US" smtClean="0"/>
              <a:t>6/23/2026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443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96DB5-DD13-45D7-8DB7-2B3524211970}" type="datetime1">
              <a:rPr lang="en-US" smtClean="0"/>
              <a:t>6/23/2026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80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4FA5-224A-4681-8940-4E5D3B8B918A}" type="datetime1">
              <a:rPr lang="en-US" smtClean="0"/>
              <a:t>6/23/2026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323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C9E2B-3BF8-413B-94DD-2921A17D2527}" type="datetime1">
              <a:rPr lang="en-US" smtClean="0"/>
              <a:t>6/23/2026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046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D3037-50B7-40EB-9CC6-A9AE6C5A284B}" type="datetime1">
              <a:rPr lang="en-US" smtClean="0"/>
              <a:t>6/23/2026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36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BE852-0E8F-40C0-8B39-B122FDD16E46}" type="datetime1">
              <a:rPr lang="en-US" smtClean="0"/>
              <a:t>6/23/2026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494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605A881E-E600-45A1-B7F7-57381DC16BB4}" type="datetime1">
              <a:rPr lang="en-US" smtClean="0"/>
              <a:t>6/23/2026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766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04E75-3EEB-44A1-8BFD-5EF793EFC1AB}" type="datetime1">
              <a:rPr lang="en-US" smtClean="0"/>
              <a:t>6/23/2026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28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CAEC3-DE29-4474-90D4-EC670E3DF8DD}" type="datetime1">
              <a:rPr lang="en-US" smtClean="0"/>
              <a:t>6/23/2026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591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A63FD-744A-403F-9C14-0782DAED1037}" type="datetime1">
              <a:rPr lang="en-US" smtClean="0"/>
              <a:t>6/23/2026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849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AE4632D-170A-48CC-BD23-5D20B56EBA51}" type="datetime1">
              <a:rPr lang="en-US" smtClean="0"/>
              <a:t>6/23/2026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897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11" r:id="rId5"/>
    <p:sldLayoutId id="2147483760" r:id="rId6"/>
    <p:sldLayoutId id="2147483762" r:id="rId7"/>
    <p:sldLayoutId id="2147483706" r:id="rId8"/>
    <p:sldLayoutId id="2147483709" r:id="rId9"/>
    <p:sldLayoutId id="2147483707" r:id="rId10"/>
    <p:sldLayoutId id="2147483708" r:id="rId11"/>
  </p:sldLayoutIdLst>
  <p:hf hd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youtu.be/_oPeeFYlvf0?si=wISAfwXYEoRDZbip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rbes.com/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youtu.be/V2Hndmk18z0?si=7ppk3mnCZFNaHqgN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79394E1F-0B5F-497D-B2A6-8383A2A54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3"/>
            <a:chOff x="438068" y="457200"/>
            <a:chExt cx="3703320" cy="5935133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F1FF39A-AC3C-4066-9D4C-519AA22812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01201"/>
              <a:ext cx="3702134" cy="5791132"/>
            </a:xfrm>
            <a:prstGeom prst="rect">
              <a:avLst/>
            </a:prstGeom>
            <a:solidFill>
              <a:srgbClr val="465359">
                <a:alpha val="97000"/>
              </a:srgb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64C13BAB-7C00-4D21-A857-E3D41C0A2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rgbClr val="46535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C21E816-31F5-48BB-BD02-D15F2F18B4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4200" y="1524001"/>
            <a:ext cx="3412067" cy="347838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Strategic and Agile Business Management</a:t>
            </a:r>
            <a:r>
              <a:rPr lang="en-GB" b="0" i="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BMMB7027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5D6E6B-3353-491C-A3C6-F278D6CED8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4200" y="5145513"/>
            <a:ext cx="3412067" cy="73882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>
                    <a:alpha val="75000"/>
                  </a:srgbClr>
                </a:solidFill>
              </a:rPr>
              <a:t>Daniela Hellyer</a:t>
            </a:r>
          </a:p>
          <a:p>
            <a:r>
              <a:rPr lang="en-US" dirty="0">
                <a:solidFill>
                  <a:srgbClr val="FFFFFF">
                    <a:alpha val="75000"/>
                  </a:srgbClr>
                </a:solidFill>
              </a:rPr>
              <a:t>June 2026</a:t>
            </a:r>
          </a:p>
        </p:txBody>
      </p:sp>
      <p:pic>
        <p:nvPicPr>
          <p:cNvPr id="5" name="Picture 4" descr="White bulbs with a yellow one standing out">
            <a:extLst>
              <a:ext uri="{FF2B5EF4-FFF2-40B4-BE49-F238E27FC236}">
                <a16:creationId xmlns:a16="http://schemas.microsoft.com/office/drawing/2014/main" id="{4667020F-7E64-66F2-1E53-1C5EAA4A0B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5053" y="1159372"/>
            <a:ext cx="6764864" cy="451554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80E539C-4C1E-9B9A-5EAD-978A92102920}"/>
              </a:ext>
            </a:extLst>
          </p:cNvPr>
          <p:cNvSpPr txBox="1"/>
          <p:nvPr/>
        </p:nvSpPr>
        <p:spPr>
          <a:xfrm>
            <a:off x="4908884" y="4261282"/>
            <a:ext cx="64970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C000"/>
                </a:solidFill>
              </a:rPr>
              <a:t>Enablers</a:t>
            </a:r>
          </a:p>
        </p:txBody>
      </p:sp>
    </p:spTree>
    <p:extLst>
      <p:ext uri="{BB962C8B-B14F-4D97-AF65-F5344CB8AC3E}">
        <p14:creationId xmlns:p14="http://schemas.microsoft.com/office/powerpoint/2010/main" val="2475805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579590"/>
          </a:xfrm>
        </p:spPr>
        <p:txBody>
          <a:bodyPr/>
          <a:lstStyle/>
          <a:p>
            <a:r>
              <a:rPr lang="en-GB" dirty="0"/>
              <a:t>This week we will focus on…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764959" y="1490308"/>
            <a:ext cx="1066208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70C0"/>
                </a:solidFill>
              </a:rPr>
              <a:t>Topics: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dirty="0">
              <a:solidFill>
                <a:srgbClr val="0070C0"/>
              </a:solidFill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en-GB" dirty="0"/>
              <a:t>Welcome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/>
              <a:t>Introduction to strategy and strategic management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/>
              <a:t>Strategic analysis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/>
              <a:t>Competitive strategy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/>
              <a:t>Strategic capabilities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/>
              <a:t>Organisational structure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/>
              <a:t>Incentives 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dirty="0"/>
              <a:t>Enablers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2</a:t>
            </a:fld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832EC1D-417E-F2D2-258A-AE9A0724B7E0}"/>
              </a:ext>
            </a:extLst>
          </p:cNvPr>
          <p:cNvSpPr/>
          <p:nvPr/>
        </p:nvSpPr>
        <p:spPr>
          <a:xfrm>
            <a:off x="1002632" y="3998853"/>
            <a:ext cx="6352673" cy="314530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5452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579590"/>
          </a:xfrm>
        </p:spPr>
        <p:txBody>
          <a:bodyPr/>
          <a:lstStyle/>
          <a:p>
            <a:r>
              <a:rPr lang="en-GB" dirty="0"/>
              <a:t>Key enablers for strategy implementation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764959" y="1499186"/>
            <a:ext cx="1066208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1" dirty="0">
                <a:solidFill>
                  <a:prstClr val="black"/>
                </a:solidFill>
                <a:latin typeface="Franklin Gothic Book" panose="020B0502020104020203"/>
              </a:rPr>
              <a:t>Key Enablers: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Organisational Culture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1" dirty="0">
                <a:solidFill>
                  <a:srgbClr val="0070C0"/>
                </a:solidFill>
                <a:latin typeface="Franklin Gothic Book" panose="020B0502020104020203"/>
              </a:rPr>
              <a:t>Implementation of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Strategy: Planning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Planning for Strategic Response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1412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504BED40-EAF7-4E55-AFF7-2CD840EBD3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02156"/>
            <a:ext cx="6309003" cy="10138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0" kern="1200" cap="all">
                <a:solidFill>
                  <a:schemeClr val="tx2"/>
                </a:solidFill>
                <a:latin typeface="+mj-lt"/>
                <a:ea typeface="+mj-ea"/>
                <a:cs typeface="+mj-cs"/>
              </a:rPr>
              <a:t>Organisational culture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367CCF1-BB1E-41CF-8499-94A870C33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66751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581194" y="1896533"/>
            <a:ext cx="6309003" cy="39622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Effective </a:t>
            </a:r>
            <a:r>
              <a:rPr kumimoji="0" lang="en-US" b="0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organisational</a:t>
            </a: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design also concerns building strong relationships in the </a:t>
            </a:r>
            <a:r>
              <a:rPr kumimoji="0" lang="en-US" b="0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organisation</a:t>
            </a: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: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Between management and employees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Between the employees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endParaRPr kumimoji="0" lang="en-US" b="1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1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Organisational</a:t>
            </a:r>
            <a:r>
              <a:rPr kumimoji="0" lang="en-US" b="1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/Corporate Culture: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Collectively shared values, norms and practices that occur within </a:t>
            </a:r>
            <a:r>
              <a:rPr kumimoji="0" lang="en-US" b="0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organisation</a:t>
            </a:r>
            <a:endParaRPr kumimoji="0" lang="en-US" b="0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‘</a:t>
            </a:r>
            <a:r>
              <a:rPr kumimoji="0" lang="en-US" b="1" i="1" u="none" strike="noStrike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</a:rPr>
              <a:t>Values</a:t>
            </a: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’ = what is important to employees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1" i="1" u="none" strike="noStrike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</a:rPr>
              <a:t>‘Norms’ </a:t>
            </a: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= what constitutes appropriate employee attitudes and </a:t>
            </a:r>
            <a:r>
              <a:rPr kumimoji="0" lang="en-US" b="0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behaviour</a:t>
            </a:r>
            <a:endParaRPr kumimoji="0" lang="en-US" b="0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3" y="5951811"/>
            <a:ext cx="42774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D8AD7A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76780" y="5956137"/>
            <a:ext cx="54487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 smtClean="0">
                <a:ln>
                  <a:noFill/>
                </a:ln>
                <a:solidFill>
                  <a:srgbClr val="D8AD7A"/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rgbClr val="D8AD7A"/>
              </a:solidFill>
              <a:effectLst/>
              <a:uLnTx/>
              <a:uFillTx/>
            </a:endParaRPr>
          </a:p>
        </p:txBody>
      </p:sp>
      <p:pic>
        <p:nvPicPr>
          <p:cNvPr id="7" name="Picture 6" descr="Sea of hands in the middle">
            <a:extLst>
              <a:ext uri="{FF2B5EF4-FFF2-40B4-BE49-F238E27FC236}">
                <a16:creationId xmlns:a16="http://schemas.microsoft.com/office/drawing/2014/main" id="{EE16CE67-5BF2-4A81-D780-DDA21D8D68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7521283" y="10"/>
            <a:ext cx="4670717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382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504BED40-EAF7-4E55-AFF7-2CD840EBD3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02156"/>
            <a:ext cx="6309003" cy="10138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0" kern="1200" cap="all">
                <a:solidFill>
                  <a:schemeClr val="tx2"/>
                </a:solidFill>
                <a:latin typeface="+mj-lt"/>
                <a:ea typeface="+mj-ea"/>
                <a:cs typeface="+mj-cs"/>
              </a:rPr>
              <a:t>Organisational culture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367CCF1-BB1E-41CF-8499-94A870C33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66751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581194" y="1896533"/>
            <a:ext cx="6778394" cy="39622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1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Organisational</a:t>
            </a:r>
            <a:r>
              <a:rPr kumimoji="0" lang="en-US" b="1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Culture: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Reflected in ‘artefacts’, e.g. office design or workplace symbols or slogans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Cultures permeate the corporation through </a:t>
            </a:r>
            <a:r>
              <a:rPr kumimoji="0" lang="en-US" b="0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socialisation</a:t>
            </a: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: </a:t>
            </a:r>
          </a:p>
          <a:p>
            <a:pPr marL="1200150" marR="0" lvl="2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employees are immersed through day-to-day activities, relationships and interactions with co-workers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A strong </a:t>
            </a:r>
            <a:r>
              <a:rPr kumimoji="0" lang="en-US" b="0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organisational</a:t>
            </a: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culture is present when values and norms are widely shared, resulting in stronger relationships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endParaRPr kumimoji="0" lang="en-US" b="0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  <a:p>
            <a:pPr marL="457200" marR="0" lvl="1" indent="0" algn="ctr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tabLst/>
              <a:defRPr/>
            </a:pPr>
            <a:r>
              <a:rPr kumimoji="0" lang="en-US" b="1" i="0" u="none" strike="noStrike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</a:rPr>
              <a:t>All </a:t>
            </a:r>
            <a:r>
              <a:rPr kumimoji="0" lang="en-US" b="1" i="0" u="none" strike="noStrike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</a:rPr>
              <a:t>organisations</a:t>
            </a:r>
            <a:r>
              <a:rPr kumimoji="0" lang="en-US" b="1" i="0" u="none" strike="noStrike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</a:rPr>
              <a:t> possess some form of culture, whether it is directed by management or not.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3" y="5951811"/>
            <a:ext cx="42774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E5AE55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76780" y="5956137"/>
            <a:ext cx="54487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 smtClean="0">
                <a:ln>
                  <a:noFill/>
                </a:ln>
                <a:solidFill>
                  <a:srgbClr val="E5AE55"/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rgbClr val="E5AE55"/>
              </a:solidFill>
              <a:effectLst/>
              <a:uLnTx/>
              <a:uFillTx/>
            </a:endParaRPr>
          </a:p>
        </p:txBody>
      </p:sp>
      <p:pic>
        <p:nvPicPr>
          <p:cNvPr id="7" name="Picture 6" descr="Large skydiving group mid-air">
            <a:extLst>
              <a:ext uri="{FF2B5EF4-FFF2-40B4-BE49-F238E27FC236}">
                <a16:creationId xmlns:a16="http://schemas.microsoft.com/office/drawing/2014/main" id="{F2296AA4-F21E-DC08-C9A1-6967602672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21283" y="10"/>
            <a:ext cx="4670717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097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02156"/>
            <a:ext cx="6309003" cy="10138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0" kern="1200" cap="all">
                <a:solidFill>
                  <a:schemeClr val="tx2"/>
                </a:solidFill>
                <a:latin typeface="+mj-lt"/>
                <a:ea typeface="+mj-ea"/>
                <a:cs typeface="+mj-cs"/>
              </a:rPr>
              <a:t>Organisational culture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581194" y="1896533"/>
            <a:ext cx="6778394" cy="39622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1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Organisational</a:t>
            </a:r>
            <a:r>
              <a:rPr kumimoji="0" lang="en-US" b="1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Culture: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Reflected in ‘artefacts’, e.g. office design or workplace symbols or slogans…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How would you describe the ‘artefacts’ of your </a:t>
            </a:r>
            <a:r>
              <a:rPr kumimoji="0" lang="en-US" b="0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organisation</a:t>
            </a: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? </a:t>
            </a:r>
            <a:r>
              <a:rPr lang="en-US" dirty="0">
                <a:solidFill>
                  <a:schemeClr val="tx2"/>
                </a:solidFill>
              </a:rPr>
              <a:t>How does it feel?</a:t>
            </a:r>
            <a:endParaRPr kumimoji="0" lang="en-US" b="0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endParaRPr kumimoji="0" lang="en-US" b="0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3" y="5951811"/>
            <a:ext cx="42774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E5AE55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76780" y="5956137"/>
            <a:ext cx="54487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 smtClean="0">
                <a:ln>
                  <a:noFill/>
                </a:ln>
                <a:solidFill>
                  <a:srgbClr val="E5AE55"/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rgbClr val="E5AE55"/>
              </a:solidFill>
              <a:effectLst/>
              <a:uLnTx/>
              <a:uFillTx/>
            </a:endParaRPr>
          </a:p>
        </p:txBody>
      </p:sp>
      <p:pic>
        <p:nvPicPr>
          <p:cNvPr id="7" name="Picture 6" descr="Large skydiving group mid-air">
            <a:extLst>
              <a:ext uri="{FF2B5EF4-FFF2-40B4-BE49-F238E27FC236}">
                <a16:creationId xmlns:a16="http://schemas.microsoft.com/office/drawing/2014/main" id="{F2296AA4-F21E-DC08-C9A1-6967602672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21283" y="10"/>
            <a:ext cx="4670717" cy="6857990"/>
          </a:xfrm>
          <a:prstGeom prst="rect">
            <a:avLst/>
          </a:prstGeom>
        </p:spPr>
      </p:pic>
      <p:pic>
        <p:nvPicPr>
          <p:cNvPr id="6" name="Picture 5" descr="Cup of coffee 3D pattern">
            <a:extLst>
              <a:ext uri="{FF2B5EF4-FFF2-40B4-BE49-F238E27FC236}">
                <a16:creationId xmlns:a16="http://schemas.microsoft.com/office/drawing/2014/main" id="{946EF5C9-952D-AC33-F4A8-E6758655FA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12008" y="160893"/>
            <a:ext cx="797599" cy="99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3291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504BED40-EAF7-4E55-AFF7-2CD840EBD3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02156"/>
            <a:ext cx="6675120" cy="10138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0" kern="1200" cap="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Imprinting of culture – by founder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367CCF1-BB1E-41CF-8499-94A870C33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66751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581194" y="1896533"/>
            <a:ext cx="6309003" cy="39622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b="1" i="0" u="none" strike="noStrike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Founder Imprinting: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Often, the </a:t>
            </a:r>
            <a:r>
              <a:rPr kumimoji="0" lang="en-US" sz="1600" b="0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organisation’s</a:t>
            </a:r>
            <a:r>
              <a:rPr kumimoji="0" lang="en-US" sz="1600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founder defines an </a:t>
            </a:r>
            <a:r>
              <a:rPr kumimoji="0" lang="en-US" sz="1600" b="0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organisational</a:t>
            </a:r>
            <a:r>
              <a:rPr kumimoji="0" lang="en-US" sz="1600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culture through their decisions, directives, and personality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Their created </a:t>
            </a:r>
            <a:r>
              <a:rPr kumimoji="0" lang="en-US" sz="1600" b="0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organisational</a:t>
            </a:r>
            <a:r>
              <a:rPr kumimoji="0" lang="en-US" sz="1600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culture often lasts long after they leave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endParaRPr kumimoji="0" lang="en-US" sz="1600" b="0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  <a:p>
            <a:pPr marL="285750" indent="-28575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r>
              <a:rPr lang="en-US" sz="1600" b="1" dirty="0">
                <a:solidFill>
                  <a:srgbClr val="0070C0"/>
                </a:solidFill>
              </a:rPr>
              <a:t>Imprinting of Culture</a:t>
            </a:r>
            <a:endParaRPr kumimoji="0" lang="en-US" sz="1600" b="0" i="0" u="none" strike="noStrike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</a:endParaRP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Culture is imprinted:</a:t>
            </a:r>
          </a:p>
          <a:p>
            <a:pPr marL="1200150" marR="0" lvl="2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b="1" i="1" u="none" strike="noStrike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Explicitly</a:t>
            </a:r>
            <a:r>
              <a:rPr kumimoji="0" lang="en-US" sz="1600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: through founder’s intentional, strategic attempts to build positive workplace culture</a:t>
            </a:r>
          </a:p>
          <a:p>
            <a:pPr marL="1200150" marR="0" lvl="2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b="1" i="1" u="none" strike="noStrike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Implicitly</a:t>
            </a:r>
            <a:r>
              <a:rPr kumimoji="0" lang="en-US" sz="1600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: through the decisions, communications, and working style in which they carry out the company's management and leadership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3" y="5951811"/>
            <a:ext cx="42774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B38F6B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76780" y="5956137"/>
            <a:ext cx="54487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 smtClean="0">
                <a:ln>
                  <a:noFill/>
                </a:ln>
                <a:solidFill>
                  <a:srgbClr val="B38F6B"/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rgbClr val="B38F6B"/>
              </a:solidFill>
              <a:effectLst/>
              <a:uLnTx/>
              <a:uFillTx/>
            </a:endParaRPr>
          </a:p>
        </p:txBody>
      </p:sp>
      <p:pic>
        <p:nvPicPr>
          <p:cNvPr id="7" name="Picture 6" descr="One in a crowd">
            <a:extLst>
              <a:ext uri="{FF2B5EF4-FFF2-40B4-BE49-F238E27FC236}">
                <a16:creationId xmlns:a16="http://schemas.microsoft.com/office/drawing/2014/main" id="{39CC75E6-2CFD-8384-D8A7-57765C5EC1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21283" y="10"/>
            <a:ext cx="4670717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3989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0" kern="1200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Founder imprinting example: apple</a:t>
            </a:r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7A4CA679-3546-4E14-8FB8-F57168C37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44D16E90-7C64-4C04-A50A-B866A1A92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41" name="Rectangle 1040">
            <a:extLst>
              <a:ext uri="{FF2B5EF4-FFF2-40B4-BE49-F238E27FC236}">
                <a16:creationId xmlns:a16="http://schemas.microsoft.com/office/drawing/2014/main" id="{DBE4DD59-5AA2-46C6-B6A8-9B4C62D19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43" name="Rectangle 1042">
            <a:extLst>
              <a:ext uri="{FF2B5EF4-FFF2-40B4-BE49-F238E27FC236}">
                <a16:creationId xmlns:a16="http://schemas.microsoft.com/office/drawing/2014/main" id="{160CE81C-67DC-489E-BFFB-877C80B854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2180496"/>
            <a:ext cx="5404639" cy="4045683"/>
          </a:xfrm>
          <a:prstGeom prst="rect">
            <a:avLst/>
          </a:prstGeom>
          <a:solidFill>
            <a:srgbClr val="FFFFFF">
              <a:alpha val="80000"/>
            </a:srgbClr>
          </a:solidFill>
          <a:ln w="38100">
            <a:solidFill>
              <a:srgbClr val="4653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Steve Jobs - capitalist innovator — Adam Smith Institute">
            <a:extLst>
              <a:ext uri="{FF2B5EF4-FFF2-40B4-BE49-F238E27FC236}">
                <a16:creationId xmlns:a16="http://schemas.microsoft.com/office/drawing/2014/main" id="{C966C60B-A8B6-C17F-CA43-2612B0B068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 bwMode="auto">
          <a:xfrm>
            <a:off x="611392" y="2347105"/>
            <a:ext cx="5074920" cy="3712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6340830" y="2180496"/>
            <a:ext cx="5269977" cy="39753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1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Example of Founder Imprinting: 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Steve Job’s unique drive, creativity and perseverance led many to idolise him, even after his passing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His legacy: a very strong lasting corporate culture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algn="ctr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defRPr/>
            </a:pPr>
            <a:r>
              <a:rPr lang="en-US" b="1" dirty="0">
                <a:solidFill>
                  <a:srgbClr val="0070C0"/>
                </a:solidFill>
              </a:rPr>
              <a:t>Strong </a:t>
            </a:r>
            <a:r>
              <a:rPr lang="en-US" b="1" dirty="0" err="1">
                <a:solidFill>
                  <a:srgbClr val="0070C0"/>
                </a:solidFill>
              </a:rPr>
              <a:t>organisational</a:t>
            </a:r>
            <a:r>
              <a:rPr lang="en-US" b="1" dirty="0">
                <a:solidFill>
                  <a:srgbClr val="0070C0"/>
                </a:solidFill>
              </a:rPr>
              <a:t> culture can be a strategic asset that differentiates and may contribute to a sustained competitive advantage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endParaRPr kumimoji="0" lang="en-US" b="0" i="0" u="none" strike="noStrike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</a:endParaRP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lang="en-US" dirty="0">
                <a:solidFill>
                  <a:srgbClr val="00B0F0"/>
                </a:solidFill>
              </a:rPr>
              <a:t>Can you think of any other founders who had a profound effect on their </a:t>
            </a:r>
            <a:r>
              <a:rPr lang="en-US" dirty="0" err="1">
                <a:solidFill>
                  <a:srgbClr val="00B0F0"/>
                </a:solidFill>
              </a:rPr>
              <a:t>organisation’s</a:t>
            </a:r>
            <a:r>
              <a:rPr lang="en-US" dirty="0">
                <a:solidFill>
                  <a:srgbClr val="00B0F0"/>
                </a:solidFill>
              </a:rPr>
              <a:t> culture – how?</a:t>
            </a:r>
            <a:endParaRPr kumimoji="0" lang="en-US" b="1" i="0" u="none" strike="noStrike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69172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B48E67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 smtClean="0">
                <a:ln>
                  <a:noFill/>
                </a:ln>
                <a:solidFill>
                  <a:srgbClr val="B48E67"/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rgbClr val="B48E67"/>
              </a:solidFill>
              <a:effectLst/>
              <a:uLnTx/>
              <a:uFillTx/>
            </a:endParaRPr>
          </a:p>
        </p:txBody>
      </p:sp>
      <p:pic>
        <p:nvPicPr>
          <p:cNvPr id="7" name="Picture 6" descr="Cup of coffee 3D pattern">
            <a:extLst>
              <a:ext uri="{FF2B5EF4-FFF2-40B4-BE49-F238E27FC236}">
                <a16:creationId xmlns:a16="http://schemas.microsoft.com/office/drawing/2014/main" id="{CF3DEEB0-3DE7-A3EB-4400-4A14A96935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12008" y="160893"/>
            <a:ext cx="797599" cy="99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7990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9">
            <a:extLst>
              <a:ext uri="{FF2B5EF4-FFF2-40B4-BE49-F238E27FC236}">
                <a16:creationId xmlns:a16="http://schemas.microsoft.com/office/drawing/2014/main" id="{DCF4EB5C-ED25-4675-8255-2F5B12CFF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3" name="Rectangle 11">
            <a:extLst>
              <a:ext uri="{FF2B5EF4-FFF2-40B4-BE49-F238E27FC236}">
                <a16:creationId xmlns:a16="http://schemas.microsoft.com/office/drawing/2014/main" id="{9514EC6E-A557-42A2-BCDC-3ABFFC5E5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Rectangle 13">
            <a:extLst>
              <a:ext uri="{FF2B5EF4-FFF2-40B4-BE49-F238E27FC236}">
                <a16:creationId xmlns:a16="http://schemas.microsoft.com/office/drawing/2014/main" id="{905482C9-EB42-4BFE-95BF-7FD661F0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25" name="Rectangle 15">
            <a:extLst>
              <a:ext uri="{FF2B5EF4-FFF2-40B4-BE49-F238E27FC236}">
                <a16:creationId xmlns:a16="http://schemas.microsoft.com/office/drawing/2014/main" id="{B373F125-DEF3-41D6-9918-AB21A2ACC3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7">
            <a:extLst>
              <a:ext uri="{FF2B5EF4-FFF2-40B4-BE49-F238E27FC236}">
                <a16:creationId xmlns:a16="http://schemas.microsoft.com/office/drawing/2014/main" id="{71E9F226-EB6E-48C9-ADDA-636DE4BF4E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581" y="485678"/>
            <a:ext cx="4174743" cy="5888772"/>
          </a:xfrm>
          <a:prstGeom prst="rect">
            <a:avLst/>
          </a:prstGeom>
          <a:solidFill>
            <a:srgbClr val="465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9157" y="1113764"/>
            <a:ext cx="3269749" cy="462432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0" kern="1200" cap="all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Organisational</a:t>
            </a:r>
            <a:r>
              <a:rPr lang="en-US" b="0" kern="1200" cap="all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change is correlated with interest in </a:t>
            </a:r>
            <a:r>
              <a:rPr lang="en-US" b="0" kern="1200" cap="all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oganisational</a:t>
            </a:r>
            <a:r>
              <a:rPr lang="en-US" b="0" kern="1200" cap="all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culture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5155905" y="1113764"/>
            <a:ext cx="6108179" cy="46243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endParaRPr kumimoji="0" lang="en-US" b="1" i="0" u="none" strike="noStrike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</a:endParaRP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Interest in organisational culture is often greatest during times of organisational change, e.g. due to:</a:t>
            </a: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endParaRPr kumimoji="0" lang="en-US" b="0" i="0" u="none" strike="noStrike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</a:endParaRPr>
          </a:p>
          <a:p>
            <a:pPr marL="742950" marR="0" lvl="1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Change of leadership</a:t>
            </a:r>
          </a:p>
          <a:p>
            <a:pPr marL="742950" marR="0" lvl="1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Change of strategic agenda</a:t>
            </a:r>
          </a:p>
          <a:p>
            <a:pPr marL="742950" marR="0" lvl="1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Performance management related issues (e.g. culture becomes a hinderance)</a:t>
            </a:r>
          </a:p>
          <a:p>
            <a:pPr marL="742950" marR="0" lvl="1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Structural changes, incl. diversification, mergers and acquisitions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69172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 smtClean="0">
                <a:ln>
                  <a:noFill/>
                </a:ln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b="0" i="0" u="none" strike="noStrike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8600073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02156"/>
            <a:ext cx="6309003" cy="10138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600" b="0" kern="1200" cap="all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Organisational</a:t>
            </a:r>
            <a:r>
              <a:rPr lang="en-US" sz="2600" b="0" kern="1200" cap="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culture can be influenced by various factors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581194" y="1896533"/>
            <a:ext cx="6309003" cy="39622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endParaRPr kumimoji="0" lang="en-US" b="1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Such factors include:</a:t>
            </a:r>
          </a:p>
          <a:p>
            <a:pPr marL="742950" marR="0" lvl="1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Organisation’s</a:t>
            </a: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founder </a:t>
            </a:r>
          </a:p>
          <a:p>
            <a:pPr marL="742950" marR="0" lvl="1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Business development stage (maturity / size etc.)</a:t>
            </a:r>
          </a:p>
          <a:p>
            <a:pPr marL="742950" marR="0" lvl="1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lang="en-US" dirty="0" err="1">
                <a:solidFill>
                  <a:schemeClr val="tx2"/>
                </a:solidFill>
              </a:rPr>
              <a:t>Organisational</a:t>
            </a:r>
            <a:r>
              <a:rPr lang="en-US" dirty="0">
                <a:solidFill>
                  <a:schemeClr val="tx2"/>
                </a:solidFill>
              </a:rPr>
              <a:t> structure</a:t>
            </a:r>
            <a:endParaRPr kumimoji="0" lang="en-US" b="0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  <a:p>
            <a:pPr marL="742950" marR="0" lvl="1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lang="en-US" dirty="0">
                <a:solidFill>
                  <a:schemeClr val="tx2"/>
                </a:solidFill>
              </a:rPr>
              <a:t>Internal control mechanisms (e.g. incentives and rewards)</a:t>
            </a:r>
            <a:endParaRPr kumimoji="0" lang="en-US" b="0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  <a:p>
            <a:pPr marL="742950" marR="0" lvl="1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External market </a:t>
            </a:r>
            <a:r>
              <a:rPr lang="en-US" dirty="0">
                <a:solidFill>
                  <a:schemeClr val="tx2"/>
                </a:solidFill>
              </a:rPr>
              <a:t>environment / industry</a:t>
            </a:r>
            <a:endParaRPr kumimoji="0" lang="en-US" b="0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3" y="5951811"/>
            <a:ext cx="42774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2F485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76780" y="5956137"/>
            <a:ext cx="54487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 smtClean="0">
                <a:ln>
                  <a:noFill/>
                </a:ln>
                <a:solidFill>
                  <a:srgbClr val="F2F485"/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rgbClr val="F2F485"/>
              </a:solidFill>
              <a:effectLst/>
              <a:uLnTx/>
              <a:uFillTx/>
            </a:endParaRPr>
          </a:p>
        </p:txBody>
      </p:sp>
      <p:pic>
        <p:nvPicPr>
          <p:cNvPr id="7" name="Picture 6" descr="Multi-colored spinning balls">
            <a:extLst>
              <a:ext uri="{FF2B5EF4-FFF2-40B4-BE49-F238E27FC236}">
                <a16:creationId xmlns:a16="http://schemas.microsoft.com/office/drawing/2014/main" id="{78F60E09-5FAF-8D79-D89F-2E3EDC58BC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7521283" y="10"/>
            <a:ext cx="4670717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4754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04BED40-EAF7-4E55-AFF7-2CD840EBD3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10297C-83EC-7424-11F7-4EDA3D11D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02156"/>
            <a:ext cx="6309003" cy="1013800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tx2"/>
                </a:solidFill>
              </a:rPr>
              <a:t>How do you analyse or measure ‘culture’?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367CCF1-BB1E-41CF-8499-94A870C33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66751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B4C6E6-CF40-3F1A-E613-AF013B46AB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4" y="1896533"/>
            <a:ext cx="6309003" cy="3962266"/>
          </a:xfrm>
        </p:spPr>
        <p:txBody>
          <a:bodyPr>
            <a:normAutofit/>
          </a:bodyPr>
          <a:lstStyle/>
          <a:p>
            <a:r>
              <a:rPr kumimoji="0" lang="en-GB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Culture can be a rather ‘elusive’ thing that is difficult to analyse or measure…</a:t>
            </a:r>
          </a:p>
          <a:p>
            <a:r>
              <a:rPr kumimoji="0" lang="en-GB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Is there a way to analyse or measure it</a:t>
            </a:r>
            <a:r>
              <a:rPr lang="en-GB">
                <a:solidFill>
                  <a:schemeClr val="tx2"/>
                </a:solidFill>
                <a:latin typeface="Franklin Gothic Book" panose="020B0502020104020203"/>
              </a:rPr>
              <a:t> – what do you think?</a:t>
            </a:r>
            <a:endParaRPr kumimoji="0" lang="en-GB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901787-9BE7-0EC7-D4DC-1F0138BED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3" y="5951811"/>
            <a:ext cx="4277410" cy="365125"/>
          </a:xfrm>
        </p:spPr>
        <p:txBody>
          <a:bodyPr>
            <a:normAutofit/>
          </a:bodyPr>
          <a:lstStyle/>
          <a:p>
            <a:endParaRPr lang="en-US">
              <a:solidFill>
                <a:srgbClr val="F73504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0F0B1E-6DC7-AE30-A33A-B9ABD141C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76780" y="5956137"/>
            <a:ext cx="54487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A98EE3D-8CD1-4C3F-BD1C-C98C9596463C}" type="slidenum">
              <a:rPr lang="en-US" smtClean="0">
                <a:solidFill>
                  <a:srgbClr val="F73504"/>
                </a:solidFill>
              </a:rPr>
              <a:pPr>
                <a:spcAft>
                  <a:spcPts val="600"/>
                </a:spcAft>
              </a:pPr>
              <a:t>11</a:t>
            </a:fld>
            <a:endParaRPr lang="en-US">
              <a:solidFill>
                <a:srgbClr val="F73504"/>
              </a:solidFill>
            </a:endParaRPr>
          </a:p>
        </p:txBody>
      </p:sp>
      <p:pic>
        <p:nvPicPr>
          <p:cNvPr id="7" name="Picture 6" descr="Close-up of market graph analysis">
            <a:extLst>
              <a:ext uri="{FF2B5EF4-FFF2-40B4-BE49-F238E27FC236}">
                <a16:creationId xmlns:a16="http://schemas.microsoft.com/office/drawing/2014/main" id="{7C8816B5-8639-72D4-A6B1-D0D946CB89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7521283" y="10"/>
            <a:ext cx="4670717" cy="6857990"/>
          </a:xfrm>
          <a:prstGeom prst="rect">
            <a:avLst/>
          </a:prstGeom>
        </p:spPr>
      </p:pic>
      <p:pic>
        <p:nvPicPr>
          <p:cNvPr id="8" name="Picture 7" descr="Cup of coffee 3D pattern">
            <a:extLst>
              <a:ext uri="{FF2B5EF4-FFF2-40B4-BE49-F238E27FC236}">
                <a16:creationId xmlns:a16="http://schemas.microsoft.com/office/drawing/2014/main" id="{502FCEAA-8E9F-C395-24D5-C61A942C8E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12008" y="160893"/>
            <a:ext cx="797599" cy="99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5255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0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2" name="Rectangle 12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3" name="Rectangle 14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24" name="Rectangle 16">
            <a:extLst>
              <a:ext uri="{FF2B5EF4-FFF2-40B4-BE49-F238E27FC236}">
                <a16:creationId xmlns:a16="http://schemas.microsoft.com/office/drawing/2014/main" id="{504BED40-EAF7-4E55-AFF7-2CD840EBD3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02156"/>
            <a:ext cx="6309003" cy="10138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0" kern="1200" cap="all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The cultural web</a:t>
            </a:r>
          </a:p>
        </p:txBody>
      </p:sp>
      <p:sp>
        <p:nvSpPr>
          <p:cNvPr id="25" name="Rectangle 18">
            <a:extLst>
              <a:ext uri="{FF2B5EF4-FFF2-40B4-BE49-F238E27FC236}">
                <a16:creationId xmlns:a16="http://schemas.microsoft.com/office/drawing/2014/main" id="{F367CCF1-BB1E-41CF-8499-94A870C33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66751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581194" y="1896533"/>
            <a:ext cx="6309003" cy="39622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Culture can be a rather ‘elusive’ thing that is difficult to </a:t>
            </a:r>
            <a:r>
              <a:rPr kumimoji="0" lang="en-US" b="0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analyse</a:t>
            </a: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or measure…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endParaRPr kumimoji="0" lang="en-US" b="0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‘</a:t>
            </a:r>
            <a:r>
              <a:rPr kumimoji="0" lang="en-US" b="1" i="1" u="none" strike="noStrike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</a:rPr>
              <a:t>The Cultural Web</a:t>
            </a: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’ is a model for </a:t>
            </a:r>
            <a:r>
              <a:rPr kumimoji="0" lang="en-US" b="0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analysing</a:t>
            </a: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and changing an </a:t>
            </a:r>
            <a:r>
              <a:rPr kumimoji="0" lang="en-US" b="0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organisation’s</a:t>
            </a: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culture</a:t>
            </a:r>
          </a:p>
          <a:p>
            <a:pPr marL="742950" lvl="1" indent="-28575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It was developed by Gerry Johnson and Kevan Scholes (1992)</a:t>
            </a:r>
          </a:p>
          <a:p>
            <a:pPr marL="742950" lvl="1" indent="-28575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It captures six elements that influence the ‘Paradigm’ of Culture</a:t>
            </a:r>
          </a:p>
          <a:p>
            <a:pPr marL="742950" lvl="1" indent="-28575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Each element can be </a:t>
            </a:r>
            <a:r>
              <a:rPr kumimoji="0" lang="en-US" b="0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analysed</a:t>
            </a: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to gain a thorough understanding of the culture as a whole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3" y="5951811"/>
            <a:ext cx="42774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A45F4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76780" y="5956137"/>
            <a:ext cx="54487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 smtClean="0">
                <a:ln>
                  <a:noFill/>
                </a:ln>
                <a:solidFill>
                  <a:srgbClr val="A45F4F"/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rgbClr val="A45F4F"/>
              </a:solidFill>
              <a:effectLst/>
              <a:uLnTx/>
              <a:uFillTx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DDA1BEA-C1F6-B888-CCCF-6C2E5C8DA4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21283" y="10"/>
            <a:ext cx="4670717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7911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Rectangle 2056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61" name="Rectangle 2060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63" name="Rectangle 2062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2065" name="Rectangle 2064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67" name="Group 2066">
            <a:extLst>
              <a:ext uri="{FF2B5EF4-FFF2-40B4-BE49-F238E27FC236}">
                <a16:creationId xmlns:a16="http://schemas.microsoft.com/office/drawing/2014/main" id="{79394E1F-0B5F-497D-B2A6-8383A2A54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3"/>
            <a:chOff x="438068" y="457200"/>
            <a:chExt cx="3703320" cy="5935133"/>
          </a:xfrm>
        </p:grpSpPr>
        <p:sp>
          <p:nvSpPr>
            <p:cNvPr id="2068" name="Rectangle 2067">
              <a:extLst>
                <a:ext uri="{FF2B5EF4-FFF2-40B4-BE49-F238E27FC236}">
                  <a16:creationId xmlns:a16="http://schemas.microsoft.com/office/drawing/2014/main" id="{1F1FF39A-AC3C-4066-9D4C-519AA22812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01201"/>
              <a:ext cx="3702134" cy="5791132"/>
            </a:xfrm>
            <a:prstGeom prst="rect">
              <a:avLst/>
            </a:prstGeom>
            <a:solidFill>
              <a:srgbClr val="465359">
                <a:alpha val="97000"/>
              </a:srgb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69" name="Rectangle 2068">
              <a:extLst>
                <a:ext uri="{FF2B5EF4-FFF2-40B4-BE49-F238E27FC236}">
                  <a16:creationId xmlns:a16="http://schemas.microsoft.com/office/drawing/2014/main" id="{64C13BAB-7C00-4D21-A857-E3D41C0A2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rgbClr val="46535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524001"/>
            <a:ext cx="3412067" cy="347838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The cultural web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454399" y="766070"/>
            <a:ext cx="542673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5884078"/>
            <a:ext cx="3432008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all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Source: the management centre</a:t>
            </a:r>
          </a:p>
        </p:txBody>
      </p:sp>
      <p:pic>
        <p:nvPicPr>
          <p:cNvPr id="2052" name="Picture 4" descr="Culture eats strategy for breakfast - The Management Centre">
            <a:extLst>
              <a:ext uri="{FF2B5EF4-FFF2-40B4-BE49-F238E27FC236}">
                <a16:creationId xmlns:a16="http://schemas.microsoft.com/office/drawing/2014/main" id="{11DBA73C-4F6D-6325-4E65-64435CD215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72905" y="766070"/>
            <a:ext cx="7658940" cy="522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7257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A52FF1B8-145F-47AA-9F6F-7DA3201AA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2F9C5A-8988-72A8-D52F-58C9B06D8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9243" y="2139660"/>
            <a:ext cx="6798608" cy="2346136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GB" sz="4400" b="1" dirty="0"/>
              <a:t>Creating a Culture of Learning - LinkedIn Case Study: </a:t>
            </a:r>
            <a:br>
              <a:rPr lang="en-GB" sz="4400" b="1" dirty="0"/>
            </a:br>
            <a:r>
              <a:rPr lang="en-GB" sz="4400" b="1" dirty="0"/>
              <a:t>Kellogg Company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62B86E-7825-4CB8-D1BF-9134FD002F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9243" y="4614968"/>
            <a:ext cx="6798608" cy="140887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 cap="all" dirty="0">
                <a:solidFill>
                  <a:schemeClr val="accent1"/>
                </a:solidFill>
                <a:hlinkClick r:id="rId2"/>
              </a:rPr>
              <a:t>https://youtu.be/_oPeeFYlvf0?si=wISAfwXYEoRDZbip</a:t>
            </a:r>
            <a:endParaRPr lang="en-US" sz="2000" cap="all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US" sz="2000" kern="1200" cap="all" dirty="0">
              <a:solidFill>
                <a:schemeClr val="accen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DFE8A8C-8C1F-40A1-8A45-9D05B0DD8E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E1EF8C3-8F8A-447D-A5FF-C124268254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B511BAF-6DC3-420A-8603-96945C66AD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4573DF-4C35-3A9D-905D-59006EBC3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all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Source: you tube (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3:04</a:t>
            </a:r>
            <a:r>
              <a:rPr kumimoji="0" lang="en-US" b="0" i="0" u="none" strike="noStrike" kern="1200" cap="all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8C7A54-BFA3-D109-963B-40050AADA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1644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8BA707F-DA59-BFB5-FA8E-2DC01487F7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259" y="2496403"/>
            <a:ext cx="3402717" cy="1865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926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FF9D6A-2297-7D1B-09BE-27DB76792E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CEBBC-BEA4-D87E-C41B-BBCB365DA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9243" y="1419225"/>
            <a:ext cx="6798608" cy="234613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dirty="0"/>
              <a:t>How Netflix builds a culture of excellence</a:t>
            </a:r>
            <a:br>
              <a:rPr lang="en-US" sz="4400" dirty="0"/>
            </a:br>
            <a:r>
              <a:rPr lang="en-US" sz="4400" dirty="0"/>
              <a:t>Elizabeth Stone (CTO)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3C3CB0-A9E1-8145-789F-F3A824047F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9243" y="3829878"/>
            <a:ext cx="6798608" cy="140887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 kern="1200" cap="all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https://youtu.be/2XgU6T4DalY?si=JfcmwJuHp6ViC7kt</a:t>
            </a:r>
          </a:p>
        </p:txBody>
      </p:sp>
      <p:pic>
        <p:nvPicPr>
          <p:cNvPr id="6" name="Picture 2" descr="WeAreNetflix | Podcast on Spotify">
            <a:extLst>
              <a:ext uri="{FF2B5EF4-FFF2-40B4-BE49-F238E27FC236}">
                <a16:creationId xmlns:a16="http://schemas.microsoft.com/office/drawing/2014/main" id="{AF8B1F19-A428-A376-9845-87296394E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4700" y="2049354"/>
            <a:ext cx="3053422" cy="3053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5D683E-576B-ACB6-F9F5-855EFC6EA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all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Source: you tube 2024 (1 hour 13 min)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DB0880-59E7-0CEF-3302-92CC50913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1644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6572391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0524398-BFB4-4C4A-8317-83B8729F9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 descr="Pins pinned on a white surface and connecting a black thread">
            <a:extLst>
              <a:ext uri="{FF2B5EF4-FFF2-40B4-BE49-F238E27FC236}">
                <a16:creationId xmlns:a16="http://schemas.microsoft.com/office/drawing/2014/main" id="{BD64979B-AF77-4C79-153A-B0BD6279AB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64C13BAB-7C00-4D21-A857-E3D41C0A2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50612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F1FF39A-AC3C-4066-9D4C-519AA22812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50612" y="601201"/>
            <a:ext cx="3702134" cy="5791132"/>
          </a:xfrm>
          <a:prstGeom prst="rect">
            <a:avLst/>
          </a:prstGeom>
          <a:solidFill>
            <a:srgbClr val="465359">
              <a:alpha val="97000"/>
            </a:srgbClr>
          </a:soli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C3457D-6068-E37C-A0BB-B5F69C627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8345" y="1524001"/>
            <a:ext cx="3208866" cy="347838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Implementation of strategy: planning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421250-03FA-6A79-FE6B-420535C09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66943" y="766070"/>
            <a:ext cx="542673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457200">
              <a:spcAft>
                <a:spcPts val="600"/>
              </a:spcAft>
            </a:pPr>
            <a:fld id="{3A98EE3D-8CD1-4C3F-BD1C-C98C9596463C}" type="slidenum">
              <a:rPr lang="en-US">
                <a:solidFill>
                  <a:srgbClr val="FFFFFF"/>
                </a:solidFill>
              </a:rPr>
              <a:pPr defTabSz="457200">
                <a:spcAft>
                  <a:spcPts val="600"/>
                </a:spcAft>
              </a:pPr>
              <a:t>16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86CEBD-902D-335D-F87B-9EA7F9399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298344" y="5884078"/>
            <a:ext cx="3327399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457200"/>
            <a:endParaRPr lang="en-US" sz="900" kern="1200" cap="all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95522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2C33E-2D44-4079-3CEB-05D415158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3742155" cy="3903332"/>
          </a:xfrm>
        </p:spPr>
        <p:txBody>
          <a:bodyPr anchor="t">
            <a:normAutofit/>
          </a:bodyPr>
          <a:lstStyle/>
          <a:p>
            <a:pPr algn="ctr"/>
            <a:r>
              <a:rPr lang="en-GB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</a:t>
            </a:r>
            <a:br>
              <a:rPr lang="en-GB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exploring</a:t>
            </a:r>
            <a:br>
              <a:rPr lang="en-GB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Strategy framework</a:t>
            </a:r>
            <a:br>
              <a:rPr lang="en-GB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&amp;</a:t>
            </a:r>
            <a:br>
              <a:rPr lang="en-GB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Planning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5E3CE5-006B-43CE-4CB6-787B04860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5951810"/>
            <a:ext cx="105251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A98EE3D-8CD1-4C3F-BD1C-C98C9596463C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17</a:t>
            </a:fld>
            <a:endParaRPr lang="en-US">
              <a:solidFill>
                <a:srgbClr val="FFFFFF"/>
              </a:solidFill>
            </a:endParaRP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A7369885-BE58-30BC-D21D-9821CCA30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537" y="655738"/>
            <a:ext cx="7383713" cy="596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Footer Placeholder 1">
            <a:extLst>
              <a:ext uri="{FF2B5EF4-FFF2-40B4-BE49-F238E27FC236}">
                <a16:creationId xmlns:a16="http://schemas.microsoft.com/office/drawing/2014/main" id="{2BDB2100-F836-2AE9-5A45-4B8D8728FCED}"/>
              </a:ext>
            </a:extLst>
          </p:cNvPr>
          <p:cNvSpPr txBox="1">
            <a:spLocks/>
          </p:cNvSpPr>
          <p:nvPr/>
        </p:nvSpPr>
        <p:spPr>
          <a:xfrm>
            <a:off x="5255710" y="6543155"/>
            <a:ext cx="6184900" cy="30682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spcBef>
                <a:spcPct val="20000"/>
              </a:spcBef>
              <a:buChar char="•"/>
              <a:defRPr sz="3200" kern="1200" cap="all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har char="–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har char="–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har char="»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000" dirty="0"/>
              <a:t>Johnson, Whittington, Scholes, Angwin, </a:t>
            </a:r>
            <a:r>
              <a:rPr lang="en-GB" altLang="en-US" sz="1000" dirty="0" err="1"/>
              <a:t>Regner</a:t>
            </a:r>
            <a:r>
              <a:rPr lang="en-GB" altLang="en-US" sz="1000" dirty="0"/>
              <a:t> (2017)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F719D0-001B-527E-2284-17A70989CF52}"/>
              </a:ext>
            </a:extLst>
          </p:cNvPr>
          <p:cNvSpPr txBox="1"/>
          <p:nvPr/>
        </p:nvSpPr>
        <p:spPr>
          <a:xfrm>
            <a:off x="10302362" y="6055290"/>
            <a:ext cx="172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C00000"/>
                </a:solidFill>
              </a:rPr>
              <a:t>Planning</a:t>
            </a:r>
          </a:p>
        </p:txBody>
      </p:sp>
      <p:pic>
        <p:nvPicPr>
          <p:cNvPr id="7" name="Graphic 6" descr="Continuous Improvement with solid fill">
            <a:extLst>
              <a:ext uri="{FF2B5EF4-FFF2-40B4-BE49-F238E27FC236}">
                <a16:creationId xmlns:a16="http://schemas.microsoft.com/office/drawing/2014/main" id="{EB46B6B7-F131-E3C5-820F-C91C33CBF92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39488" y="3326746"/>
            <a:ext cx="1464815" cy="1464815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62E00880-2237-BB87-1978-7CAA9A5E6FC7}"/>
              </a:ext>
            </a:extLst>
          </p:cNvPr>
          <p:cNvSpPr/>
          <p:nvPr/>
        </p:nvSpPr>
        <p:spPr>
          <a:xfrm>
            <a:off x="8170014" y="3387547"/>
            <a:ext cx="2938509" cy="2903711"/>
          </a:xfrm>
          <a:prstGeom prst="ellipse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3501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10">
            <a:extLst>
              <a:ext uri="{FF2B5EF4-FFF2-40B4-BE49-F238E27FC236}">
                <a16:creationId xmlns:a16="http://schemas.microsoft.com/office/drawing/2014/main" id="{DCF4EB5C-ED25-4675-8255-2F5B12CFF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8" name="Rectangle 12">
            <a:extLst>
              <a:ext uri="{FF2B5EF4-FFF2-40B4-BE49-F238E27FC236}">
                <a16:creationId xmlns:a16="http://schemas.microsoft.com/office/drawing/2014/main" id="{9514EC6E-A557-42A2-BCDC-3ABFFC5E5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9" name="Rectangle 14">
            <a:extLst>
              <a:ext uri="{FF2B5EF4-FFF2-40B4-BE49-F238E27FC236}">
                <a16:creationId xmlns:a16="http://schemas.microsoft.com/office/drawing/2014/main" id="{905482C9-EB42-4BFE-95BF-7FD661F0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0" name="Rectangle 16">
            <a:extLst>
              <a:ext uri="{FF2B5EF4-FFF2-40B4-BE49-F238E27FC236}">
                <a16:creationId xmlns:a16="http://schemas.microsoft.com/office/drawing/2014/main" id="{7539E646-A625-4A26-86ED-BD90EDD329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31" name="Rectangle 18">
            <a:extLst>
              <a:ext uri="{FF2B5EF4-FFF2-40B4-BE49-F238E27FC236}">
                <a16:creationId xmlns:a16="http://schemas.microsoft.com/office/drawing/2014/main" id="{9DD60C94-0C9C-47B7-BE88-045235ACCC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2B9A4D-128D-8F3D-2D6F-02C152213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533" y="1552397"/>
            <a:ext cx="7231784" cy="365408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0" kern="1200" cap="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What % of strategies fail?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A42EF5-77FF-9668-318F-933C0B68BC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9871" y="1552397"/>
            <a:ext cx="3610575" cy="365408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 algn="ctr">
              <a:buNone/>
            </a:pPr>
            <a:r>
              <a:rPr lang="en-US" sz="2800" cap="all" dirty="0">
                <a:solidFill>
                  <a:schemeClr val="accent1"/>
                </a:solidFill>
              </a:rPr>
              <a:t>A</a:t>
            </a:r>
            <a:r>
              <a:rPr lang="en-US" sz="2800" b="0" i="0" cap="all" dirty="0">
                <a:solidFill>
                  <a:schemeClr val="accent1"/>
                </a:solidFill>
                <a:effectLst/>
              </a:rPr>
              <a:t>pproximately </a:t>
            </a:r>
            <a:r>
              <a:rPr lang="en-US" sz="3600" b="1" i="0" cap="all" dirty="0">
                <a:solidFill>
                  <a:schemeClr val="accent1"/>
                </a:solidFill>
                <a:effectLst/>
              </a:rPr>
              <a:t>70%</a:t>
            </a:r>
            <a:r>
              <a:rPr lang="en-US" sz="2800" b="0" i="0" cap="all" dirty="0">
                <a:solidFill>
                  <a:schemeClr val="accent1"/>
                </a:solidFill>
                <a:effectLst/>
              </a:rPr>
              <a:t> of strategies fail due to </a:t>
            </a:r>
            <a:r>
              <a:rPr lang="en-US" sz="2800" b="1" i="0" cap="all" dirty="0">
                <a:solidFill>
                  <a:schemeClr val="accent1"/>
                </a:solidFill>
                <a:effectLst/>
              </a:rPr>
              <a:t>poor execution</a:t>
            </a:r>
          </a:p>
        </p:txBody>
      </p:sp>
      <p:sp>
        <p:nvSpPr>
          <p:cNvPr id="32" name="Rectangle 20">
            <a:extLst>
              <a:ext uri="{FF2B5EF4-FFF2-40B4-BE49-F238E27FC236}">
                <a16:creationId xmlns:a16="http://schemas.microsoft.com/office/drawing/2014/main" id="{BFCF7016-AC99-433F-B943-24C3736E06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457200"/>
            <a:ext cx="7579574" cy="643614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3" name="Rectangle 22">
            <a:extLst>
              <a:ext uri="{FF2B5EF4-FFF2-40B4-BE49-F238E27FC236}">
                <a16:creationId xmlns:a16="http://schemas.microsoft.com/office/drawing/2014/main" id="{A03737D1-A930-4E3E-9160-3CD4AEC72A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29871" y="453642"/>
            <a:ext cx="3615596" cy="645113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4" name="Rectangle 24">
            <a:extLst>
              <a:ext uri="{FF2B5EF4-FFF2-40B4-BE49-F238E27FC236}">
                <a16:creationId xmlns:a16="http://schemas.microsoft.com/office/drawing/2014/main" id="{F71CFF33-010E-4E26-A285-83B1829823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5707627"/>
            <a:ext cx="11293913" cy="64922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C6221A-E30D-3B14-3469-6BB599F84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1" y="5831835"/>
            <a:ext cx="746095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457200">
              <a:lnSpc>
                <a:spcPct val="90000"/>
              </a:lnSpc>
              <a:spcAft>
                <a:spcPts val="600"/>
              </a:spcAft>
            </a:pPr>
            <a:r>
              <a:rPr lang="en-US" dirty="0" err="1">
                <a:solidFill>
                  <a:srgbClr val="FFFFFF"/>
                </a:solidFill>
              </a:rPr>
              <a:t>linkedin</a:t>
            </a:r>
            <a:r>
              <a:rPr lang="en-US" dirty="0">
                <a:solidFill>
                  <a:srgbClr val="FFFFFF"/>
                </a:solidFill>
              </a:rPr>
              <a:t>, august 2020: based on studies from top consulting firms (including McKinsey, Bain, BCG) and Harvard Business Review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796665-CFD4-82F9-C3D1-2BCC50EBD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26212" y="5836161"/>
            <a:ext cx="94852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457200">
              <a:spcAft>
                <a:spcPts val="600"/>
              </a:spcAft>
            </a:pPr>
            <a:fld id="{3A98EE3D-8CD1-4C3F-BD1C-C98C9596463C}" type="slidenum">
              <a:rPr lang="en-US">
                <a:solidFill>
                  <a:srgbClr val="FFFFFF"/>
                </a:solidFill>
              </a:rPr>
              <a:pPr defTabSz="457200">
                <a:spcAft>
                  <a:spcPts val="600"/>
                </a:spcAft>
              </a:pPr>
              <a:t>18</a:t>
            </a:fld>
            <a:endParaRPr lang="en-US">
              <a:solidFill>
                <a:srgbClr val="FFFFFF"/>
              </a:solidFill>
            </a:endParaRPr>
          </a:p>
        </p:txBody>
      </p:sp>
      <p:pic>
        <p:nvPicPr>
          <p:cNvPr id="6" name="Picture 5" descr="Cup of coffee 3D pattern">
            <a:extLst>
              <a:ext uri="{FF2B5EF4-FFF2-40B4-BE49-F238E27FC236}">
                <a16:creationId xmlns:a16="http://schemas.microsoft.com/office/drawing/2014/main" id="{D589EA89-3C2F-259F-B38B-34C2191C0C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12008" y="160893"/>
            <a:ext cx="797599" cy="99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263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7121935" cy="118872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0" kern="1200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reasons why strategy execution fails</a:t>
            </a:r>
          </a:p>
        </p:txBody>
      </p:sp>
      <p:pic>
        <p:nvPicPr>
          <p:cNvPr id="7" name="Picture 6" descr="Melting ice cream cone on floor">
            <a:extLst>
              <a:ext uri="{FF2B5EF4-FFF2-40B4-BE49-F238E27FC236}">
                <a16:creationId xmlns:a16="http://schemas.microsoft.com/office/drawing/2014/main" id="{95414173-9647-15A4-7785-F76FC71481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611392" y="2347105"/>
            <a:ext cx="5074920" cy="371246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7891667" y="581891"/>
            <a:ext cx="3878164" cy="62071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No or insufficient communication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Lack of commitment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Insufficient or inadequate resources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Isolated and fragmented actions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Ambiguous or conflicting goals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No or unclear strategy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No clear priorities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Ambiguous responsibilities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Lack of performance information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Wrong or ineffective culture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Resistance to change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Over-complexity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Insufficient management capabilities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Delay, plans are not met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Budget is exceeded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Lack of middle management support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Strategy is not adapted to changes</a:t>
            </a:r>
          </a:p>
          <a:p>
            <a:pPr marL="285750" marR="0" lvl="0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Poor leadership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69172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all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www.forbes.com</a:t>
            </a:r>
            <a:r>
              <a:rPr kumimoji="0" lang="en-US" b="0" i="0" u="none" strike="noStrike" kern="1200" cap="all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‘20 Reasons Why Strategy Execution Fails’ by Jeroen </a:t>
            </a:r>
            <a:r>
              <a:rPr kumimoji="0" lang="en-US" b="0" i="0" u="none" strike="noStrike" kern="1200" cap="all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Kraaijenbrink</a:t>
            </a:r>
            <a:r>
              <a:rPr kumimoji="0" lang="en-US" b="0" i="0" u="none" strike="noStrike" kern="1200" cap="all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2019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 smtClean="0">
                <a:ln>
                  <a:noFill/>
                </a:ln>
                <a:solidFill>
                  <a:srgbClr val="CF9E4E"/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rgbClr val="CF9E4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7011296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39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57" name="Rectangle 41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58" name="Rectangle 43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59" name="Rectangle 45">
            <a:extLst>
              <a:ext uri="{FF2B5EF4-FFF2-40B4-BE49-F238E27FC236}">
                <a16:creationId xmlns:a16="http://schemas.microsoft.com/office/drawing/2014/main" id="{504BED40-EAF7-4E55-AFF7-2CD840EBD3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02156"/>
            <a:ext cx="6309003" cy="10138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0" kern="1200" cap="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Strategy implementation/execution</a:t>
            </a:r>
          </a:p>
        </p:txBody>
      </p:sp>
      <p:sp>
        <p:nvSpPr>
          <p:cNvPr id="60" name="Rectangle 47">
            <a:extLst>
              <a:ext uri="{FF2B5EF4-FFF2-40B4-BE49-F238E27FC236}">
                <a16:creationId xmlns:a16="http://schemas.microsoft.com/office/drawing/2014/main" id="{F367CCF1-BB1E-41CF-8499-94A870C33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66751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581194" y="1896533"/>
            <a:ext cx="6309003" cy="39622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Implementation may not be the most exciting thing to talk about.</a:t>
            </a: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endParaRPr kumimoji="0" lang="en-US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However, it is a fundamental managerial practice that’s critical for any business strategy to take hold.</a:t>
            </a: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endParaRPr kumimoji="0" lang="en-US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Organisations</a:t>
            </a:r>
            <a:r>
              <a:rPr kumimoji="0" lang="en-US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can gain competitive advantage through implementation, if done effectively.</a:t>
            </a: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endParaRPr kumimoji="0" lang="en-US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lang="en-US" dirty="0">
                <a:solidFill>
                  <a:schemeClr val="tx2"/>
                </a:solidFill>
              </a:rPr>
              <a:t>The p</a:t>
            </a:r>
            <a:r>
              <a:rPr kumimoji="0" lang="en-US" i="0" u="none" strike="noStrike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rocess</a:t>
            </a:r>
            <a:r>
              <a:rPr kumimoji="0" lang="en-US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must involve all team members, who should know their responsibilities and be committed.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3" y="5951811"/>
            <a:ext cx="42774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33A8B8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76780" y="5956137"/>
            <a:ext cx="54487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>
                <a:ln>
                  <a:noFill/>
                </a:ln>
                <a:solidFill>
                  <a:srgbClr val="33A8B8"/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rgbClr val="33A8B8"/>
              </a:solidFill>
              <a:effectLst/>
              <a:uLnTx/>
              <a:uFillTx/>
            </a:endParaRPr>
          </a:p>
        </p:txBody>
      </p:sp>
      <p:pic>
        <p:nvPicPr>
          <p:cNvPr id="9" name="Picture 8" descr="Group of people talking">
            <a:extLst>
              <a:ext uri="{FF2B5EF4-FFF2-40B4-BE49-F238E27FC236}">
                <a16:creationId xmlns:a16="http://schemas.microsoft.com/office/drawing/2014/main" id="{979FB783-DF94-E4AB-2475-34D3A2A788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7521283" y="10"/>
            <a:ext cx="4670717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9032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504BED40-EAF7-4E55-AFF7-2CD840EBD3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02156"/>
            <a:ext cx="6309003" cy="10138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0" kern="1200" cap="all">
                <a:solidFill>
                  <a:schemeClr val="tx2"/>
                </a:solidFill>
                <a:latin typeface="+mj-lt"/>
                <a:ea typeface="+mj-ea"/>
                <a:cs typeface="+mj-cs"/>
              </a:rPr>
              <a:t>Strategic plan implementation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367CCF1-BB1E-41CF-8499-94A870C33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66751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581194" y="1896533"/>
            <a:ext cx="6822783" cy="39622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742950" marR="0" lvl="1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Provides </a:t>
            </a:r>
            <a:r>
              <a:rPr lang="en-US" dirty="0">
                <a:solidFill>
                  <a:schemeClr val="tx2"/>
                </a:solidFill>
              </a:rPr>
              <a:t>the </a:t>
            </a: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roadmap needed to pursue a specific strategic direction, achieve performance goals, deliver customer value, and to be successful</a:t>
            </a:r>
          </a:p>
          <a:p>
            <a:pPr marL="742950" marR="0" lvl="1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GB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Encompasses various activities, resources, staffing and personnel considerations</a:t>
            </a:r>
            <a:endParaRPr kumimoji="0" lang="en-US" b="0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  <a:p>
            <a:pPr marL="742950" marR="0" lvl="1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endParaRPr kumimoji="0" lang="en-US" b="0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1" i="0" u="none" strike="noStrike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Strategic Plan </a:t>
            </a: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– addresses the what and why of activities</a:t>
            </a: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b="1" i="0" u="none" strike="noStrike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Implementation</a:t>
            </a:r>
            <a:r>
              <a:rPr kumimoji="0" lang="en-US" b="0" i="0" u="none" strike="noStrike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– addresses the who, where, when, and how</a:t>
            </a: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endParaRPr kumimoji="0" lang="en-US" b="0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  <a:p>
            <a:pPr marR="0" lvl="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tabLst/>
              <a:defRPr/>
            </a:pPr>
            <a:r>
              <a:rPr kumimoji="0" lang="en-US" b="0" i="1" u="none" strike="noStrike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Both are critical to success and need awareness and managing</a:t>
            </a:r>
            <a:endParaRPr kumimoji="0" lang="en-US" b="0" i="0" u="none" strike="noStrike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3" y="5951811"/>
            <a:ext cx="42774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C6F9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76780" y="5956137"/>
            <a:ext cx="54487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 smtClean="0">
                <a:ln>
                  <a:noFill/>
                </a:ln>
                <a:solidFill>
                  <a:srgbClr val="FC6F9F"/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rgbClr val="FC6F9F"/>
              </a:solidFill>
              <a:effectLst/>
              <a:uLnTx/>
              <a:uFillTx/>
            </a:endParaRPr>
          </a:p>
        </p:txBody>
      </p:sp>
      <p:pic>
        <p:nvPicPr>
          <p:cNvPr id="9" name="Picture 8" descr="A wall covered with sticky notes.">
            <a:extLst>
              <a:ext uri="{FF2B5EF4-FFF2-40B4-BE49-F238E27FC236}">
                <a16:creationId xmlns:a16="http://schemas.microsoft.com/office/drawing/2014/main" id="{D4B3B681-A8B1-533C-5496-113F082AC6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7521283" y="10"/>
            <a:ext cx="4670717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0716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579590"/>
          </a:xfrm>
        </p:spPr>
        <p:txBody>
          <a:bodyPr>
            <a:normAutofit/>
          </a:bodyPr>
          <a:lstStyle/>
          <a:p>
            <a:r>
              <a:rPr lang="en-GB" dirty="0"/>
              <a:t>Requirements for successful implementation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764959" y="1902870"/>
            <a:ext cx="108405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Requirements surrounding successful implementation can be </a:t>
            </a:r>
            <a:r>
              <a:rPr lang="en-GB" b="1" dirty="0">
                <a:latin typeface="Franklin Gothic Book" panose="020B0502020104020203"/>
              </a:rPr>
              <a:t>grouped into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1" dirty="0">
                <a:solidFill>
                  <a:srgbClr val="0070C0"/>
                </a:solidFill>
                <a:latin typeface="Franklin Gothic Book" panose="020B0502020104020203"/>
              </a:rPr>
              <a:t>STRUCTURAL = Organisational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 Requirements and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1" dirty="0">
                <a:solidFill>
                  <a:srgbClr val="0070C0"/>
                </a:solidFill>
                <a:latin typeface="Franklin Gothic Book" panose="020B0502020104020203"/>
              </a:rPr>
              <a:t>BEHAVIOURAL =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Employee Requirements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94FA3861-BA8D-4F99-BD93-5203ABD063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7165236"/>
              </p:ext>
            </p:extLst>
          </p:nvPr>
        </p:nvGraphicFramePr>
        <p:xfrm>
          <a:off x="887766" y="3132080"/>
          <a:ext cx="10147178" cy="210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73589">
                  <a:extLst>
                    <a:ext uri="{9D8B030D-6E8A-4147-A177-3AD203B41FA5}">
                      <a16:colId xmlns:a16="http://schemas.microsoft.com/office/drawing/2014/main" val="2989599445"/>
                    </a:ext>
                  </a:extLst>
                </a:gridCol>
                <a:gridCol w="5073589">
                  <a:extLst>
                    <a:ext uri="{9D8B030D-6E8A-4147-A177-3AD203B41FA5}">
                      <a16:colId xmlns:a16="http://schemas.microsoft.com/office/drawing/2014/main" val="905674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Organisational Requirements (Structural)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Employee Requirements (Behavioural)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80835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Importance of a market-oriented structure (with no functional silos and isolation)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Corporate culture enables flexibility and co-operation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Appropriate policies, procedures, control systems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Adequate employee motivation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‘Internal marketing’: developing programs to win support for new strategies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Employee programmes (action plans) translating strategies to frontline employees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49599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12595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0" kern="1200" cap="all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Guidelines for successful strategy implementation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A4CA679-3546-4E14-8FB8-F57168C37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9" name="Rectangle 19">
            <a:extLst>
              <a:ext uri="{FF2B5EF4-FFF2-40B4-BE49-F238E27FC236}">
                <a16:creationId xmlns:a16="http://schemas.microsoft.com/office/drawing/2014/main" id="{44D16E90-7C64-4C04-A50A-B866A1A92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0" name="Rectangle 21">
            <a:extLst>
              <a:ext uri="{FF2B5EF4-FFF2-40B4-BE49-F238E27FC236}">
                <a16:creationId xmlns:a16="http://schemas.microsoft.com/office/drawing/2014/main" id="{DBE4DD59-5AA2-46C6-B6A8-9B4C62D19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1" name="Rectangle 23">
            <a:extLst>
              <a:ext uri="{FF2B5EF4-FFF2-40B4-BE49-F238E27FC236}">
                <a16:creationId xmlns:a16="http://schemas.microsoft.com/office/drawing/2014/main" id="{160CE81C-67DC-489E-BFFB-877C80B854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2180496"/>
            <a:ext cx="5404639" cy="4045683"/>
          </a:xfrm>
          <a:prstGeom prst="rect">
            <a:avLst/>
          </a:prstGeom>
          <a:solidFill>
            <a:srgbClr val="FFFFFF">
              <a:alpha val="80000"/>
            </a:srgbClr>
          </a:solidFill>
          <a:ln w="38100">
            <a:solidFill>
              <a:srgbClr val="4653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Hiker on top of mountain holding map">
            <a:extLst>
              <a:ext uri="{FF2B5EF4-FFF2-40B4-BE49-F238E27FC236}">
                <a16:creationId xmlns:a16="http://schemas.microsoft.com/office/drawing/2014/main" id="{6C5EE00C-F8F2-1648-B52F-D93939ACEE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" b="-3"/>
          <a:stretch/>
        </p:blipFill>
        <p:spPr>
          <a:xfrm>
            <a:off x="611392" y="2347105"/>
            <a:ext cx="5074920" cy="371246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5912527" y="2040835"/>
            <a:ext cx="6134469" cy="43457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Requires a comprehensive and systematic approach. </a:t>
            </a:r>
          </a:p>
          <a:p>
            <a:pPr marL="742950" lvl="1" indent="-28575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Change routine, do not be afraid to think differently and do things differently.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Identify your own management tactics / leadership 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styles </a:t>
            </a:r>
            <a:r>
              <a:rPr kumimoji="0" lang="en-US" sz="1600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to achieve the goals.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Without direct </a:t>
            </a:r>
            <a:r>
              <a:rPr kumimoji="0" lang="en-US" sz="160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involvement</a:t>
            </a:r>
            <a:r>
              <a:rPr kumimoji="0" lang="en-US" sz="1600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 of each and everyone in the company, successful strategy implementation is impossible. 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Motivate your team and use their full potential.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Provide adequate resources – human, financial, technical etc.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Follow-up on the assigned task and seek responsibility.</a:t>
            </a:r>
          </a:p>
          <a:p>
            <a:pPr marL="742950" lvl="1" indent="-28575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Identify relationships between projects and keep an eye on their contribution to the achievement of your goals.</a:t>
            </a:r>
          </a:p>
          <a:p>
            <a:pPr marL="742950" marR="0" lvl="1" indent="-285750" defTabSz="457200" fontAlgn="auto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1600" b="0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Build a good foundational company culture.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23914"/>
            <a:ext cx="69172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55779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23914"/>
            <a:ext cx="10525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 smtClean="0">
                <a:ln>
                  <a:noFill/>
                </a:ln>
                <a:solidFill>
                  <a:srgbClr val="55779F"/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rgbClr val="55779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259968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F875149D-F692-45DA-8324-D5E0193D5F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C0B19935-C760-4698-9DD1-973C8A428D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08990612-E008-4F02-AEBB-B140BE753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A310A41F-3A14-4150-B6CF-0A577DDDEA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41" name="Rectangle 1040">
            <a:extLst>
              <a:ext uri="{FF2B5EF4-FFF2-40B4-BE49-F238E27FC236}">
                <a16:creationId xmlns:a16="http://schemas.microsoft.com/office/drawing/2014/main" id="{7B89EEFD-93BC-4ACF-962C-E6279E72B0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436" y="723899"/>
            <a:ext cx="3703320" cy="5666666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746CFD-D782-52FF-63F2-F10C57D05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189" y="1209184"/>
            <a:ext cx="3089189" cy="4734416"/>
          </a:xfrm>
        </p:spPr>
        <p:txBody>
          <a:bodyPr anchor="ctr">
            <a:normAutofit/>
          </a:bodyPr>
          <a:lstStyle/>
          <a:p>
            <a:r>
              <a:rPr lang="en-GB" b="1">
                <a:solidFill>
                  <a:srgbClr val="FFFFFF"/>
                </a:solidFill>
              </a:rPr>
              <a:t>The Difference Between Strategic Planning and Strategic Thinking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9BD71F-02BA-E5CA-45F8-0FF8BCD7E3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61870" y="723900"/>
            <a:ext cx="7183597" cy="3152362"/>
          </a:xfrm>
        </p:spPr>
        <p:txBody>
          <a:bodyPr>
            <a:normAutofit/>
          </a:bodyPr>
          <a:lstStyle/>
          <a:p>
            <a:pPr>
              <a:buClr>
                <a:srgbClr val="618FC3"/>
              </a:buClr>
            </a:pPr>
            <a:r>
              <a:rPr lang="en-GB" sz="2000" b="1" dirty="0"/>
              <a:t>Watch this video and take notes:</a:t>
            </a:r>
          </a:p>
          <a:p>
            <a:pPr lvl="1">
              <a:buClr>
                <a:srgbClr val="618FC3"/>
              </a:buClr>
            </a:pPr>
            <a:r>
              <a:rPr lang="en-GB" sz="2000" dirty="0"/>
              <a:t>What are the key messages that you take away from this?</a:t>
            </a:r>
          </a:p>
          <a:p>
            <a:pPr lvl="1">
              <a:buClr>
                <a:srgbClr val="618FC3"/>
              </a:buClr>
            </a:pPr>
            <a:r>
              <a:rPr lang="en-GB" sz="2000" dirty="0"/>
              <a:t>We will discuss this together after the video.</a:t>
            </a:r>
          </a:p>
          <a:p>
            <a:endParaRPr lang="en-GB" dirty="0">
              <a:hlinkClick r:id="rId2"/>
            </a:endParaRPr>
          </a:p>
          <a:p>
            <a:r>
              <a:rPr lang="en-GB" dirty="0">
                <a:hlinkClick r:id="rId2"/>
              </a:rPr>
              <a:t>https://youtu.be/V2Hndmk18z0?si=7ppk3mnCZFNaHqgN</a:t>
            </a:r>
            <a:endParaRPr lang="en-GB" dirty="0"/>
          </a:p>
          <a:p>
            <a:endParaRPr lang="en-GB" dirty="0"/>
          </a:p>
        </p:txBody>
      </p:sp>
      <p:pic>
        <p:nvPicPr>
          <p:cNvPr id="1028" name="Picture 4" descr="Harvard Business Publishing Unveils Harvard Business Impact ...">
            <a:extLst>
              <a:ext uri="{FF2B5EF4-FFF2-40B4-BE49-F238E27FC236}">
                <a16:creationId xmlns:a16="http://schemas.microsoft.com/office/drawing/2014/main" id="{9F08661C-5E10-AE6C-20C7-6AE901413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54088" y="4149588"/>
            <a:ext cx="3399161" cy="219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A2178D-E7A4-2247-A955-9B280E1FC1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Source: </a:t>
            </a:r>
            <a:r>
              <a:rPr lang="en-US" dirty="0" err="1"/>
              <a:t>youtube</a:t>
            </a:r>
            <a:r>
              <a:rPr lang="en-US" dirty="0"/>
              <a:t>: Harvard business impact enterprise (1:50)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CFD2D5-073D-7D61-AE9D-F49CB054F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A98EE3D-8CD1-4C3F-BD1C-C98C9596463C}" type="slidenum">
              <a:rPr lang="en-US" smtClean="0"/>
              <a:pPr>
                <a:spcAft>
                  <a:spcPts val="600"/>
                </a:spcAft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5017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2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9" name="Rectangle 14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0" name="Rectangle 16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31" name="Rectangle 18">
            <a:extLst>
              <a:ext uri="{FF2B5EF4-FFF2-40B4-BE49-F238E27FC236}">
                <a16:creationId xmlns:a16="http://schemas.microsoft.com/office/drawing/2014/main" id="{FBB53F82-F191-4EEB-AB7B-F69E634FA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planning for strategic response</a:t>
            </a:r>
          </a:p>
        </p:txBody>
      </p:sp>
      <p:sp>
        <p:nvSpPr>
          <p:cNvPr id="32" name="Rectangle 20">
            <a:extLst>
              <a:ext uri="{FF2B5EF4-FFF2-40B4-BE49-F238E27FC236}">
                <a16:creationId xmlns:a16="http://schemas.microsoft.com/office/drawing/2014/main" id="{8616AA08-3831-473D-B61B-89484A33CF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3" name="Rectangle 22">
            <a:extLst>
              <a:ext uri="{FF2B5EF4-FFF2-40B4-BE49-F238E27FC236}">
                <a16:creationId xmlns:a16="http://schemas.microsoft.com/office/drawing/2014/main" id="{8431B918-3A1C-46BA-9430-CAD97D9DA0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4" name="Rectangle 24">
            <a:extLst>
              <a:ext uri="{FF2B5EF4-FFF2-40B4-BE49-F238E27FC236}">
                <a16:creationId xmlns:a16="http://schemas.microsoft.com/office/drawing/2014/main" id="{8400935A-2F82-4DC4-A4E1-E12EFB8C27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3D5D599-1CAE-4C92-B5AE-8E51AF6D47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2180496"/>
            <a:ext cx="5404639" cy="4045683"/>
          </a:xfrm>
          <a:prstGeom prst="rect">
            <a:avLst/>
          </a:prstGeom>
          <a:solidFill>
            <a:schemeClr val="bg1"/>
          </a:solidFill>
          <a:ln w="38100">
            <a:solidFill>
              <a:srgbClr val="4653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Metal tic-tac-toe game pieces">
            <a:extLst>
              <a:ext uri="{FF2B5EF4-FFF2-40B4-BE49-F238E27FC236}">
                <a16:creationId xmlns:a16="http://schemas.microsoft.com/office/drawing/2014/main" id="{82ABE912-8285-BEE7-86A7-4EA65FC730D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4806" y="2499053"/>
            <a:ext cx="4540524" cy="340539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6335805" y="2180496"/>
            <a:ext cx="5275001" cy="40456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In addition to choosing what strategic direction to take and aligning internal capabilities, you also have to decide </a:t>
            </a:r>
            <a:r>
              <a:rPr kumimoji="0" lang="en-US" b="1" i="1" u="none" strike="noStrike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whether to respond to moves made by rivals</a:t>
            </a:r>
            <a:r>
              <a:rPr kumimoji="0" lang="en-US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. </a:t>
            </a: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This is often one of the most challenging decisions… with many variables and factors to consider.</a:t>
            </a:r>
          </a:p>
          <a:p>
            <a:pPr marL="285750" marR="0" lvl="0" indent="-28575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s</a:t>
            </a:r>
            <a:r>
              <a:rPr kumimoji="0" lang="en-US" i="0" u="none" strike="noStrike" cap="none" spc="0" normalizeH="0" baseline="0" noProof="0" dirty="0" err="1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mallest</a:t>
            </a:r>
            <a:r>
              <a:rPr kumimoji="0" lang="en-US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 strategic mistake in rival engagement could spell disaster for your operations and marketing.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00800"/>
            <a:ext cx="69172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5681A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00800"/>
            <a:ext cx="1052508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 smtClean="0">
                <a:ln>
                  <a:noFill/>
                </a:ln>
                <a:solidFill>
                  <a:srgbClr val="5681AE"/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rgbClr val="5681A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8806148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579590"/>
          </a:xfrm>
        </p:spPr>
        <p:txBody>
          <a:bodyPr/>
          <a:lstStyle/>
          <a:p>
            <a:r>
              <a:rPr lang="en-GB" dirty="0"/>
              <a:t>Factors determining likelihood of a competitive move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764959" y="1499186"/>
            <a:ext cx="108405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Three key factors determine the likelihood that an organisation will respond to a competitor’s move: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74F6371-FDF8-7823-FFC3-A53E1DC34E4B}"/>
              </a:ext>
            </a:extLst>
          </p:cNvPr>
          <p:cNvSpPr/>
          <p:nvPr/>
        </p:nvSpPr>
        <p:spPr>
          <a:xfrm>
            <a:off x="1127464" y="2747112"/>
            <a:ext cx="3258106" cy="537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Level of Awareness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701769A-AE90-D27F-FEA2-94F0CA20E49B}"/>
              </a:ext>
            </a:extLst>
          </p:cNvPr>
          <p:cNvSpPr/>
          <p:nvPr/>
        </p:nvSpPr>
        <p:spPr>
          <a:xfrm>
            <a:off x="4556181" y="2747112"/>
            <a:ext cx="3258106" cy="537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Level of Motivation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1A6B7D8-9C2D-9F14-72B1-3AA02B814C99}"/>
              </a:ext>
            </a:extLst>
          </p:cNvPr>
          <p:cNvSpPr/>
          <p:nvPr/>
        </p:nvSpPr>
        <p:spPr>
          <a:xfrm>
            <a:off x="7984898" y="2739661"/>
            <a:ext cx="3258106" cy="537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Level of Capability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23195F-5F59-74C4-2B1B-EBCC31068808}"/>
              </a:ext>
            </a:extLst>
          </p:cNvPr>
          <p:cNvSpPr txBox="1"/>
          <p:nvPr/>
        </p:nvSpPr>
        <p:spPr>
          <a:xfrm>
            <a:off x="1127463" y="3427098"/>
            <a:ext cx="325810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sz="1800" dirty="0"/>
              <a:t>The organisation must continuously monitor competitors and anticipate their potential moves: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What competitor actions are possible?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What is most likely – now and in the future?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405E1A1-5F86-4DBB-1011-DAF11E7DBF06}"/>
              </a:ext>
            </a:extLst>
          </p:cNvPr>
          <p:cNvSpPr txBox="1"/>
          <p:nvPr/>
        </p:nvSpPr>
        <p:spPr>
          <a:xfrm>
            <a:off x="4492101" y="3426030"/>
            <a:ext cx="332218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sz="1800" dirty="0"/>
              <a:t>The organisation’s motivation to respond is likely to be high when a competitor has made a competitive move. But…: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</a:t>
            </a:r>
            <a:r>
              <a:rPr lang="en-GB" sz="1800" dirty="0"/>
              <a:t>ow high is their motivation?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Are they likely to respond?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In what situations are they likely to respond?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2EE7B23-AFA4-E4F5-C22F-A353505EF615}"/>
              </a:ext>
            </a:extLst>
          </p:cNvPr>
          <p:cNvSpPr txBox="1"/>
          <p:nvPr/>
        </p:nvSpPr>
        <p:spPr>
          <a:xfrm>
            <a:off x="7984896" y="3422343"/>
            <a:ext cx="3258107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sz="1800" b="0" i="0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The organisation must have plans and resources to respond to the move of their competitor: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0" i="0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How capable is the organisation to respond?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0" i="0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How will they achieve their ‘attack’?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0" i="0" kern="1200" dirty="0">
                <a:solidFill>
                  <a:schemeClr val="dk1"/>
                </a:solidFill>
                <a:effectLst/>
                <a:latin typeface="+mn-lt"/>
                <a:ea typeface="+mn-ea"/>
                <a:cs typeface="+mn-cs"/>
              </a:rPr>
              <a:t>What resources do they have to assist them?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3396076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B8DD2392-397B-48BF-BEFA-EA1FB881C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Car trail lights on a Highway">
            <a:extLst>
              <a:ext uri="{FF2B5EF4-FFF2-40B4-BE49-F238E27FC236}">
                <a16:creationId xmlns:a16="http://schemas.microsoft.com/office/drawing/2014/main" id="{84619A96-6C03-C70C-5490-A814F20046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6D477AF-3298-5D39-1F57-110B193F7127}"/>
              </a:ext>
            </a:extLst>
          </p:cNvPr>
          <p:cNvSpPr txBox="1"/>
          <p:nvPr/>
        </p:nvSpPr>
        <p:spPr>
          <a:xfrm>
            <a:off x="965199" y="2180496"/>
            <a:ext cx="10261602" cy="36783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3600" b="1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If an </a:t>
            </a:r>
            <a:r>
              <a:rPr kumimoji="0" lang="en-US" sz="3600" b="1" i="0" u="none" strike="noStrike" cap="none" spc="0" normalizeH="0" baseline="0" noProof="0" dirty="0" err="1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organisation</a:t>
            </a:r>
            <a:r>
              <a:rPr kumimoji="0" lang="en-US" sz="3600" b="1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 is going to respond to a competitor’s move, </a:t>
            </a:r>
            <a:r>
              <a:rPr kumimoji="0" lang="en-US" sz="3600" b="1" i="1" u="none" strike="noStrike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</a:rPr>
              <a:t>speed is important</a:t>
            </a:r>
            <a:r>
              <a:rPr kumimoji="0" lang="en-US" sz="3600" b="1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. </a:t>
            </a:r>
          </a:p>
          <a:p>
            <a:pPr marL="0" marR="0" lvl="0" indent="0" defTabSz="457200" fontAlgn="auto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tabLst/>
              <a:defRPr/>
            </a:pPr>
            <a:r>
              <a:rPr kumimoji="0" lang="en-US" sz="3600" b="1" i="0" u="none" strike="noStrike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Competitors can capitalise on any delays and then use them in turn to counter-attack.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5199" y="5951811"/>
            <a:ext cx="6533202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5951811"/>
            <a:ext cx="105251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b="0" i="0" u="none" strike="noStrike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pPr marR="0" lvl="0" indent="0" defTabSz="45720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b="0" i="0" u="none" strike="noStrike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0264794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04BED40-EAF7-4E55-AFF7-2CD840EBD3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B55EB3-34C8-78AA-B7A7-944BA4154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02156"/>
            <a:ext cx="6309003" cy="1013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200">
                <a:solidFill>
                  <a:schemeClr val="tx2"/>
                </a:solidFill>
              </a:rPr>
              <a:t>Rather than responding to a competitor’s move, how about making the first move?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367CCF1-BB1E-41CF-8499-94A870C33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66751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77040C-9456-0272-08AA-CA0132BAD3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4" y="1896533"/>
            <a:ext cx="6309003" cy="3962266"/>
          </a:xfrm>
        </p:spPr>
        <p:txBody>
          <a:bodyPr>
            <a:normAutofit/>
          </a:bodyPr>
          <a:lstStyle/>
          <a:p>
            <a:r>
              <a:rPr lang="en-GB" sz="2000" b="1" u="sng" dirty="0">
                <a:solidFill>
                  <a:srgbClr val="0070C0"/>
                </a:solidFill>
              </a:rPr>
              <a:t>First Mover Advantage</a:t>
            </a:r>
            <a:r>
              <a:rPr lang="en-GB" sz="2000" dirty="0">
                <a:solidFill>
                  <a:schemeClr val="tx2"/>
                </a:solidFill>
              </a:rPr>
              <a:t>:</a:t>
            </a:r>
          </a:p>
          <a:p>
            <a:pPr lvl="1"/>
            <a:r>
              <a:rPr lang="en-GB" sz="1700" dirty="0">
                <a:solidFill>
                  <a:schemeClr val="tx2"/>
                </a:solidFill>
              </a:rPr>
              <a:t>What do you think this is?</a:t>
            </a:r>
          </a:p>
          <a:p>
            <a:pPr lvl="1"/>
            <a:r>
              <a:rPr lang="en-GB" sz="1700" dirty="0">
                <a:solidFill>
                  <a:schemeClr val="tx2"/>
                </a:solidFill>
              </a:rPr>
              <a:t>What advantages could there be for an organisation to make the first move?</a:t>
            </a:r>
          </a:p>
          <a:p>
            <a:pPr lvl="1"/>
            <a:r>
              <a:rPr lang="en-GB" sz="1700" dirty="0">
                <a:solidFill>
                  <a:schemeClr val="tx2"/>
                </a:solidFill>
              </a:rPr>
              <a:t>Which companies can you think of that ‘made the first move’ in a market?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E83743-740B-AFF9-BCA0-F0E029342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3" y="5951811"/>
            <a:ext cx="4277410" cy="365125"/>
          </a:xfrm>
        </p:spPr>
        <p:txBody>
          <a:bodyPr>
            <a:normAutofit/>
          </a:bodyPr>
          <a:lstStyle/>
          <a:p>
            <a:endParaRPr lang="en-US">
              <a:solidFill>
                <a:srgbClr val="FFC88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D2BAB3-3870-8B9E-81BC-4A6A3CA97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76780" y="5956137"/>
            <a:ext cx="54487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A98EE3D-8CD1-4C3F-BD1C-C98C9596463C}" type="slidenum">
              <a:rPr lang="en-US" smtClean="0">
                <a:solidFill>
                  <a:srgbClr val="FFC88C"/>
                </a:solidFill>
              </a:rPr>
              <a:pPr>
                <a:spcAft>
                  <a:spcPts val="600"/>
                </a:spcAft>
              </a:pPr>
              <a:t>28</a:t>
            </a:fld>
            <a:endParaRPr lang="en-US">
              <a:solidFill>
                <a:srgbClr val="FFC88C"/>
              </a:solidFill>
            </a:endParaRPr>
          </a:p>
        </p:txBody>
      </p:sp>
      <p:pic>
        <p:nvPicPr>
          <p:cNvPr id="7" name="Picture 6" descr="Wood carving of the number one on a table">
            <a:extLst>
              <a:ext uri="{FF2B5EF4-FFF2-40B4-BE49-F238E27FC236}">
                <a16:creationId xmlns:a16="http://schemas.microsoft.com/office/drawing/2014/main" id="{5D58EDBC-E8C2-705A-6D04-104F293326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7521283" y="10"/>
            <a:ext cx="4670717" cy="6857990"/>
          </a:xfrm>
          <a:prstGeom prst="rect">
            <a:avLst/>
          </a:prstGeom>
        </p:spPr>
      </p:pic>
      <p:pic>
        <p:nvPicPr>
          <p:cNvPr id="8" name="Picture 7" descr="Cup of coffee 3D pattern">
            <a:extLst>
              <a:ext uri="{FF2B5EF4-FFF2-40B4-BE49-F238E27FC236}">
                <a16:creationId xmlns:a16="http://schemas.microsoft.com/office/drawing/2014/main" id="{4E138C52-78E9-CFFA-DE2B-5927CC0861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12008" y="160893"/>
            <a:ext cx="797599" cy="99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5441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9A3B2-3D5C-4AAD-BECF-BE9391575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579590"/>
          </a:xfrm>
        </p:spPr>
        <p:txBody>
          <a:bodyPr/>
          <a:lstStyle/>
          <a:p>
            <a:r>
              <a:rPr lang="en-GB" dirty="0"/>
              <a:t>First mover advantage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3A293-6A4B-481D-8960-BE437C3CF946}"/>
              </a:ext>
            </a:extLst>
          </p:cNvPr>
          <p:cNvSpPr txBox="1"/>
          <p:nvPr/>
        </p:nvSpPr>
        <p:spPr>
          <a:xfrm>
            <a:off x="764959" y="1499186"/>
            <a:ext cx="1084055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‘First Mover’: 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Organisation that is the first to establish itself in a given market or industry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Hopes to gain sustainable competitive advantage by establishing themselves before anyone else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Building on strategic resources (e.g. protected technology and innovations) makes it difficult for rivals to imitate, examples: </a:t>
            </a:r>
          </a:p>
          <a:p>
            <a:pPr marL="1200150" marR="0" lvl="2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1" dirty="0">
                <a:solidFill>
                  <a:prstClr val="black"/>
                </a:solidFill>
                <a:latin typeface="Franklin Gothic Book" panose="020B0502020104020203"/>
              </a:rPr>
              <a:t>First Mover Advantage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Occurs when initial move into a market allows an organisation to establish a dominant position that other </a:t>
            </a:r>
            <a:r>
              <a:rPr lang="en-GB" dirty="0">
                <a:solidFill>
                  <a:prstClr val="black"/>
                </a:solidFill>
                <a:latin typeface="Franklin Gothic Book" panose="020B0502020104020203"/>
              </a:rPr>
              <a:t>organisations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 will struggle to overcome.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First Mover Risks: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Customers might not embrace the new offering (</a:t>
            </a:r>
            <a:r>
              <a:rPr lang="en-GB" noProof="0" dirty="0">
                <a:solidFill>
                  <a:prstClr val="black"/>
                </a:solidFill>
                <a:latin typeface="Franklin Gothic Book" panose="020B0502020104020203"/>
              </a:rPr>
              <a:t>organisation had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no previous market or industry knowledge and did not fully understand customer</a:t>
            </a:r>
            <a:r>
              <a:rPr kumimoji="0" lang="en-GB" sz="1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 needs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)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High costs of developing the product and educating customers on product or service </a:t>
            </a:r>
          </a:p>
          <a:p>
            <a:pPr marL="4572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  <a:p>
            <a:pPr algn="ctr"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Choose wisely: how likely is it that this move will provide my</a:t>
            </a:r>
            <a:r>
              <a:rPr lang="en-GB" sz="2000" b="1" dirty="0">
                <a:solidFill>
                  <a:srgbClr val="0070C0"/>
                </a:solidFill>
                <a:latin typeface="Franklin Gothic Book" panose="020B0502020104020203"/>
              </a:rPr>
              <a:t> organisation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t> with a sustainable competitive advantage?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29A5E-362D-43E2-84FD-60AD2B9B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F2D1C6-A321-4D2E-9D39-0DDE592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98EE3D-8CD1-4C3F-BD1C-C98C9596463C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ranklin Gothic Book" panose="020B05020201040202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2B3AAEF-3C37-4032-8BCE-D1E74A55EF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2738575"/>
            <a:ext cx="993842" cy="6194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92DCA5A-D39D-47E0-AF1E-DB95B4DCEA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5056" y="2785075"/>
            <a:ext cx="594956" cy="5205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3294A0F-06DC-479A-A132-F706A6C318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3948" y="2799696"/>
            <a:ext cx="993844" cy="496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658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44F2DD-E328-4EBE-F7BC-9EBAEED93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This is the end of our</a:t>
            </a:r>
            <a:br>
              <a:rPr lang="en-GB"/>
            </a:br>
            <a:r>
              <a:rPr lang="en-GB"/>
              <a:t>session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7D6C9B-2909-4164-3E9F-C472CBCD53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30401E-C1DC-1403-D684-BC60FAA96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2C887F-532C-63FC-5544-F5A956DE4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252685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D289AE2-D2AE-49D1-AFAC-3A79F6794255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927BD4C1-B6B1-4715-ABF9-E660A51A4EA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1E7CA09-9778-4414-AE97-8064B12DA3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{C2AA1F26-50D4-4A29-A703-40C744C528EE}tf33552983_win32</Template>
  <TotalTime>5724</TotalTime>
  <Words>1688</Words>
  <Application>Microsoft Office PowerPoint</Application>
  <PresentationFormat>Widescreen</PresentationFormat>
  <Paragraphs>240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Arial</vt:lpstr>
      <vt:lpstr>Calibri</vt:lpstr>
      <vt:lpstr>Franklin Gothic Book</vt:lpstr>
      <vt:lpstr>Franklin Gothic Demi</vt:lpstr>
      <vt:lpstr>Wingdings</vt:lpstr>
      <vt:lpstr>Wingdings 2</vt:lpstr>
      <vt:lpstr>DividendVTI</vt:lpstr>
      <vt:lpstr>Strategic and Agile Business ManagementBMMB7027</vt:lpstr>
      <vt:lpstr>This week we will focus on…</vt:lpstr>
      <vt:lpstr>Key enablers for strategy implementation</vt:lpstr>
      <vt:lpstr>Organisational culture</vt:lpstr>
      <vt:lpstr>Organisational culture</vt:lpstr>
      <vt:lpstr>Organisational culture</vt:lpstr>
      <vt:lpstr>Imprinting of culture – by founder</vt:lpstr>
      <vt:lpstr>Founder imprinting example: apple</vt:lpstr>
      <vt:lpstr>Organisational change is correlated with interest in oganisational culture</vt:lpstr>
      <vt:lpstr>Organisational culture can be influenced by various factors</vt:lpstr>
      <vt:lpstr>How do you analyse or measure ‘culture’?</vt:lpstr>
      <vt:lpstr>The cultural web</vt:lpstr>
      <vt:lpstr>The cultural web</vt:lpstr>
      <vt:lpstr>Creating a Culture of Learning - LinkedIn Case Study:  Kellogg Company</vt:lpstr>
      <vt:lpstr>How Netflix builds a culture of excellence Elizabeth Stone (CTO)</vt:lpstr>
      <vt:lpstr>Implementation of strategy: planning</vt:lpstr>
      <vt:lpstr>The exploring Strategy framework &amp; Planning</vt:lpstr>
      <vt:lpstr>What % of strategies fail?</vt:lpstr>
      <vt:lpstr>reasons why strategy execution fails</vt:lpstr>
      <vt:lpstr>Strategy implementation/execution</vt:lpstr>
      <vt:lpstr>Strategic plan implementation</vt:lpstr>
      <vt:lpstr>Requirements for successful implementation</vt:lpstr>
      <vt:lpstr>Guidelines for successful strategy implementation</vt:lpstr>
      <vt:lpstr>The Difference Between Strategic Planning and Strategic Thinking</vt:lpstr>
      <vt:lpstr>planning for strategic response</vt:lpstr>
      <vt:lpstr>Factors determining likelihood of a competitive move</vt:lpstr>
      <vt:lpstr>PowerPoint Presentation</vt:lpstr>
      <vt:lpstr>Rather than responding to a competitor’s move, how about making the first move?</vt:lpstr>
      <vt:lpstr>First mover advantage</vt:lpstr>
      <vt:lpstr>This is the end of our session 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Lorem Ipsum</dc:title>
  <dc:creator>D Hellyer</dc:creator>
  <cp:lastModifiedBy>Daniela Hellyer</cp:lastModifiedBy>
  <cp:revision>339</cp:revision>
  <dcterms:created xsi:type="dcterms:W3CDTF">2021-11-30T09:35:50Z</dcterms:created>
  <dcterms:modified xsi:type="dcterms:W3CDTF">2026-06-23T12:52:00Z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