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12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89" d="100"/>
          <a:sy n="89" d="100"/>
        </p:scale>
        <p:origin x="90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6D7A0BC-0046-4CAA-8E7F-DCAFE511E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>
            <a:normAutofit/>
          </a:bodyPr>
          <a:lstStyle/>
          <a:p>
            <a:r>
              <a:rPr lang="en-US" b="1" dirty="0"/>
              <a:t>Organizational consultancy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>
            <a:normAutofit/>
          </a:bodyPr>
          <a:lstStyle/>
          <a:p>
            <a:r>
              <a:rPr lang="en-US" b="1" dirty="0"/>
              <a:t>M6X01422 / BMBM6002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7C6334F-6411-41EC-AD7D-179EDD8B5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B02CEE-3AF8-4349-9B3E-8970E6DF6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A01CF0-3FB5-44EB-B7DE-F2E86374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F1A8C364-94D4-4630-BAD0-78722F3470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733" y="3081867"/>
            <a:ext cx="11260667" cy="331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44FF0-B136-48FF-AC53-B41AD5B38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Codes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A0F707-D89E-4DE7-85A2-E6E204AEE9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M6X01422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94C583-6EC1-4E0D-943F-5323C95840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/>
              <a:t>Two Assignments:</a:t>
            </a:r>
          </a:p>
          <a:p>
            <a:pPr lvl="1"/>
            <a:r>
              <a:rPr lang="en-GB" b="1" dirty="0"/>
              <a:t>Assignment 1:</a:t>
            </a:r>
          </a:p>
          <a:p>
            <a:pPr lvl="2"/>
            <a:r>
              <a:rPr lang="en-GB" b="1" dirty="0"/>
              <a:t>Task 1 </a:t>
            </a:r>
            <a:r>
              <a:rPr lang="en-GB" dirty="0"/>
              <a:t>– </a:t>
            </a:r>
            <a:r>
              <a:rPr lang="en-GB" b="1" dirty="0"/>
              <a:t>Project Rational Document </a:t>
            </a:r>
            <a:r>
              <a:rPr lang="en-GB" dirty="0"/>
              <a:t>- (2,000 words) – 28</a:t>
            </a:r>
            <a:r>
              <a:rPr lang="en-GB" baseline="30000" dirty="0"/>
              <a:t>th</a:t>
            </a:r>
            <a:r>
              <a:rPr lang="en-GB" dirty="0"/>
              <a:t> February 2020</a:t>
            </a:r>
          </a:p>
          <a:p>
            <a:pPr lvl="2"/>
            <a:r>
              <a:rPr lang="en-GB" b="1" dirty="0"/>
              <a:t>Task 2 </a:t>
            </a:r>
            <a:r>
              <a:rPr lang="en-GB" dirty="0"/>
              <a:t>– 5 minute presentation (5 slides) – 4</a:t>
            </a:r>
            <a:r>
              <a:rPr lang="en-GB" baseline="30000" dirty="0"/>
              <a:t>th</a:t>
            </a:r>
            <a:r>
              <a:rPr lang="en-GB" dirty="0"/>
              <a:t> March </a:t>
            </a:r>
          </a:p>
          <a:p>
            <a:pPr marL="625475" lvl="2" indent="-269875"/>
            <a:r>
              <a:rPr lang="en-GB" sz="1400" b="1" dirty="0"/>
              <a:t>Assignment 2:</a:t>
            </a:r>
          </a:p>
          <a:p>
            <a:pPr marL="967475" lvl="3" indent="-269875"/>
            <a:r>
              <a:rPr lang="en-GB" sz="1300" b="1" dirty="0"/>
              <a:t>Consultancy Project </a:t>
            </a:r>
            <a:r>
              <a:rPr lang="en-GB" sz="1300" dirty="0"/>
              <a:t>– (3,000 – 4,000 words) – 8</a:t>
            </a:r>
            <a:r>
              <a:rPr lang="en-GB" sz="1300" baseline="30000" dirty="0"/>
              <a:t>th</a:t>
            </a:r>
            <a:r>
              <a:rPr lang="en-GB" sz="1300" dirty="0"/>
              <a:t> May 2020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7FB2C78-C9CE-44DD-8704-F3D150C204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BMBM6002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C3CB8BE-F32A-4B70-9F89-1CEB038CC17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/>
              <a:t>Three Assignments:</a:t>
            </a:r>
          </a:p>
          <a:p>
            <a:pPr lvl="1"/>
            <a:r>
              <a:rPr lang="en-GB" b="1" dirty="0"/>
              <a:t>Assignment 1:</a:t>
            </a:r>
          </a:p>
          <a:p>
            <a:pPr lvl="2"/>
            <a:r>
              <a:rPr lang="en-GB" b="1" dirty="0"/>
              <a:t>Project Rational Document </a:t>
            </a:r>
            <a:r>
              <a:rPr lang="en-GB" dirty="0"/>
              <a:t>– (2,000 words) – 28</a:t>
            </a:r>
            <a:r>
              <a:rPr lang="en-GB" baseline="30000" dirty="0"/>
              <a:t>th</a:t>
            </a:r>
            <a:r>
              <a:rPr lang="en-GB" dirty="0"/>
              <a:t> February 2020</a:t>
            </a:r>
          </a:p>
          <a:p>
            <a:pPr lvl="1"/>
            <a:r>
              <a:rPr lang="en-GB" b="1" dirty="0"/>
              <a:t>Assignment 2:</a:t>
            </a:r>
          </a:p>
          <a:p>
            <a:pPr lvl="2"/>
            <a:r>
              <a:rPr lang="en-GB" b="1" dirty="0"/>
              <a:t>Consultancy Project </a:t>
            </a:r>
            <a:r>
              <a:rPr lang="en-GB" dirty="0"/>
              <a:t>– (6,000 words) – 8</a:t>
            </a:r>
            <a:r>
              <a:rPr lang="en-GB" baseline="30000" dirty="0"/>
              <a:t>th</a:t>
            </a:r>
            <a:r>
              <a:rPr lang="en-GB" dirty="0"/>
              <a:t> May 2020</a:t>
            </a:r>
          </a:p>
          <a:p>
            <a:pPr lvl="1"/>
            <a:r>
              <a:rPr lang="en-GB" b="1" dirty="0"/>
              <a:t>Assignment 3:</a:t>
            </a:r>
          </a:p>
          <a:p>
            <a:pPr lvl="2"/>
            <a:r>
              <a:rPr lang="en-GB" b="1" dirty="0"/>
              <a:t>Project Presentation </a:t>
            </a:r>
            <a:r>
              <a:rPr lang="en-GB" dirty="0"/>
              <a:t>– 5 minutes – 10 slides – 15</a:t>
            </a:r>
            <a:r>
              <a:rPr lang="en-GB" baseline="30000" dirty="0"/>
              <a:t>th</a:t>
            </a:r>
            <a:r>
              <a:rPr lang="en-GB" dirty="0"/>
              <a:t> May 2020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2932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  <p:bldP spid="6" grpId="0" uiExpand="1" build="p"/>
      <p:bldP spid="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E46A6-B7CB-4AE1-8934-5D49A0EE2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Project Rational Document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3B58F-6D8D-419F-8D7F-B17FF6DBD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500" b="1" dirty="0"/>
          </a:p>
          <a:p>
            <a:r>
              <a:rPr lang="en-GB" sz="1800" dirty="0"/>
              <a:t>The Project Rational Document must be presented in report format, this means </a:t>
            </a:r>
            <a:r>
              <a:rPr lang="en-GB" sz="1800" b="1" dirty="0">
                <a:solidFill>
                  <a:schemeClr val="accent1"/>
                </a:solidFill>
              </a:rPr>
              <a:t>hierarchically numbered paragraphs</a:t>
            </a:r>
            <a:r>
              <a:rPr lang="en-GB" sz="1800" dirty="0"/>
              <a:t>. The document needs to have a cover sheet with the title of the project and student number and a Table of Content. Please use Times New Roman Font 12 with 1.5 line spacing, and number the pages.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4796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0FFEC-FFE6-4EB9-8435-066B7F2C6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00368"/>
            <a:ext cx="11029616" cy="1188720"/>
          </a:xfrm>
        </p:spPr>
        <p:txBody>
          <a:bodyPr/>
          <a:lstStyle/>
          <a:p>
            <a:r>
              <a:rPr lang="en-GB" b="1" dirty="0"/>
              <a:t>Hierarchical  Numbered Paragraphs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9D62B-4433-4CDC-87FF-A4B685D88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40502"/>
            <a:ext cx="11029615" cy="461347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Table of Content </a:t>
            </a:r>
          </a:p>
          <a:p>
            <a:r>
              <a:rPr lang="en-GB" b="1" dirty="0"/>
              <a:t>1.0 – Introduction</a:t>
            </a:r>
          </a:p>
          <a:p>
            <a:r>
              <a:rPr lang="en-GB" b="1" dirty="0"/>
              <a:t>2.0 -  Project Justification</a:t>
            </a:r>
          </a:p>
          <a:p>
            <a:pPr lvl="1"/>
            <a:r>
              <a:rPr lang="en-GB" dirty="0"/>
              <a:t>2.1 – Aims and Objectives</a:t>
            </a:r>
          </a:p>
          <a:p>
            <a:pPr lvl="1"/>
            <a:r>
              <a:rPr lang="en-GB" dirty="0"/>
              <a:t>2.2 -  Rational</a:t>
            </a:r>
          </a:p>
          <a:p>
            <a:r>
              <a:rPr lang="en-GB" b="1" dirty="0"/>
              <a:t>3.0 - Business Case and Project Approach</a:t>
            </a:r>
          </a:p>
          <a:p>
            <a:pPr lvl="1"/>
            <a:r>
              <a:rPr lang="en-GB" dirty="0"/>
              <a:t>3.1 – Benefits to the Organisation</a:t>
            </a:r>
          </a:p>
          <a:p>
            <a:pPr lvl="1"/>
            <a:r>
              <a:rPr lang="en-GB" dirty="0"/>
              <a:t>3.2 – Background Literature</a:t>
            </a:r>
          </a:p>
          <a:p>
            <a:pPr lvl="1"/>
            <a:r>
              <a:rPr lang="en-GB" dirty="0"/>
              <a:t>3.3 – Potential Risks</a:t>
            </a:r>
          </a:p>
          <a:p>
            <a:r>
              <a:rPr lang="en-GB" b="1" dirty="0"/>
              <a:t>4.0 – Research Methodology</a:t>
            </a:r>
          </a:p>
          <a:p>
            <a:pPr lvl="1"/>
            <a:r>
              <a:rPr lang="en-GB" dirty="0"/>
              <a:t>4.1 – Primary Research</a:t>
            </a:r>
          </a:p>
          <a:p>
            <a:pPr lvl="1"/>
            <a:r>
              <a:rPr lang="en-GB" dirty="0"/>
              <a:t>4.2 – Secondary Research</a:t>
            </a:r>
          </a:p>
          <a:p>
            <a:r>
              <a:rPr lang="en-GB" b="1" dirty="0"/>
              <a:t>5.0 – Project Plan</a:t>
            </a:r>
          </a:p>
          <a:p>
            <a:r>
              <a:rPr lang="en-GB" b="1" dirty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7892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528BA-01AA-4A3B-860C-5430F8B16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482EC-2744-483F-90F2-9BE0E361A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The purpose of the </a:t>
            </a:r>
            <a:r>
              <a:rPr lang="en-GB" sz="2000" b="1" dirty="0">
                <a:solidFill>
                  <a:schemeClr val="accent1"/>
                </a:solidFill>
              </a:rPr>
              <a:t>Introduction</a:t>
            </a:r>
            <a:r>
              <a:rPr lang="en-GB" sz="2000" b="1" dirty="0"/>
              <a:t> is to:</a:t>
            </a:r>
          </a:p>
          <a:p>
            <a:pPr lvl="1"/>
            <a:r>
              <a:rPr lang="en-GB" sz="1800" dirty="0"/>
              <a:t>Introduce the purpose of the document</a:t>
            </a:r>
          </a:p>
          <a:p>
            <a:pPr lvl="1"/>
            <a:r>
              <a:rPr lang="en-GB" sz="1800" dirty="0"/>
              <a:t>Introduce the organization that the assessment is based on</a:t>
            </a:r>
          </a:p>
          <a:p>
            <a:pPr lvl="1"/>
            <a:r>
              <a:rPr lang="en-GB" sz="1800" dirty="0"/>
              <a:t>Introduce the identified problem / change / improvement / issue</a:t>
            </a:r>
          </a:p>
        </p:txBody>
      </p:sp>
    </p:spTree>
    <p:extLst>
      <p:ext uri="{BB962C8B-B14F-4D97-AF65-F5344CB8AC3E}">
        <p14:creationId xmlns:p14="http://schemas.microsoft.com/office/powerpoint/2010/main" val="10731426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CBB0-A548-414A-95FF-182DC5CC4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&amp;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954AC-8435-4691-ABD7-475F2E5E3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3"/>
            <a:ext cx="11029615" cy="4013283"/>
          </a:xfrm>
        </p:spPr>
        <p:txBody>
          <a:bodyPr>
            <a:normAutofit/>
          </a:bodyPr>
          <a:lstStyle/>
          <a:p>
            <a:r>
              <a:rPr lang="en-GB" sz="2000" dirty="0"/>
              <a:t>The </a:t>
            </a:r>
            <a:r>
              <a:rPr lang="en-GB" sz="2000" b="1" dirty="0">
                <a:solidFill>
                  <a:schemeClr val="accent1"/>
                </a:solidFill>
              </a:rPr>
              <a:t>Aim</a:t>
            </a:r>
            <a:r>
              <a:rPr lang="en-GB" sz="2000" dirty="0"/>
              <a:t> should be a clear statement of intent – what are you trying to find out?</a:t>
            </a:r>
          </a:p>
          <a:p>
            <a:pPr lvl="1"/>
            <a:r>
              <a:rPr lang="en-GB" sz="1800" dirty="0"/>
              <a:t>The aim of this project is to…………………….</a:t>
            </a:r>
          </a:p>
          <a:p>
            <a:pPr marL="324000" lvl="1" indent="0">
              <a:buNone/>
            </a:pPr>
            <a:endParaRPr lang="en-GB" dirty="0"/>
          </a:p>
          <a:p>
            <a:r>
              <a:rPr lang="en-GB" sz="2000" dirty="0"/>
              <a:t>The </a:t>
            </a:r>
            <a:r>
              <a:rPr lang="en-GB" sz="2000" b="1" dirty="0">
                <a:solidFill>
                  <a:schemeClr val="accent1"/>
                </a:solidFill>
              </a:rPr>
              <a:t>Objectives</a:t>
            </a:r>
            <a:r>
              <a:rPr lang="en-GB" sz="2000" dirty="0"/>
              <a:t> are the steps that you will take to achieve your Aim:</a:t>
            </a:r>
          </a:p>
          <a:p>
            <a:pPr lvl="1"/>
            <a:r>
              <a:rPr lang="en-GB" sz="1800" dirty="0"/>
              <a:t>To Analyse……….</a:t>
            </a:r>
          </a:p>
          <a:p>
            <a:pPr lvl="1"/>
            <a:r>
              <a:rPr lang="en-GB" sz="1800" dirty="0"/>
              <a:t>To identify………..</a:t>
            </a:r>
          </a:p>
          <a:p>
            <a:pPr lvl="1"/>
            <a:r>
              <a:rPr lang="en-GB" sz="1800" dirty="0"/>
              <a:t>To explore………..</a:t>
            </a:r>
          </a:p>
          <a:p>
            <a:pPr lvl="1"/>
            <a:r>
              <a:rPr lang="en-GB" sz="1800" dirty="0"/>
              <a:t>To establish………….</a:t>
            </a:r>
          </a:p>
          <a:p>
            <a:pPr lvl="1"/>
            <a:r>
              <a:rPr lang="en-GB" sz="1800" dirty="0"/>
              <a:t>To Provide…………..</a:t>
            </a:r>
          </a:p>
        </p:txBody>
      </p:sp>
    </p:spTree>
    <p:extLst>
      <p:ext uri="{BB962C8B-B14F-4D97-AF65-F5344CB8AC3E}">
        <p14:creationId xmlns:p14="http://schemas.microsoft.com/office/powerpoint/2010/main" val="27953652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06FCC-1817-4E60-981F-9EEBF7740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Rational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E2345-7150-4C27-87C0-FAB388667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>
                <a:solidFill>
                  <a:schemeClr val="accent1"/>
                </a:solidFill>
              </a:rPr>
              <a:t>Project Justification </a:t>
            </a:r>
            <a:r>
              <a:rPr lang="en-GB" sz="2000" dirty="0"/>
              <a:t>– Why is the project necessary? Why the project is required? It is an argument that lays out the reasons for carrying out the project.</a:t>
            </a:r>
          </a:p>
          <a:p>
            <a:r>
              <a:rPr lang="en-GB" sz="2000" dirty="0"/>
              <a:t>To support the </a:t>
            </a:r>
            <a:r>
              <a:rPr lang="en-GB" sz="2000" b="1" dirty="0">
                <a:solidFill>
                  <a:schemeClr val="accent1"/>
                </a:solidFill>
              </a:rPr>
              <a:t>Rational</a:t>
            </a:r>
            <a:r>
              <a:rPr lang="en-GB" sz="2000" dirty="0"/>
              <a:t> models such as a SWOT / PESTEL / Porter Five Forces could be used and applied.</a:t>
            </a:r>
          </a:p>
          <a:p>
            <a:r>
              <a:rPr lang="en-GB" sz="2000" dirty="0"/>
              <a:t>The </a:t>
            </a:r>
            <a:r>
              <a:rPr lang="en-GB" sz="2000" b="1" dirty="0">
                <a:solidFill>
                  <a:schemeClr val="accent1"/>
                </a:solidFill>
              </a:rPr>
              <a:t>Rational</a:t>
            </a:r>
            <a:r>
              <a:rPr lang="en-GB" sz="2000" dirty="0"/>
              <a:t> should also be supported by some academic literature to support the justification for the project.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2804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443A2-59EE-4607-A1EB-2BE9AD101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32511"/>
            <a:ext cx="11029616" cy="1188720"/>
          </a:xfrm>
        </p:spPr>
        <p:txBody>
          <a:bodyPr/>
          <a:lstStyle/>
          <a:p>
            <a:r>
              <a:rPr lang="en-GB" b="1" dirty="0"/>
              <a:t>Business case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01699-12F8-4DCB-A19A-7B7C09F39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35581"/>
            <a:ext cx="11029615" cy="4184625"/>
          </a:xfrm>
        </p:spPr>
        <p:txBody>
          <a:bodyPr/>
          <a:lstStyle/>
          <a:p>
            <a:r>
              <a:rPr lang="en-GB" sz="2000" b="1" dirty="0">
                <a:solidFill>
                  <a:schemeClr val="accent1"/>
                </a:solidFill>
              </a:rPr>
              <a:t>Benefits to the Organisation:</a:t>
            </a:r>
          </a:p>
          <a:p>
            <a:pPr lvl="1"/>
            <a:r>
              <a:rPr lang="en-GB" sz="1800" dirty="0"/>
              <a:t>An outline ought to be provided as to how the organisation would benefit from the outcome of the project.</a:t>
            </a:r>
          </a:p>
          <a:p>
            <a:r>
              <a:rPr lang="en-GB" sz="2000" b="1" dirty="0">
                <a:solidFill>
                  <a:schemeClr val="accent1"/>
                </a:solidFill>
              </a:rPr>
              <a:t>Background Literature:</a:t>
            </a:r>
          </a:p>
          <a:p>
            <a:pPr lvl="1"/>
            <a:r>
              <a:rPr lang="en-GB" sz="1800" dirty="0"/>
              <a:t>A mini literature review should be conducted to highlight the available literature on your chosen project area.  Your sources should be academic in nature, therefore make reference to relevant text-books, journals, industry related web pages, news papers / channels……etc.</a:t>
            </a:r>
          </a:p>
          <a:p>
            <a:r>
              <a:rPr lang="en-GB" sz="2000" b="1" dirty="0">
                <a:solidFill>
                  <a:schemeClr val="accent1"/>
                </a:solidFill>
              </a:rPr>
              <a:t>Potential Risks / Limitations</a:t>
            </a:r>
          </a:p>
          <a:p>
            <a:pPr lvl="1"/>
            <a:r>
              <a:rPr lang="en-GB" sz="1800" dirty="0"/>
              <a:t>This section should highlight any potential risks / limitations that could impact on your project.</a:t>
            </a:r>
          </a:p>
          <a:p>
            <a:pPr lvl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229648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9A4E9-72F7-4DC9-B7F3-9CB7664DD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59550"/>
            <a:ext cx="11029616" cy="1188720"/>
          </a:xfrm>
        </p:spPr>
        <p:txBody>
          <a:bodyPr/>
          <a:lstStyle/>
          <a:p>
            <a:r>
              <a:rPr lang="en-GB" dirty="0"/>
              <a:t>Research 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E62DC-1860-4181-8C37-711D9B84A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088928"/>
            <a:ext cx="11029615" cy="3882663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This section will outline which </a:t>
            </a:r>
            <a:r>
              <a:rPr lang="en-GB" sz="2000" b="1" dirty="0">
                <a:solidFill>
                  <a:schemeClr val="accent1"/>
                </a:solidFill>
              </a:rPr>
              <a:t>Research Methodology </a:t>
            </a:r>
            <a:r>
              <a:rPr lang="en-GB" sz="2000" b="1" dirty="0"/>
              <a:t>you intend to use:</a:t>
            </a:r>
          </a:p>
          <a:p>
            <a:r>
              <a:rPr lang="en-GB" sz="2000" b="1" dirty="0">
                <a:solidFill>
                  <a:schemeClr val="accent1"/>
                </a:solidFill>
              </a:rPr>
              <a:t>Primary Research (optional) </a:t>
            </a:r>
          </a:p>
          <a:p>
            <a:pPr lvl="1"/>
            <a:r>
              <a:rPr lang="en-GB" sz="1800" b="1" dirty="0">
                <a:solidFill>
                  <a:srgbClr val="FF0000"/>
                </a:solidFill>
              </a:rPr>
              <a:t>IF</a:t>
            </a:r>
            <a:r>
              <a:rPr lang="en-GB" sz="1800" dirty="0"/>
              <a:t> primary research is going to be undertaken an Ethics Form (found on MOODLE) will need to be completed and the consent of participants / organisation will be needed BEFORE any research is undertaken.</a:t>
            </a:r>
          </a:p>
          <a:p>
            <a:pPr lvl="1"/>
            <a:r>
              <a:rPr lang="en-GB" sz="1800" dirty="0"/>
              <a:t>Questionnaires / Interviews / Focus Groups…….etc</a:t>
            </a:r>
          </a:p>
          <a:p>
            <a:pPr marL="324000" lvl="1" indent="0">
              <a:buNone/>
            </a:pPr>
            <a:endParaRPr lang="en-GB" sz="1800" dirty="0"/>
          </a:p>
          <a:p>
            <a:r>
              <a:rPr lang="en-GB" sz="2000" b="1" dirty="0">
                <a:solidFill>
                  <a:schemeClr val="accent1"/>
                </a:solidFill>
              </a:rPr>
              <a:t>Secondary Research (mandatory)</a:t>
            </a:r>
          </a:p>
          <a:p>
            <a:pPr lvl="1"/>
            <a:r>
              <a:rPr lang="en-GB" sz="1800" dirty="0"/>
              <a:t>All projects will be underpinned by secondary research – conducted through your literature review.</a:t>
            </a:r>
          </a:p>
        </p:txBody>
      </p:sp>
    </p:spTree>
    <p:extLst>
      <p:ext uri="{BB962C8B-B14F-4D97-AF65-F5344CB8AC3E}">
        <p14:creationId xmlns:p14="http://schemas.microsoft.com/office/powerpoint/2010/main" val="20518462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879BC-1563-436E-BED6-5B99E9433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43529"/>
            <a:ext cx="11029616" cy="1188720"/>
          </a:xfrm>
        </p:spPr>
        <p:txBody>
          <a:bodyPr/>
          <a:lstStyle/>
          <a:p>
            <a:r>
              <a:rPr lang="en-GB" b="1" dirty="0"/>
              <a:t>Project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016DC-34E4-4113-9918-13CF4A3D9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56792"/>
            <a:ext cx="11029615" cy="4637314"/>
          </a:xfrm>
        </p:spPr>
        <p:txBody>
          <a:bodyPr/>
          <a:lstStyle/>
          <a:p>
            <a:r>
              <a:rPr lang="en-GB" sz="2000" b="1" dirty="0"/>
              <a:t>With the use of a Project Management Technique, EG:</a:t>
            </a:r>
          </a:p>
          <a:p>
            <a:pPr lvl="1"/>
            <a:r>
              <a:rPr lang="en-GB" sz="1800" dirty="0"/>
              <a:t>Gantt Chart</a:t>
            </a:r>
          </a:p>
          <a:p>
            <a:pPr lvl="1"/>
            <a:r>
              <a:rPr lang="en-GB" sz="1800" dirty="0"/>
              <a:t>Critical Path Analysis</a:t>
            </a:r>
          </a:p>
          <a:p>
            <a:pPr lvl="1"/>
            <a:r>
              <a:rPr lang="en-GB" sz="1800" dirty="0"/>
              <a:t>Pert Chart</a:t>
            </a:r>
          </a:p>
          <a:p>
            <a:pPr lvl="1"/>
            <a:r>
              <a:rPr lang="en-GB" sz="1800" dirty="0"/>
              <a:t>Fishbone Diagrams </a:t>
            </a:r>
          </a:p>
          <a:p>
            <a:pPr lvl="1"/>
            <a:r>
              <a:rPr lang="en-GB" sz="1800" dirty="0"/>
              <a:t>Decision Tree</a:t>
            </a:r>
          </a:p>
          <a:p>
            <a:pPr marL="324000" lvl="1" indent="0">
              <a:buNone/>
            </a:pPr>
            <a:endParaRPr lang="en-GB" sz="1800" dirty="0"/>
          </a:p>
          <a:p>
            <a:pPr marL="0" lvl="1" indent="0">
              <a:buNone/>
            </a:pPr>
            <a:r>
              <a:rPr lang="en-GB" sz="1800" dirty="0"/>
              <a:t>You will be able to demonstrate an outline plan of what you need to do and in what timeframe.  Therefore, specifying a start date and end date to your project and think about the order and the duration of your planned activities.</a:t>
            </a:r>
          </a:p>
        </p:txBody>
      </p:sp>
    </p:spTree>
    <p:extLst>
      <p:ext uri="{BB962C8B-B14F-4D97-AF65-F5344CB8AC3E}">
        <p14:creationId xmlns:p14="http://schemas.microsoft.com/office/powerpoint/2010/main" val="39796042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4DB45-8A86-4C72-BF03-C86933043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12CD1-45F1-4A23-BB9B-04C7575CE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You should show a wide level of reading, a minimum of 12 references, from a variety of sources including textbooks, academic journals and academic based websites.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0309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OUR.pptx" id="{C8B94E25-33BD-45D5-BF09-DFDE6F66F827}" vid="{3906A810-667D-48F7-952C-A904CEA9ED6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Future Forward</Template>
  <TotalTime>0</TotalTime>
  <Words>668</Words>
  <Application>Microsoft Office PowerPoint</Application>
  <PresentationFormat>Widescreen</PresentationFormat>
  <Paragraphs>81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Franklin Gothic Book</vt:lpstr>
      <vt:lpstr>Franklin Gothic Demi</vt:lpstr>
      <vt:lpstr>Wingdings 2</vt:lpstr>
      <vt:lpstr>DividendVTI</vt:lpstr>
      <vt:lpstr>Organizational consultancy </vt:lpstr>
      <vt:lpstr>Module Codes </vt:lpstr>
      <vt:lpstr>Project Rational Document </vt:lpstr>
      <vt:lpstr>Hierarchical  Numbered Paragraphs  </vt:lpstr>
      <vt:lpstr>Introduction </vt:lpstr>
      <vt:lpstr>Aims &amp; Objectives </vt:lpstr>
      <vt:lpstr>Rational </vt:lpstr>
      <vt:lpstr>Business case </vt:lpstr>
      <vt:lpstr>Research methodology </vt:lpstr>
      <vt:lpstr>Project plan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2020-02-11T13:53:03Z</dcterms:created>
  <dcterms:modified xsi:type="dcterms:W3CDTF">2020-02-11T16:13:23Z</dcterms:modified>
</cp:coreProperties>
</file>