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y="6858000" cx="12192000"/>
  <p:notesSz cx="6858000" cy="12192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F2DC715-0094-4DC2-872A-D8E5E11B4036}">
  <a:tblStyle styleId="{FF2DC715-0094-4DC2-872A-D8E5E11B4036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22" Type="http://schemas.openxmlformats.org/officeDocument/2006/relationships/slide" Target="slides/slide17.xml"/><Relationship Id="rId10" Type="http://schemas.openxmlformats.org/officeDocument/2006/relationships/slide" Target="slides/slide5.xml"/><Relationship Id="rId21" Type="http://schemas.openxmlformats.org/officeDocument/2006/relationships/slide" Target="slides/slide16.xml"/><Relationship Id="rId13" Type="http://schemas.openxmlformats.org/officeDocument/2006/relationships/slide" Target="slides/slide8.xml"/><Relationship Id="rId24" Type="http://schemas.openxmlformats.org/officeDocument/2006/relationships/slide" Target="slides/slide19.xml"/><Relationship Id="rId12" Type="http://schemas.openxmlformats.org/officeDocument/2006/relationships/slide" Target="slides/slide7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" name="Google Shape;1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Good morning. My project looks at whether the new NIST post-quantum algorithms are practical replacements for RSA and ECC, and what it actually takes to build with them today.</a:t>
            </a:r>
            <a:endParaRPr/>
          </a:p>
        </p:txBody>
      </p:sp>
      <p:sp>
        <p:nvSpPr>
          <p:cNvPr id="14" name="Google Shape;1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0" name="Google Shape;90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2" name="Google Shape;132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Add one line here about your own reason: for example, something you saw at work or in a module that got you interested. Then: the standards exist now, the deadlines are set, but I could not find a simple, fair, hands-on comparison, so I built one.</a:t>
            </a:r>
            <a:endParaRPr/>
          </a:p>
        </p:txBody>
      </p:sp>
      <p:sp>
        <p:nvSpPr>
          <p:cNvPr id="133" name="Google Shape;133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7" name="Google Shape;167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CRQC means a cryptographically relevant quantum computer. It does not exist yet, but the attacker does not need it today; they only need to store traffic now.</a:t>
            </a:r>
            <a:endParaRPr/>
          </a:p>
        </p:txBody>
      </p:sp>
      <p:sp>
        <p:nvSpPr>
          <p:cNvPr id="168" name="Google Shape;168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9" name="Google Shape;199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6" name="Google Shape;226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0" name="Google Shape;250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1" name="Google Shape;251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1" name="Google Shape;261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2" name="Google Shape;262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4" name="Google Shape;294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" name="Google Shape;295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24" name="Google Shape;324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Run the commands in this order. If the live demo fails, this screenshot and the ones in the report are the backup.</a:t>
            </a:r>
            <a:endParaRPr/>
          </a:p>
        </p:txBody>
      </p:sp>
      <p:sp>
        <p:nvSpPr>
          <p:cNvPr id="325" name="Google Shape;325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53" name="Google Shape;353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6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68" name="Google Shape;368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Sizes do not depend on my laptop, they come straight from FIPS 203/204/205. This is the main hidden cost of PQC: more bytes on the wire, bigger certificates.</a:t>
            </a:r>
            <a:endParaRPr/>
          </a:p>
        </p:txBody>
      </p:sp>
      <p:sp>
        <p:nvSpPr>
          <p:cNvPr id="369" name="Google Shape;369;p1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88" name="Google Shape;388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Be upfront here: the comparative speeds are from the literature. What I have measured myself is correctness for all five algorithms and a validated timing harness.</a:t>
            </a:r>
            <a:endParaRPr/>
          </a:p>
        </p:txBody>
      </p:sp>
      <p:sp>
        <p:nvSpPr>
          <p:cNvPr id="389" name="Google Shape;389;p1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08" name="Google Shape;408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9" name="Google Shape;409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31" name="Google Shape;431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2" name="Google Shape;432;p1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8" name="Google Shape;458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9" name="Google Shape;459;p1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1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94" name="Google Shape;494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5" name="Google Shape;495;p1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2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1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14" name="Google Shape;514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5" name="Google Shape;515;p1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1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4" name="Google Shape;524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5" name="Google Shape;525;p1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1A2F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7822692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7989113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7822692" y="182422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7989113" y="229971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7822692" y="277520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7989113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3"/>
          <p:cNvSpPr/>
          <p:nvPr/>
        </p:nvSpPr>
        <p:spPr>
          <a:xfrm>
            <a:off x="7822692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" name="Google Shape;23;p3"/>
          <p:cNvSpPr/>
          <p:nvPr/>
        </p:nvSpPr>
        <p:spPr>
          <a:xfrm>
            <a:off x="7989113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" name="Google Shape;24;p3"/>
          <p:cNvSpPr/>
          <p:nvPr/>
        </p:nvSpPr>
        <p:spPr>
          <a:xfrm>
            <a:off x="8298180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" name="Google Shape;25;p3"/>
          <p:cNvSpPr/>
          <p:nvPr/>
        </p:nvSpPr>
        <p:spPr>
          <a:xfrm>
            <a:off x="8464601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" name="Google Shape;26;p3"/>
          <p:cNvSpPr/>
          <p:nvPr/>
        </p:nvSpPr>
        <p:spPr>
          <a:xfrm>
            <a:off x="8298180" y="182422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3"/>
          <p:cNvSpPr/>
          <p:nvPr/>
        </p:nvSpPr>
        <p:spPr>
          <a:xfrm>
            <a:off x="8464601" y="229971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3"/>
          <p:cNvSpPr/>
          <p:nvPr/>
        </p:nvSpPr>
        <p:spPr>
          <a:xfrm>
            <a:off x="8298180" y="277520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" name="Google Shape;29;p3"/>
          <p:cNvSpPr/>
          <p:nvPr/>
        </p:nvSpPr>
        <p:spPr>
          <a:xfrm>
            <a:off x="8464601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" name="Google Shape;30;p3"/>
          <p:cNvSpPr/>
          <p:nvPr/>
        </p:nvSpPr>
        <p:spPr>
          <a:xfrm>
            <a:off x="8298180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" name="Google Shape;31;p3"/>
          <p:cNvSpPr/>
          <p:nvPr/>
        </p:nvSpPr>
        <p:spPr>
          <a:xfrm>
            <a:off x="8464601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" name="Google Shape;32;p3"/>
          <p:cNvSpPr/>
          <p:nvPr/>
        </p:nvSpPr>
        <p:spPr>
          <a:xfrm>
            <a:off x="8773668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" name="Google Shape;33;p3"/>
          <p:cNvSpPr/>
          <p:nvPr/>
        </p:nvSpPr>
        <p:spPr>
          <a:xfrm>
            <a:off x="8940089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3"/>
          <p:cNvSpPr/>
          <p:nvPr/>
        </p:nvSpPr>
        <p:spPr>
          <a:xfrm>
            <a:off x="8773668" y="182422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" name="Google Shape;35;p3"/>
          <p:cNvSpPr/>
          <p:nvPr/>
        </p:nvSpPr>
        <p:spPr>
          <a:xfrm>
            <a:off x="8903056" y="2262683"/>
            <a:ext cx="156362" cy="156362"/>
          </a:xfrm>
          <a:prstGeom prst="ellipse">
            <a:avLst/>
          </a:prstGeom>
          <a:solidFill>
            <a:srgbClr val="E3A93B"/>
          </a:solidFill>
          <a:ln cap="flat" cmpd="sng" w="12700">
            <a:solidFill>
              <a:srgbClr val="E3A93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" name="Google Shape;36;p3"/>
          <p:cNvSpPr/>
          <p:nvPr/>
        </p:nvSpPr>
        <p:spPr>
          <a:xfrm>
            <a:off x="8773668" y="277520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3"/>
          <p:cNvSpPr/>
          <p:nvPr/>
        </p:nvSpPr>
        <p:spPr>
          <a:xfrm>
            <a:off x="8940089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3"/>
          <p:cNvSpPr/>
          <p:nvPr/>
        </p:nvSpPr>
        <p:spPr>
          <a:xfrm>
            <a:off x="8773668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3"/>
          <p:cNvSpPr/>
          <p:nvPr/>
        </p:nvSpPr>
        <p:spPr>
          <a:xfrm>
            <a:off x="8940089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3"/>
          <p:cNvSpPr/>
          <p:nvPr/>
        </p:nvSpPr>
        <p:spPr>
          <a:xfrm>
            <a:off x="9249156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3"/>
          <p:cNvSpPr/>
          <p:nvPr/>
        </p:nvSpPr>
        <p:spPr>
          <a:xfrm>
            <a:off x="9415577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" name="Google Shape;42;p3"/>
          <p:cNvSpPr/>
          <p:nvPr/>
        </p:nvSpPr>
        <p:spPr>
          <a:xfrm>
            <a:off x="9249156" y="182422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" name="Google Shape;43;p3"/>
          <p:cNvSpPr/>
          <p:nvPr/>
        </p:nvSpPr>
        <p:spPr>
          <a:xfrm>
            <a:off x="9415577" y="229971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" name="Google Shape;44;p3"/>
          <p:cNvSpPr/>
          <p:nvPr/>
        </p:nvSpPr>
        <p:spPr>
          <a:xfrm>
            <a:off x="9212123" y="2738171"/>
            <a:ext cx="156362" cy="156362"/>
          </a:xfrm>
          <a:prstGeom prst="ellipse">
            <a:avLst/>
          </a:prstGeom>
          <a:solidFill>
            <a:srgbClr val="E3A93B"/>
          </a:solidFill>
          <a:ln cap="flat" cmpd="sng" w="12700">
            <a:solidFill>
              <a:srgbClr val="E3A93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" name="Google Shape;45;p3"/>
          <p:cNvSpPr/>
          <p:nvPr/>
        </p:nvSpPr>
        <p:spPr>
          <a:xfrm>
            <a:off x="9415577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" name="Google Shape;46;p3"/>
          <p:cNvSpPr/>
          <p:nvPr/>
        </p:nvSpPr>
        <p:spPr>
          <a:xfrm>
            <a:off x="9249156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3"/>
          <p:cNvSpPr/>
          <p:nvPr/>
        </p:nvSpPr>
        <p:spPr>
          <a:xfrm>
            <a:off x="9415577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3"/>
          <p:cNvSpPr/>
          <p:nvPr/>
        </p:nvSpPr>
        <p:spPr>
          <a:xfrm>
            <a:off x="9724644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" name="Google Shape;49;p3"/>
          <p:cNvSpPr/>
          <p:nvPr/>
        </p:nvSpPr>
        <p:spPr>
          <a:xfrm>
            <a:off x="9891065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Google Shape;50;p3"/>
          <p:cNvSpPr/>
          <p:nvPr/>
        </p:nvSpPr>
        <p:spPr>
          <a:xfrm>
            <a:off x="9724644" y="182422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3"/>
          <p:cNvSpPr/>
          <p:nvPr/>
        </p:nvSpPr>
        <p:spPr>
          <a:xfrm>
            <a:off x="9891065" y="229971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3"/>
          <p:cNvSpPr/>
          <p:nvPr/>
        </p:nvSpPr>
        <p:spPr>
          <a:xfrm>
            <a:off x="9724644" y="277520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3"/>
          <p:cNvSpPr/>
          <p:nvPr/>
        </p:nvSpPr>
        <p:spPr>
          <a:xfrm>
            <a:off x="9891065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3"/>
          <p:cNvSpPr/>
          <p:nvPr/>
        </p:nvSpPr>
        <p:spPr>
          <a:xfrm>
            <a:off x="9724644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3"/>
          <p:cNvSpPr/>
          <p:nvPr/>
        </p:nvSpPr>
        <p:spPr>
          <a:xfrm>
            <a:off x="9891065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" name="Google Shape;56;p3"/>
          <p:cNvSpPr/>
          <p:nvPr/>
        </p:nvSpPr>
        <p:spPr>
          <a:xfrm>
            <a:off x="10200132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" name="Google Shape;57;p3"/>
          <p:cNvSpPr/>
          <p:nvPr/>
        </p:nvSpPr>
        <p:spPr>
          <a:xfrm>
            <a:off x="10366553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3"/>
          <p:cNvSpPr/>
          <p:nvPr/>
        </p:nvSpPr>
        <p:spPr>
          <a:xfrm>
            <a:off x="10163099" y="1787195"/>
            <a:ext cx="156362" cy="156362"/>
          </a:xfrm>
          <a:prstGeom prst="ellipse">
            <a:avLst/>
          </a:prstGeom>
          <a:solidFill>
            <a:srgbClr val="E3A93B"/>
          </a:solidFill>
          <a:ln cap="flat" cmpd="sng" w="12700">
            <a:solidFill>
              <a:srgbClr val="E3A93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3"/>
          <p:cNvSpPr/>
          <p:nvPr/>
        </p:nvSpPr>
        <p:spPr>
          <a:xfrm>
            <a:off x="10366553" y="229971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3"/>
          <p:cNvSpPr/>
          <p:nvPr/>
        </p:nvSpPr>
        <p:spPr>
          <a:xfrm>
            <a:off x="10200132" y="277520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3"/>
          <p:cNvSpPr/>
          <p:nvPr/>
        </p:nvSpPr>
        <p:spPr>
          <a:xfrm>
            <a:off x="10366553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3"/>
          <p:cNvSpPr/>
          <p:nvPr/>
        </p:nvSpPr>
        <p:spPr>
          <a:xfrm>
            <a:off x="10200132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" name="Google Shape;63;p3"/>
          <p:cNvSpPr/>
          <p:nvPr/>
        </p:nvSpPr>
        <p:spPr>
          <a:xfrm>
            <a:off x="10366553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" name="Google Shape;64;p3"/>
          <p:cNvSpPr/>
          <p:nvPr/>
        </p:nvSpPr>
        <p:spPr>
          <a:xfrm>
            <a:off x="10675620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" name="Google Shape;65;p3"/>
          <p:cNvSpPr/>
          <p:nvPr/>
        </p:nvSpPr>
        <p:spPr>
          <a:xfrm>
            <a:off x="10842041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3"/>
          <p:cNvSpPr/>
          <p:nvPr/>
        </p:nvSpPr>
        <p:spPr>
          <a:xfrm>
            <a:off x="10675620" y="182422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3"/>
          <p:cNvSpPr/>
          <p:nvPr/>
        </p:nvSpPr>
        <p:spPr>
          <a:xfrm>
            <a:off x="10842041" y="229971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3"/>
          <p:cNvSpPr/>
          <p:nvPr/>
        </p:nvSpPr>
        <p:spPr>
          <a:xfrm>
            <a:off x="10675620" y="277520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3"/>
          <p:cNvSpPr/>
          <p:nvPr/>
        </p:nvSpPr>
        <p:spPr>
          <a:xfrm>
            <a:off x="10842041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3"/>
          <p:cNvSpPr/>
          <p:nvPr/>
        </p:nvSpPr>
        <p:spPr>
          <a:xfrm>
            <a:off x="10675620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" name="Google Shape;71;p3"/>
          <p:cNvSpPr/>
          <p:nvPr/>
        </p:nvSpPr>
        <p:spPr>
          <a:xfrm>
            <a:off x="10842041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3"/>
          <p:cNvSpPr/>
          <p:nvPr/>
        </p:nvSpPr>
        <p:spPr>
          <a:xfrm>
            <a:off x="11151108" y="87325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3"/>
          <p:cNvSpPr/>
          <p:nvPr/>
        </p:nvSpPr>
        <p:spPr>
          <a:xfrm>
            <a:off x="11317529" y="134874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3"/>
          <p:cNvSpPr/>
          <p:nvPr/>
        </p:nvSpPr>
        <p:spPr>
          <a:xfrm>
            <a:off x="11151108" y="182422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3"/>
          <p:cNvSpPr/>
          <p:nvPr/>
        </p:nvSpPr>
        <p:spPr>
          <a:xfrm>
            <a:off x="11317529" y="229971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3"/>
          <p:cNvSpPr/>
          <p:nvPr/>
        </p:nvSpPr>
        <p:spPr>
          <a:xfrm>
            <a:off x="11151108" y="277520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" name="Google Shape;77;p3"/>
          <p:cNvSpPr/>
          <p:nvPr/>
        </p:nvSpPr>
        <p:spPr>
          <a:xfrm>
            <a:off x="11317529" y="325069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3"/>
          <p:cNvSpPr/>
          <p:nvPr/>
        </p:nvSpPr>
        <p:spPr>
          <a:xfrm>
            <a:off x="11151108" y="372618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3"/>
          <p:cNvSpPr/>
          <p:nvPr/>
        </p:nvSpPr>
        <p:spPr>
          <a:xfrm>
            <a:off x="11317529" y="420166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3"/>
          <p:cNvSpPr txBox="1"/>
          <p:nvPr/>
        </p:nvSpPr>
        <p:spPr>
          <a:xfrm>
            <a:off x="640080" y="1097280"/>
            <a:ext cx="685800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200"/>
              <a:buFont typeface="Calibri"/>
              <a:buNone/>
            </a:pPr>
            <a:r>
              <a:rPr b="1" i="0" lang="en-US" sz="12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MSc MASTER'S PROJECT  ·  FINAL VIVA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3"/>
          <p:cNvSpPr txBox="1"/>
          <p:nvPr/>
        </p:nvSpPr>
        <p:spPr>
          <a:xfrm>
            <a:off x="640080" y="1508760"/>
            <a:ext cx="6949440" cy="20116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Evaluating Post-Quantum Cryptographic Algorithms Against Quantum Computing Threats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3"/>
          <p:cNvSpPr txBox="1"/>
          <p:nvPr/>
        </p:nvSpPr>
        <p:spPr>
          <a:xfrm>
            <a:off x="640080" y="3291840"/>
            <a:ext cx="6766560" cy="7315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600"/>
              <a:buFont typeface="Calibri"/>
              <a:buNone/>
            </a:pPr>
            <a:r>
              <a:rPr b="0" i="0" lang="en-US" sz="16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RSA-2048 and ECC P-256 compared with ML-KEM-768 (Kyber), ML-DSA-65 (Dilithium) and SLH-DSA (SPHINCS+)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3"/>
          <p:cNvSpPr txBox="1"/>
          <p:nvPr/>
        </p:nvSpPr>
        <p:spPr>
          <a:xfrm>
            <a:off x="640080" y="4892040"/>
            <a:ext cx="3474720" cy="5120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900"/>
              <a:buFont typeface="Calibri"/>
              <a:buNone/>
            </a:pPr>
            <a:r>
              <a:rPr b="1" i="0" lang="en-US" sz="9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STUDENT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Ansh Italiya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3"/>
          <p:cNvSpPr txBox="1"/>
          <p:nvPr/>
        </p:nvSpPr>
        <p:spPr>
          <a:xfrm>
            <a:off x="4206240" y="4892040"/>
            <a:ext cx="3474720" cy="5120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900"/>
              <a:buFont typeface="Calibri"/>
              <a:buNone/>
            </a:pPr>
            <a:r>
              <a:rPr b="1" i="0" lang="en-US" sz="9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SUPERVISOR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Anees Baqir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3"/>
          <p:cNvSpPr txBox="1"/>
          <p:nvPr/>
        </p:nvSpPr>
        <p:spPr>
          <a:xfrm>
            <a:off x="640080" y="5458968"/>
            <a:ext cx="3474720" cy="5120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900"/>
              <a:buFont typeface="Calibri"/>
              <a:buNone/>
            </a:pPr>
            <a:r>
              <a:rPr b="1" i="0" lang="en-US" sz="9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PROGRAMME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MSc Cybersecurity &amp; Digital Forensics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3"/>
          <p:cNvSpPr txBox="1"/>
          <p:nvPr/>
        </p:nvSpPr>
        <p:spPr>
          <a:xfrm>
            <a:off x="4206240" y="5458968"/>
            <a:ext cx="3474720" cy="5120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900"/>
              <a:buFont typeface="Calibri"/>
              <a:buNone/>
            </a:pPr>
            <a:r>
              <a:rPr b="1" i="0" lang="en-US" sz="9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MODULE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ACFA7003 / ACFB7003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3"/>
          <p:cNvSpPr txBox="1"/>
          <p:nvPr/>
        </p:nvSpPr>
        <p:spPr>
          <a:xfrm>
            <a:off x="640080" y="6172200"/>
            <a:ext cx="64008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University of Wales Trinity Saint David, London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4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4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4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Outline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4"/>
          <p:cNvSpPr txBox="1"/>
          <p:nvPr/>
        </p:nvSpPr>
        <p:spPr>
          <a:xfrm>
            <a:off x="731520" y="1417320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01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4"/>
          <p:cNvSpPr txBox="1"/>
          <p:nvPr/>
        </p:nvSpPr>
        <p:spPr>
          <a:xfrm>
            <a:off x="1554480" y="1417320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Motivation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Why this topic, and why now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98" name="Google Shape;98;p4"/>
          <p:cNvCxnSpPr/>
          <p:nvPr/>
        </p:nvCxnSpPr>
        <p:spPr>
          <a:xfrm>
            <a:off x="1554480" y="2112264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99" name="Google Shape;99;p4"/>
          <p:cNvSpPr txBox="1"/>
          <p:nvPr/>
        </p:nvSpPr>
        <p:spPr>
          <a:xfrm>
            <a:off x="731520" y="2203704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02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4"/>
          <p:cNvSpPr txBox="1"/>
          <p:nvPr/>
        </p:nvSpPr>
        <p:spPr>
          <a:xfrm>
            <a:off x="1554480" y="2203704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Problem &amp; threat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Harvest now, decrypt later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01" name="Google Shape;101;p4"/>
          <p:cNvCxnSpPr/>
          <p:nvPr/>
        </p:nvCxnSpPr>
        <p:spPr>
          <a:xfrm>
            <a:off x="1554480" y="2898648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02" name="Google Shape;102;p4"/>
          <p:cNvSpPr txBox="1"/>
          <p:nvPr/>
        </p:nvSpPr>
        <p:spPr>
          <a:xfrm>
            <a:off x="731520" y="2990088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03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4"/>
          <p:cNvSpPr txBox="1"/>
          <p:nvPr/>
        </p:nvSpPr>
        <p:spPr>
          <a:xfrm>
            <a:off x="1554480" y="2990088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Aim &amp; objectives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What the project set out to do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04" name="Google Shape;104;p4"/>
          <p:cNvCxnSpPr/>
          <p:nvPr/>
        </p:nvCxnSpPr>
        <p:spPr>
          <a:xfrm>
            <a:off x="1554480" y="3685032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05" name="Google Shape;105;p4"/>
          <p:cNvSpPr txBox="1"/>
          <p:nvPr/>
        </p:nvSpPr>
        <p:spPr>
          <a:xfrm>
            <a:off x="731520" y="3776472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04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4"/>
          <p:cNvSpPr txBox="1"/>
          <p:nvPr/>
        </p:nvSpPr>
        <p:spPr>
          <a:xfrm>
            <a:off x="1554480" y="3776472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Gap &amp; research questions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RQ1 to RQ3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07" name="Google Shape;107;p4"/>
          <p:cNvCxnSpPr/>
          <p:nvPr/>
        </p:nvCxnSpPr>
        <p:spPr>
          <a:xfrm>
            <a:off x="1554480" y="4471416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08" name="Google Shape;108;p4"/>
          <p:cNvSpPr txBox="1"/>
          <p:nvPr/>
        </p:nvSpPr>
        <p:spPr>
          <a:xfrm>
            <a:off x="731520" y="4562856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05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4"/>
          <p:cNvSpPr txBox="1"/>
          <p:nvPr/>
        </p:nvSpPr>
        <p:spPr>
          <a:xfrm>
            <a:off x="1554480" y="4562856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Literature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The five algorithms at a glance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10" name="Google Shape;110;p4"/>
          <p:cNvCxnSpPr/>
          <p:nvPr/>
        </p:nvCxnSpPr>
        <p:spPr>
          <a:xfrm>
            <a:off x="1554480" y="5257800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1" name="Google Shape;111;p4"/>
          <p:cNvSpPr txBox="1"/>
          <p:nvPr/>
        </p:nvSpPr>
        <p:spPr>
          <a:xfrm>
            <a:off x="731520" y="5349240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06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p4"/>
          <p:cNvSpPr txBox="1"/>
          <p:nvPr/>
        </p:nvSpPr>
        <p:spPr>
          <a:xfrm>
            <a:off x="1554480" y="5349240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Methodology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Staged, controlled comparison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4"/>
          <p:cNvSpPr txBox="1"/>
          <p:nvPr/>
        </p:nvSpPr>
        <p:spPr>
          <a:xfrm>
            <a:off x="6400800" y="1417320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07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4"/>
          <p:cNvSpPr txBox="1"/>
          <p:nvPr/>
        </p:nvSpPr>
        <p:spPr>
          <a:xfrm>
            <a:off x="7223760" y="1417320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Implementation &amp; demo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Environment, scripts, live run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15" name="Google Shape;115;p4"/>
          <p:cNvCxnSpPr/>
          <p:nvPr/>
        </p:nvCxnSpPr>
        <p:spPr>
          <a:xfrm>
            <a:off x="7223760" y="2112264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6" name="Google Shape;116;p4"/>
          <p:cNvSpPr txBox="1"/>
          <p:nvPr/>
        </p:nvSpPr>
        <p:spPr>
          <a:xfrm>
            <a:off x="6400800" y="2203704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08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4"/>
          <p:cNvSpPr txBox="1"/>
          <p:nvPr/>
        </p:nvSpPr>
        <p:spPr>
          <a:xfrm>
            <a:off x="7223760" y="2203704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Results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Verification and size comparison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18" name="Google Shape;118;p4"/>
          <p:cNvCxnSpPr/>
          <p:nvPr/>
        </p:nvCxnSpPr>
        <p:spPr>
          <a:xfrm>
            <a:off x="7223760" y="2898648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9" name="Google Shape;119;p4"/>
          <p:cNvSpPr txBox="1"/>
          <p:nvPr/>
        </p:nvSpPr>
        <p:spPr>
          <a:xfrm>
            <a:off x="6400800" y="2990088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09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4"/>
          <p:cNvSpPr txBox="1"/>
          <p:nvPr/>
        </p:nvSpPr>
        <p:spPr>
          <a:xfrm>
            <a:off x="7223760" y="2990088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Discussion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Answering RQ1 to RQ3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21" name="Google Shape;121;p4"/>
          <p:cNvCxnSpPr/>
          <p:nvPr/>
        </p:nvCxnSpPr>
        <p:spPr>
          <a:xfrm>
            <a:off x="7223760" y="3685032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2" name="Google Shape;122;p4"/>
          <p:cNvSpPr txBox="1"/>
          <p:nvPr/>
        </p:nvSpPr>
        <p:spPr>
          <a:xfrm>
            <a:off x="6400800" y="3776472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10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4"/>
          <p:cNvSpPr txBox="1"/>
          <p:nvPr/>
        </p:nvSpPr>
        <p:spPr>
          <a:xfrm>
            <a:off x="7223760" y="3776472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Limitations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What the results can and cannot claim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24" name="Google Shape;124;p4"/>
          <p:cNvCxnSpPr/>
          <p:nvPr/>
        </p:nvCxnSpPr>
        <p:spPr>
          <a:xfrm>
            <a:off x="7223760" y="4471416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5" name="Google Shape;125;p4"/>
          <p:cNvSpPr txBox="1"/>
          <p:nvPr/>
        </p:nvSpPr>
        <p:spPr>
          <a:xfrm>
            <a:off x="6400800" y="4562856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11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4"/>
          <p:cNvSpPr txBox="1"/>
          <p:nvPr/>
        </p:nvSpPr>
        <p:spPr>
          <a:xfrm>
            <a:off x="7223760" y="4562856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Conclusion &amp; future work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Recommendations and next steps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27" name="Google Shape;127;p4"/>
          <p:cNvCxnSpPr/>
          <p:nvPr/>
        </p:nvCxnSpPr>
        <p:spPr>
          <a:xfrm>
            <a:off x="7223760" y="5257800"/>
            <a:ext cx="4480560" cy="0"/>
          </a:xfrm>
          <a:prstGeom prst="straightConnector1">
            <a:avLst/>
          </a:prstGeom>
          <a:noFill/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8" name="Google Shape;128;p4"/>
          <p:cNvSpPr txBox="1"/>
          <p:nvPr/>
        </p:nvSpPr>
        <p:spPr>
          <a:xfrm>
            <a:off x="6400800" y="5349240"/>
            <a:ext cx="73152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12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4"/>
          <p:cNvSpPr txBox="1"/>
          <p:nvPr/>
        </p:nvSpPr>
        <p:spPr>
          <a:xfrm>
            <a:off x="7223760" y="5349240"/>
            <a:ext cx="4480560" cy="60350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IEEE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5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5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5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Motivation: why I chose this project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5"/>
          <p:cNvSpPr/>
          <p:nvPr/>
        </p:nvSpPr>
        <p:spPr>
          <a:xfrm>
            <a:off x="594360" y="1463040"/>
            <a:ext cx="457200" cy="457200"/>
          </a:xfrm>
          <a:prstGeom prst="ellipse">
            <a:avLst/>
          </a:prstGeom>
          <a:solidFill>
            <a:srgbClr val="0E1A2F"/>
          </a:solidFill>
          <a:ln cap="flat" cmpd="sng" w="12700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5"/>
          <p:cNvSpPr txBox="1"/>
          <p:nvPr/>
        </p:nvSpPr>
        <p:spPr>
          <a:xfrm>
            <a:off x="594360" y="146304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5"/>
          <p:cNvSpPr txBox="1"/>
          <p:nvPr/>
        </p:nvSpPr>
        <p:spPr>
          <a:xfrm>
            <a:off x="1280160" y="1417320"/>
            <a:ext cx="566928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The standards are finally out.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In August 2024, NIST published FIPS 203, 204 and 205 [1]–[3]. The question is no longer “which algorithm?” but “what is the real cost of switching?”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5"/>
          <p:cNvSpPr/>
          <p:nvPr/>
        </p:nvSpPr>
        <p:spPr>
          <a:xfrm>
            <a:off x="594360" y="3035808"/>
            <a:ext cx="457200" cy="457200"/>
          </a:xfrm>
          <a:prstGeom prst="ellipse">
            <a:avLst/>
          </a:prstGeom>
          <a:solidFill>
            <a:srgbClr val="0E1A2F"/>
          </a:solidFill>
          <a:ln cap="flat" cmpd="sng" w="12700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5"/>
          <p:cNvSpPr txBox="1"/>
          <p:nvPr/>
        </p:nvSpPr>
        <p:spPr>
          <a:xfrm>
            <a:off x="594360" y="3035808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5"/>
          <p:cNvSpPr txBox="1"/>
          <p:nvPr/>
        </p:nvSpPr>
        <p:spPr>
          <a:xfrm>
            <a:off x="1280160" y="2990088"/>
            <a:ext cx="566928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The deadlines are close.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UK organizations are expected to complete discovery by 2028, and fully move by 2035 [4]. Anything encrypted today with RSA or ECC is subject to harvest-now-decrypt-later.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5"/>
          <p:cNvSpPr/>
          <p:nvPr/>
        </p:nvSpPr>
        <p:spPr>
          <a:xfrm>
            <a:off x="594360" y="4608576"/>
            <a:ext cx="457200" cy="457200"/>
          </a:xfrm>
          <a:prstGeom prst="ellipse">
            <a:avLst/>
          </a:prstGeom>
          <a:solidFill>
            <a:srgbClr val="0E1A2F"/>
          </a:solidFill>
          <a:ln cap="flat" cmpd="sng" w="12700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5"/>
          <p:cNvSpPr txBox="1"/>
          <p:nvPr/>
        </p:nvSpPr>
        <p:spPr>
          <a:xfrm>
            <a:off x="594360" y="4608576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3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5"/>
          <p:cNvSpPr txBox="1"/>
          <p:nvPr/>
        </p:nvSpPr>
        <p:spPr>
          <a:xfrm>
            <a:off x="1280160" y="4562856"/>
            <a:ext cx="566928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700"/>
              <a:buFont typeface="Calibri"/>
              <a:buNone/>
            </a:pPr>
            <a:r>
              <a:rPr b="1" i="0" lang="en-US" sz="17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I wanted first-hand evidence.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Most of the comparisons I read were theoretical or blended different hardware and libraries. I intended to implement all 5 algorithms by myself, using the libraries that a developer would actually install, and compare them properly.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5"/>
          <p:cNvSpPr/>
          <p:nvPr/>
        </p:nvSpPr>
        <p:spPr>
          <a:xfrm>
            <a:off x="7406640" y="1371600"/>
            <a:ext cx="4251960" cy="4800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5"/>
          <p:cNvSpPr txBox="1"/>
          <p:nvPr/>
        </p:nvSpPr>
        <p:spPr>
          <a:xfrm>
            <a:off x="7680960" y="1508760"/>
            <a:ext cx="37490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Migration milestones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49" name="Google Shape;149;p5"/>
          <p:cNvCxnSpPr/>
          <p:nvPr/>
        </p:nvCxnSpPr>
        <p:spPr>
          <a:xfrm>
            <a:off x="7882128" y="2148840"/>
            <a:ext cx="0" cy="3657600"/>
          </a:xfrm>
          <a:prstGeom prst="straightConnector1">
            <a:avLst/>
          </a:prstGeom>
          <a:noFill/>
          <a:ln cap="flat" cmpd="sng" w="25400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50" name="Google Shape;150;p5"/>
          <p:cNvSpPr/>
          <p:nvPr/>
        </p:nvSpPr>
        <p:spPr>
          <a:xfrm>
            <a:off x="7790688" y="2103120"/>
            <a:ext cx="182880" cy="182880"/>
          </a:xfrm>
          <a:prstGeom prst="ellipse">
            <a:avLst/>
          </a:prstGeom>
          <a:solidFill>
            <a:srgbClr val="E3A93B"/>
          </a:soli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5"/>
          <p:cNvSpPr txBox="1"/>
          <p:nvPr/>
        </p:nvSpPr>
        <p:spPr>
          <a:xfrm>
            <a:off x="8138160" y="2011680"/>
            <a:ext cx="7315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2024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5"/>
          <p:cNvSpPr txBox="1"/>
          <p:nvPr/>
        </p:nvSpPr>
        <p:spPr>
          <a:xfrm>
            <a:off x="8869680" y="1920240"/>
            <a:ext cx="265176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NIST publishes FIPS 203 / 204 / 205 [1]–[3]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5"/>
          <p:cNvSpPr/>
          <p:nvPr/>
        </p:nvSpPr>
        <p:spPr>
          <a:xfrm>
            <a:off x="7790688" y="2926080"/>
            <a:ext cx="182880" cy="182880"/>
          </a:xfrm>
          <a:prstGeom prst="ellipse">
            <a:avLst/>
          </a:prstGeom>
          <a:solidFill>
            <a:srgbClr val="0B5C7E"/>
          </a:soli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5"/>
          <p:cNvSpPr txBox="1"/>
          <p:nvPr/>
        </p:nvSpPr>
        <p:spPr>
          <a:xfrm>
            <a:off x="8138160" y="2834640"/>
            <a:ext cx="7315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2028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5"/>
          <p:cNvSpPr txBox="1"/>
          <p:nvPr/>
        </p:nvSpPr>
        <p:spPr>
          <a:xfrm>
            <a:off x="8869680" y="2743200"/>
            <a:ext cx="265176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NCSC: discovery done, migration plan in place [4]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5"/>
          <p:cNvSpPr/>
          <p:nvPr/>
        </p:nvSpPr>
        <p:spPr>
          <a:xfrm>
            <a:off x="7790688" y="3749040"/>
            <a:ext cx="182880" cy="182880"/>
          </a:xfrm>
          <a:prstGeom prst="ellipse">
            <a:avLst/>
          </a:prstGeom>
          <a:solidFill>
            <a:srgbClr val="0B5C7E"/>
          </a:soli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5"/>
          <p:cNvSpPr txBox="1"/>
          <p:nvPr/>
        </p:nvSpPr>
        <p:spPr>
          <a:xfrm>
            <a:off x="8138160" y="3657600"/>
            <a:ext cx="7315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2031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5"/>
          <p:cNvSpPr txBox="1"/>
          <p:nvPr/>
        </p:nvSpPr>
        <p:spPr>
          <a:xfrm>
            <a:off x="8869680" y="3566160"/>
            <a:ext cx="265176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NCSC: high-priority systems migrated [4]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5"/>
          <p:cNvSpPr/>
          <p:nvPr/>
        </p:nvSpPr>
        <p:spPr>
          <a:xfrm>
            <a:off x="7790688" y="4572000"/>
            <a:ext cx="182880" cy="182880"/>
          </a:xfrm>
          <a:prstGeom prst="ellipse">
            <a:avLst/>
          </a:prstGeom>
          <a:solidFill>
            <a:srgbClr val="0B5C7E"/>
          </a:soli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5"/>
          <p:cNvSpPr txBox="1"/>
          <p:nvPr/>
        </p:nvSpPr>
        <p:spPr>
          <a:xfrm>
            <a:off x="8138160" y="4480560"/>
            <a:ext cx="7315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2033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5"/>
          <p:cNvSpPr txBox="1"/>
          <p:nvPr/>
        </p:nvSpPr>
        <p:spPr>
          <a:xfrm>
            <a:off x="8869680" y="4389120"/>
            <a:ext cx="265176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NSA CNSA 2.0: most national security systems PQC-only [5]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5"/>
          <p:cNvSpPr/>
          <p:nvPr/>
        </p:nvSpPr>
        <p:spPr>
          <a:xfrm>
            <a:off x="7790688" y="5394960"/>
            <a:ext cx="182880" cy="182880"/>
          </a:xfrm>
          <a:prstGeom prst="ellipse">
            <a:avLst/>
          </a:prstGeom>
          <a:solidFill>
            <a:srgbClr val="0B5C7E"/>
          </a:solidFill>
          <a:ln cap="flat" cmpd="sng" w="19050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5"/>
          <p:cNvSpPr txBox="1"/>
          <p:nvPr/>
        </p:nvSpPr>
        <p:spPr>
          <a:xfrm>
            <a:off x="8138160" y="5303520"/>
            <a:ext cx="7315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2035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5"/>
          <p:cNvSpPr txBox="1"/>
          <p:nvPr/>
        </p:nvSpPr>
        <p:spPr>
          <a:xfrm>
            <a:off x="8869680" y="5212080"/>
            <a:ext cx="2651760" cy="5486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NCSC: migration complete [4]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6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6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6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Problem statement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6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RSA and ECC protect banking, government and cloud traffic today. A large quantum computer would break both.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6"/>
          <p:cNvSpPr/>
          <p:nvPr/>
        </p:nvSpPr>
        <p:spPr>
          <a:xfrm>
            <a:off x="548640" y="1691640"/>
            <a:ext cx="2057400" cy="1920240"/>
          </a:xfrm>
          <a:prstGeom prst="rect">
            <a:avLst/>
          </a:prstGeom>
          <a:solidFill>
            <a:srgbClr val="E7EFF5"/>
          </a:solidFill>
          <a:ln cap="flat" cmpd="sng" w="15875">
            <a:solidFill>
              <a:srgbClr val="0B5C7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6"/>
          <p:cNvSpPr txBox="1"/>
          <p:nvPr/>
        </p:nvSpPr>
        <p:spPr>
          <a:xfrm>
            <a:off x="685800" y="1874520"/>
            <a:ext cx="178308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Today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6"/>
          <p:cNvSpPr txBox="1"/>
          <p:nvPr/>
        </p:nvSpPr>
        <p:spPr>
          <a:xfrm>
            <a:off x="685800" y="2377440"/>
            <a:ext cx="178308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RSA / ECC for secure transmission. The attacker records a ciphertext.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77" name="Google Shape;177;p6"/>
          <p:cNvCxnSpPr/>
          <p:nvPr/>
        </p:nvCxnSpPr>
        <p:spPr>
          <a:xfrm>
            <a:off x="2624328" y="2651760"/>
            <a:ext cx="146304" cy="0"/>
          </a:xfrm>
          <a:prstGeom prst="straightConnector1">
            <a:avLst/>
          </a:prstGeom>
          <a:noFill/>
          <a:ln cap="flat" cmpd="sng" w="19050">
            <a:solidFill>
              <a:srgbClr val="5B6678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178" name="Google Shape;178;p6"/>
          <p:cNvSpPr/>
          <p:nvPr/>
        </p:nvSpPr>
        <p:spPr>
          <a:xfrm>
            <a:off x="2788920" y="1691640"/>
            <a:ext cx="2057400" cy="1920240"/>
          </a:xfrm>
          <a:prstGeom prst="rect">
            <a:avLst/>
          </a:prstGeom>
          <a:solidFill>
            <a:srgbClr val="F7E3E3"/>
          </a:solidFill>
          <a:ln cap="flat" cmpd="sng" w="15875">
            <a:solidFill>
              <a:srgbClr val="A8383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6"/>
          <p:cNvSpPr txBox="1"/>
          <p:nvPr/>
        </p:nvSpPr>
        <p:spPr>
          <a:xfrm>
            <a:off x="2926080" y="1874520"/>
            <a:ext cx="178308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83838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A83838"/>
                </a:solidFill>
                <a:latin typeface="Cambria"/>
                <a:ea typeface="Cambria"/>
                <a:cs typeface="Cambria"/>
                <a:sym typeface="Cambria"/>
              </a:rPr>
              <a:t>Harvest now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6"/>
          <p:cNvSpPr txBox="1"/>
          <p:nvPr/>
        </p:nvSpPr>
        <p:spPr>
          <a:xfrm>
            <a:off x="2926080" y="2377440"/>
            <a:ext cx="178308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Data with a long confidentiality life is stored.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81" name="Google Shape;181;p6"/>
          <p:cNvCxnSpPr/>
          <p:nvPr/>
        </p:nvCxnSpPr>
        <p:spPr>
          <a:xfrm>
            <a:off x="4864608" y="2651760"/>
            <a:ext cx="146304" cy="0"/>
          </a:xfrm>
          <a:prstGeom prst="straightConnector1">
            <a:avLst/>
          </a:prstGeom>
          <a:noFill/>
          <a:ln cap="flat" cmpd="sng" w="19050">
            <a:solidFill>
              <a:srgbClr val="5B6678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182" name="Google Shape;182;p6"/>
          <p:cNvSpPr/>
          <p:nvPr/>
        </p:nvSpPr>
        <p:spPr>
          <a:xfrm>
            <a:off x="5029200" y="1691640"/>
            <a:ext cx="2057400" cy="1920240"/>
          </a:xfrm>
          <a:prstGeom prst="rect">
            <a:avLst/>
          </a:prstGeom>
          <a:solidFill>
            <a:srgbClr val="FBF1DE"/>
          </a:solidFill>
          <a:ln cap="flat" cmpd="sng" w="15875">
            <a:solidFill>
              <a:srgbClr val="B07A1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3" name="Google Shape;183;p6"/>
          <p:cNvSpPr txBox="1"/>
          <p:nvPr/>
        </p:nvSpPr>
        <p:spPr>
          <a:xfrm>
            <a:off x="5166360" y="1874520"/>
            <a:ext cx="178308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B07A1C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B07A1C"/>
                </a:solidFill>
                <a:latin typeface="Cambria"/>
                <a:ea typeface="Cambria"/>
                <a:cs typeface="Cambria"/>
                <a:sym typeface="Cambria"/>
              </a:rPr>
              <a:t>CRQC arrives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6"/>
          <p:cNvSpPr txBox="1"/>
          <p:nvPr/>
        </p:nvSpPr>
        <p:spPr>
          <a:xfrm>
            <a:off x="5166360" y="2377440"/>
            <a:ext cx="178308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A quantum computer runs Shor's algorithm on the stored keys.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85" name="Google Shape;185;p6"/>
          <p:cNvCxnSpPr/>
          <p:nvPr/>
        </p:nvCxnSpPr>
        <p:spPr>
          <a:xfrm>
            <a:off x="7104888" y="2651760"/>
            <a:ext cx="146304" cy="0"/>
          </a:xfrm>
          <a:prstGeom prst="straightConnector1">
            <a:avLst/>
          </a:prstGeom>
          <a:noFill/>
          <a:ln cap="flat" cmpd="sng" w="19050">
            <a:solidFill>
              <a:srgbClr val="5B6678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186" name="Google Shape;186;p6"/>
          <p:cNvSpPr/>
          <p:nvPr/>
        </p:nvSpPr>
        <p:spPr>
          <a:xfrm>
            <a:off x="7269480" y="1691640"/>
            <a:ext cx="2057400" cy="1920240"/>
          </a:xfrm>
          <a:prstGeom prst="rect">
            <a:avLst/>
          </a:prstGeom>
          <a:solidFill>
            <a:srgbClr val="EEE8F4"/>
          </a:solidFill>
          <a:ln cap="flat" cmpd="sng" w="15875">
            <a:solidFill>
              <a:srgbClr val="5B3F8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6"/>
          <p:cNvSpPr txBox="1"/>
          <p:nvPr/>
        </p:nvSpPr>
        <p:spPr>
          <a:xfrm>
            <a:off x="7406640" y="1874520"/>
            <a:ext cx="178308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3F86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5B3F86"/>
                </a:solidFill>
                <a:latin typeface="Cambria"/>
                <a:ea typeface="Cambria"/>
                <a:cs typeface="Cambria"/>
                <a:sym typeface="Cambria"/>
              </a:rPr>
              <a:t>Decrypt later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6"/>
          <p:cNvSpPr txBox="1"/>
          <p:nvPr/>
        </p:nvSpPr>
        <p:spPr>
          <a:xfrm>
            <a:off x="7406640" y="2377440"/>
            <a:ext cx="178308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Old traffic becomes readable, years after it was sent.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89" name="Google Shape;189;p6"/>
          <p:cNvCxnSpPr/>
          <p:nvPr/>
        </p:nvCxnSpPr>
        <p:spPr>
          <a:xfrm>
            <a:off x="9345168" y="2651760"/>
            <a:ext cx="146304" cy="0"/>
          </a:xfrm>
          <a:prstGeom prst="straightConnector1">
            <a:avLst/>
          </a:prstGeom>
          <a:noFill/>
          <a:ln cap="flat" cmpd="sng" w="19050">
            <a:solidFill>
              <a:srgbClr val="5B6678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190" name="Google Shape;190;p6"/>
          <p:cNvSpPr/>
          <p:nvPr/>
        </p:nvSpPr>
        <p:spPr>
          <a:xfrm>
            <a:off x="9509760" y="1691640"/>
            <a:ext cx="2057400" cy="1920240"/>
          </a:xfrm>
          <a:prstGeom prst="rect">
            <a:avLst/>
          </a:prstGeom>
          <a:solidFill>
            <a:srgbClr val="E4F2EA"/>
          </a:solidFill>
          <a:ln cap="flat" cmpd="sng" w="15875">
            <a:solidFill>
              <a:srgbClr val="2E7D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p6"/>
          <p:cNvSpPr txBox="1"/>
          <p:nvPr/>
        </p:nvSpPr>
        <p:spPr>
          <a:xfrm>
            <a:off x="9646920" y="1874520"/>
            <a:ext cx="178308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2E7D4F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2E7D4F"/>
                </a:solidFill>
                <a:latin typeface="Cambria"/>
                <a:ea typeface="Cambria"/>
                <a:cs typeface="Cambria"/>
                <a:sym typeface="Cambria"/>
              </a:rPr>
              <a:t>PQC migration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6"/>
          <p:cNvSpPr txBox="1"/>
          <p:nvPr/>
        </p:nvSpPr>
        <p:spPr>
          <a:xfrm>
            <a:off x="9646920" y="2377440"/>
            <a:ext cx="178308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Replace RSA / ECC before that point, not after.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6"/>
          <p:cNvSpPr/>
          <p:nvPr/>
        </p:nvSpPr>
        <p:spPr>
          <a:xfrm>
            <a:off x="548640" y="3931920"/>
            <a:ext cx="5394960" cy="219456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6"/>
          <p:cNvSpPr txBox="1"/>
          <p:nvPr/>
        </p:nvSpPr>
        <p:spPr>
          <a:xfrm>
            <a:off x="777240" y="4069080"/>
            <a:ext cx="4983480" cy="1965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Why public-key crypto is the problem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1150" lvl="0" marL="45720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Shor's algorithm handles factorization and discrete logs fast, therefore RSA and ECC are completely broken, and larger keys don't help [6].</a:t>
            </a:r>
            <a:endParaRPr sz="13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300"/>
              <a:buFont typeface="Calibri"/>
              <a:buChar char="•"/>
            </a:pPr>
            <a:r>
              <a:rPr lang="en-US" sz="13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Grover’s algorithm halves only symmetric and hash security [7]. AES-256 and SHA-2 are still good; RSA and ECC must be replaced.</a:t>
            </a:r>
            <a:endParaRPr sz="13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6"/>
          <p:cNvSpPr/>
          <p:nvPr/>
        </p:nvSpPr>
        <p:spPr>
          <a:xfrm>
            <a:off x="6217920" y="3931920"/>
            <a:ext cx="5440680" cy="219456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6" name="Google Shape;196;p6"/>
          <p:cNvSpPr txBox="1"/>
          <p:nvPr/>
        </p:nvSpPr>
        <p:spPr>
          <a:xfrm>
            <a:off x="6446520" y="4069080"/>
            <a:ext cx="5029200" cy="1965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The practical problem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Organizations will need to have proof of which PQC algorithms offer an acceptable compromise between security, speed and size before they can plan a transfer. This project generates the evidence.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7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7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7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Aim &amp; objectives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7"/>
          <p:cNvSpPr/>
          <p:nvPr/>
        </p:nvSpPr>
        <p:spPr>
          <a:xfrm>
            <a:off x="548640" y="1280160"/>
            <a:ext cx="4023360" cy="484632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7"/>
          <p:cNvSpPr txBox="1"/>
          <p:nvPr/>
        </p:nvSpPr>
        <p:spPr>
          <a:xfrm>
            <a:off x="822960" y="1508760"/>
            <a:ext cx="3474720" cy="320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200"/>
              <a:buFont typeface="Calibri"/>
              <a:buNone/>
            </a:pPr>
            <a:r>
              <a:rPr b="1" i="0" lang="en-US" sz="12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AIM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7"/>
          <p:cNvSpPr txBox="1"/>
          <p:nvPr/>
        </p:nvSpPr>
        <p:spPr>
          <a:xfrm>
            <a:off x="822960" y="1920240"/>
            <a:ext cx="3520440" cy="29260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Cambria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To evaluate how three NIST-standardised post-quantum algorithms compare with RSA and ECC on quantum security, performance and practical deployability, when all five are built and tested under the same controlled conditions.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7"/>
          <p:cNvSpPr txBox="1"/>
          <p:nvPr/>
        </p:nvSpPr>
        <p:spPr>
          <a:xfrm>
            <a:off x="822960" y="5074920"/>
            <a:ext cx="3520440" cy="82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200"/>
              <a:buFont typeface="Calibri"/>
              <a:buNone/>
            </a:pPr>
            <a:r>
              <a:rPr b="0" i="1" lang="en-US" sz="12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Scope: public-key algorithms only (key exchange and signatures). Symmetric crypto is out of scope.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7"/>
          <p:cNvSpPr/>
          <p:nvPr/>
        </p:nvSpPr>
        <p:spPr>
          <a:xfrm>
            <a:off x="4846320" y="1280160"/>
            <a:ext cx="6812280" cy="84124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p7"/>
          <p:cNvSpPr txBox="1"/>
          <p:nvPr/>
        </p:nvSpPr>
        <p:spPr>
          <a:xfrm>
            <a:off x="4983480" y="1280160"/>
            <a:ext cx="73152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O1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7"/>
          <p:cNvSpPr txBox="1"/>
          <p:nvPr/>
        </p:nvSpPr>
        <p:spPr>
          <a:xfrm>
            <a:off x="5715000" y="1280160"/>
            <a:ext cx="580644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Review the literature on the quantum threat and select algorithms and parameter sets at comparable security levels.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2" name="Google Shape;212;p7"/>
          <p:cNvSpPr/>
          <p:nvPr/>
        </p:nvSpPr>
        <p:spPr>
          <a:xfrm>
            <a:off x="4846320" y="2258568"/>
            <a:ext cx="6812280" cy="84124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3" name="Google Shape;213;p7"/>
          <p:cNvSpPr txBox="1"/>
          <p:nvPr/>
        </p:nvSpPr>
        <p:spPr>
          <a:xfrm>
            <a:off x="4983480" y="2258568"/>
            <a:ext cx="73152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O2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4" name="Google Shape;214;p7"/>
          <p:cNvSpPr txBox="1"/>
          <p:nvPr/>
        </p:nvSpPr>
        <p:spPr>
          <a:xfrm>
            <a:off x="5715000" y="2258568"/>
            <a:ext cx="580644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Implement RSA-2048, ECC P-256, ML-KEM-768, ML-DSA-65 and SLH-DSA-SHA2-128s in one Python environment.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7"/>
          <p:cNvSpPr/>
          <p:nvPr/>
        </p:nvSpPr>
        <p:spPr>
          <a:xfrm>
            <a:off x="4846320" y="3236976"/>
            <a:ext cx="6812280" cy="84124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p7"/>
          <p:cNvSpPr txBox="1"/>
          <p:nvPr/>
        </p:nvSpPr>
        <p:spPr>
          <a:xfrm>
            <a:off x="4983480" y="3236976"/>
            <a:ext cx="73152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O3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7"/>
          <p:cNvSpPr txBox="1"/>
          <p:nvPr/>
        </p:nvSpPr>
        <p:spPr>
          <a:xfrm>
            <a:off x="5715000" y="3236976"/>
            <a:ext cx="580644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Functionally verify every operation: key generation, encryption or encapsulation, signing and verification.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7"/>
          <p:cNvSpPr/>
          <p:nvPr/>
        </p:nvSpPr>
        <p:spPr>
          <a:xfrm>
            <a:off x="4846320" y="4215384"/>
            <a:ext cx="6812280" cy="84124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7"/>
          <p:cNvSpPr txBox="1"/>
          <p:nvPr/>
        </p:nvSpPr>
        <p:spPr>
          <a:xfrm>
            <a:off x="4983480" y="4215384"/>
            <a:ext cx="73152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O4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7"/>
          <p:cNvSpPr txBox="1"/>
          <p:nvPr/>
        </p:nvSpPr>
        <p:spPr>
          <a:xfrm>
            <a:off x="5715000" y="4215384"/>
            <a:ext cx="580644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Build a reusable benchmarking harness (30 repeated runs, mean / min / max, CSV output).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7"/>
          <p:cNvSpPr/>
          <p:nvPr/>
        </p:nvSpPr>
        <p:spPr>
          <a:xfrm>
            <a:off x="4846320" y="5193792"/>
            <a:ext cx="6812280" cy="841248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" name="Google Shape;222;p7"/>
          <p:cNvSpPr txBox="1"/>
          <p:nvPr/>
        </p:nvSpPr>
        <p:spPr>
          <a:xfrm>
            <a:off x="4983480" y="5193792"/>
            <a:ext cx="73152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O5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7"/>
          <p:cNvSpPr txBox="1"/>
          <p:nvPr/>
        </p:nvSpPr>
        <p:spPr>
          <a:xfrm>
            <a:off x="5715000" y="5193792"/>
            <a:ext cx="580644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Compare security, cost and deployability, answer RQ1 to RQ3, and give migration recommendations.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8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8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6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8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Research gap &amp; research questions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8"/>
          <p:cNvSpPr/>
          <p:nvPr/>
        </p:nvSpPr>
        <p:spPr>
          <a:xfrm>
            <a:off x="548640" y="1280160"/>
            <a:ext cx="4754880" cy="48463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3" name="Google Shape;233;p8"/>
          <p:cNvSpPr txBox="1"/>
          <p:nvPr/>
        </p:nvSpPr>
        <p:spPr>
          <a:xfrm>
            <a:off x="777240" y="1463040"/>
            <a:ext cx="43891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libri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What is missing in the literature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8"/>
          <p:cNvSpPr txBox="1"/>
          <p:nvPr/>
        </p:nvSpPr>
        <p:spPr>
          <a:xfrm>
            <a:off x="777240" y="1965960"/>
            <a:ext cx="4343400" cy="30175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Algorithms are generally considered one by one, and often solely in terms of theoretical security.</a:t>
            </a:r>
            <a:endParaRPr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The reported numbers from multiple studies cannot be directly compared due to varying hardware and different libraries and measurements.</a:t>
            </a:r>
            <a:endParaRPr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Few report speed, memory, key size and implementation effort all together.</a:t>
            </a:r>
            <a:endParaRPr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0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Previous work is restricted to a subset of algorithms or a scenario such as IoT or TLS [11], [12].</a:t>
            </a:r>
            <a:endParaRPr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8"/>
          <p:cNvSpPr txBox="1"/>
          <p:nvPr/>
        </p:nvSpPr>
        <p:spPr>
          <a:xfrm>
            <a:off x="777240" y="5120640"/>
            <a:ext cx="4343400" cy="82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This project: all five algorithms, one machine, one harness, one set of metrics.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8"/>
          <p:cNvSpPr/>
          <p:nvPr/>
        </p:nvSpPr>
        <p:spPr>
          <a:xfrm>
            <a:off x="5577840" y="1280160"/>
            <a:ext cx="6080760" cy="146304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8"/>
          <p:cNvSpPr txBox="1"/>
          <p:nvPr/>
        </p:nvSpPr>
        <p:spPr>
          <a:xfrm>
            <a:off x="5806440" y="1444752"/>
            <a:ext cx="10972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RQ1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8"/>
          <p:cNvSpPr txBox="1"/>
          <p:nvPr/>
        </p:nvSpPr>
        <p:spPr>
          <a:xfrm>
            <a:off x="5806440" y="1938528"/>
            <a:ext cx="118872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000"/>
              <a:buFont typeface="Calibri"/>
              <a:buNone/>
            </a:pPr>
            <a:r>
              <a:rPr b="1" i="0" lang="en-US" sz="10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SECURITY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9" name="Google Shape;239;p8"/>
          <p:cNvSpPr txBox="1"/>
          <p:nvPr/>
        </p:nvSpPr>
        <p:spPr>
          <a:xfrm>
            <a:off x="7040880" y="1389888"/>
            <a:ext cx="4434840" cy="12435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How do the selected PQC algorithms compare with RSA and ECC in terms of security against quantum attacks?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0" name="Google Shape;240;p8"/>
          <p:cNvSpPr/>
          <p:nvPr/>
        </p:nvSpPr>
        <p:spPr>
          <a:xfrm>
            <a:off x="5577840" y="2926080"/>
            <a:ext cx="6080760" cy="1463040"/>
          </a:xfrm>
          <a:prstGeom prst="rect">
            <a:avLst/>
          </a:prstGeom>
          <a:solidFill>
            <a:srgbClr val="16263F"/>
          </a:solidFill>
          <a:ln cap="flat" cmpd="sng" w="9525">
            <a:solidFill>
              <a:srgbClr val="1626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p8"/>
          <p:cNvSpPr txBox="1"/>
          <p:nvPr/>
        </p:nvSpPr>
        <p:spPr>
          <a:xfrm>
            <a:off x="5806440" y="3090672"/>
            <a:ext cx="10972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RQ2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8"/>
          <p:cNvSpPr txBox="1"/>
          <p:nvPr/>
        </p:nvSpPr>
        <p:spPr>
          <a:xfrm>
            <a:off x="5806440" y="3584448"/>
            <a:ext cx="118872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000"/>
              <a:buFont typeface="Calibri"/>
              <a:buNone/>
            </a:pPr>
            <a:r>
              <a:rPr b="1" i="0" lang="en-US" sz="10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PERFORMANCE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3" name="Google Shape;243;p8"/>
          <p:cNvSpPr txBox="1"/>
          <p:nvPr/>
        </p:nvSpPr>
        <p:spPr>
          <a:xfrm>
            <a:off x="7040880" y="3035808"/>
            <a:ext cx="4434840" cy="12435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How do they compare in performance in terms of key generation, encryption/decryption, electronic signatures, CPU and memory usage?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8"/>
          <p:cNvSpPr/>
          <p:nvPr/>
        </p:nvSpPr>
        <p:spPr>
          <a:xfrm>
            <a:off x="5577840" y="4572000"/>
            <a:ext cx="6080760" cy="146304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5" name="Google Shape;245;p8"/>
          <p:cNvSpPr txBox="1"/>
          <p:nvPr/>
        </p:nvSpPr>
        <p:spPr>
          <a:xfrm>
            <a:off x="5806440" y="4736592"/>
            <a:ext cx="10972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RQ3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8"/>
          <p:cNvSpPr txBox="1"/>
          <p:nvPr/>
        </p:nvSpPr>
        <p:spPr>
          <a:xfrm>
            <a:off x="5806440" y="5230368"/>
            <a:ext cx="118872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000"/>
              <a:buFont typeface="Calibri"/>
              <a:buNone/>
            </a:pPr>
            <a:r>
              <a:rPr b="1" i="0" lang="en-US" sz="10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DEPLOYMENT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7" name="Google Shape;247;p8"/>
          <p:cNvSpPr txBox="1"/>
          <p:nvPr/>
        </p:nvSpPr>
        <p:spPr>
          <a:xfrm>
            <a:off x="7040880" y="4681728"/>
            <a:ext cx="4434840" cy="1243584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What practical challenges are likely to affect the deployment of PQC algorithms in real-world systems?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9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4" name="Google Shape;254;p9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7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9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Literature: the five algorithms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Google Shape;256;p9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Two classical baselines, two lattice-based schemes and one hash-based scheme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57" name="Google Shape;257;p9"/>
          <p:cNvGraphicFramePr/>
          <p:nvPr/>
        </p:nvGraphicFramePr>
        <p:xfrm>
          <a:off x="548640" y="150876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{FF2DC715-0094-4DC2-872A-D8E5E11B4036}</a:tableStyleId>
              </a:tblPr>
              <a:tblGrid>
                <a:gridCol w="1143000"/>
                <a:gridCol w="1417325"/>
                <a:gridCol w="1737350"/>
                <a:gridCol w="1234450"/>
                <a:gridCol w="2011675"/>
                <a:gridCol w="1691650"/>
                <a:gridCol w="1874525"/>
              </a:tblGrid>
              <a:tr h="4572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Algorithm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Family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Hard problem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Standard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Parameter set used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Security level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Main trade-off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</a:tr>
              <a:tr h="713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RSA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Classical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Integer factorisation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PKCS #1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RSA-2048 (OAEP, PKCS#1 v1.5)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~112-bit; broken by Shor [6]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Slow key generation; no quantum resistance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</a:tr>
              <a:tr h="713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ECC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Classical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Elliptic-curve discrete log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FIPS 186-5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P-256 (ECDSA + ECDH)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~128-bit; broken by Shor [6]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Small and fast; no quantum resistance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713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5C7E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B5C7E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Kyber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Lattice KEM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Module-LWE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FIPS 203 [1]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ML-KEM-768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NIST Category 3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Fast, compact; newer assumption [8]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</a:tr>
              <a:tr h="713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5C7E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B5C7E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Dilithium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Lattice signature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Module-LWE / SIS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FIPS 204 [2]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ML-DSA-65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NIST Category 3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 sign / verify; 3.3 KB signatures [9]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713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5C7E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B5C7E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SPHINCS+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Hash-based signature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Hash pre-image / collision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FIPS 205 [3]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SLH-DSA-SHA2-128s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NIST Category 1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200"/>
                        <a:buFont typeface="Calibri"/>
                        <a:buNone/>
                      </a:pPr>
                      <a:r>
                        <a:rPr lang="en-US" sz="120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Most conservative; slow signing, 7.9 KB signatures [10]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50800" marB="508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</a:tr>
            </a:tbl>
          </a:graphicData>
        </a:graphic>
      </p:graphicFrame>
      <p:sp>
        <p:nvSpPr>
          <p:cNvPr id="258" name="Google Shape;258;p9"/>
          <p:cNvSpPr txBox="1"/>
          <p:nvPr/>
        </p:nvSpPr>
        <p:spPr>
          <a:xfrm>
            <a:off x="548640" y="5715000"/>
            <a:ext cx="1106424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300"/>
              <a:buFont typeface="Calibri"/>
              <a:buNone/>
            </a:pPr>
            <a:r>
              <a:rPr b="0" i="1" lang="en-US" sz="13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NIST standardised all three post-quantum schemes together so that a break in lattice maths would still leave a hash-based fallback.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0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10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8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10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Methodology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10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 staged design: each phase feeds the next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10"/>
          <p:cNvSpPr/>
          <p:nvPr/>
        </p:nvSpPr>
        <p:spPr>
          <a:xfrm>
            <a:off x="548640" y="1600200"/>
            <a:ext cx="1737360" cy="160020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9" name="Google Shape;269;p10"/>
          <p:cNvSpPr txBox="1"/>
          <p:nvPr/>
        </p:nvSpPr>
        <p:spPr>
          <a:xfrm>
            <a:off x="713232" y="1737360"/>
            <a:ext cx="457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10"/>
          <p:cNvSpPr txBox="1"/>
          <p:nvPr/>
        </p:nvSpPr>
        <p:spPr>
          <a:xfrm>
            <a:off x="713232" y="2194560"/>
            <a:ext cx="146304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Literature review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9D3E2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C9D3E2"/>
                </a:solidFill>
                <a:latin typeface="Calibri"/>
                <a:ea typeface="Calibri"/>
                <a:cs typeface="Calibri"/>
                <a:sym typeface="Calibri"/>
              </a:rPr>
              <a:t>Threat, algorithms, prior benchmarks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10"/>
          <p:cNvSpPr/>
          <p:nvPr/>
        </p:nvSpPr>
        <p:spPr>
          <a:xfrm>
            <a:off x="2423160" y="1600200"/>
            <a:ext cx="1737360" cy="160020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2" name="Google Shape;272;p10"/>
          <p:cNvSpPr txBox="1"/>
          <p:nvPr/>
        </p:nvSpPr>
        <p:spPr>
          <a:xfrm>
            <a:off x="2587752" y="1737360"/>
            <a:ext cx="457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10"/>
          <p:cNvSpPr txBox="1"/>
          <p:nvPr/>
        </p:nvSpPr>
        <p:spPr>
          <a:xfrm>
            <a:off x="2587752" y="2194560"/>
            <a:ext cx="146304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Selection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9D3E2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C9D3E2"/>
                </a:solidFill>
                <a:latin typeface="Calibri"/>
                <a:ea typeface="Calibri"/>
                <a:cs typeface="Calibri"/>
                <a:sym typeface="Calibri"/>
              </a:rPr>
              <a:t>5 algorithms, one parameter set each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10"/>
          <p:cNvSpPr/>
          <p:nvPr/>
        </p:nvSpPr>
        <p:spPr>
          <a:xfrm>
            <a:off x="4297680" y="1600200"/>
            <a:ext cx="1737360" cy="160020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5" name="Google Shape;275;p10"/>
          <p:cNvSpPr txBox="1"/>
          <p:nvPr/>
        </p:nvSpPr>
        <p:spPr>
          <a:xfrm>
            <a:off x="4462272" y="1737360"/>
            <a:ext cx="457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3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10"/>
          <p:cNvSpPr txBox="1"/>
          <p:nvPr/>
        </p:nvSpPr>
        <p:spPr>
          <a:xfrm>
            <a:off x="4462272" y="2194560"/>
            <a:ext cx="146304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Implementation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9D3E2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C9D3E2"/>
                </a:solidFill>
                <a:latin typeface="Calibri"/>
                <a:ea typeface="Calibri"/>
                <a:cs typeface="Calibri"/>
                <a:sym typeface="Calibri"/>
              </a:rPr>
              <a:t>Python + cryptography + pqcrypto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10"/>
          <p:cNvSpPr/>
          <p:nvPr/>
        </p:nvSpPr>
        <p:spPr>
          <a:xfrm>
            <a:off x="6172200" y="1600200"/>
            <a:ext cx="1737360" cy="160020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8" name="Google Shape;278;p10"/>
          <p:cNvSpPr txBox="1"/>
          <p:nvPr/>
        </p:nvSpPr>
        <p:spPr>
          <a:xfrm>
            <a:off x="6336792" y="1737360"/>
            <a:ext cx="457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4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10"/>
          <p:cNvSpPr txBox="1"/>
          <p:nvPr/>
        </p:nvSpPr>
        <p:spPr>
          <a:xfrm>
            <a:off x="6336792" y="2194560"/>
            <a:ext cx="146304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Verification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9D3E2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C9D3E2"/>
                </a:solidFill>
                <a:latin typeface="Calibri"/>
                <a:ea typeface="Calibri"/>
                <a:cs typeface="Calibri"/>
                <a:sym typeface="Calibri"/>
              </a:rPr>
              <a:t>Every operation checked for correctness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10"/>
          <p:cNvSpPr/>
          <p:nvPr/>
        </p:nvSpPr>
        <p:spPr>
          <a:xfrm>
            <a:off x="8046720" y="1600200"/>
            <a:ext cx="1737360" cy="1600200"/>
          </a:xfrm>
          <a:prstGeom prst="rect">
            <a:avLst/>
          </a:prstGeom>
          <a:solidFill>
            <a:srgbClr val="0B5C7E"/>
          </a:solidFill>
          <a:ln cap="flat" cmpd="sng" w="9525">
            <a:solidFill>
              <a:srgbClr val="0B5C7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1" name="Google Shape;281;p10"/>
          <p:cNvSpPr txBox="1"/>
          <p:nvPr/>
        </p:nvSpPr>
        <p:spPr>
          <a:xfrm>
            <a:off x="8211312" y="1737360"/>
            <a:ext cx="457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5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10"/>
          <p:cNvSpPr txBox="1"/>
          <p:nvPr/>
        </p:nvSpPr>
        <p:spPr>
          <a:xfrm>
            <a:off x="8211312" y="2194560"/>
            <a:ext cx="146304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Benchmarking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9D3E2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C9D3E2"/>
                </a:solidFill>
                <a:latin typeface="Calibri"/>
                <a:ea typeface="Calibri"/>
                <a:cs typeface="Calibri"/>
                <a:sym typeface="Calibri"/>
              </a:rPr>
              <a:t>30 runs per operation, results.csv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10"/>
          <p:cNvSpPr/>
          <p:nvPr/>
        </p:nvSpPr>
        <p:spPr>
          <a:xfrm>
            <a:off x="9921240" y="1600200"/>
            <a:ext cx="1737360" cy="1600200"/>
          </a:xfrm>
          <a:prstGeom prst="rect">
            <a:avLst/>
          </a:prstGeom>
          <a:solidFill>
            <a:srgbClr val="0B5C7E"/>
          </a:solidFill>
          <a:ln cap="flat" cmpd="sng" w="9525">
            <a:solidFill>
              <a:srgbClr val="0B5C7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p10"/>
          <p:cNvSpPr txBox="1"/>
          <p:nvPr/>
        </p:nvSpPr>
        <p:spPr>
          <a:xfrm>
            <a:off x="10085832" y="1737360"/>
            <a:ext cx="457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6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10"/>
          <p:cNvSpPr txBox="1"/>
          <p:nvPr/>
        </p:nvSpPr>
        <p:spPr>
          <a:xfrm>
            <a:off x="10085832" y="2194560"/>
            <a:ext cx="1463040" cy="91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Analysis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9D3E2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C9D3E2"/>
                </a:solidFill>
                <a:latin typeface="Calibri"/>
                <a:ea typeface="Calibri"/>
                <a:cs typeface="Calibri"/>
                <a:sym typeface="Calibri"/>
              </a:rPr>
              <a:t>Security vs cost, answer RQ1 to RQ3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10"/>
          <p:cNvSpPr/>
          <p:nvPr/>
        </p:nvSpPr>
        <p:spPr>
          <a:xfrm>
            <a:off x="548640" y="3520440"/>
            <a:ext cx="5486400" cy="237744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7" name="Google Shape;287;p10"/>
          <p:cNvSpPr txBox="1"/>
          <p:nvPr/>
        </p:nvSpPr>
        <p:spPr>
          <a:xfrm>
            <a:off x="777240" y="3657600"/>
            <a:ext cx="5029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Keeping the comparison fair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10"/>
          <p:cNvSpPr txBox="1"/>
          <p:nvPr/>
        </p:nvSpPr>
        <p:spPr>
          <a:xfrm>
            <a:off x="777240" y="4114800"/>
            <a:ext cx="5074920" cy="1691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23850" lvl="0" marL="45720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Same machine, same virtual env, pinned library versions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Same harness and same 30-run methodology for all the algorithms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Nothing hand-optimised, just top-level API for every library;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One obvious set of parameters per algorithm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10"/>
          <p:cNvSpPr/>
          <p:nvPr/>
        </p:nvSpPr>
        <p:spPr>
          <a:xfrm>
            <a:off x="6172200" y="3520440"/>
            <a:ext cx="5486400" cy="237744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0" name="Google Shape;290;p10"/>
          <p:cNvSpPr txBox="1"/>
          <p:nvPr/>
        </p:nvSpPr>
        <p:spPr>
          <a:xfrm>
            <a:off x="6400800" y="3657600"/>
            <a:ext cx="5029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How timing is measured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10"/>
          <p:cNvSpPr txBox="1"/>
          <p:nvPr/>
        </p:nvSpPr>
        <p:spPr>
          <a:xfrm>
            <a:off x="6400800" y="4114800"/>
            <a:ext cx="5074920" cy="16916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23850" lvl="0" marL="45720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time.perf_counter: high resolution monotonic clock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mean, min and max with the statistics module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Rows saved to results.with pandas, plot with matplotlib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psutil for CPU and memory use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11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8" name="Google Shape;298;p11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9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9" name="Google Shape;299;p11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Implementation &amp; experimental setup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0" name="Google Shape;300;p11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Five self-contained scripts, one per algorithm, plus a separate benchmarking harness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1" name="Google Shape;301;p11"/>
          <p:cNvSpPr/>
          <p:nvPr/>
        </p:nvSpPr>
        <p:spPr>
          <a:xfrm>
            <a:off x="548640" y="1508760"/>
            <a:ext cx="4572000" cy="46177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2" name="Google Shape;302;p11"/>
          <p:cNvSpPr txBox="1"/>
          <p:nvPr/>
        </p:nvSpPr>
        <p:spPr>
          <a:xfrm>
            <a:off x="777240" y="1645920"/>
            <a:ext cx="41148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Test environment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11"/>
          <p:cNvSpPr txBox="1"/>
          <p:nvPr/>
        </p:nvSpPr>
        <p:spPr>
          <a:xfrm>
            <a:off x="777240" y="21031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CPU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11"/>
          <p:cNvSpPr txBox="1"/>
          <p:nvPr/>
        </p:nvSpPr>
        <p:spPr>
          <a:xfrm>
            <a:off x="2377440" y="21031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Intel Core i3-1115G4 @ 3.00 GHz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11"/>
          <p:cNvSpPr txBox="1"/>
          <p:nvPr/>
        </p:nvSpPr>
        <p:spPr>
          <a:xfrm>
            <a:off x="777240" y="25603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RAM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11"/>
          <p:cNvSpPr txBox="1"/>
          <p:nvPr/>
        </p:nvSpPr>
        <p:spPr>
          <a:xfrm>
            <a:off x="2377440" y="25603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8 GB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7" name="Google Shape;307;p11"/>
          <p:cNvSpPr txBox="1"/>
          <p:nvPr/>
        </p:nvSpPr>
        <p:spPr>
          <a:xfrm>
            <a:off x="777240" y="30175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OS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11"/>
          <p:cNvSpPr txBox="1"/>
          <p:nvPr/>
        </p:nvSpPr>
        <p:spPr>
          <a:xfrm>
            <a:off x="2377440" y="30175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Kali GNU/Linux Rolling 2026.3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11"/>
          <p:cNvSpPr txBox="1"/>
          <p:nvPr/>
        </p:nvSpPr>
        <p:spPr>
          <a:xfrm>
            <a:off x="777240" y="34747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Python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11"/>
          <p:cNvSpPr txBox="1"/>
          <p:nvPr/>
        </p:nvSpPr>
        <p:spPr>
          <a:xfrm>
            <a:off x="2377440" y="34747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3.14 (venv)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11"/>
          <p:cNvSpPr txBox="1"/>
          <p:nvPr/>
        </p:nvSpPr>
        <p:spPr>
          <a:xfrm>
            <a:off x="777240" y="39319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cryptography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11"/>
          <p:cNvSpPr txBox="1"/>
          <p:nvPr/>
        </p:nvSpPr>
        <p:spPr>
          <a:xfrm>
            <a:off x="2377440" y="39319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50.0.0  (RSA, ECC)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11"/>
          <p:cNvSpPr txBox="1"/>
          <p:nvPr/>
        </p:nvSpPr>
        <p:spPr>
          <a:xfrm>
            <a:off x="777240" y="43891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pqcrypto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11"/>
          <p:cNvSpPr txBox="1"/>
          <p:nvPr/>
        </p:nvSpPr>
        <p:spPr>
          <a:xfrm>
            <a:off x="2377440" y="43891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1.0.0  (ML-KEM, ML-DSA, SLH-DSA)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11"/>
          <p:cNvSpPr txBox="1"/>
          <p:nvPr/>
        </p:nvSpPr>
        <p:spPr>
          <a:xfrm>
            <a:off x="777240" y="48463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psutil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11"/>
          <p:cNvSpPr txBox="1"/>
          <p:nvPr/>
        </p:nvSpPr>
        <p:spPr>
          <a:xfrm>
            <a:off x="2377440" y="48463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7.2.2  (CPU / memory)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11"/>
          <p:cNvSpPr txBox="1"/>
          <p:nvPr/>
        </p:nvSpPr>
        <p:spPr>
          <a:xfrm>
            <a:off x="777240" y="5303520"/>
            <a:ext cx="160020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250"/>
              <a:buFont typeface="Calibri"/>
              <a:buNone/>
            </a:pPr>
            <a:r>
              <a:rPr b="1" i="0" lang="en-US" sz="12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pandas / matplotlib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11"/>
          <p:cNvSpPr txBox="1"/>
          <p:nvPr/>
        </p:nvSpPr>
        <p:spPr>
          <a:xfrm>
            <a:off x="2377440" y="5303520"/>
            <a:ext cx="26517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3.0.5 / 3.11.1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Google Shape;319;p11"/>
          <p:cNvSpPr txBox="1"/>
          <p:nvPr/>
        </p:nvSpPr>
        <p:spPr>
          <a:xfrm>
            <a:off x="777240" y="5760720"/>
            <a:ext cx="420624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100"/>
              <a:buFont typeface="Calibri"/>
              <a:buNone/>
            </a:pPr>
            <a:r>
              <a:rPr b="0" i="1" lang="en-US" sz="11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Versions recorded with pip list for reproducibility.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20" name="Google Shape;320;p11"/>
          <p:cNvGraphicFramePr/>
          <p:nvPr/>
        </p:nvGraphicFramePr>
        <p:xfrm>
          <a:off x="5394960" y="150876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{FF2DC715-0094-4DC2-872A-D8E5E11B4036}</a:tableStyleId>
              </a:tblPr>
              <a:tblGrid>
                <a:gridCol w="1828800"/>
                <a:gridCol w="822950"/>
                <a:gridCol w="914400"/>
                <a:gridCol w="868675"/>
                <a:gridCol w="960125"/>
                <a:gridCol w="868675"/>
              </a:tblGrid>
              <a:tr h="5669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Algorithm / script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Key gen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Encrypt / decrypt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Sign / verify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Encaps / decaps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Key exchange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RSA-2048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950"/>
                        <a:buFont typeface="Courier New"/>
                        <a:buNone/>
                      </a:pPr>
                      <a:r>
                        <a:rPr lang="en-US" sz="950" u="none" cap="none" strike="noStrike">
                          <a:solidFill>
                            <a:srgbClr val="5B6678"/>
                          </a:solidFill>
                          <a:latin typeface="Courier New"/>
                          <a:ea typeface="Courier New"/>
                          <a:cs typeface="Courier New"/>
                          <a:sym typeface="Courier New"/>
                        </a:rPr>
                        <a:t>rsa_demo.py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ECC P-256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950"/>
                        <a:buFont typeface="Courier New"/>
                        <a:buNone/>
                      </a:pPr>
                      <a:r>
                        <a:rPr lang="en-US" sz="950" u="none" cap="none" strike="noStrike">
                          <a:solidFill>
                            <a:srgbClr val="5B6678"/>
                          </a:solidFill>
                          <a:latin typeface="Courier New"/>
                          <a:ea typeface="Courier New"/>
                          <a:cs typeface="Courier New"/>
                          <a:sym typeface="Courier New"/>
                        </a:rPr>
                        <a:t>ecc_demo.py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ML-KEM-768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950"/>
                        <a:buFont typeface="Courier New"/>
                        <a:buNone/>
                      </a:pPr>
                      <a:r>
                        <a:rPr lang="en-US" sz="950" u="none" cap="none" strike="noStrike">
                          <a:solidFill>
                            <a:srgbClr val="5B6678"/>
                          </a:solidFill>
                          <a:latin typeface="Courier New"/>
                          <a:ea typeface="Courier New"/>
                          <a:cs typeface="Courier New"/>
                          <a:sym typeface="Courier New"/>
                        </a:rPr>
                        <a:t>kyber_demo.py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ML-DSA-65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950"/>
                        <a:buFont typeface="Courier New"/>
                        <a:buNone/>
                      </a:pPr>
                      <a:r>
                        <a:rPr lang="en-US" sz="950" u="none" cap="none" strike="noStrike">
                          <a:solidFill>
                            <a:srgbClr val="5B6678"/>
                          </a:solidFill>
                          <a:latin typeface="Courier New"/>
                          <a:ea typeface="Courier New"/>
                          <a:cs typeface="Courier New"/>
                          <a:sym typeface="Courier New"/>
                        </a:rPr>
                        <a:t>dilithium_demo.py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SLH-DSA-128s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950"/>
                        <a:buFont typeface="Courier New"/>
                        <a:buNone/>
                      </a:pPr>
                      <a:r>
                        <a:rPr lang="en-US" sz="950" u="none" cap="none" strike="noStrike">
                          <a:solidFill>
                            <a:srgbClr val="5B6678"/>
                          </a:solidFill>
                          <a:latin typeface="Courier New"/>
                          <a:ea typeface="Courier New"/>
                          <a:cs typeface="Courier New"/>
                          <a:sym typeface="Courier New"/>
                        </a:rPr>
                        <a:t>sphincs_demo.py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600"/>
                        <a:buFont typeface="Calibri"/>
                        <a:buNone/>
                      </a:pPr>
                      <a:r>
                        <a:rPr b="1" lang="en-US" sz="160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✓</a:t>
                      </a:r>
                      <a:endParaRPr sz="16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A8B5"/>
                        </a:buClr>
                        <a:buSzPts val="1300"/>
                        <a:buFont typeface="Calibri"/>
                        <a:buNone/>
                      </a:pPr>
                      <a:r>
                        <a:rPr lang="en-US" sz="1300" u="none" cap="none" strike="noStrike">
                          <a:solidFill>
                            <a:srgbClr val="A0A8B5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–</a:t>
                      </a:r>
                      <a:endParaRPr sz="13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21" name="Google Shape;321;p11"/>
          <p:cNvSpPr txBox="1"/>
          <p:nvPr/>
        </p:nvSpPr>
        <p:spPr>
          <a:xfrm>
            <a:off x="5394960" y="5486400"/>
            <a:ext cx="62636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200"/>
              <a:buFont typeface="Calibri"/>
              <a:buNone/>
            </a:pPr>
            <a:r>
              <a:rPr b="0" i="0" lang="en-US" sz="12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✓ = operation implemented and verified.  benchmark/benchmark.py and graphs.py sit in their own folder so timing code is written once and reused for every algorithm.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1A2F"/>
        </a:solidFill>
      </p:bgPr>
    </p:bg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12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12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10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9" name="Google Shape;329;p12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Live demo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0" name="Google Shape;330;p12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The artefact running on my machine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1" name="Google Shape;331;p12"/>
          <p:cNvSpPr/>
          <p:nvPr/>
        </p:nvSpPr>
        <p:spPr>
          <a:xfrm>
            <a:off x="548640" y="1508760"/>
            <a:ext cx="4754880" cy="4617720"/>
          </a:xfrm>
          <a:prstGeom prst="rect">
            <a:avLst/>
          </a:prstGeom>
          <a:solidFill>
            <a:srgbClr val="0A1322"/>
          </a:solidFill>
          <a:ln cap="flat" cmpd="sng" w="9525">
            <a:solidFill>
              <a:srgbClr val="2A3B5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2" name="Google Shape;332;p12"/>
          <p:cNvSpPr txBox="1"/>
          <p:nvPr/>
        </p:nvSpPr>
        <p:spPr>
          <a:xfrm>
            <a:off x="777240" y="1737360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source venv/bin/activate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12"/>
          <p:cNvSpPr txBox="1"/>
          <p:nvPr/>
        </p:nvSpPr>
        <p:spPr>
          <a:xfrm>
            <a:off x="777240" y="2157984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python rsa_demo.py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12"/>
          <p:cNvSpPr txBox="1"/>
          <p:nvPr/>
        </p:nvSpPr>
        <p:spPr>
          <a:xfrm>
            <a:off x="3246120" y="2157984"/>
            <a:ext cx="20116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8FA8"/>
              </a:buClr>
              <a:buSzPts val="900"/>
              <a:buFont typeface="Courier New"/>
              <a:buNone/>
            </a:pPr>
            <a:r>
              <a:rPr b="0" i="0" lang="en-US" sz="900" u="none" cap="none" strike="noStrike">
                <a:solidFill>
                  <a:srgbClr val="7F8FA8"/>
                </a:solidFill>
                <a:latin typeface="Courier New"/>
                <a:ea typeface="Courier New"/>
                <a:cs typeface="Courier New"/>
                <a:sym typeface="Courier New"/>
              </a:rPr>
              <a:t># OAEP + signature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12"/>
          <p:cNvSpPr txBox="1"/>
          <p:nvPr/>
        </p:nvSpPr>
        <p:spPr>
          <a:xfrm>
            <a:off x="777240" y="2578608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python ecc_demo.py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12"/>
          <p:cNvSpPr txBox="1"/>
          <p:nvPr/>
        </p:nvSpPr>
        <p:spPr>
          <a:xfrm>
            <a:off x="3246120" y="2578608"/>
            <a:ext cx="20116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8FA8"/>
              </a:buClr>
              <a:buSzPts val="900"/>
              <a:buFont typeface="Courier New"/>
              <a:buNone/>
            </a:pPr>
            <a:r>
              <a:rPr b="0" i="0" lang="en-US" sz="900" u="none" cap="none" strike="noStrike">
                <a:solidFill>
                  <a:srgbClr val="7F8FA8"/>
                </a:solidFill>
                <a:latin typeface="Courier New"/>
                <a:ea typeface="Courier New"/>
                <a:cs typeface="Courier New"/>
                <a:sym typeface="Courier New"/>
              </a:rPr>
              <a:t># ECDSA + ECDH shared secret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12"/>
          <p:cNvSpPr txBox="1"/>
          <p:nvPr/>
        </p:nvSpPr>
        <p:spPr>
          <a:xfrm>
            <a:off x="777240" y="2999232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python kyber_demo.py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12"/>
          <p:cNvSpPr txBox="1"/>
          <p:nvPr/>
        </p:nvSpPr>
        <p:spPr>
          <a:xfrm>
            <a:off x="3246120" y="2999232"/>
            <a:ext cx="20116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8FA8"/>
              </a:buClr>
              <a:buSzPts val="900"/>
              <a:buFont typeface="Courier New"/>
              <a:buNone/>
            </a:pPr>
            <a:r>
              <a:rPr b="0" i="0" lang="en-US" sz="900" u="none" cap="none" strike="noStrike">
                <a:solidFill>
                  <a:srgbClr val="7F8FA8"/>
                </a:solidFill>
                <a:latin typeface="Courier New"/>
                <a:ea typeface="Courier New"/>
                <a:cs typeface="Courier New"/>
                <a:sym typeface="Courier New"/>
              </a:rPr>
              <a:t># encaps / decaps match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9" name="Google Shape;339;p12"/>
          <p:cNvSpPr txBox="1"/>
          <p:nvPr/>
        </p:nvSpPr>
        <p:spPr>
          <a:xfrm>
            <a:off x="777240" y="3419856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python dilithium_demo.py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0" name="Google Shape;340;p12"/>
          <p:cNvSpPr txBox="1"/>
          <p:nvPr/>
        </p:nvSpPr>
        <p:spPr>
          <a:xfrm>
            <a:off x="3246120" y="3419856"/>
            <a:ext cx="20116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8FA8"/>
              </a:buClr>
              <a:buSzPts val="900"/>
              <a:buFont typeface="Courier New"/>
              <a:buNone/>
            </a:pPr>
            <a:r>
              <a:rPr b="0" i="0" lang="en-US" sz="900" u="none" cap="none" strike="noStrike">
                <a:solidFill>
                  <a:srgbClr val="7F8FA8"/>
                </a:solidFill>
                <a:latin typeface="Courier New"/>
                <a:ea typeface="Courier New"/>
                <a:cs typeface="Courier New"/>
                <a:sym typeface="Courier New"/>
              </a:rPr>
              <a:t># sign / verify: SUCCESS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12"/>
          <p:cNvSpPr txBox="1"/>
          <p:nvPr/>
        </p:nvSpPr>
        <p:spPr>
          <a:xfrm>
            <a:off x="777240" y="3840480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python sphincs_demo.py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2" name="Google Shape;342;p12"/>
          <p:cNvSpPr txBox="1"/>
          <p:nvPr/>
        </p:nvSpPr>
        <p:spPr>
          <a:xfrm>
            <a:off x="3246120" y="3840480"/>
            <a:ext cx="20116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8FA8"/>
              </a:buClr>
              <a:buSzPts val="900"/>
              <a:buFont typeface="Courier New"/>
              <a:buNone/>
            </a:pPr>
            <a:r>
              <a:rPr b="0" i="0" lang="en-US" sz="900" u="none" cap="none" strike="noStrike">
                <a:solidFill>
                  <a:srgbClr val="7F8FA8"/>
                </a:solidFill>
                <a:latin typeface="Courier New"/>
                <a:ea typeface="Courier New"/>
                <a:cs typeface="Courier New"/>
                <a:sym typeface="Courier New"/>
              </a:rPr>
              <a:t># sign / verify: SUCCESS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3" name="Google Shape;343;p12"/>
          <p:cNvSpPr txBox="1"/>
          <p:nvPr/>
        </p:nvSpPr>
        <p:spPr>
          <a:xfrm>
            <a:off x="777240" y="4261104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cd benchmark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12"/>
          <p:cNvSpPr txBox="1"/>
          <p:nvPr/>
        </p:nvSpPr>
        <p:spPr>
          <a:xfrm>
            <a:off x="777240" y="4681728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python benchmark.py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12"/>
          <p:cNvSpPr txBox="1"/>
          <p:nvPr/>
        </p:nvSpPr>
        <p:spPr>
          <a:xfrm>
            <a:off x="3246120" y="4681728"/>
            <a:ext cx="20116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8FA8"/>
              </a:buClr>
              <a:buSzPts val="900"/>
              <a:buFont typeface="Courier New"/>
              <a:buNone/>
            </a:pPr>
            <a:r>
              <a:rPr b="0" i="0" lang="en-US" sz="900" u="none" cap="none" strike="noStrike">
                <a:solidFill>
                  <a:srgbClr val="7F8FA8"/>
                </a:solidFill>
                <a:latin typeface="Courier New"/>
                <a:ea typeface="Courier New"/>
                <a:cs typeface="Courier New"/>
                <a:sym typeface="Courier New"/>
              </a:rPr>
              <a:t># 30 runs, avg / min / max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6" name="Google Shape;346;p12"/>
          <p:cNvSpPr txBox="1"/>
          <p:nvPr/>
        </p:nvSpPr>
        <p:spPr>
          <a:xfrm>
            <a:off x="777240" y="5102352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cat results.csv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7" name="Google Shape;347;p12"/>
          <p:cNvSpPr txBox="1"/>
          <p:nvPr/>
        </p:nvSpPr>
        <p:spPr>
          <a:xfrm>
            <a:off x="777240" y="5522976"/>
            <a:ext cx="27432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9FE3B0"/>
              </a:buClr>
              <a:buSzPts val="1150"/>
              <a:buFont typeface="Courier New"/>
              <a:buNone/>
            </a:pPr>
            <a:r>
              <a:rPr b="0" i="0" lang="en-US" sz="1150" u="none" cap="none" strike="noStrike">
                <a:solidFill>
                  <a:srgbClr val="9FE3B0"/>
                </a:solidFill>
                <a:latin typeface="Courier New"/>
                <a:ea typeface="Courier New"/>
                <a:cs typeface="Courier New"/>
                <a:sym typeface="Courier New"/>
              </a:rPr>
              <a:t>$ python graphs.py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8" name="Google Shape;348;p12"/>
          <p:cNvSpPr txBox="1"/>
          <p:nvPr/>
        </p:nvSpPr>
        <p:spPr>
          <a:xfrm>
            <a:off x="3246120" y="5522976"/>
            <a:ext cx="201168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7F8FA8"/>
              </a:buClr>
              <a:buSzPts val="900"/>
              <a:buFont typeface="Courier New"/>
              <a:buNone/>
            </a:pPr>
            <a:r>
              <a:rPr b="0" i="0" lang="en-US" sz="900" u="none" cap="none" strike="noStrike">
                <a:solidFill>
                  <a:srgbClr val="7F8FA8"/>
                </a:solidFill>
                <a:latin typeface="Courier New"/>
                <a:ea typeface="Courier New"/>
                <a:cs typeface="Courier New"/>
                <a:sym typeface="Courier New"/>
              </a:rPr>
              <a:t># load CSV, plot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dm/word/media/image2.png" id="349" name="Google Shape;349;p1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577840" y="1508760"/>
            <a:ext cx="6080760" cy="3410712"/>
          </a:xfrm>
          <a:prstGeom prst="rect">
            <a:avLst/>
          </a:prstGeom>
          <a:noFill/>
          <a:ln>
            <a:noFill/>
          </a:ln>
        </p:spPr>
      </p:pic>
      <p:sp>
        <p:nvSpPr>
          <p:cNvPr id="350" name="Google Shape;350;p12"/>
          <p:cNvSpPr txBox="1"/>
          <p:nvPr/>
        </p:nvSpPr>
        <p:spPr>
          <a:xfrm>
            <a:off x="5577840" y="5074920"/>
            <a:ext cx="6080760" cy="10515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300"/>
              <a:buFont typeface="Calibri"/>
              <a:buNone/>
            </a:pPr>
            <a:r>
              <a:rPr b="1" i="0" lang="en-US" sz="13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Real run, unedited: </a:t>
            </a: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my first Kyber attempt failed with AttributeError (generate_keypair). dir(ml_kem_768) showed the real names, keygen / encaps / decaps, and the next run printed "ML-KEM-768 key exchange: SUCCESS".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13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13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11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Google Shape;358;p13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Results 1: functional verification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13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Every operation checked for correctness, not just that it ran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60" name="Google Shape;360;p13"/>
          <p:cNvGraphicFramePr/>
          <p:nvPr/>
        </p:nvGraphicFramePr>
        <p:xfrm>
          <a:off x="548640" y="150876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{FF2DC715-0094-4DC2-872A-D8E5E11B4036}</a:tableStyleId>
              </a:tblPr>
              <a:tblGrid>
                <a:gridCol w="1417325"/>
                <a:gridCol w="2377450"/>
                <a:gridCol w="2606050"/>
                <a:gridCol w="822950"/>
              </a:tblGrid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Component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Operations tested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 condition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Result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RSA-2048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Key gen, encrypt / decrypt, sign / verify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Decrypted text = plaintext; signature verifies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ECC P-256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ECDSA sign / verify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Signature verifies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ECC P-256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ECDH (Alice / Bob)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Both sides derive the same secret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ML-KEM-768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Key gen, encaps / decaps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Decapsulated secret = encapsulated secret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ML-DSA-65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Key gen, sign / verify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Signature verifies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SLH-DSA-128s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Key gen, sign / verify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Signature verifies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benchmark.py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30-run timing, CSV write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Correct row in results.csv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EF2F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  <a:tr h="5120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graphs.py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Load CSV, draw chart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433"/>
                        </a:buClr>
                        <a:buSzPts val="1150"/>
                        <a:buFont typeface="Calibri"/>
                        <a:buNone/>
                      </a:pPr>
                      <a:r>
                        <a:rPr lang="en-US" sz="1150" u="none" cap="none" strike="noStrike">
                          <a:solidFill>
                            <a:srgbClr val="1B2433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DataFrame loads, chart renders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150"/>
                        <a:buFont typeface="Calibri"/>
                        <a:buNone/>
                      </a:pPr>
                      <a:r>
                        <a:rPr b="1" lang="en-US" sz="11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Pass</a:t>
                      </a:r>
                      <a:endParaRPr sz="11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</a:tr>
            </a:tbl>
          </a:graphicData>
        </a:graphic>
      </p:graphicFrame>
      <p:sp>
        <p:nvSpPr>
          <p:cNvPr id="361" name="Google Shape;361;p13"/>
          <p:cNvSpPr/>
          <p:nvPr/>
        </p:nvSpPr>
        <p:spPr>
          <a:xfrm>
            <a:off x="8046720" y="1508760"/>
            <a:ext cx="3611880" cy="201168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2" name="Google Shape;362;p13"/>
          <p:cNvSpPr txBox="1"/>
          <p:nvPr/>
        </p:nvSpPr>
        <p:spPr>
          <a:xfrm>
            <a:off x="8275320" y="1645920"/>
            <a:ext cx="32004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5400"/>
              <a:buFont typeface="Cambria"/>
              <a:buNone/>
            </a:pPr>
            <a:r>
              <a:rPr b="1" i="0" lang="en-US" sz="54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8 / 8</a:t>
            </a:r>
            <a:endParaRPr b="0" i="0" sz="5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3" name="Google Shape;363;p13"/>
          <p:cNvSpPr txBox="1"/>
          <p:nvPr/>
        </p:nvSpPr>
        <p:spPr>
          <a:xfrm>
            <a:off x="8275320" y="2606040"/>
            <a:ext cx="3200400" cy="7315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checks passed across all five algorithms and the harness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13"/>
          <p:cNvSpPr/>
          <p:nvPr/>
        </p:nvSpPr>
        <p:spPr>
          <a:xfrm>
            <a:off x="8046720" y="3703320"/>
            <a:ext cx="3611880" cy="242316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5" name="Google Shape;365;p13"/>
          <p:cNvSpPr txBox="1"/>
          <p:nvPr/>
        </p:nvSpPr>
        <p:spPr>
          <a:xfrm>
            <a:off x="8275320" y="3840480"/>
            <a:ext cx="3200400" cy="21945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libri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2 issues, 0 crypto errors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Kyber: generate_keypair() did not exist; the library calls it keygen(). Dilithium: inspect could not read the compiled module. Both were solved with dir(), and every operation passed on the next run. The friction is in the tooling, not the maths.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14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2" name="Google Shape;372;p14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12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3" name="Google Shape;373;p14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Results 2: key and signature sizes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14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Fixed by the standards, so these hold on any hardware (bytes, log scale)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75" name="Google Shape;375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48640" y="1463040"/>
            <a:ext cx="7040880" cy="4663440"/>
          </a:xfrm>
          <a:prstGeom prst="rect">
            <a:avLst/>
          </a:prstGeom>
          <a:noFill/>
          <a:ln>
            <a:noFill/>
          </a:ln>
        </p:spPr>
      </p:pic>
      <p:sp>
        <p:nvSpPr>
          <p:cNvPr id="376" name="Google Shape;376;p14"/>
          <p:cNvSpPr/>
          <p:nvPr/>
        </p:nvSpPr>
        <p:spPr>
          <a:xfrm>
            <a:off x="7863840" y="1508760"/>
            <a:ext cx="3794760" cy="123444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7" name="Google Shape;377;p14"/>
          <p:cNvSpPr txBox="1"/>
          <p:nvPr/>
        </p:nvSpPr>
        <p:spPr>
          <a:xfrm>
            <a:off x="8046720" y="1508760"/>
            <a:ext cx="1188720" cy="1234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83838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A83838"/>
                </a:solidFill>
                <a:latin typeface="Cambria"/>
                <a:ea typeface="Cambria"/>
                <a:cs typeface="Cambria"/>
                <a:sym typeface="Cambria"/>
              </a:rPr>
              <a:t>~120×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8" name="Google Shape;378;p14"/>
          <p:cNvSpPr txBox="1"/>
          <p:nvPr/>
        </p:nvSpPr>
        <p:spPr>
          <a:xfrm>
            <a:off x="9235440" y="1581912"/>
            <a:ext cx="233172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SLH-DSA signature (7,856 B) vs ECDSA (64 B). Smallest public key of all, but by far the largest signature [3].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9" name="Google Shape;379;p14"/>
          <p:cNvSpPr/>
          <p:nvPr/>
        </p:nvSpPr>
        <p:spPr>
          <a:xfrm>
            <a:off x="7863840" y="2880360"/>
            <a:ext cx="3794760" cy="123444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0" name="Google Shape;380;p14"/>
          <p:cNvSpPr txBox="1"/>
          <p:nvPr/>
        </p:nvSpPr>
        <p:spPr>
          <a:xfrm>
            <a:off x="8046720" y="2880360"/>
            <a:ext cx="1188720" cy="1234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~52×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1" name="Google Shape;381;p14"/>
          <p:cNvSpPr txBox="1"/>
          <p:nvPr/>
        </p:nvSpPr>
        <p:spPr>
          <a:xfrm>
            <a:off x="9235440" y="2953512"/>
            <a:ext cx="233172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ML-DSA-65 signature (3,309 B) vs ECDSA [2].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2" name="Google Shape;382;p14"/>
          <p:cNvSpPr/>
          <p:nvPr/>
        </p:nvSpPr>
        <p:spPr>
          <a:xfrm>
            <a:off x="7863840" y="4251960"/>
            <a:ext cx="3794760" cy="123444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3" name="Google Shape;383;p14"/>
          <p:cNvSpPr txBox="1"/>
          <p:nvPr/>
        </p:nvSpPr>
        <p:spPr>
          <a:xfrm>
            <a:off x="8046720" y="4251960"/>
            <a:ext cx="1188720" cy="1234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400"/>
              <a:buFont typeface="Cambria"/>
              <a:buNone/>
            </a:pPr>
            <a:r>
              <a:rPr b="1" i="0" lang="en-US" sz="24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~4×</a:t>
            </a:r>
            <a:endParaRPr b="0" i="0" sz="2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4" name="Google Shape;384;p14"/>
          <p:cNvSpPr txBox="1"/>
          <p:nvPr/>
        </p:nvSpPr>
        <p:spPr>
          <a:xfrm>
            <a:off x="9235440" y="4325112"/>
            <a:ext cx="233172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150"/>
              <a:buFont typeface="Calibri"/>
              <a:buNone/>
            </a:pPr>
            <a:r>
              <a:rPr b="0" i="0" lang="en-US" sz="11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ML-KEM-768 ciphertext (1,088 B) vs RSA-2048 (256 B) [1].</a:t>
            </a:r>
            <a:endParaRPr b="0" i="0" sz="11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5" name="Google Shape;385;p14"/>
          <p:cNvSpPr txBox="1"/>
          <p:nvPr/>
        </p:nvSpPr>
        <p:spPr>
          <a:xfrm>
            <a:off x="7863840" y="5669280"/>
            <a:ext cx="379476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000"/>
              <a:buFont typeface="Calibri"/>
              <a:buNone/>
            </a:pPr>
            <a:r>
              <a:rPr b="0" i="1" lang="en-US" sz="10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ECC shown as raw 64-byte key (x‖y) and signature (r‖s). RSA public key = 2048-bit modulus.</a:t>
            </a:r>
            <a:endParaRPr b="0" i="0" sz="1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390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15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2" name="Google Shape;392;p15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13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3" name="Google Shape;393;p15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Performance: what the literature predicts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4" name="Google Shape;394;p15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Relative speed by operation, from published benchmarks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95" name="Google Shape;395;p15"/>
          <p:cNvGraphicFramePr/>
          <p:nvPr/>
        </p:nvGraphicFramePr>
        <p:xfrm>
          <a:off x="548640" y="150876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{FF2DC715-0094-4DC2-872A-D8E5E11B4036}</a:tableStyleId>
              </a:tblPr>
              <a:tblGrid>
                <a:gridCol w="1554475"/>
                <a:gridCol w="1417325"/>
                <a:gridCol w="1600200"/>
                <a:gridCol w="1691650"/>
                <a:gridCol w="960125"/>
              </a:tblGrid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Algorithm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Key generation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Encrypt / encaps / sign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Decrypt / decaps / verify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Calibri"/>
                        <a:buNone/>
                      </a:pPr>
                      <a:r>
                        <a:rPr b="1" lang="en-US" sz="1200" u="none" cap="none" strike="noStrik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Source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E1A2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RSA-2048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83838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A8383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Slow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7E3E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8A5A00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8A5A00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Moderate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BF1D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1250"/>
                        <a:buFont typeface="Calibri"/>
                        <a:buNone/>
                      </a:pPr>
                      <a:r>
                        <a:rPr lang="en-US" sz="1250" u="none" cap="none" strike="noStrike">
                          <a:solidFill>
                            <a:srgbClr val="5B667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[11]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ECC P-256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1250"/>
                        <a:buFont typeface="Calibri"/>
                        <a:buNone/>
                      </a:pPr>
                      <a:r>
                        <a:rPr lang="en-US" sz="1250" u="none" cap="none" strike="noStrike">
                          <a:solidFill>
                            <a:srgbClr val="5B667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[11]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ML-KEM-768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1250"/>
                        <a:buFont typeface="Calibri"/>
                        <a:buNone/>
                      </a:pPr>
                      <a:r>
                        <a:rPr lang="en-US" sz="1250" u="none" cap="none" strike="noStrike">
                          <a:solidFill>
                            <a:srgbClr val="5B667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[8], [11]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ML-DSA-65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1250"/>
                        <a:buFont typeface="Calibri"/>
                        <a:buNone/>
                      </a:pPr>
                      <a:r>
                        <a:rPr lang="en-US" sz="1250" u="none" cap="none" strike="noStrike">
                          <a:solidFill>
                            <a:srgbClr val="5B667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[9], [11]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583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E1A2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0E1A2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SLH-DSA-128s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83838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A8383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Slow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7E3E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83838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A8383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Very slow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7E3E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2E7D4F"/>
                        </a:buClr>
                        <a:buSzPts val="1250"/>
                        <a:buFont typeface="Calibri"/>
                        <a:buNone/>
                      </a:pPr>
                      <a:r>
                        <a:rPr b="1" lang="en-US" sz="1250" u="none" cap="none" strike="noStrike">
                          <a:solidFill>
                            <a:srgbClr val="2E7D4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Fast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4F2EA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B6678"/>
                        </a:buClr>
                        <a:buSzPts val="1250"/>
                        <a:buFont typeface="Calibri"/>
                        <a:buNone/>
                      </a:pPr>
                      <a:r>
                        <a:rPr lang="en-US" sz="1250" u="none" cap="none" strike="noStrike">
                          <a:solidFill>
                            <a:srgbClr val="5B6678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[10], [11]</a:t>
                      </a:r>
                      <a:endParaRPr sz="125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38100" marB="38100" marR="76200" marL="76200" anchor="ctr">
                    <a:lnL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D5DBE3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96" name="Google Shape;396;p15"/>
          <p:cNvSpPr txBox="1"/>
          <p:nvPr/>
        </p:nvSpPr>
        <p:spPr>
          <a:xfrm>
            <a:off x="548640" y="5532120"/>
            <a:ext cx="7223760" cy="6400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RSA is slow at key generation because it must find large primes. SLH-DSA signing is one to two orders of magnitude slower than the lattice schemes [10], [11].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7" name="Google Shape;397;p15"/>
          <p:cNvSpPr/>
          <p:nvPr/>
        </p:nvSpPr>
        <p:spPr>
          <a:xfrm>
            <a:off x="8046720" y="1508760"/>
            <a:ext cx="3611880" cy="461772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8" name="Google Shape;398;p15"/>
          <p:cNvSpPr txBox="1"/>
          <p:nvPr/>
        </p:nvSpPr>
        <p:spPr>
          <a:xfrm>
            <a:off x="8275320" y="1691640"/>
            <a:ext cx="3200400" cy="10972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100"/>
              <a:buFont typeface="Calibri"/>
              <a:buNone/>
            </a:pPr>
            <a:r>
              <a:rPr b="1" i="0" lang="en-US" sz="11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STATUS OF MY OWN TIMINGS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The harness is built and validated. Calibration run (30 repetitions):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9" name="Google Shape;399;p15"/>
          <p:cNvSpPr txBox="1"/>
          <p:nvPr/>
        </p:nvSpPr>
        <p:spPr>
          <a:xfrm>
            <a:off x="8275320" y="2880360"/>
            <a:ext cx="155448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0.90 ms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0" name="Google Shape;400;p15"/>
          <p:cNvSpPr txBox="1"/>
          <p:nvPr/>
        </p:nvSpPr>
        <p:spPr>
          <a:xfrm>
            <a:off x="9875520" y="2880360"/>
            <a:ext cx="146304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average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1" name="Google Shape;401;p15"/>
          <p:cNvSpPr txBox="1"/>
          <p:nvPr/>
        </p:nvSpPr>
        <p:spPr>
          <a:xfrm>
            <a:off x="8275320" y="3447288"/>
            <a:ext cx="155448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0.82 ms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2" name="Google Shape;402;p15"/>
          <p:cNvSpPr txBox="1"/>
          <p:nvPr/>
        </p:nvSpPr>
        <p:spPr>
          <a:xfrm>
            <a:off x="9875520" y="3447288"/>
            <a:ext cx="146304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minimum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3" name="Google Shape;403;p15"/>
          <p:cNvSpPr txBox="1"/>
          <p:nvPr/>
        </p:nvSpPr>
        <p:spPr>
          <a:xfrm>
            <a:off x="8275320" y="4014216"/>
            <a:ext cx="155448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1.03 ms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4" name="Google Shape;404;p15"/>
          <p:cNvSpPr txBox="1"/>
          <p:nvPr/>
        </p:nvSpPr>
        <p:spPr>
          <a:xfrm>
            <a:off x="9875520" y="4014216"/>
            <a:ext cx="1463040" cy="502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maximum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5" name="Google Shape;405;p15"/>
          <p:cNvSpPr txBox="1"/>
          <p:nvPr/>
        </p:nvSpPr>
        <p:spPr>
          <a:xfrm>
            <a:off x="8275320" y="4754880"/>
            <a:ext cx="3200400" cy="1188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C9D3E2"/>
              </a:buClr>
              <a:buSzPts val="1250"/>
              <a:buFont typeface="Calibri"/>
              <a:buNone/>
            </a:pPr>
            <a:r>
              <a:rPr b="0" i="1" lang="en-US" sz="1250" u="none" cap="none" strike="noStrike">
                <a:solidFill>
                  <a:srgbClr val="C9D3E2"/>
                </a:solidFill>
                <a:latin typeface="Calibri"/>
                <a:ea typeface="Calibri"/>
                <a:cs typeface="Calibri"/>
                <a:sym typeface="Calibri"/>
              </a:rPr>
              <a:t>Next step: point the same harness at all five algorithms and replace this table with measured values.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410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16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2" name="Google Shape;412;p16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14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3" name="Google Shape;413;p16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Discussion: answering the research questions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4" name="Google Shape;414;p16"/>
          <p:cNvSpPr/>
          <p:nvPr/>
        </p:nvSpPr>
        <p:spPr>
          <a:xfrm>
            <a:off x="548640" y="1325880"/>
            <a:ext cx="3566160" cy="4800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5" name="Google Shape;415;p16"/>
          <p:cNvSpPr/>
          <p:nvPr/>
        </p:nvSpPr>
        <p:spPr>
          <a:xfrm>
            <a:off x="548640" y="1325880"/>
            <a:ext cx="3566160" cy="141732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6" name="Google Shape;416;p16"/>
          <p:cNvSpPr txBox="1"/>
          <p:nvPr/>
        </p:nvSpPr>
        <p:spPr>
          <a:xfrm>
            <a:off x="777240" y="1444752"/>
            <a:ext cx="31546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RQ1  </a:t>
            </a:r>
            <a:r>
              <a:rPr b="1" i="0" lang="en-US" sz="11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SECURITY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7" name="Google Shape;417;p16"/>
          <p:cNvSpPr txBox="1"/>
          <p:nvPr/>
        </p:nvSpPr>
        <p:spPr>
          <a:xfrm>
            <a:off x="777240" y="1920240"/>
            <a:ext cx="31546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PQC wins outright.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8" name="Google Shape;418;p16"/>
          <p:cNvSpPr txBox="1"/>
          <p:nvPr/>
        </p:nvSpPr>
        <p:spPr>
          <a:xfrm>
            <a:off x="777240" y="2971800"/>
            <a:ext cx="3154680" cy="30632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23850" lvl="0" marL="45720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Shor can break RSA and ECC even with larger keys [6].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ML-KEM and ML-DSA are based on Module-LWE/SIS, and no efficient quantum attack is known against them [13].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SLH-DSA relies solely on the security of the hash, hence it is the most conservative option.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9" name="Google Shape;419;p16"/>
          <p:cNvSpPr/>
          <p:nvPr/>
        </p:nvSpPr>
        <p:spPr>
          <a:xfrm>
            <a:off x="4297680" y="1325880"/>
            <a:ext cx="3566160" cy="4800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0" name="Google Shape;420;p16"/>
          <p:cNvSpPr/>
          <p:nvPr/>
        </p:nvSpPr>
        <p:spPr>
          <a:xfrm>
            <a:off x="4297680" y="1325880"/>
            <a:ext cx="3566160" cy="141732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1" name="Google Shape;421;p16"/>
          <p:cNvSpPr txBox="1"/>
          <p:nvPr/>
        </p:nvSpPr>
        <p:spPr>
          <a:xfrm>
            <a:off x="4526280" y="1444752"/>
            <a:ext cx="31546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RQ2  </a:t>
            </a:r>
            <a:r>
              <a:rPr b="1" i="0" lang="en-US" sz="11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PERFORMANCE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2" name="Google Shape;422;p16"/>
          <p:cNvSpPr txBox="1"/>
          <p:nvPr/>
        </p:nvSpPr>
        <p:spPr>
          <a:xfrm>
            <a:off x="4526280" y="1920240"/>
            <a:ext cx="31546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Speed is not the barrier; size is.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3" name="Google Shape;423;p16"/>
          <p:cNvSpPr txBox="1"/>
          <p:nvPr/>
        </p:nvSpPr>
        <p:spPr>
          <a:xfrm>
            <a:off x="4526280" y="2971800"/>
            <a:ext cx="3154680" cy="30632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23850" lvl="0" marL="45720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Lattice schemes should be faster than or equal to RSA 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SLH-DSA signature is the obvious exception.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Keys and signatures are 4× to 120× larger, at the expense of bandwidth and storage.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4" name="Google Shape;424;p16"/>
          <p:cNvSpPr/>
          <p:nvPr/>
        </p:nvSpPr>
        <p:spPr>
          <a:xfrm>
            <a:off x="8046720" y="1325880"/>
            <a:ext cx="3566160" cy="4800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5" name="Google Shape;425;p16"/>
          <p:cNvSpPr/>
          <p:nvPr/>
        </p:nvSpPr>
        <p:spPr>
          <a:xfrm>
            <a:off x="8046720" y="1325880"/>
            <a:ext cx="3566160" cy="141732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6" name="Google Shape;426;p16"/>
          <p:cNvSpPr txBox="1"/>
          <p:nvPr/>
        </p:nvSpPr>
        <p:spPr>
          <a:xfrm>
            <a:off x="8275320" y="1444752"/>
            <a:ext cx="31546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200"/>
              <a:buFont typeface="Cambria"/>
              <a:buNone/>
            </a:pPr>
            <a:r>
              <a:rPr b="1" i="0" lang="en-US" sz="22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RQ3  </a:t>
            </a:r>
            <a:r>
              <a:rPr b="1" i="0" lang="en-US" sz="11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DEPLOYMENT</a:t>
            </a:r>
            <a:endParaRPr b="0" i="0" sz="2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7" name="Google Shape;427;p16"/>
          <p:cNvSpPr txBox="1"/>
          <p:nvPr/>
        </p:nvSpPr>
        <p:spPr>
          <a:xfrm>
            <a:off x="8275320" y="1920240"/>
            <a:ext cx="31546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Cambria"/>
              <a:buNone/>
            </a:pPr>
            <a:r>
              <a:rPr b="1" i="0" lang="en-US" sz="16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The tooling is less mature than the maths.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8" name="Google Shape;428;p16"/>
          <p:cNvSpPr txBox="1"/>
          <p:nvPr/>
        </p:nvSpPr>
        <p:spPr>
          <a:xfrm>
            <a:off x="8275320" y="2971800"/>
            <a:ext cx="3154680" cy="306324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23850" lvl="0" marL="45720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Library API discovery cost me time twice, because library APIs are still settling after standardization.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Reference code is not side channel hardened [14].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rtl="0" algn="l">
              <a:spcBef>
                <a:spcPts val="80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Hybrid key exchange (e.g. RFC 9370) enables migration but costs two algorithms [15].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23850" lvl="0" marL="45720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500"/>
              <a:buFont typeface="Calibri"/>
              <a:buChar char="•"/>
            </a:pPr>
            <a:r>
              <a:rPr lang="en-US" sz="150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Migration is a multiyear inventory task [4].</a:t>
            </a:r>
            <a:endParaRPr sz="1500">
              <a:solidFill>
                <a:srgbClr val="1B243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17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5" name="Google Shape;435;p17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15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6" name="Google Shape;436;p17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Limitations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7" name="Google Shape;437;p17"/>
          <p:cNvSpPr txBox="1"/>
          <p:nvPr/>
        </p:nvSpPr>
        <p:spPr>
          <a:xfrm>
            <a:off x="548640" y="1005840"/>
            <a:ext cx="1106424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1500"/>
              <a:buFont typeface="Calibri"/>
              <a:buNone/>
            </a:pPr>
            <a:r>
              <a:rPr b="0" i="0" lang="en-US" sz="15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What these results can and cannot claim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8" name="Google Shape;438;p17"/>
          <p:cNvSpPr/>
          <p:nvPr/>
        </p:nvSpPr>
        <p:spPr>
          <a:xfrm>
            <a:off x="548640" y="1508760"/>
            <a:ext cx="5486400" cy="1371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9" name="Google Shape;439;p17"/>
          <p:cNvSpPr txBox="1"/>
          <p:nvPr/>
        </p:nvSpPr>
        <p:spPr>
          <a:xfrm>
            <a:off x="731520" y="1645920"/>
            <a:ext cx="6400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01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0" name="Google Shape;440;p17"/>
          <p:cNvSpPr txBox="1"/>
          <p:nvPr/>
        </p:nvSpPr>
        <p:spPr>
          <a:xfrm>
            <a:off x="1417320" y="1645920"/>
            <a:ext cx="443484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Classical hardware only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No test can actually conduct a quantum attack. Quantum resistance is based on published security studies, not experimentation.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1" name="Google Shape;441;p17"/>
          <p:cNvSpPr/>
          <p:nvPr/>
        </p:nvSpPr>
        <p:spPr>
          <a:xfrm>
            <a:off x="6172200" y="1508760"/>
            <a:ext cx="5486400" cy="1371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2" name="Google Shape;442;p17"/>
          <p:cNvSpPr txBox="1"/>
          <p:nvPr/>
        </p:nvSpPr>
        <p:spPr>
          <a:xfrm>
            <a:off x="6355080" y="1645920"/>
            <a:ext cx="6400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02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3" name="Google Shape;443;p17"/>
          <p:cNvSpPr txBox="1"/>
          <p:nvPr/>
        </p:nvSpPr>
        <p:spPr>
          <a:xfrm>
            <a:off x="7040880" y="1645920"/>
            <a:ext cx="443484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One machine, one set of versions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Timings depend on this CPU, OS and library release, and may differ elsewhere.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4" name="Google Shape;444;p17"/>
          <p:cNvSpPr/>
          <p:nvPr/>
        </p:nvSpPr>
        <p:spPr>
          <a:xfrm>
            <a:off x="548640" y="3063240"/>
            <a:ext cx="5486400" cy="1371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5" name="Google Shape;445;p17"/>
          <p:cNvSpPr txBox="1"/>
          <p:nvPr/>
        </p:nvSpPr>
        <p:spPr>
          <a:xfrm>
            <a:off x="731520" y="3200400"/>
            <a:ext cx="6400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03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1417320" y="3200400"/>
            <a:ext cx="443484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One parameter set per algorithm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lang="en-US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It makes the comparison fair and manageable, but it does not explore other security levels.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7" name="Google Shape;447;p17"/>
          <p:cNvSpPr/>
          <p:nvPr/>
        </p:nvSpPr>
        <p:spPr>
          <a:xfrm>
            <a:off x="6172200" y="3063240"/>
            <a:ext cx="5486400" cy="1371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8" name="Google Shape;448;p17"/>
          <p:cNvSpPr txBox="1"/>
          <p:nvPr/>
        </p:nvSpPr>
        <p:spPr>
          <a:xfrm>
            <a:off x="6355080" y="3200400"/>
            <a:ext cx="6400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04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9" name="Google Shape;449;p17"/>
          <p:cNvSpPr txBox="1"/>
          <p:nvPr/>
        </p:nvSpPr>
        <p:spPr>
          <a:xfrm>
            <a:off x="7040880" y="3200400"/>
            <a:ext cx="443484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No side-channel testing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Reference implementations were used; power, timing and EM leakage were out of scope.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0" name="Google Shape;450;p17"/>
          <p:cNvSpPr/>
          <p:nvPr/>
        </p:nvSpPr>
        <p:spPr>
          <a:xfrm>
            <a:off x="548640" y="4617720"/>
            <a:ext cx="5486400" cy="1371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1" name="Google Shape;451;p17"/>
          <p:cNvSpPr txBox="1"/>
          <p:nvPr/>
        </p:nvSpPr>
        <p:spPr>
          <a:xfrm>
            <a:off x="731520" y="4754880"/>
            <a:ext cx="6400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83838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A83838"/>
                </a:solidFill>
                <a:latin typeface="Cambria"/>
                <a:ea typeface="Cambria"/>
                <a:cs typeface="Cambria"/>
                <a:sym typeface="Cambria"/>
              </a:rPr>
              <a:t>05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2" name="Google Shape;452;p17"/>
          <p:cNvSpPr txBox="1"/>
          <p:nvPr/>
        </p:nvSpPr>
        <p:spPr>
          <a:xfrm>
            <a:off x="1417320" y="4754880"/>
            <a:ext cx="443484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Performance sweep pending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Comparative speeds are literature-based until the harness is run on all five algorithms.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3" name="Google Shape;453;p17"/>
          <p:cNvSpPr/>
          <p:nvPr/>
        </p:nvSpPr>
        <p:spPr>
          <a:xfrm>
            <a:off x="6172200" y="4617720"/>
            <a:ext cx="5486400" cy="137160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4" name="Google Shape;454;p17"/>
          <p:cNvSpPr txBox="1"/>
          <p:nvPr/>
        </p:nvSpPr>
        <p:spPr>
          <a:xfrm>
            <a:off x="6355080" y="4754880"/>
            <a:ext cx="64008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2000"/>
              <a:buFont typeface="Cambria"/>
              <a:buNone/>
            </a:pPr>
            <a:r>
              <a:rPr b="1" i="0" lang="en-US" sz="2000" u="none" cap="none" strike="noStrike">
                <a:solidFill>
                  <a:srgbClr val="0B5C7E"/>
                </a:solidFill>
                <a:latin typeface="Cambria"/>
                <a:ea typeface="Cambria"/>
                <a:cs typeface="Cambria"/>
                <a:sym typeface="Cambria"/>
              </a:rPr>
              <a:t>06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5" name="Google Shape;455;p17"/>
          <p:cNvSpPr txBox="1"/>
          <p:nvPr/>
        </p:nvSpPr>
        <p:spPr>
          <a:xfrm>
            <a:off x="7040880" y="4754880"/>
            <a:ext cx="443484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500"/>
              <a:buFont typeface="Calibri"/>
              <a:buNone/>
            </a:pPr>
            <a:r>
              <a:rPr b="1" i="0" lang="en-US" sz="15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30 runs per operation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400"/>
              </a:spcBef>
              <a:spcAft>
                <a:spcPts val="0"/>
              </a:spcAft>
              <a:buClr>
                <a:srgbClr val="1B2433"/>
              </a:buClr>
              <a:buSzPts val="1400"/>
              <a:buFont typeface="Calibri"/>
              <a:buNone/>
            </a:pPr>
            <a:r>
              <a:rPr b="0" i="0" lang="en-US" sz="14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Enough for a stable mean, not for strong claims about rare slow outliers.</a:t>
            </a:r>
            <a:endParaRPr b="0" i="0" sz="15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1A2F"/>
        </a:solidFill>
      </p:bgPr>
    </p:bg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18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2" name="Google Shape;462;p18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16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3" name="Google Shape;463;p18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Conclusion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4" name="Google Shape;464;p18"/>
          <p:cNvSpPr txBox="1"/>
          <p:nvPr/>
        </p:nvSpPr>
        <p:spPr>
          <a:xfrm>
            <a:off x="548640" y="1234440"/>
            <a:ext cx="5486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Objectives: status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5" name="Google Shape;465;p18"/>
          <p:cNvSpPr/>
          <p:nvPr/>
        </p:nvSpPr>
        <p:spPr>
          <a:xfrm>
            <a:off x="548640" y="1691640"/>
            <a:ext cx="5760720" cy="731520"/>
          </a:xfrm>
          <a:prstGeom prst="rect">
            <a:avLst/>
          </a:prstGeom>
          <a:solidFill>
            <a:srgbClr val="16263F"/>
          </a:solidFill>
          <a:ln cap="flat" cmpd="sng" w="9525">
            <a:solidFill>
              <a:srgbClr val="2A3B5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6" name="Google Shape;466;p18"/>
          <p:cNvSpPr txBox="1"/>
          <p:nvPr/>
        </p:nvSpPr>
        <p:spPr>
          <a:xfrm>
            <a:off x="731520" y="1691640"/>
            <a:ext cx="6400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O1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7" name="Google Shape;467;p18"/>
          <p:cNvSpPr txBox="1"/>
          <p:nvPr/>
        </p:nvSpPr>
        <p:spPr>
          <a:xfrm>
            <a:off x="1371600" y="1691640"/>
            <a:ext cx="38404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Literature reviewed; algorithms and parameter sets selected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8" name="Google Shape;468;p18"/>
          <p:cNvSpPr txBox="1"/>
          <p:nvPr/>
        </p:nvSpPr>
        <p:spPr>
          <a:xfrm>
            <a:off x="5303520" y="1874520"/>
            <a:ext cx="822960" cy="365760"/>
          </a:xfrm>
          <a:prstGeom prst="rect">
            <a:avLst/>
          </a:prstGeom>
          <a:solidFill>
            <a:srgbClr val="7FD19B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100"/>
              <a:buFont typeface="Calibri"/>
              <a:buNone/>
            </a:pPr>
            <a:r>
              <a:rPr b="1" i="0" lang="en-US" sz="11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Met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9" name="Google Shape;469;p18"/>
          <p:cNvSpPr/>
          <p:nvPr/>
        </p:nvSpPr>
        <p:spPr>
          <a:xfrm>
            <a:off x="548640" y="2560320"/>
            <a:ext cx="5760720" cy="731520"/>
          </a:xfrm>
          <a:prstGeom prst="rect">
            <a:avLst/>
          </a:prstGeom>
          <a:solidFill>
            <a:srgbClr val="16263F"/>
          </a:solidFill>
          <a:ln cap="flat" cmpd="sng" w="9525">
            <a:solidFill>
              <a:srgbClr val="2A3B5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0" name="Google Shape;470;p18"/>
          <p:cNvSpPr txBox="1"/>
          <p:nvPr/>
        </p:nvSpPr>
        <p:spPr>
          <a:xfrm>
            <a:off x="731520" y="2560320"/>
            <a:ext cx="6400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O2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1" name="Google Shape;471;p18"/>
          <p:cNvSpPr txBox="1"/>
          <p:nvPr/>
        </p:nvSpPr>
        <p:spPr>
          <a:xfrm>
            <a:off x="1371600" y="2560320"/>
            <a:ext cx="38404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All five algorithms implemented in one environment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2" name="Google Shape;472;p18"/>
          <p:cNvSpPr txBox="1"/>
          <p:nvPr/>
        </p:nvSpPr>
        <p:spPr>
          <a:xfrm>
            <a:off x="5303520" y="2743200"/>
            <a:ext cx="822960" cy="365760"/>
          </a:xfrm>
          <a:prstGeom prst="rect">
            <a:avLst/>
          </a:prstGeom>
          <a:solidFill>
            <a:srgbClr val="7FD19B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100"/>
              <a:buFont typeface="Calibri"/>
              <a:buNone/>
            </a:pPr>
            <a:r>
              <a:rPr b="1" i="0" lang="en-US" sz="11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Met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3" name="Google Shape;473;p18"/>
          <p:cNvSpPr/>
          <p:nvPr/>
        </p:nvSpPr>
        <p:spPr>
          <a:xfrm>
            <a:off x="548640" y="3429000"/>
            <a:ext cx="5760720" cy="731520"/>
          </a:xfrm>
          <a:prstGeom prst="rect">
            <a:avLst/>
          </a:prstGeom>
          <a:solidFill>
            <a:srgbClr val="16263F"/>
          </a:solidFill>
          <a:ln cap="flat" cmpd="sng" w="9525">
            <a:solidFill>
              <a:srgbClr val="2A3B5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4" name="Google Shape;474;p18"/>
          <p:cNvSpPr txBox="1"/>
          <p:nvPr/>
        </p:nvSpPr>
        <p:spPr>
          <a:xfrm>
            <a:off x="731520" y="3429000"/>
            <a:ext cx="6400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O3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5" name="Google Shape;475;p18"/>
          <p:cNvSpPr txBox="1"/>
          <p:nvPr/>
        </p:nvSpPr>
        <p:spPr>
          <a:xfrm>
            <a:off x="1371600" y="3429000"/>
            <a:ext cx="38404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Every operation functionally verified (8 / 8)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6" name="Google Shape;476;p18"/>
          <p:cNvSpPr txBox="1"/>
          <p:nvPr/>
        </p:nvSpPr>
        <p:spPr>
          <a:xfrm>
            <a:off x="5303520" y="3611880"/>
            <a:ext cx="822960" cy="365760"/>
          </a:xfrm>
          <a:prstGeom prst="rect">
            <a:avLst/>
          </a:prstGeom>
          <a:solidFill>
            <a:srgbClr val="7FD19B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100"/>
              <a:buFont typeface="Calibri"/>
              <a:buNone/>
            </a:pPr>
            <a:r>
              <a:rPr b="1" i="0" lang="en-US" sz="11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Met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7" name="Google Shape;477;p18"/>
          <p:cNvSpPr/>
          <p:nvPr/>
        </p:nvSpPr>
        <p:spPr>
          <a:xfrm>
            <a:off x="548640" y="4297680"/>
            <a:ext cx="5760720" cy="731520"/>
          </a:xfrm>
          <a:prstGeom prst="rect">
            <a:avLst/>
          </a:prstGeom>
          <a:solidFill>
            <a:srgbClr val="16263F"/>
          </a:solidFill>
          <a:ln cap="flat" cmpd="sng" w="9525">
            <a:solidFill>
              <a:srgbClr val="2A3B5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8" name="Google Shape;478;p18"/>
          <p:cNvSpPr txBox="1"/>
          <p:nvPr/>
        </p:nvSpPr>
        <p:spPr>
          <a:xfrm>
            <a:off x="731520" y="4297680"/>
            <a:ext cx="6400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O4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" name="Google Shape;479;p18"/>
          <p:cNvSpPr txBox="1"/>
          <p:nvPr/>
        </p:nvSpPr>
        <p:spPr>
          <a:xfrm>
            <a:off x="1371600" y="4297680"/>
            <a:ext cx="38404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Benchmark harness built and validated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0" name="Google Shape;480;p18"/>
          <p:cNvSpPr txBox="1"/>
          <p:nvPr/>
        </p:nvSpPr>
        <p:spPr>
          <a:xfrm>
            <a:off x="5303520" y="4480560"/>
            <a:ext cx="822960" cy="365760"/>
          </a:xfrm>
          <a:prstGeom prst="rect">
            <a:avLst/>
          </a:prstGeom>
          <a:solidFill>
            <a:srgbClr val="7FD19B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100"/>
              <a:buFont typeface="Calibri"/>
              <a:buNone/>
            </a:pPr>
            <a:r>
              <a:rPr b="1" i="0" lang="en-US" sz="11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Met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1" name="Google Shape;481;p18"/>
          <p:cNvSpPr/>
          <p:nvPr/>
        </p:nvSpPr>
        <p:spPr>
          <a:xfrm>
            <a:off x="548640" y="5166360"/>
            <a:ext cx="5760720" cy="731520"/>
          </a:xfrm>
          <a:prstGeom prst="rect">
            <a:avLst/>
          </a:prstGeom>
          <a:solidFill>
            <a:srgbClr val="16263F"/>
          </a:solidFill>
          <a:ln cap="flat" cmpd="sng" w="9525">
            <a:solidFill>
              <a:srgbClr val="2A3B57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2" name="Google Shape;482;p18"/>
          <p:cNvSpPr txBox="1"/>
          <p:nvPr/>
        </p:nvSpPr>
        <p:spPr>
          <a:xfrm>
            <a:off x="731520" y="5166360"/>
            <a:ext cx="6400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700"/>
              <a:buFont typeface="Cambria"/>
              <a:buNone/>
            </a:pPr>
            <a:r>
              <a:rPr b="1" i="0" lang="en-US" sz="1700" u="none" cap="none" strike="noStrike">
                <a:solidFill>
                  <a:srgbClr val="E3A93B"/>
                </a:solidFill>
                <a:latin typeface="Cambria"/>
                <a:ea typeface="Cambria"/>
                <a:cs typeface="Cambria"/>
                <a:sym typeface="Cambria"/>
              </a:rPr>
              <a:t>O5</a:t>
            </a:r>
            <a:endParaRPr b="0" i="0" sz="17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3" name="Google Shape;483;p18"/>
          <p:cNvSpPr txBox="1"/>
          <p:nvPr/>
        </p:nvSpPr>
        <p:spPr>
          <a:xfrm>
            <a:off x="1371600" y="5166360"/>
            <a:ext cx="3840480" cy="731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RQ1 and RQ3 answered; RQ2 answered from literature, own timings pending</a:t>
            </a:r>
            <a:endParaRPr b="0" i="0" sz="12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4" name="Google Shape;484;p18"/>
          <p:cNvSpPr txBox="1"/>
          <p:nvPr/>
        </p:nvSpPr>
        <p:spPr>
          <a:xfrm>
            <a:off x="5303520" y="5349240"/>
            <a:ext cx="822960" cy="365760"/>
          </a:xfrm>
          <a:prstGeom prst="rect">
            <a:avLst/>
          </a:prstGeom>
          <a:solidFill>
            <a:srgbClr val="E3A93B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100"/>
              <a:buFont typeface="Calibri"/>
              <a:buNone/>
            </a:pPr>
            <a:r>
              <a:rPr b="1" i="0" lang="en-US" sz="11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Partly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5" name="Google Shape;485;p18"/>
          <p:cNvSpPr txBox="1"/>
          <p:nvPr/>
        </p:nvSpPr>
        <p:spPr>
          <a:xfrm>
            <a:off x="6766560" y="1234440"/>
            <a:ext cx="484632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400"/>
              <a:buFont typeface="Calibri"/>
              <a:buNone/>
            </a:pPr>
            <a:r>
              <a:rPr b="1" i="0" lang="en-US" sz="14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Key takeaways</a:t>
            </a:r>
            <a:endParaRPr b="0" i="0" sz="1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6" name="Google Shape;486;p18"/>
          <p:cNvSpPr txBox="1"/>
          <p:nvPr/>
        </p:nvSpPr>
        <p:spPr>
          <a:xfrm>
            <a:off x="6766560" y="169164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2A86AD"/>
              </a:buClr>
              <a:buSzPts val="2600"/>
              <a:buFont typeface="Cambria"/>
              <a:buNone/>
            </a:pPr>
            <a:r>
              <a:rPr b="1" i="0" lang="en-US" sz="2600" u="none" cap="none" strike="noStrike">
                <a:solidFill>
                  <a:srgbClr val="2A86AD"/>
                </a:solidFill>
                <a:latin typeface="Cambria"/>
                <a:ea typeface="Cambria"/>
                <a:cs typeface="Cambria"/>
                <a:sym typeface="Cambria"/>
              </a:rPr>
              <a:t>1</a:t>
            </a:r>
            <a:endParaRPr b="0" i="0" sz="2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7" name="Google Shape;487;p18"/>
          <p:cNvSpPr txBox="1"/>
          <p:nvPr/>
        </p:nvSpPr>
        <p:spPr>
          <a:xfrm>
            <a:off x="7315200" y="1691640"/>
            <a:ext cx="4343400" cy="13258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50"/>
              <a:buFont typeface="Calibri"/>
              <a:buNone/>
            </a:pPr>
            <a:r>
              <a:rPr lang="en-US" sz="14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RSA and ECC will not survive an attack of a quantum computer. The replacements are standard and they work today with normal python libraries.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8" name="Google Shape;488;p18"/>
          <p:cNvSpPr txBox="1"/>
          <p:nvPr/>
        </p:nvSpPr>
        <p:spPr>
          <a:xfrm>
            <a:off x="6766560" y="315468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2A86AD"/>
              </a:buClr>
              <a:buSzPts val="2600"/>
              <a:buFont typeface="Cambria"/>
              <a:buNone/>
            </a:pPr>
            <a:r>
              <a:rPr b="1" i="0" lang="en-US" sz="2600" u="none" cap="none" strike="noStrike">
                <a:solidFill>
                  <a:srgbClr val="2A86AD"/>
                </a:solidFill>
                <a:latin typeface="Cambria"/>
                <a:ea typeface="Cambria"/>
                <a:cs typeface="Cambria"/>
                <a:sym typeface="Cambria"/>
              </a:rPr>
              <a:t>2</a:t>
            </a:r>
            <a:endParaRPr b="0" i="0" sz="2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9" name="Google Shape;489;p18"/>
          <p:cNvSpPr txBox="1"/>
          <p:nvPr/>
        </p:nvSpPr>
        <p:spPr>
          <a:xfrm>
            <a:off x="7315200" y="3154680"/>
            <a:ext cx="4343400" cy="13258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50"/>
              <a:buFont typeface="Calibri"/>
              <a:buNone/>
            </a:pPr>
            <a:r>
              <a:rPr b="0" i="0" lang="en-US" sz="14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The real cost of PQC is size, not speed: signatures and ciphertexts are several times to over a hundred times larger.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0" name="Google Shape;490;p18"/>
          <p:cNvSpPr txBox="1"/>
          <p:nvPr/>
        </p:nvSpPr>
        <p:spPr>
          <a:xfrm>
            <a:off x="6766560" y="461772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2A86AD"/>
              </a:buClr>
              <a:buSzPts val="2600"/>
              <a:buFont typeface="Cambria"/>
              <a:buNone/>
            </a:pPr>
            <a:r>
              <a:rPr b="1" i="0" lang="en-US" sz="2600" u="none" cap="none" strike="noStrike">
                <a:solidFill>
                  <a:srgbClr val="2A86AD"/>
                </a:solidFill>
                <a:latin typeface="Cambria"/>
                <a:ea typeface="Cambria"/>
                <a:cs typeface="Cambria"/>
                <a:sym typeface="Cambria"/>
              </a:rPr>
              <a:t>3</a:t>
            </a:r>
            <a:endParaRPr b="0" i="0" sz="2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1" name="Google Shape;491;p18"/>
          <p:cNvSpPr txBox="1"/>
          <p:nvPr/>
        </p:nvSpPr>
        <p:spPr>
          <a:xfrm>
            <a:off x="7315200" y="4617720"/>
            <a:ext cx="4343400" cy="13258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50"/>
              <a:buFont typeface="Calibri"/>
              <a:buNone/>
            </a:pPr>
            <a:r>
              <a:rPr b="0" i="0" lang="en-US" sz="14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The hardest part in practice was the tooling (API names, versions), not the cryptography itself.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p19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8" name="Google Shape;498;p19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17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9" name="Google Shape;499;p19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Recommendations &amp; future work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0" name="Google Shape;500;p19"/>
          <p:cNvSpPr txBox="1"/>
          <p:nvPr/>
        </p:nvSpPr>
        <p:spPr>
          <a:xfrm>
            <a:off x="548640" y="1234440"/>
            <a:ext cx="5486400" cy="3657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1600"/>
              <a:buFont typeface="Calibri"/>
              <a:buNone/>
            </a:pPr>
            <a:r>
              <a:rPr b="1" i="0" lang="en-US" sz="1600" u="none" cap="none" strike="noStrike">
                <a:solidFill>
                  <a:srgbClr val="0E1A2F"/>
                </a:solidFill>
                <a:latin typeface="Calibri"/>
                <a:ea typeface="Calibri"/>
                <a:cs typeface="Calibri"/>
                <a:sym typeface="Calibri"/>
              </a:rPr>
              <a:t>Recommendations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1" name="Google Shape;501;p19"/>
          <p:cNvSpPr/>
          <p:nvPr/>
        </p:nvSpPr>
        <p:spPr>
          <a:xfrm>
            <a:off x="548640" y="1691640"/>
            <a:ext cx="5852160" cy="9601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2" name="Google Shape;502;p19"/>
          <p:cNvSpPr txBox="1"/>
          <p:nvPr/>
        </p:nvSpPr>
        <p:spPr>
          <a:xfrm>
            <a:off x="777240" y="1764792"/>
            <a:ext cx="5486400" cy="82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450"/>
              <a:buFont typeface="Calibri"/>
              <a:buNone/>
            </a:pPr>
            <a:r>
              <a:rPr b="1" i="0" lang="en-US" sz="14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ML-KEM-768 first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lang="en-US" sz="1250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Move key exchange first, hybrid mode with ECDH. That’s the fear of harvest-now-decrypt-later.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3" name="Google Shape;503;p19"/>
          <p:cNvSpPr/>
          <p:nvPr/>
        </p:nvSpPr>
        <p:spPr>
          <a:xfrm>
            <a:off x="548640" y="2788920"/>
            <a:ext cx="5852160" cy="9601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4" name="Google Shape;504;p19"/>
          <p:cNvSpPr txBox="1"/>
          <p:nvPr/>
        </p:nvSpPr>
        <p:spPr>
          <a:xfrm>
            <a:off x="777240" y="2862072"/>
            <a:ext cx="5486400" cy="82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450"/>
              <a:buFont typeface="Calibri"/>
              <a:buNone/>
            </a:pPr>
            <a:r>
              <a:rPr b="1" i="0" lang="en-US" sz="14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ML-DSA-65 as default signature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Fast signing and verification; good for enterprise, cloud and IoT.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5" name="Google Shape;505;p19"/>
          <p:cNvSpPr/>
          <p:nvPr/>
        </p:nvSpPr>
        <p:spPr>
          <a:xfrm>
            <a:off x="548640" y="3886200"/>
            <a:ext cx="5852160" cy="9601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6" name="Google Shape;506;p19"/>
          <p:cNvSpPr txBox="1"/>
          <p:nvPr/>
        </p:nvSpPr>
        <p:spPr>
          <a:xfrm>
            <a:off x="777240" y="3959352"/>
            <a:ext cx="5486400" cy="82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450"/>
              <a:buFont typeface="Calibri"/>
              <a:buNone/>
            </a:pPr>
            <a:r>
              <a:rPr b="1" i="0" lang="en-US" sz="14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SLH-DSA for high-assurance cases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Firmware signing, root certificates, long-term archives, where a hash-only assumption is worth the size.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7" name="Google Shape;507;p19"/>
          <p:cNvSpPr/>
          <p:nvPr/>
        </p:nvSpPr>
        <p:spPr>
          <a:xfrm>
            <a:off x="548640" y="4983480"/>
            <a:ext cx="5852160" cy="960120"/>
          </a:xfrm>
          <a:prstGeom prst="rect">
            <a:avLst/>
          </a:prstGeom>
          <a:solidFill>
            <a:srgbClr val="FFFFFF"/>
          </a:solidFill>
          <a:ln cap="flat" cmpd="sng" w="9525">
            <a:solidFill>
              <a:srgbClr val="D5DBE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19"/>
          <p:cNvSpPr txBox="1"/>
          <p:nvPr/>
        </p:nvSpPr>
        <p:spPr>
          <a:xfrm>
            <a:off x="777240" y="5056632"/>
            <a:ext cx="5486400" cy="82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B5C7E"/>
              </a:buClr>
              <a:buSzPts val="1450"/>
              <a:buFont typeface="Calibri"/>
              <a:buNone/>
            </a:pPr>
            <a:r>
              <a:rPr b="1" i="0" lang="en-US" sz="1450" u="none" cap="none" strike="noStrike">
                <a:solidFill>
                  <a:srgbClr val="0B5C7E"/>
                </a:solidFill>
                <a:latin typeface="Calibri"/>
                <a:ea typeface="Calibri"/>
                <a:cs typeface="Calibri"/>
                <a:sym typeface="Calibri"/>
              </a:rPr>
              <a:t>Record versions, check APIs first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250"/>
              <a:buFont typeface="Calibri"/>
              <a:buNone/>
            </a:pPr>
            <a:r>
              <a:rPr b="0" i="0" lang="en-US" sz="125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Run dir() before coding, and store library versions with every benchmark result.</a:t>
            </a:r>
            <a:endParaRPr b="0" i="0" sz="145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9" name="Google Shape;509;p19"/>
          <p:cNvSpPr/>
          <p:nvPr/>
        </p:nvSpPr>
        <p:spPr>
          <a:xfrm>
            <a:off x="6675120" y="1234440"/>
            <a:ext cx="4983480" cy="4892040"/>
          </a:xfrm>
          <a:prstGeom prst="rect">
            <a:avLst/>
          </a:prstGeom>
          <a:solidFill>
            <a:srgbClr val="0E1A2F"/>
          </a:solidFill>
          <a:ln cap="flat" cmpd="sng" w="9525">
            <a:solidFill>
              <a:srgbClr val="0E1A2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0" name="Google Shape;510;p19"/>
          <p:cNvSpPr txBox="1"/>
          <p:nvPr/>
        </p:nvSpPr>
        <p:spPr>
          <a:xfrm>
            <a:off x="6949440" y="1417320"/>
            <a:ext cx="4480560" cy="4114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1600"/>
              <a:buFont typeface="Calibri"/>
              <a:buNone/>
            </a:pPr>
            <a:r>
              <a:rPr b="1" i="0" lang="en-US" sz="16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Future work</a:t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1" name="Google Shape;511;p19"/>
          <p:cNvSpPr txBox="1"/>
          <p:nvPr/>
        </p:nvSpPr>
        <p:spPr>
          <a:xfrm>
            <a:off x="6949440" y="1965960"/>
            <a:ext cx="4526280" cy="39319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Run the certified harness on all five algorithms including psutil CPU and memory figures.</a:t>
            </a:r>
            <a:endParaRPr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Repeat for different security levels (ML-KEM-512 / 1024, ML-DSA-44 / 87, SLH-DSA fast versions).</a:t>
            </a:r>
            <a:endParaRPr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Evaluate a genuine hybrid TLS handshake with liboqs and the OpenSSL provider [16].</a:t>
            </a:r>
            <a:endParaRPr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Calibri"/>
              <a:buChar char="•"/>
            </a:pPr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Re-run on ARM/IoT hardware to see how ranking changes on restricted devices.</a:t>
            </a:r>
            <a:endParaRPr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6F9"/>
        </a:solidFill>
      </p:bgPr>
    </p:bg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20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8" name="Google Shape;518;p20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5B6678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5B6678"/>
                </a:solidFill>
                <a:latin typeface="Calibri"/>
                <a:ea typeface="Calibri"/>
                <a:cs typeface="Calibri"/>
                <a:sym typeface="Calibri"/>
              </a:rPr>
              <a:t>18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9" name="Google Shape;519;p20"/>
          <p:cNvSpPr txBox="1"/>
          <p:nvPr/>
        </p:nvSpPr>
        <p:spPr>
          <a:xfrm>
            <a:off x="548640" y="365760"/>
            <a:ext cx="11064240" cy="640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E1A2F"/>
              </a:buClr>
              <a:buSzPts val="3200"/>
              <a:buFont typeface="Cambria"/>
              <a:buNone/>
            </a:pPr>
            <a:r>
              <a:rPr b="1" i="0" lang="en-US" sz="3200" u="none" cap="none" strike="noStrike">
                <a:solidFill>
                  <a:srgbClr val="0E1A2F"/>
                </a:solidFill>
                <a:latin typeface="Cambria"/>
                <a:ea typeface="Cambria"/>
                <a:cs typeface="Cambria"/>
                <a:sym typeface="Cambria"/>
              </a:rPr>
              <a:t>References</a:t>
            </a:r>
            <a:endParaRPr b="0" i="0" sz="3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0" name="Google Shape;520;p20"/>
          <p:cNvSpPr txBox="1"/>
          <p:nvPr/>
        </p:nvSpPr>
        <p:spPr>
          <a:xfrm>
            <a:off x="548640" y="1188720"/>
            <a:ext cx="5440680" cy="50749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[1]  National Institute of Standards and Technology, "Module-lattice-based key-encapsulation mechanism standard," FIPS PUB 203, Gaithersburg, MD, USA, Aug. 2024, doi: 10.6028/NIST.FIPS.203.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[2]  National Institute of Standards and Technology, "Module-lattice-based digital signature standard," FIPS PUB 204, Gaithersburg, MD, USA, Aug. 2024, doi: 10.6028/NIST.FIPS.204.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[3]  National Institute of Standards and Technology, "Stateless hash-based digital signature standard," FIPS PUB 205, Gaithersburg, MD, USA, Aug. 2024, doi: 10.6028/NIST.FIPS.205.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[4]  National Cyber Security Centre, "Timelines for migration to post-quantum cryptography," NCSC, London, U.K., Mar. 2025. [Online]. Available: https://www.ncsc.gov.uk/guidance/pqc-migration-timelines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[5]  National Security Agency, "Announcing the Commercial National Security Algorithm Suite 2.0," Cybersecurity Advisory, Sep. 2022.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[6]  P. W. Shor, "Algorithms for quantum computation: Discrete logarithms and factoring," in Proc. 35th Annu. Symp. Found. Comput. Sci. (FOCS), Santa Fe, NM, USA, 1994, pp. 124–134.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[7]  L. K. Grover, "A fast quantum mechanical algorithm for database search," in Proc. 28th Annu. ACM Symp. Theory Comput. (STOC), Philadelphia, PA, USA, 1996, pp. 212–219.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[8]  J. Bos et al., "CRYSTALS-Kyber: A CCA-secure module-lattice-based KEM," in Proc. IEEE Eur. Symp. Secur. Privacy (EuroS&amp;P), London, U.K., 2018, pp. 353–367.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1" name="Google Shape;521;p20"/>
          <p:cNvSpPr txBox="1"/>
          <p:nvPr/>
        </p:nvSpPr>
        <p:spPr>
          <a:xfrm>
            <a:off x="6217920" y="1188720"/>
            <a:ext cx="5440680" cy="50749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[9]  L. Ducas et al., "CRYSTALS-Dilithium: A lattice-based digital signature scheme," IACR Trans. Cryptogr. Hardw. Embed. Syst., vol. 2018, no. 1, pp. 238–268, 2018.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[10]  D. J. Bernstein, A. Hülsing, S. Kölbl, R. Niederhagen, J. Rijneveld, and P. Schwabe, "The SPHINCS+ signature framework," in Proc. ACM SIGSAC Conf. Comput. Commun. Secur. (CCS), London, U.K., 2019, pp. 2129–2146.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[11]  M. Abbasi, F. Cardoso, P. Váz, J. Silva, and P. Martins, "A practical performance benchmark of post-quantum cryptography across heterogeneous computing environments," Cryptography, vol. 9, no. 2, Art. no. 32, 2025.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[12]  J. Bozhko, Y. Hanna, R. Harrilal-Parchment, S. Tonyali, and K. Akkaya, "Performance evaluation of quantum-resistant TLS for consumer IoT devices," in Proc. IEEE 20th Consum. Commun. Netw. Conf. (CCNC), Las Vegas, NV, USA, 2023, pp. 230–235.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[13]  O. Regev, "On lattices, learning with errors, random linear codes, and cryptography," J. ACM, vol. 56, no. 6, pp. 1–40, 2009.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[14]  P. Ravi, A. Chattopadhyay, J. P. D'Anvers, and A. Baksi, "Side-channel and fault-injection attacks over lattice-based post-quantum schemes (Kyber, Dilithium): Survey and new results," ACM Trans. Embed. Comput. Syst., vol. 23, no. 2, pp. 1–54, 2024.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[15]  C. Tjhai et al., "Multiple key exchanges in the Internet Key Exchange Protocol Version 2 (IKEv2)," IETF, RFC 9370, May 2023.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Clr>
                <a:srgbClr val="1B2433"/>
              </a:buClr>
              <a:buSzPts val="1100"/>
              <a:buFont typeface="Calibri"/>
              <a:buNone/>
            </a:pPr>
            <a:r>
              <a:rPr b="0" i="0" lang="en-US" sz="1100" u="none" cap="none" strike="noStrike">
                <a:solidFill>
                  <a:srgbClr val="1B2433"/>
                </a:solidFill>
                <a:latin typeface="Calibri"/>
                <a:ea typeface="Calibri"/>
                <a:cs typeface="Calibri"/>
                <a:sym typeface="Calibri"/>
              </a:rPr>
              <a:t>[16]  Open Quantum Safe Project, "liboqs: C library for quantum-safe cryptographic algorithms." [Online]. Available: https://openquantumsafe.org</a:t>
            </a:r>
            <a:endParaRPr b="0" i="0" sz="1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1A2F"/>
        </a:solidFill>
      </p:bgPr>
    </p:bg>
    <p:spTree>
      <p:nvGrpSpPr>
        <p:cNvPr id="526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21"/>
          <p:cNvSpPr txBox="1"/>
          <p:nvPr/>
        </p:nvSpPr>
        <p:spPr>
          <a:xfrm>
            <a:off x="548640" y="6400800"/>
            <a:ext cx="7315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Ansh Italiya  ·  MSc Cybersecurity &amp; Digital Forensics  ·  UWTSD London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8" name="Google Shape;528;p21"/>
          <p:cNvSpPr txBox="1"/>
          <p:nvPr/>
        </p:nvSpPr>
        <p:spPr>
          <a:xfrm>
            <a:off x="11185855" y="6400800"/>
            <a:ext cx="4572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900"/>
              <a:buFont typeface="Calibri"/>
              <a:buNone/>
            </a:pPr>
            <a:r>
              <a:rPr b="0" i="0" lang="en-US" sz="9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19</a:t>
            </a:r>
            <a:endParaRPr b="0" i="0" sz="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9" name="Google Shape;529;p21"/>
          <p:cNvSpPr/>
          <p:nvPr/>
        </p:nvSpPr>
        <p:spPr>
          <a:xfrm>
            <a:off x="7822692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0" name="Google Shape;530;p21"/>
          <p:cNvSpPr/>
          <p:nvPr/>
        </p:nvSpPr>
        <p:spPr>
          <a:xfrm>
            <a:off x="7989113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1" name="Google Shape;531;p21"/>
          <p:cNvSpPr/>
          <p:nvPr/>
        </p:nvSpPr>
        <p:spPr>
          <a:xfrm>
            <a:off x="7822692" y="209854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2" name="Google Shape;532;p21"/>
          <p:cNvSpPr/>
          <p:nvPr/>
        </p:nvSpPr>
        <p:spPr>
          <a:xfrm>
            <a:off x="7989113" y="257403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3" name="Google Shape;533;p21"/>
          <p:cNvSpPr/>
          <p:nvPr/>
        </p:nvSpPr>
        <p:spPr>
          <a:xfrm>
            <a:off x="7822692" y="304952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4" name="Google Shape;534;p21"/>
          <p:cNvSpPr/>
          <p:nvPr/>
        </p:nvSpPr>
        <p:spPr>
          <a:xfrm>
            <a:off x="7989113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5" name="Google Shape;535;p21"/>
          <p:cNvSpPr/>
          <p:nvPr/>
        </p:nvSpPr>
        <p:spPr>
          <a:xfrm>
            <a:off x="7822692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6" name="Google Shape;536;p21"/>
          <p:cNvSpPr/>
          <p:nvPr/>
        </p:nvSpPr>
        <p:spPr>
          <a:xfrm>
            <a:off x="7989113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7" name="Google Shape;537;p21"/>
          <p:cNvSpPr/>
          <p:nvPr/>
        </p:nvSpPr>
        <p:spPr>
          <a:xfrm>
            <a:off x="8298180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8" name="Google Shape;538;p21"/>
          <p:cNvSpPr/>
          <p:nvPr/>
        </p:nvSpPr>
        <p:spPr>
          <a:xfrm>
            <a:off x="8464601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9" name="Google Shape;539;p21"/>
          <p:cNvSpPr/>
          <p:nvPr/>
        </p:nvSpPr>
        <p:spPr>
          <a:xfrm>
            <a:off x="8298180" y="209854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0" name="Google Shape;540;p21"/>
          <p:cNvSpPr/>
          <p:nvPr/>
        </p:nvSpPr>
        <p:spPr>
          <a:xfrm>
            <a:off x="8464601" y="257403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1" name="Google Shape;541;p21"/>
          <p:cNvSpPr/>
          <p:nvPr/>
        </p:nvSpPr>
        <p:spPr>
          <a:xfrm>
            <a:off x="8298180" y="304952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2" name="Google Shape;542;p21"/>
          <p:cNvSpPr/>
          <p:nvPr/>
        </p:nvSpPr>
        <p:spPr>
          <a:xfrm>
            <a:off x="8464601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3" name="Google Shape;543;p21"/>
          <p:cNvSpPr/>
          <p:nvPr/>
        </p:nvSpPr>
        <p:spPr>
          <a:xfrm>
            <a:off x="8298180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4" name="Google Shape;544;p21"/>
          <p:cNvSpPr/>
          <p:nvPr/>
        </p:nvSpPr>
        <p:spPr>
          <a:xfrm>
            <a:off x="8464601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5" name="Google Shape;545;p21"/>
          <p:cNvSpPr/>
          <p:nvPr/>
        </p:nvSpPr>
        <p:spPr>
          <a:xfrm>
            <a:off x="8773668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6" name="Google Shape;546;p21"/>
          <p:cNvSpPr/>
          <p:nvPr/>
        </p:nvSpPr>
        <p:spPr>
          <a:xfrm>
            <a:off x="8940089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7" name="Google Shape;547;p21"/>
          <p:cNvSpPr/>
          <p:nvPr/>
        </p:nvSpPr>
        <p:spPr>
          <a:xfrm>
            <a:off x="8773668" y="209854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8" name="Google Shape;548;p21"/>
          <p:cNvSpPr/>
          <p:nvPr/>
        </p:nvSpPr>
        <p:spPr>
          <a:xfrm>
            <a:off x="8903056" y="2537003"/>
            <a:ext cx="156362" cy="156362"/>
          </a:xfrm>
          <a:prstGeom prst="ellipse">
            <a:avLst/>
          </a:prstGeom>
          <a:solidFill>
            <a:srgbClr val="E3A93B"/>
          </a:solidFill>
          <a:ln cap="flat" cmpd="sng" w="12700">
            <a:solidFill>
              <a:srgbClr val="E3A93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9" name="Google Shape;549;p21"/>
          <p:cNvSpPr/>
          <p:nvPr/>
        </p:nvSpPr>
        <p:spPr>
          <a:xfrm>
            <a:off x="8773668" y="304952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0" name="Google Shape;550;p21"/>
          <p:cNvSpPr/>
          <p:nvPr/>
        </p:nvSpPr>
        <p:spPr>
          <a:xfrm>
            <a:off x="8940089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1" name="Google Shape;551;p21"/>
          <p:cNvSpPr/>
          <p:nvPr/>
        </p:nvSpPr>
        <p:spPr>
          <a:xfrm>
            <a:off x="8773668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2" name="Google Shape;552;p21"/>
          <p:cNvSpPr/>
          <p:nvPr/>
        </p:nvSpPr>
        <p:spPr>
          <a:xfrm>
            <a:off x="8940089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3" name="Google Shape;553;p21"/>
          <p:cNvSpPr/>
          <p:nvPr/>
        </p:nvSpPr>
        <p:spPr>
          <a:xfrm>
            <a:off x="9249156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4" name="Google Shape;554;p21"/>
          <p:cNvSpPr/>
          <p:nvPr/>
        </p:nvSpPr>
        <p:spPr>
          <a:xfrm>
            <a:off x="9415577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5" name="Google Shape;555;p21"/>
          <p:cNvSpPr/>
          <p:nvPr/>
        </p:nvSpPr>
        <p:spPr>
          <a:xfrm>
            <a:off x="9249156" y="209854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6" name="Google Shape;556;p21"/>
          <p:cNvSpPr/>
          <p:nvPr/>
        </p:nvSpPr>
        <p:spPr>
          <a:xfrm>
            <a:off x="9415577" y="257403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7" name="Google Shape;557;p21"/>
          <p:cNvSpPr/>
          <p:nvPr/>
        </p:nvSpPr>
        <p:spPr>
          <a:xfrm>
            <a:off x="9212123" y="3012491"/>
            <a:ext cx="156362" cy="156362"/>
          </a:xfrm>
          <a:prstGeom prst="ellipse">
            <a:avLst/>
          </a:prstGeom>
          <a:solidFill>
            <a:srgbClr val="E3A93B"/>
          </a:solidFill>
          <a:ln cap="flat" cmpd="sng" w="12700">
            <a:solidFill>
              <a:srgbClr val="E3A93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8" name="Google Shape;558;p21"/>
          <p:cNvSpPr/>
          <p:nvPr/>
        </p:nvSpPr>
        <p:spPr>
          <a:xfrm>
            <a:off x="9415577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9" name="Google Shape;559;p21"/>
          <p:cNvSpPr/>
          <p:nvPr/>
        </p:nvSpPr>
        <p:spPr>
          <a:xfrm>
            <a:off x="9249156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0" name="Google Shape;560;p21"/>
          <p:cNvSpPr/>
          <p:nvPr/>
        </p:nvSpPr>
        <p:spPr>
          <a:xfrm>
            <a:off x="9415577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1" name="Google Shape;561;p21"/>
          <p:cNvSpPr/>
          <p:nvPr/>
        </p:nvSpPr>
        <p:spPr>
          <a:xfrm>
            <a:off x="9724644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2" name="Google Shape;562;p21"/>
          <p:cNvSpPr/>
          <p:nvPr/>
        </p:nvSpPr>
        <p:spPr>
          <a:xfrm>
            <a:off x="9891065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3" name="Google Shape;563;p21"/>
          <p:cNvSpPr/>
          <p:nvPr/>
        </p:nvSpPr>
        <p:spPr>
          <a:xfrm>
            <a:off x="9724644" y="209854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4" name="Google Shape;564;p21"/>
          <p:cNvSpPr/>
          <p:nvPr/>
        </p:nvSpPr>
        <p:spPr>
          <a:xfrm>
            <a:off x="9891065" y="257403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5" name="Google Shape;565;p21"/>
          <p:cNvSpPr/>
          <p:nvPr/>
        </p:nvSpPr>
        <p:spPr>
          <a:xfrm>
            <a:off x="9724644" y="304952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6" name="Google Shape;566;p21"/>
          <p:cNvSpPr/>
          <p:nvPr/>
        </p:nvSpPr>
        <p:spPr>
          <a:xfrm>
            <a:off x="9891065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7" name="Google Shape;567;p21"/>
          <p:cNvSpPr/>
          <p:nvPr/>
        </p:nvSpPr>
        <p:spPr>
          <a:xfrm>
            <a:off x="9724644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8" name="Google Shape;568;p21"/>
          <p:cNvSpPr/>
          <p:nvPr/>
        </p:nvSpPr>
        <p:spPr>
          <a:xfrm>
            <a:off x="9891065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9" name="Google Shape;569;p21"/>
          <p:cNvSpPr/>
          <p:nvPr/>
        </p:nvSpPr>
        <p:spPr>
          <a:xfrm>
            <a:off x="10200132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0" name="Google Shape;570;p21"/>
          <p:cNvSpPr/>
          <p:nvPr/>
        </p:nvSpPr>
        <p:spPr>
          <a:xfrm>
            <a:off x="10366553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1" name="Google Shape;571;p21"/>
          <p:cNvSpPr/>
          <p:nvPr/>
        </p:nvSpPr>
        <p:spPr>
          <a:xfrm>
            <a:off x="10163099" y="2061515"/>
            <a:ext cx="156362" cy="156362"/>
          </a:xfrm>
          <a:prstGeom prst="ellipse">
            <a:avLst/>
          </a:prstGeom>
          <a:solidFill>
            <a:srgbClr val="E3A93B"/>
          </a:solidFill>
          <a:ln cap="flat" cmpd="sng" w="12700">
            <a:solidFill>
              <a:srgbClr val="E3A93B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2" name="Google Shape;572;p21"/>
          <p:cNvSpPr/>
          <p:nvPr/>
        </p:nvSpPr>
        <p:spPr>
          <a:xfrm>
            <a:off x="10366553" y="257403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3" name="Google Shape;573;p21"/>
          <p:cNvSpPr/>
          <p:nvPr/>
        </p:nvSpPr>
        <p:spPr>
          <a:xfrm>
            <a:off x="10200132" y="304952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4" name="Google Shape;574;p21"/>
          <p:cNvSpPr/>
          <p:nvPr/>
        </p:nvSpPr>
        <p:spPr>
          <a:xfrm>
            <a:off x="10366553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5" name="Google Shape;575;p21"/>
          <p:cNvSpPr/>
          <p:nvPr/>
        </p:nvSpPr>
        <p:spPr>
          <a:xfrm>
            <a:off x="10200132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6" name="Google Shape;576;p21"/>
          <p:cNvSpPr/>
          <p:nvPr/>
        </p:nvSpPr>
        <p:spPr>
          <a:xfrm>
            <a:off x="10366553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7" name="Google Shape;577;p21"/>
          <p:cNvSpPr/>
          <p:nvPr/>
        </p:nvSpPr>
        <p:spPr>
          <a:xfrm>
            <a:off x="10675620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8" name="Google Shape;578;p21"/>
          <p:cNvSpPr/>
          <p:nvPr/>
        </p:nvSpPr>
        <p:spPr>
          <a:xfrm>
            <a:off x="10842041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9" name="Google Shape;579;p21"/>
          <p:cNvSpPr/>
          <p:nvPr/>
        </p:nvSpPr>
        <p:spPr>
          <a:xfrm>
            <a:off x="10675620" y="209854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0" name="Google Shape;580;p21"/>
          <p:cNvSpPr/>
          <p:nvPr/>
        </p:nvSpPr>
        <p:spPr>
          <a:xfrm>
            <a:off x="10842041" y="257403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1" name="Google Shape;581;p21"/>
          <p:cNvSpPr/>
          <p:nvPr/>
        </p:nvSpPr>
        <p:spPr>
          <a:xfrm>
            <a:off x="10675620" y="304952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2" name="Google Shape;582;p21"/>
          <p:cNvSpPr/>
          <p:nvPr/>
        </p:nvSpPr>
        <p:spPr>
          <a:xfrm>
            <a:off x="10842041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3" name="Google Shape;583;p21"/>
          <p:cNvSpPr/>
          <p:nvPr/>
        </p:nvSpPr>
        <p:spPr>
          <a:xfrm>
            <a:off x="10675620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4" name="Google Shape;584;p21"/>
          <p:cNvSpPr/>
          <p:nvPr/>
        </p:nvSpPr>
        <p:spPr>
          <a:xfrm>
            <a:off x="10842041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5" name="Google Shape;585;p21"/>
          <p:cNvSpPr/>
          <p:nvPr/>
        </p:nvSpPr>
        <p:spPr>
          <a:xfrm>
            <a:off x="11151108" y="114757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6" name="Google Shape;586;p21"/>
          <p:cNvSpPr/>
          <p:nvPr/>
        </p:nvSpPr>
        <p:spPr>
          <a:xfrm>
            <a:off x="11317529" y="162306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7" name="Google Shape;587;p21"/>
          <p:cNvSpPr/>
          <p:nvPr/>
        </p:nvSpPr>
        <p:spPr>
          <a:xfrm>
            <a:off x="11151108" y="209854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8" name="Google Shape;588;p21"/>
          <p:cNvSpPr/>
          <p:nvPr/>
        </p:nvSpPr>
        <p:spPr>
          <a:xfrm>
            <a:off x="11317529" y="2574036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9" name="Google Shape;589;p21"/>
          <p:cNvSpPr/>
          <p:nvPr/>
        </p:nvSpPr>
        <p:spPr>
          <a:xfrm>
            <a:off x="11151108" y="3049524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0" name="Google Shape;590;p21"/>
          <p:cNvSpPr/>
          <p:nvPr/>
        </p:nvSpPr>
        <p:spPr>
          <a:xfrm>
            <a:off x="11317529" y="3525012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1" name="Google Shape;591;p21"/>
          <p:cNvSpPr/>
          <p:nvPr/>
        </p:nvSpPr>
        <p:spPr>
          <a:xfrm>
            <a:off x="11151108" y="4000500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2" name="Google Shape;592;p21"/>
          <p:cNvSpPr/>
          <p:nvPr/>
        </p:nvSpPr>
        <p:spPr>
          <a:xfrm>
            <a:off x="11317529" y="4475988"/>
            <a:ext cx="82296" cy="82296"/>
          </a:xfrm>
          <a:prstGeom prst="ellipse">
            <a:avLst/>
          </a:prstGeom>
          <a:solidFill>
            <a:srgbClr val="2A86AD">
              <a:alpha val="45098"/>
            </a:srgbClr>
          </a:solidFill>
          <a:ln cap="flat" cmpd="sng" w="12700">
            <a:solidFill>
              <a:srgbClr val="2A86A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3" name="Google Shape;593;p21"/>
          <p:cNvSpPr txBox="1"/>
          <p:nvPr/>
        </p:nvSpPr>
        <p:spPr>
          <a:xfrm>
            <a:off x="640080" y="2103120"/>
            <a:ext cx="6858000" cy="10058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Cambria"/>
              <a:buNone/>
            </a:pPr>
            <a:r>
              <a:rPr b="1" i="0" lang="en-US" sz="4800" u="none" cap="none" strike="noStrike">
                <a:solidFill>
                  <a:srgbClr val="FFFFFF"/>
                </a:solidFill>
                <a:latin typeface="Cambria"/>
                <a:ea typeface="Cambria"/>
                <a:cs typeface="Cambria"/>
                <a:sym typeface="Cambria"/>
              </a:rPr>
              <a:t>Thank you</a:t>
            </a:r>
            <a:endParaRPr b="0" i="0" sz="4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4" name="Google Shape;594;p21"/>
          <p:cNvSpPr txBox="1"/>
          <p:nvPr/>
        </p:nvSpPr>
        <p:spPr>
          <a:xfrm>
            <a:off x="640080" y="3108960"/>
            <a:ext cx="68580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E3A93B"/>
              </a:buClr>
              <a:buSzPts val="2000"/>
              <a:buFont typeface="Calibri"/>
              <a:buNone/>
            </a:pPr>
            <a:r>
              <a:rPr b="0" i="0" lang="en-US" sz="2000" u="none" cap="none" strike="noStrike">
                <a:solidFill>
                  <a:srgbClr val="E3A93B"/>
                </a:solidFill>
                <a:latin typeface="Calibri"/>
                <a:ea typeface="Calibri"/>
                <a:cs typeface="Calibri"/>
                <a:sym typeface="Calibri"/>
              </a:rPr>
              <a:t>Questions and discussion</a:t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5" name="Google Shape;595;p21"/>
          <p:cNvSpPr txBox="1"/>
          <p:nvPr/>
        </p:nvSpPr>
        <p:spPr>
          <a:xfrm>
            <a:off x="640080" y="4023360"/>
            <a:ext cx="6858000" cy="7315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Ansh Italiya  ·  Supervisor: Anees Baqir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AEB9CA"/>
              </a:buClr>
              <a:buSzPts val="1300"/>
              <a:buFont typeface="Calibri"/>
              <a:buNone/>
            </a:pPr>
            <a:r>
              <a:rPr b="0" i="0" lang="en-US" sz="1300" u="none" cap="none" strike="noStrike">
                <a:solidFill>
                  <a:srgbClr val="AEB9CA"/>
                </a:solidFill>
                <a:latin typeface="Calibri"/>
                <a:ea typeface="Calibri"/>
                <a:cs typeface="Calibri"/>
                <a:sym typeface="Calibri"/>
              </a:rPr>
              <a:t>MSc Cybersecurity &amp; Digital Forensics, University of Wales Trinity Saint David, London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