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Lst>
  <p:sldSz cx="12192000" cy="6858000"/>
  <p:notesSz cx="6858000" cy="9144000"/>
  <p:embeddedFontLst>
    <p:embeddedFont>
      <p:font typeface="Gill Sans" panose="020B0604020202020204" charset="0"/>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528">
          <p15:clr>
            <a:srgbClr val="A4A3A4"/>
          </p15:clr>
        </p15:guide>
        <p15:guide id="2" pos="3864">
          <p15:clr>
            <a:srgbClr val="A4A3A4"/>
          </p15:clr>
        </p15:guide>
        <p15:guide id="3" orient="horz" pos="1272">
          <p15:clr>
            <a:srgbClr val="A4A3A4"/>
          </p15:clr>
        </p15:guide>
        <p15:guide id="4" orient="horz" pos="2312">
          <p15:clr>
            <a:srgbClr val="A4A3A4"/>
          </p15:clr>
        </p15:guide>
        <p15:guide id="5" orient="horz" pos="1944">
          <p15:clr>
            <a:srgbClr val="A4A3A4"/>
          </p15:clr>
        </p15:guide>
        <p15:guide id="6" orient="horz" pos="2328">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4" roundtripDataSignature="AMtx7mh/1ZtZv7ATyhOTXv0ci8yMoZSPT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D2DB3E3-F4CB-4AD1-81A5-6078BB11E0C6}">
  <a:tblStyle styleId="{9D2DB3E3-F4CB-4AD1-81A5-6078BB11E0C6}" styleName="Table_0">
    <a:wholeTbl>
      <a:tcTxStyle b="off" i="off">
        <a:font>
          <a:latin typeface="Gill Sans Nova Light"/>
          <a:ea typeface="Gill Sans Nova Light"/>
          <a:cs typeface="Gill Sans Nova Light"/>
        </a:font>
        <a:schemeClr val="dk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bottom>
            <a:ln w="9525" cap="flat" cmpd="sng">
              <a:solidFill>
                <a:srgbClr val="000000">
                  <a:alpha val="0"/>
                </a:srgbClr>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997" autoAdjust="0"/>
    <p:restoredTop sz="76040" autoAdjust="0"/>
  </p:normalViewPr>
  <p:slideViewPr>
    <p:cSldViewPr snapToGrid="0">
      <p:cViewPr varScale="1">
        <p:scale>
          <a:sx n="73" d="100"/>
          <a:sy n="73" d="100"/>
        </p:scale>
        <p:origin x="427" y="43"/>
      </p:cViewPr>
      <p:guideLst>
        <p:guide orient="horz" pos="528"/>
        <p:guide pos="3864"/>
        <p:guide orient="horz" pos="1272"/>
        <p:guide orient="horz" pos="2312"/>
        <p:guide orient="horz" pos="1944"/>
        <p:guide orient="horz" pos="232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16" name="Google Shape;11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21" name="Google Shape;12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28" name="Google Shape;12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36" name="Google Shape;13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4" name="Google Shape;14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1" name="Google Shape;15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800"/>
              <a:buFont typeface="Times New Roman"/>
              <a:buNone/>
            </a:pPr>
            <a:endParaRPr sz="1800" b="1" dirty="0">
              <a:latin typeface="Times New Roman"/>
              <a:ea typeface="Times New Roman"/>
              <a:cs typeface="Times New Roman"/>
              <a:sym typeface="Times New Roman"/>
            </a:endParaRPr>
          </a:p>
        </p:txBody>
      </p:sp>
      <p:sp>
        <p:nvSpPr>
          <p:cNvPr id="152" name="Google Shape;15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800"/>
              <a:buFont typeface="Calibri"/>
              <a:buNone/>
            </a:pPr>
            <a:endParaRPr sz="1800" dirty="0">
              <a:latin typeface="Times New Roman"/>
              <a:ea typeface="Times New Roman"/>
              <a:cs typeface="Times New Roman"/>
              <a:sym typeface="Times New Roman"/>
            </a:endParaRPr>
          </a:p>
        </p:txBody>
      </p:sp>
      <p:sp>
        <p:nvSpPr>
          <p:cNvPr id="160" name="Google Shape;16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8" name="Google Shape;16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800"/>
              <a:buFont typeface="Times New Roman"/>
              <a:buNone/>
            </a:pPr>
            <a:endParaRPr sz="1800" dirty="0">
              <a:latin typeface="Times New Roman"/>
              <a:ea typeface="Times New Roman"/>
              <a:cs typeface="Times New Roman"/>
              <a:sym typeface="Times New Roman"/>
            </a:endParaRPr>
          </a:p>
        </p:txBody>
      </p:sp>
      <p:sp>
        <p:nvSpPr>
          <p:cNvPr id="184" name="Google Shape;18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endParaRPr dirty="0"/>
          </a:p>
        </p:txBody>
      </p:sp>
      <p:sp>
        <p:nvSpPr>
          <p:cNvPr id="192" name="Google Shape;192;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00" name="Google Shape;20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693f6b9d4f_0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693f6b9d4f_0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8" name="Google Shape;208;g3693f6b9d4f_0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3693f6b9d4f_0_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3693f6b9d4f_0_1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
        <p:nvSpPr>
          <p:cNvPr id="215" name="Google Shape;215;g3693f6b9d4f_0_1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endParaRPr sz="1800" dirty="0">
              <a:latin typeface="Times New Roman"/>
              <a:ea typeface="Times New Roman"/>
              <a:cs typeface="Times New Roman"/>
              <a:sym typeface="Times New Roman"/>
            </a:endParaRPr>
          </a:p>
        </p:txBody>
      </p:sp>
      <p:sp>
        <p:nvSpPr>
          <p:cNvPr id="223" name="Google Shape;22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2">
  <p:cSld name="Title Slide 2">
    <p:bg>
      <p:bgPr>
        <a:solidFill>
          <a:schemeClr val="lt2"/>
        </a:solidFill>
        <a:effectLst/>
      </p:bgPr>
    </p:bg>
    <p:spTree>
      <p:nvGrpSpPr>
        <p:cNvPr id="1" name="Shape 16"/>
        <p:cNvGrpSpPr/>
        <p:nvPr/>
      </p:nvGrpSpPr>
      <p:grpSpPr>
        <a:xfrm>
          <a:off x="0" y="0"/>
          <a:ext cx="0" cy="0"/>
          <a:chOff x="0" y="0"/>
          <a:chExt cx="0" cy="0"/>
        </a:xfrm>
      </p:grpSpPr>
      <p:sp>
        <p:nvSpPr>
          <p:cNvPr id="17" name="Google Shape;17;p14"/>
          <p:cNvSpPr/>
          <p:nvPr/>
        </p:nvSpPr>
        <p:spPr>
          <a:xfrm>
            <a:off x="7443266" y="1841812"/>
            <a:ext cx="4748735" cy="5016187"/>
          </a:xfrm>
          <a:custGeom>
            <a:avLst/>
            <a:gdLst/>
            <a:ahLst/>
            <a:cxnLst/>
            <a:rect l="l" t="t" r="r" b="b"/>
            <a:pathLst>
              <a:path w="4748735" h="5016187" extrusionOk="0">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Gill Sans"/>
              <a:ea typeface="Gill Sans"/>
              <a:cs typeface="Gill Sans"/>
              <a:sym typeface="Gill Sans"/>
            </a:endParaRPr>
          </a:p>
        </p:txBody>
      </p:sp>
      <p:sp>
        <p:nvSpPr>
          <p:cNvPr id="18" name="Google Shape;18;p14"/>
          <p:cNvSpPr/>
          <p:nvPr/>
        </p:nvSpPr>
        <p:spPr>
          <a:xfrm rot="5400000">
            <a:off x="6993339" y="2334664"/>
            <a:ext cx="2225673" cy="7007393"/>
          </a:xfrm>
          <a:custGeom>
            <a:avLst/>
            <a:gdLst/>
            <a:ahLst/>
            <a:cxnLst/>
            <a:rect l="l" t="t" r="r" b="b"/>
            <a:pathLst>
              <a:path w="1678579" h="5460561" extrusionOk="0">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19" name="Google Shape;19;p14"/>
          <p:cNvSpPr/>
          <p:nvPr/>
        </p:nvSpPr>
        <p:spPr>
          <a:xfrm>
            <a:off x="1" y="0"/>
            <a:ext cx="5880649" cy="6075137"/>
          </a:xfrm>
          <a:custGeom>
            <a:avLst/>
            <a:gdLst/>
            <a:ahLst/>
            <a:cxnLst/>
            <a:rect l="l" t="t" r="r" b="b"/>
            <a:pathLst>
              <a:path w="5880649" h="6075137" extrusionOk="0">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4313"/>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20" name="Google Shape;20;p14"/>
          <p:cNvSpPr/>
          <p:nvPr/>
        </p:nvSpPr>
        <p:spPr>
          <a:xfrm>
            <a:off x="1" y="-1"/>
            <a:ext cx="5137691" cy="3723310"/>
          </a:xfrm>
          <a:custGeom>
            <a:avLst/>
            <a:gdLst/>
            <a:ahLst/>
            <a:cxnLst/>
            <a:rect l="l" t="t" r="r" b="b"/>
            <a:pathLst>
              <a:path w="5137691" h="3723310" extrusionOk="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dk1">
              <a:alpha val="16470"/>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21" name="Google Shape;21;p14"/>
          <p:cNvSpPr txBox="1">
            <a:spLocks noGrp="1"/>
          </p:cNvSpPr>
          <p:nvPr>
            <p:ph type="ctrTitle"/>
          </p:nvPr>
        </p:nvSpPr>
        <p:spPr>
          <a:xfrm>
            <a:off x="915924" y="914400"/>
            <a:ext cx="10360152" cy="5029200"/>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0"/>
              </a:spcBef>
              <a:spcAft>
                <a:spcPts val="0"/>
              </a:spcAft>
              <a:buClr>
                <a:schemeClr val="dk1"/>
              </a:buClr>
              <a:buSzPts val="4800"/>
              <a:buFont typeface="Arial"/>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Agenda 2" type="obj">
  <p:cSld name="OBJECT">
    <p:bg>
      <p:bgPr>
        <a:solidFill>
          <a:schemeClr val="lt2"/>
        </a:solidFill>
        <a:effectLst/>
      </p:bgPr>
    </p:bg>
    <p:spTree>
      <p:nvGrpSpPr>
        <p:cNvPr id="1" name="Shape 22"/>
        <p:cNvGrpSpPr/>
        <p:nvPr/>
      </p:nvGrpSpPr>
      <p:grpSpPr>
        <a:xfrm>
          <a:off x="0" y="0"/>
          <a:ext cx="0" cy="0"/>
          <a:chOff x="0" y="0"/>
          <a:chExt cx="0" cy="0"/>
        </a:xfrm>
      </p:grpSpPr>
      <p:sp>
        <p:nvSpPr>
          <p:cNvPr id="23" name="Google Shape;23;p15"/>
          <p:cNvSpPr/>
          <p:nvPr/>
        </p:nvSpPr>
        <p:spPr>
          <a:xfrm>
            <a:off x="-10955" y="0"/>
            <a:ext cx="6558260" cy="6858000"/>
          </a:xfrm>
          <a:custGeom>
            <a:avLst/>
            <a:gdLst/>
            <a:ahLst/>
            <a:cxnLst/>
            <a:rect l="l" t="t" r="r" b="b"/>
            <a:pathLst>
              <a:path w="6558260" h="6858000" extrusionOk="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dk2">
              <a:alpha val="5843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24" name="Google Shape;24;p15"/>
          <p:cNvSpPr/>
          <p:nvPr/>
        </p:nvSpPr>
        <p:spPr>
          <a:xfrm>
            <a:off x="0" y="180445"/>
            <a:ext cx="5327858" cy="3001484"/>
          </a:xfrm>
          <a:custGeom>
            <a:avLst/>
            <a:gdLst/>
            <a:ahLst/>
            <a:cxnLst/>
            <a:rect l="l" t="t" r="r" b="b"/>
            <a:pathLst>
              <a:path w="5327858" h="3001484" extrusionOk="0">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dk1">
              <a:alpha val="12549"/>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25" name="Google Shape;25;p15"/>
          <p:cNvSpPr/>
          <p:nvPr/>
        </p:nvSpPr>
        <p:spPr>
          <a:xfrm>
            <a:off x="1798383" y="5597818"/>
            <a:ext cx="2430115" cy="1294338"/>
          </a:xfrm>
          <a:custGeom>
            <a:avLst/>
            <a:gdLst/>
            <a:ahLst/>
            <a:cxnLst/>
            <a:rect l="l" t="t" r="r" b="b"/>
            <a:pathLst>
              <a:path w="2430115" h="1294338" extrusionOk="0">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26" name="Google Shape;26;p15"/>
          <p:cNvSpPr/>
          <p:nvPr/>
        </p:nvSpPr>
        <p:spPr>
          <a:xfrm>
            <a:off x="-10954" y="3988558"/>
            <a:ext cx="2469462" cy="2893553"/>
          </a:xfrm>
          <a:custGeom>
            <a:avLst/>
            <a:gdLst/>
            <a:ahLst/>
            <a:cxnLst/>
            <a:rect l="l" t="t" r="r" b="b"/>
            <a:pathLst>
              <a:path w="2469462" h="2893553" extrusionOk="0">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27" name="Google Shape;27;p15"/>
          <p:cNvSpPr txBox="1">
            <a:spLocks noGrp="1"/>
          </p:cNvSpPr>
          <p:nvPr>
            <p:ph type="title"/>
          </p:nvPr>
        </p:nvSpPr>
        <p:spPr>
          <a:xfrm>
            <a:off x="1001467" y="914400"/>
            <a:ext cx="5641848" cy="50292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accent1"/>
              </a:buClr>
              <a:buSzPts val="3200"/>
              <a:buFont typeface="Arial"/>
              <a:buNone/>
              <a:defRPr sz="32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15"/>
          <p:cNvSpPr txBox="1">
            <a:spLocks noGrp="1"/>
          </p:cNvSpPr>
          <p:nvPr>
            <p:ph type="body" idx="1"/>
          </p:nvPr>
        </p:nvSpPr>
        <p:spPr>
          <a:xfrm>
            <a:off x="6868956" y="1143000"/>
            <a:ext cx="4190999" cy="4679830"/>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dk1"/>
              </a:buClr>
              <a:buSzPts val="2400"/>
              <a:buNone/>
              <a:defRPr sz="2400" cap="none"/>
            </a:lvl1pPr>
            <a:lvl2pPr marL="914400" lvl="1" indent="-228600" algn="r">
              <a:lnSpc>
                <a:spcPct val="90000"/>
              </a:lnSpc>
              <a:spcBef>
                <a:spcPts val="500"/>
              </a:spcBef>
              <a:spcAft>
                <a:spcPts val="0"/>
              </a:spcAft>
              <a:buClr>
                <a:schemeClr val="dk1"/>
              </a:buClr>
              <a:buSzPts val="1800"/>
              <a:buNone/>
              <a:defRPr sz="1800">
                <a:latin typeface="Arial"/>
                <a:ea typeface="Arial"/>
                <a:cs typeface="Arial"/>
                <a:sym typeface="Arial"/>
              </a:defRPr>
            </a:lvl2pPr>
            <a:lvl3pPr marL="1371600" lvl="2" indent="-228600" algn="r">
              <a:lnSpc>
                <a:spcPct val="90000"/>
              </a:lnSpc>
              <a:spcBef>
                <a:spcPts val="500"/>
              </a:spcBef>
              <a:spcAft>
                <a:spcPts val="0"/>
              </a:spcAft>
              <a:buClr>
                <a:schemeClr val="dk1"/>
              </a:buClr>
              <a:buSzPts val="2000"/>
              <a:buNone/>
              <a:defRPr/>
            </a:lvl3pPr>
            <a:lvl4pPr marL="1828800" lvl="3" indent="-228600" algn="r">
              <a:lnSpc>
                <a:spcPct val="90000"/>
              </a:lnSpc>
              <a:spcBef>
                <a:spcPts val="500"/>
              </a:spcBef>
              <a:spcAft>
                <a:spcPts val="0"/>
              </a:spcAft>
              <a:buClr>
                <a:schemeClr val="dk1"/>
              </a:buClr>
              <a:buSzPts val="1800"/>
              <a:buNone/>
              <a:defRPr/>
            </a:lvl4pPr>
            <a:lvl5pPr marL="2286000" lvl="4" indent="-228600" algn="r">
              <a:lnSpc>
                <a:spcPct val="90000"/>
              </a:lnSpc>
              <a:spcBef>
                <a:spcPts val="500"/>
              </a:spcBef>
              <a:spcAft>
                <a:spcPts val="0"/>
              </a:spcAft>
              <a:buClr>
                <a:schemeClr val="dk1"/>
              </a:buClr>
              <a:buSzPts val="1800"/>
              <a:buNone/>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Picture with Caption 2">
  <p:cSld name="Picture with Caption 2">
    <p:bg>
      <p:bgPr>
        <a:solidFill>
          <a:schemeClr val="lt2"/>
        </a:solidFill>
        <a:effectLst/>
      </p:bgPr>
    </p:bg>
    <p:spTree>
      <p:nvGrpSpPr>
        <p:cNvPr id="1" name="Shape 29"/>
        <p:cNvGrpSpPr/>
        <p:nvPr/>
      </p:nvGrpSpPr>
      <p:grpSpPr>
        <a:xfrm>
          <a:off x="0" y="0"/>
          <a:ext cx="0" cy="0"/>
          <a:chOff x="0" y="0"/>
          <a:chExt cx="0" cy="0"/>
        </a:xfrm>
      </p:grpSpPr>
      <p:sp>
        <p:nvSpPr>
          <p:cNvPr id="30" name="Google Shape;30;p16"/>
          <p:cNvSpPr txBox="1">
            <a:spLocks noGrp="1"/>
          </p:cNvSpPr>
          <p:nvPr>
            <p:ph type="title"/>
          </p:nvPr>
        </p:nvSpPr>
        <p:spPr>
          <a:xfrm>
            <a:off x="914400" y="914400"/>
            <a:ext cx="5641848" cy="5029200"/>
          </a:xfrm>
          <a:prstGeom prst="rect">
            <a:avLst/>
          </a:prstGeom>
          <a:noFill/>
          <a:ln>
            <a:noFill/>
          </a:ln>
        </p:spPr>
        <p:txBody>
          <a:bodyPr spcFirstLastPara="1" wrap="square" lIns="91425" tIns="45700" rIns="91425" bIns="45700" anchor="ctr" anchorCtr="0">
            <a:noAutofit/>
          </a:bodyPr>
          <a:lstStyle>
            <a:lvl1pPr lvl="0" algn="l">
              <a:lnSpc>
                <a:spcPct val="75000"/>
              </a:lnSpc>
              <a:spcBef>
                <a:spcPts val="0"/>
              </a:spcBef>
              <a:spcAft>
                <a:spcPts val="0"/>
              </a:spcAft>
              <a:buClr>
                <a:schemeClr val="dk1"/>
              </a:buClr>
              <a:buSzPts val="4800"/>
              <a:buFont typeface="Arial"/>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pic>
        <p:nvPicPr>
          <p:cNvPr id="31" name="Google Shape;31;p16"/>
          <p:cNvPicPr preferRelativeResize="0"/>
          <p:nvPr/>
        </p:nvPicPr>
        <p:blipFill rotWithShape="1">
          <a:blip r:embed="rId2">
            <a:alphaModFix/>
          </a:blip>
          <a:srcRect r="30186" b="9728"/>
          <a:stretch/>
        </p:blipFill>
        <p:spPr>
          <a:xfrm>
            <a:off x="6768197" y="1875319"/>
            <a:ext cx="4727117" cy="4998132"/>
          </a:xfrm>
          <a:prstGeom prst="rect">
            <a:avLst/>
          </a:prstGeom>
          <a:noFill/>
          <a:ln>
            <a:noFill/>
          </a:ln>
        </p:spPr>
      </p:pic>
      <p:sp>
        <p:nvSpPr>
          <p:cNvPr id="32" name="Google Shape;32;p16"/>
          <p:cNvSpPr/>
          <p:nvPr/>
        </p:nvSpPr>
        <p:spPr>
          <a:xfrm>
            <a:off x="6867286" y="1"/>
            <a:ext cx="5324716" cy="6417732"/>
          </a:xfrm>
          <a:custGeom>
            <a:avLst/>
            <a:gdLst/>
            <a:ahLst/>
            <a:cxnLst/>
            <a:rect l="l" t="t" r="r" b="b"/>
            <a:pathLst>
              <a:path w="5113309" h="6162929" extrusionOk="0">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1372"/>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33" name="Google Shape;33;p16"/>
          <p:cNvSpPr>
            <a:spLocks noGrp="1"/>
          </p:cNvSpPr>
          <p:nvPr>
            <p:ph type="pic" idx="2"/>
          </p:nvPr>
        </p:nvSpPr>
        <p:spPr>
          <a:xfrm>
            <a:off x="7401941" y="0"/>
            <a:ext cx="4790059" cy="6587067"/>
          </a:xfrm>
          <a:prstGeom prst="rect">
            <a:avLst/>
          </a:prstGeom>
          <a:solidFill>
            <a:srgbClr val="BEA388"/>
          </a:solid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1">
  <p:cSld name="Section Header 1">
    <p:bg>
      <p:bgPr>
        <a:solidFill>
          <a:schemeClr val="lt2"/>
        </a:solidFill>
        <a:effectLst/>
      </p:bgPr>
    </p:bg>
    <p:spTree>
      <p:nvGrpSpPr>
        <p:cNvPr id="1" name="Shape 34"/>
        <p:cNvGrpSpPr/>
        <p:nvPr/>
      </p:nvGrpSpPr>
      <p:grpSpPr>
        <a:xfrm>
          <a:off x="0" y="0"/>
          <a:ext cx="0" cy="0"/>
          <a:chOff x="0" y="0"/>
          <a:chExt cx="0" cy="0"/>
        </a:xfrm>
      </p:grpSpPr>
      <p:sp>
        <p:nvSpPr>
          <p:cNvPr id="35" name="Google Shape;35;p17"/>
          <p:cNvSpPr/>
          <p:nvPr/>
        </p:nvSpPr>
        <p:spPr>
          <a:xfrm>
            <a:off x="6918777" y="0"/>
            <a:ext cx="5288935" cy="6857999"/>
          </a:xfrm>
          <a:custGeom>
            <a:avLst/>
            <a:gdLst/>
            <a:ahLst/>
            <a:cxnLst/>
            <a:rect l="l" t="t" r="r" b="b"/>
            <a:pathLst>
              <a:path w="5288935" h="6857999" extrusionOk="0">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49803"/>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36" name="Google Shape;36;p17"/>
          <p:cNvSpPr/>
          <p:nvPr/>
        </p:nvSpPr>
        <p:spPr>
          <a:xfrm rot="10800000" flipH="1">
            <a:off x="0" y="-26179"/>
            <a:ext cx="5273226" cy="1169180"/>
          </a:xfrm>
          <a:custGeom>
            <a:avLst/>
            <a:gdLst/>
            <a:ahLst/>
            <a:cxnLst/>
            <a:rect l="l" t="t" r="r" b="b"/>
            <a:pathLst>
              <a:path w="5273226" h="1169180" extrusionOk="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37" name="Google Shape;37;p17"/>
          <p:cNvSpPr/>
          <p:nvPr/>
        </p:nvSpPr>
        <p:spPr>
          <a:xfrm>
            <a:off x="8006849" y="3200881"/>
            <a:ext cx="4200862" cy="3685693"/>
          </a:xfrm>
          <a:custGeom>
            <a:avLst/>
            <a:gdLst/>
            <a:ahLst/>
            <a:cxnLst/>
            <a:rect l="l" t="t" r="r" b="b"/>
            <a:pathLst>
              <a:path w="4200862" h="3685693" extrusionOk="0">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38" name="Google Shape;38;p17"/>
          <p:cNvSpPr txBox="1">
            <a:spLocks noGrp="1"/>
          </p:cNvSpPr>
          <p:nvPr>
            <p:ph type="title"/>
          </p:nvPr>
        </p:nvSpPr>
        <p:spPr>
          <a:xfrm>
            <a:off x="5827205" y="914400"/>
            <a:ext cx="5449824" cy="3538728"/>
          </a:xfrm>
          <a:prstGeom prst="rect">
            <a:avLst/>
          </a:prstGeom>
          <a:noFill/>
          <a:ln>
            <a:noFill/>
          </a:ln>
        </p:spPr>
        <p:txBody>
          <a:bodyPr spcFirstLastPara="1" wrap="square" lIns="91425" tIns="45700" rIns="91425" bIns="45700" anchor="b" anchorCtr="0">
            <a:noAutofit/>
          </a:bodyPr>
          <a:lstStyle>
            <a:lvl1pPr lvl="0" algn="l">
              <a:lnSpc>
                <a:spcPct val="75000"/>
              </a:lnSpc>
              <a:spcBef>
                <a:spcPts val="0"/>
              </a:spcBef>
              <a:spcAft>
                <a:spcPts val="0"/>
              </a:spcAft>
              <a:buClr>
                <a:schemeClr val="dk1"/>
              </a:buClr>
              <a:buSzPts val="4800"/>
              <a:buFont typeface="Arial"/>
              <a:buNone/>
              <a:defRPr sz="480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7"/>
          <p:cNvSpPr>
            <a:spLocks noGrp="1"/>
          </p:cNvSpPr>
          <p:nvPr>
            <p:ph type="pic" idx="2"/>
          </p:nvPr>
        </p:nvSpPr>
        <p:spPr>
          <a:xfrm>
            <a:off x="-1" y="261780"/>
            <a:ext cx="5046134" cy="6596220"/>
          </a:xfrm>
          <a:prstGeom prst="rect">
            <a:avLst/>
          </a:prstGeom>
          <a:solidFill>
            <a:schemeClr val="lt2"/>
          </a:solidFill>
          <a:ln>
            <a:noFill/>
          </a:ln>
        </p:spPr>
      </p:sp>
      <p:sp>
        <p:nvSpPr>
          <p:cNvPr id="40" name="Google Shape;40;p17"/>
          <p:cNvSpPr txBox="1">
            <a:spLocks noGrp="1"/>
          </p:cNvSpPr>
          <p:nvPr>
            <p:ph type="body" idx="1"/>
          </p:nvPr>
        </p:nvSpPr>
        <p:spPr>
          <a:xfrm>
            <a:off x="5827204" y="4681728"/>
            <a:ext cx="5449824" cy="128016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400"/>
              <a:buFont typeface="Courier New"/>
              <a:buNone/>
              <a:defRPr sz="2400" b="0" cap="none"/>
            </a:lvl1pPr>
            <a:lvl2pPr marL="914400" lvl="1" indent="-381000" algn="l">
              <a:lnSpc>
                <a:spcPct val="90000"/>
              </a:lnSpc>
              <a:spcBef>
                <a:spcPts val="500"/>
              </a:spcBef>
              <a:spcAft>
                <a:spcPts val="0"/>
              </a:spcAft>
              <a:buClr>
                <a:schemeClr val="dk1"/>
              </a:buClr>
              <a:buSzPts val="2400"/>
              <a:buChar char="•"/>
              <a:defRPr sz="2400"/>
            </a:lvl2pPr>
            <a:lvl3pPr marL="1371600" lvl="2" indent="-381000" algn="l">
              <a:lnSpc>
                <a:spcPct val="90000"/>
              </a:lnSpc>
              <a:spcBef>
                <a:spcPts val="500"/>
              </a:spcBef>
              <a:spcAft>
                <a:spcPts val="0"/>
              </a:spcAft>
              <a:buClr>
                <a:schemeClr val="dk1"/>
              </a:buClr>
              <a:buSzPts val="2400"/>
              <a:buChar char="•"/>
              <a:defRPr sz="2400"/>
            </a:lvl3pPr>
            <a:lvl4pPr marL="1828800" lvl="3" indent="-381000" algn="l">
              <a:lnSpc>
                <a:spcPct val="90000"/>
              </a:lnSpc>
              <a:spcBef>
                <a:spcPts val="500"/>
              </a:spcBef>
              <a:spcAft>
                <a:spcPts val="0"/>
              </a:spcAft>
              <a:buClr>
                <a:schemeClr val="dk1"/>
              </a:buClr>
              <a:buSzPts val="2400"/>
              <a:buChar char="•"/>
              <a:defRPr sz="2400"/>
            </a:lvl4pPr>
            <a:lvl5pPr marL="2286000" lvl="4" indent="-381000" algn="l">
              <a:lnSpc>
                <a:spcPct val="90000"/>
              </a:lnSpc>
              <a:spcBef>
                <a:spcPts val="500"/>
              </a:spcBef>
              <a:spcAft>
                <a:spcPts val="0"/>
              </a:spcAft>
              <a:buClr>
                <a:schemeClr val="dk1"/>
              </a:buClr>
              <a:buSzPts val="2400"/>
              <a:buChar char="•"/>
              <a:defRPr sz="2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Content 7">
  <p:cSld name="Title and Content 7">
    <p:bg>
      <p:bgPr>
        <a:solidFill>
          <a:schemeClr val="lt2"/>
        </a:solidFill>
        <a:effectLst/>
      </p:bgPr>
    </p:bg>
    <p:spTree>
      <p:nvGrpSpPr>
        <p:cNvPr id="1" name="Shape 41"/>
        <p:cNvGrpSpPr/>
        <p:nvPr/>
      </p:nvGrpSpPr>
      <p:grpSpPr>
        <a:xfrm>
          <a:off x="0" y="0"/>
          <a:ext cx="0" cy="0"/>
          <a:chOff x="0" y="0"/>
          <a:chExt cx="0" cy="0"/>
        </a:xfrm>
      </p:grpSpPr>
      <p:grpSp>
        <p:nvGrpSpPr>
          <p:cNvPr id="42" name="Google Shape;42;p18"/>
          <p:cNvGrpSpPr/>
          <p:nvPr/>
        </p:nvGrpSpPr>
        <p:grpSpPr>
          <a:xfrm flipH="1">
            <a:off x="8970744" y="5209684"/>
            <a:ext cx="3221255" cy="1682471"/>
            <a:chOff x="-1483620" y="3988558"/>
            <a:chExt cx="4239452" cy="2903598"/>
          </a:xfrm>
        </p:grpSpPr>
        <p:sp>
          <p:nvSpPr>
            <p:cNvPr id="43" name="Google Shape;43;p18"/>
            <p:cNvSpPr/>
            <p:nvPr/>
          </p:nvSpPr>
          <p:spPr>
            <a:xfrm>
              <a:off x="325717" y="5597818"/>
              <a:ext cx="2430115" cy="1294338"/>
            </a:xfrm>
            <a:custGeom>
              <a:avLst/>
              <a:gdLst/>
              <a:ahLst/>
              <a:cxnLst/>
              <a:rect l="l" t="t" r="r" b="b"/>
              <a:pathLst>
                <a:path w="2430115" h="1294338" extrusionOk="0">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44" name="Google Shape;44;p18"/>
            <p:cNvSpPr/>
            <p:nvPr/>
          </p:nvSpPr>
          <p:spPr>
            <a:xfrm>
              <a:off x="-1483620" y="3988558"/>
              <a:ext cx="2469462" cy="2893553"/>
            </a:xfrm>
            <a:custGeom>
              <a:avLst/>
              <a:gdLst/>
              <a:ahLst/>
              <a:cxnLst/>
              <a:rect l="l" t="t" r="r" b="b"/>
              <a:pathLst>
                <a:path w="2469462" h="2893553" extrusionOk="0">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grpSp>
      <p:sp>
        <p:nvSpPr>
          <p:cNvPr id="45" name="Google Shape;45;p18"/>
          <p:cNvSpPr txBox="1">
            <a:spLocks noGrp="1"/>
          </p:cNvSpPr>
          <p:nvPr>
            <p:ph type="title"/>
          </p:nvPr>
        </p:nvSpPr>
        <p:spPr>
          <a:xfrm>
            <a:off x="914400" y="914400"/>
            <a:ext cx="7534656"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18"/>
          <p:cNvSpPr/>
          <p:nvPr/>
        </p:nvSpPr>
        <p:spPr>
          <a:xfrm rot="10800000">
            <a:off x="-1" y="5010313"/>
            <a:ext cx="3307890" cy="1876021"/>
          </a:xfrm>
          <a:custGeom>
            <a:avLst/>
            <a:gdLst/>
            <a:ahLst/>
            <a:cxnLst/>
            <a:rect l="l" t="t" r="r" b="b"/>
            <a:pathLst>
              <a:path w="3307890" h="1876021" extrusionOk="0">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47" name="Google Shape;47;p18"/>
          <p:cNvSpPr/>
          <p:nvPr/>
        </p:nvSpPr>
        <p:spPr>
          <a:xfrm rot="10800000">
            <a:off x="9394047" y="4650286"/>
            <a:ext cx="1859768" cy="2207713"/>
          </a:xfrm>
          <a:custGeom>
            <a:avLst/>
            <a:gdLst/>
            <a:ahLst/>
            <a:cxnLst/>
            <a:rect l="l" t="t" r="r" b="b"/>
            <a:pathLst>
              <a:path w="1859768" h="2207713" extrusionOk="0">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dk1">
              <a:alpha val="11372"/>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48" name="Google Shape;48;p18"/>
          <p:cNvSpPr/>
          <p:nvPr/>
        </p:nvSpPr>
        <p:spPr>
          <a:xfrm rot="-5400000" flipH="1">
            <a:off x="8812879" y="2130044"/>
            <a:ext cx="5509165" cy="1249078"/>
          </a:xfrm>
          <a:custGeom>
            <a:avLst/>
            <a:gdLst/>
            <a:ahLst/>
            <a:cxnLst/>
            <a:rect l="l" t="t" r="r" b="b"/>
            <a:pathLst>
              <a:path w="5509165" h="1249078" extrusionOk="0">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4941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49" name="Google Shape;49;p18"/>
          <p:cNvSpPr txBox="1">
            <a:spLocks noGrp="1"/>
          </p:cNvSpPr>
          <p:nvPr>
            <p:ph type="body" idx="1"/>
          </p:nvPr>
        </p:nvSpPr>
        <p:spPr>
          <a:xfrm>
            <a:off x="914400" y="2039112"/>
            <a:ext cx="7150608" cy="3356576"/>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Char char="•"/>
              <a:defRPr sz="2000"/>
            </a:lvl1pPr>
            <a:lvl2pPr marL="914400" lvl="1" indent="-342900" algn="l">
              <a:lnSpc>
                <a:spcPct val="90000"/>
              </a:lnSpc>
              <a:spcBef>
                <a:spcPts val="500"/>
              </a:spcBef>
              <a:spcAft>
                <a:spcPts val="0"/>
              </a:spcAft>
              <a:buClr>
                <a:schemeClr val="dk1"/>
              </a:buClr>
              <a:buSzPts val="1800"/>
              <a:buChar char="•"/>
              <a:defRPr sz="1800"/>
            </a:lvl2pPr>
            <a:lvl3pPr marL="1371600" lvl="2" indent="-330200" algn="l">
              <a:lnSpc>
                <a:spcPct val="90000"/>
              </a:lnSpc>
              <a:spcBef>
                <a:spcPts val="500"/>
              </a:spcBef>
              <a:spcAft>
                <a:spcPts val="0"/>
              </a:spcAft>
              <a:buClr>
                <a:schemeClr val="dk1"/>
              </a:buClr>
              <a:buSzPts val="1600"/>
              <a:buChar char="•"/>
              <a:defRPr sz="1600"/>
            </a:lvl3pPr>
            <a:lvl4pPr marL="1828800" lvl="3" indent="-317500" algn="l">
              <a:lnSpc>
                <a:spcPct val="90000"/>
              </a:lnSpc>
              <a:spcBef>
                <a:spcPts val="500"/>
              </a:spcBef>
              <a:spcAft>
                <a:spcPts val="0"/>
              </a:spcAft>
              <a:buClr>
                <a:schemeClr val="dk1"/>
              </a:buClr>
              <a:buSzPts val="1400"/>
              <a:buChar char="•"/>
              <a:defRPr sz="1400"/>
            </a:lvl4pPr>
            <a:lvl5pPr marL="2286000" lvl="4" indent="-317500" algn="l">
              <a:lnSpc>
                <a:spcPct val="90000"/>
              </a:lnSpc>
              <a:spcBef>
                <a:spcPts val="500"/>
              </a:spcBef>
              <a:spcAft>
                <a:spcPts val="0"/>
              </a:spcAft>
              <a:buClr>
                <a:schemeClr val="dk1"/>
              </a:buClr>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18"/>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Quote">
  <p:cSld name="Quote">
    <p:bg>
      <p:bgPr>
        <a:solidFill>
          <a:schemeClr val="lt2"/>
        </a:solidFill>
        <a:effectLst/>
      </p:bgPr>
    </p:bg>
    <p:spTree>
      <p:nvGrpSpPr>
        <p:cNvPr id="1" name="Shape 51"/>
        <p:cNvGrpSpPr/>
        <p:nvPr/>
      </p:nvGrpSpPr>
      <p:grpSpPr>
        <a:xfrm>
          <a:off x="0" y="0"/>
          <a:ext cx="0" cy="0"/>
          <a:chOff x="0" y="0"/>
          <a:chExt cx="0" cy="0"/>
        </a:xfrm>
      </p:grpSpPr>
      <p:sp>
        <p:nvSpPr>
          <p:cNvPr id="52" name="Google Shape;52;p19"/>
          <p:cNvSpPr/>
          <p:nvPr/>
        </p:nvSpPr>
        <p:spPr>
          <a:xfrm>
            <a:off x="1" y="1"/>
            <a:ext cx="3216357" cy="3480449"/>
          </a:xfrm>
          <a:custGeom>
            <a:avLst/>
            <a:gdLst/>
            <a:ahLst/>
            <a:cxnLst/>
            <a:rect l="l" t="t" r="r" b="b"/>
            <a:pathLst>
              <a:path w="3216357" h="3480449" extrusionOk="0">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843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Gill Sans"/>
              <a:ea typeface="Gill Sans"/>
              <a:cs typeface="Gill Sans"/>
              <a:sym typeface="Gill Sans"/>
            </a:endParaRPr>
          </a:p>
        </p:txBody>
      </p:sp>
      <p:sp>
        <p:nvSpPr>
          <p:cNvPr id="53" name="Google Shape;53;p19"/>
          <p:cNvSpPr/>
          <p:nvPr/>
        </p:nvSpPr>
        <p:spPr>
          <a:xfrm>
            <a:off x="9037474" y="1618811"/>
            <a:ext cx="3154526" cy="5229819"/>
          </a:xfrm>
          <a:custGeom>
            <a:avLst/>
            <a:gdLst/>
            <a:ahLst/>
            <a:cxnLst/>
            <a:rect l="l" t="t" r="r" b="b"/>
            <a:pathLst>
              <a:path w="3154526" h="5229819" extrusionOk="0">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rgbClr val="C5C3AD">
              <a:alpha val="32549"/>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pic>
        <p:nvPicPr>
          <p:cNvPr id="54" name="Google Shape;54;p19"/>
          <p:cNvPicPr preferRelativeResize="0"/>
          <p:nvPr/>
        </p:nvPicPr>
        <p:blipFill rotWithShape="1">
          <a:blip r:embed="rId2">
            <a:alphaModFix/>
          </a:blip>
          <a:srcRect l="27188"/>
          <a:stretch/>
        </p:blipFill>
        <p:spPr>
          <a:xfrm>
            <a:off x="-1" y="2673019"/>
            <a:ext cx="1697023" cy="1898712"/>
          </a:xfrm>
          <a:custGeom>
            <a:avLst/>
            <a:gdLst/>
            <a:ahLst/>
            <a:cxnLst/>
            <a:rect l="l" t="t" r="r" b="b"/>
            <a:pathLst>
              <a:path w="1697023" h="1898712" extrusionOk="0">
                <a:moveTo>
                  <a:pt x="0" y="0"/>
                </a:moveTo>
                <a:lnTo>
                  <a:pt x="1697023" y="0"/>
                </a:lnTo>
                <a:lnTo>
                  <a:pt x="1697023" y="1898712"/>
                </a:lnTo>
                <a:lnTo>
                  <a:pt x="0" y="1898712"/>
                </a:lnTo>
                <a:close/>
              </a:path>
            </a:pathLst>
          </a:custGeom>
          <a:noFill/>
          <a:ln>
            <a:noFill/>
          </a:ln>
        </p:spPr>
      </p:pic>
      <p:sp>
        <p:nvSpPr>
          <p:cNvPr id="55" name="Google Shape;55;p19"/>
          <p:cNvSpPr/>
          <p:nvPr/>
        </p:nvSpPr>
        <p:spPr>
          <a:xfrm>
            <a:off x="0" y="2"/>
            <a:ext cx="2476443" cy="3377247"/>
          </a:xfrm>
          <a:custGeom>
            <a:avLst/>
            <a:gdLst/>
            <a:ahLst/>
            <a:cxnLst/>
            <a:rect l="l" t="t" r="r" b="b"/>
            <a:pathLst>
              <a:path w="2476443" h="3377247" extrusionOk="0">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dk1">
              <a:alpha val="11372"/>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56" name="Google Shape;56;p19"/>
          <p:cNvSpPr txBox="1">
            <a:spLocks noGrp="1"/>
          </p:cNvSpPr>
          <p:nvPr>
            <p:ph type="title"/>
          </p:nvPr>
        </p:nvSpPr>
        <p:spPr>
          <a:xfrm>
            <a:off x="914400" y="914400"/>
            <a:ext cx="10360152" cy="2843784"/>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4800"/>
              <a:buFont typeface="Arial"/>
              <a:buNone/>
              <a:defRPr sz="4800" cap="none">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9"/>
          <p:cNvSpPr txBox="1">
            <a:spLocks noGrp="1"/>
          </p:cNvSpPr>
          <p:nvPr>
            <p:ph type="body" idx="1"/>
          </p:nvPr>
        </p:nvSpPr>
        <p:spPr>
          <a:xfrm>
            <a:off x="2041114" y="3825875"/>
            <a:ext cx="8109772" cy="2644775"/>
          </a:xfrm>
          <a:prstGeom prst="rect">
            <a:avLst/>
          </a:prstGeom>
          <a:noFill/>
          <a:ln>
            <a:noFill/>
          </a:ln>
        </p:spPr>
        <p:txBody>
          <a:bodyPr spcFirstLastPara="1" wrap="square" lIns="91425" tIns="45700" rIns="91425" bIns="45700" anchor="t" anchorCtr="0">
            <a:normAutofit/>
          </a:bodyPr>
          <a:lstStyle>
            <a:lvl1pPr marL="457200" lvl="0" indent="-228600" algn="ctr">
              <a:lnSpc>
                <a:spcPct val="100000"/>
              </a:lnSpc>
              <a:spcBef>
                <a:spcPts val="0"/>
              </a:spcBef>
              <a:spcAft>
                <a:spcPts val="0"/>
              </a:spcAft>
              <a:buClr>
                <a:schemeClr val="dk1"/>
              </a:buClr>
              <a:buSzPts val="2400"/>
              <a:buNone/>
              <a:defRPr sz="2400" cap="none"/>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1">
  <p:cSld name="Table 1">
    <p:bg>
      <p:bgPr>
        <a:solidFill>
          <a:schemeClr val="lt2"/>
        </a:solidFill>
        <a:effectLst/>
      </p:bgPr>
    </p:bg>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914400" y="914400"/>
            <a:ext cx="10360152"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914400" y="2039112"/>
            <a:ext cx="4576953" cy="387705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000"/>
              <a:buNone/>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20"/>
          <p:cNvSpPr txBox="1">
            <a:spLocks noGrp="1"/>
          </p:cNvSpPr>
          <p:nvPr>
            <p:ph type="body" idx="2"/>
          </p:nvPr>
        </p:nvSpPr>
        <p:spPr>
          <a:xfrm>
            <a:off x="6357747" y="2039112"/>
            <a:ext cx="4576953" cy="387705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000"/>
              <a:buNone/>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 name="Google Shape;62;p20"/>
          <p:cNvSpPr/>
          <p:nvPr/>
        </p:nvSpPr>
        <p:spPr>
          <a:xfrm>
            <a:off x="0" y="5879804"/>
            <a:ext cx="4707470" cy="978196"/>
          </a:xfrm>
          <a:custGeom>
            <a:avLst/>
            <a:gdLst/>
            <a:ahLst/>
            <a:cxnLst/>
            <a:rect l="l" t="t" r="r" b="b"/>
            <a:pathLst>
              <a:path w="4707470" h="978196" extrusionOk="0">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dk1">
              <a:alpha val="4705"/>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63" name="Google Shape;63;p20"/>
          <p:cNvSpPr/>
          <p:nvPr/>
        </p:nvSpPr>
        <p:spPr>
          <a:xfrm rot="10800000">
            <a:off x="9012497" y="1"/>
            <a:ext cx="3179502" cy="2726160"/>
          </a:xfrm>
          <a:custGeom>
            <a:avLst/>
            <a:gdLst/>
            <a:ahLst/>
            <a:cxnLst/>
            <a:rect l="l" t="t" r="r" b="b"/>
            <a:pathLst>
              <a:path w="3179502" h="2726160" extrusionOk="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Gill Sans"/>
              <a:ea typeface="Gill Sans"/>
              <a:cs typeface="Gill Sans"/>
              <a:sym typeface="Gill Sans"/>
            </a:endParaRPr>
          </a:p>
        </p:txBody>
      </p:sp>
      <p:sp>
        <p:nvSpPr>
          <p:cNvPr id="64" name="Google Shape;64;p20"/>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2">
  <p:cSld name="Two Content 2">
    <p:bg>
      <p:bgPr>
        <a:solidFill>
          <a:schemeClr val="lt2"/>
        </a:solidFill>
        <a:effectLst/>
      </p:bgPr>
    </p:bg>
    <p:spTree>
      <p:nvGrpSpPr>
        <p:cNvPr id="1" name="Shape 65"/>
        <p:cNvGrpSpPr/>
        <p:nvPr/>
      </p:nvGrpSpPr>
      <p:grpSpPr>
        <a:xfrm>
          <a:off x="0" y="0"/>
          <a:ext cx="0" cy="0"/>
          <a:chOff x="0" y="0"/>
          <a:chExt cx="0" cy="0"/>
        </a:xfrm>
      </p:grpSpPr>
      <p:grpSp>
        <p:nvGrpSpPr>
          <p:cNvPr id="66" name="Google Shape;66;p21"/>
          <p:cNvGrpSpPr/>
          <p:nvPr/>
        </p:nvGrpSpPr>
        <p:grpSpPr>
          <a:xfrm>
            <a:off x="1" y="1"/>
            <a:ext cx="12192000" cy="6800411"/>
            <a:chOff x="1" y="1"/>
            <a:chExt cx="12192000" cy="6800411"/>
          </a:xfrm>
        </p:grpSpPr>
        <p:sp>
          <p:nvSpPr>
            <p:cNvPr id="67" name="Google Shape;67;p21"/>
            <p:cNvSpPr/>
            <p:nvPr/>
          </p:nvSpPr>
          <p:spPr>
            <a:xfrm>
              <a:off x="1" y="1"/>
              <a:ext cx="3097831" cy="2532431"/>
            </a:xfrm>
            <a:custGeom>
              <a:avLst/>
              <a:gdLst/>
              <a:ahLst/>
              <a:cxnLst/>
              <a:rect l="l" t="t" r="r" b="b"/>
              <a:pathLst>
                <a:path w="3097831" h="2532431" extrusionOk="0">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dk2">
                <a:alpha val="941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68" name="Google Shape;68;p21"/>
            <p:cNvSpPr/>
            <p:nvPr/>
          </p:nvSpPr>
          <p:spPr>
            <a:xfrm>
              <a:off x="9164166" y="2461367"/>
              <a:ext cx="3027835" cy="4339045"/>
            </a:xfrm>
            <a:custGeom>
              <a:avLst/>
              <a:gdLst/>
              <a:ahLst/>
              <a:cxnLst/>
              <a:rect l="l" t="t" r="r" b="b"/>
              <a:pathLst>
                <a:path w="3027835" h="4339045" extrusionOk="0">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dk2">
                <a:alpha val="941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grpSp>
      <p:sp>
        <p:nvSpPr>
          <p:cNvPr id="69" name="Google Shape;69;p21"/>
          <p:cNvSpPr txBox="1">
            <a:spLocks noGrp="1"/>
          </p:cNvSpPr>
          <p:nvPr>
            <p:ph type="title"/>
          </p:nvPr>
        </p:nvSpPr>
        <p:spPr>
          <a:xfrm>
            <a:off x="914400" y="914400"/>
            <a:ext cx="10360152"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1"/>
          <p:cNvSpPr txBox="1">
            <a:spLocks noGrp="1"/>
          </p:cNvSpPr>
          <p:nvPr>
            <p:ph type="body" idx="1"/>
          </p:nvPr>
        </p:nvSpPr>
        <p:spPr>
          <a:xfrm>
            <a:off x="914399" y="2039112"/>
            <a:ext cx="3364992" cy="3904488"/>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Font typeface="Arial"/>
              <a:buAutoNum type="arabicPeriod"/>
              <a:defRPr sz="2000"/>
            </a:lvl1pPr>
            <a:lvl2pPr marL="914400" lvl="1" indent="-355600" algn="l">
              <a:lnSpc>
                <a:spcPct val="90000"/>
              </a:lnSpc>
              <a:spcBef>
                <a:spcPts val="1000"/>
              </a:spcBef>
              <a:spcAft>
                <a:spcPts val="0"/>
              </a:spcAft>
              <a:buClr>
                <a:schemeClr val="dk1"/>
              </a:buClr>
              <a:buSzPts val="2000"/>
              <a:buFont typeface="Arial"/>
              <a:buAutoNum type="alphaLcPeriod"/>
              <a:defRPr sz="2000"/>
            </a:lvl2pPr>
            <a:lvl3pPr marL="1371600" lvl="2" indent="-355600" algn="l">
              <a:lnSpc>
                <a:spcPct val="90000"/>
              </a:lnSpc>
              <a:spcBef>
                <a:spcPts val="1000"/>
              </a:spcBef>
              <a:spcAft>
                <a:spcPts val="0"/>
              </a:spcAft>
              <a:buClr>
                <a:schemeClr val="dk1"/>
              </a:buClr>
              <a:buSzPts val="2000"/>
              <a:buFont typeface="Arial"/>
              <a:buAutoNum type="arabicParenR"/>
              <a:defRPr sz="2000"/>
            </a:lvl3pPr>
            <a:lvl4pPr marL="1828800" lvl="3" indent="-355600" algn="l">
              <a:lnSpc>
                <a:spcPct val="90000"/>
              </a:lnSpc>
              <a:spcBef>
                <a:spcPts val="1000"/>
              </a:spcBef>
              <a:spcAft>
                <a:spcPts val="0"/>
              </a:spcAft>
              <a:buClr>
                <a:schemeClr val="dk1"/>
              </a:buClr>
              <a:buSzPts val="2000"/>
              <a:buFont typeface="Arial"/>
              <a:buAutoNum type="alphaLcParenR"/>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1"/>
          <p:cNvSpPr txBox="1">
            <a:spLocks noGrp="1"/>
          </p:cNvSpPr>
          <p:nvPr>
            <p:ph type="body" idx="2"/>
          </p:nvPr>
        </p:nvSpPr>
        <p:spPr>
          <a:xfrm>
            <a:off x="4743451" y="2039112"/>
            <a:ext cx="6537960" cy="39044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000"/>
              <a:buNone/>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2" name="Google Shape;72;p21"/>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Title Content and Picture">
  <p:cSld name="Title Content and Picture">
    <p:bg>
      <p:bgPr>
        <a:solidFill>
          <a:schemeClr val="lt2"/>
        </a:solidFill>
        <a:effectLst/>
      </p:bgPr>
    </p:bg>
    <p:spTree>
      <p:nvGrpSpPr>
        <p:cNvPr id="1" name="Shape 73"/>
        <p:cNvGrpSpPr/>
        <p:nvPr/>
      </p:nvGrpSpPr>
      <p:grpSpPr>
        <a:xfrm>
          <a:off x="0" y="0"/>
          <a:ext cx="0" cy="0"/>
          <a:chOff x="0" y="0"/>
          <a:chExt cx="0" cy="0"/>
        </a:xfrm>
      </p:grpSpPr>
      <p:sp>
        <p:nvSpPr>
          <p:cNvPr id="74" name="Google Shape;74;p22"/>
          <p:cNvSpPr/>
          <p:nvPr/>
        </p:nvSpPr>
        <p:spPr>
          <a:xfrm>
            <a:off x="0" y="0"/>
            <a:ext cx="4303817" cy="6100294"/>
          </a:xfrm>
          <a:custGeom>
            <a:avLst/>
            <a:gdLst/>
            <a:ahLst/>
            <a:cxnLst/>
            <a:rect l="l" t="t" r="r" b="b"/>
            <a:pathLst>
              <a:path w="4303817" h="6100294" extrusionOk="0">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4313"/>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75" name="Google Shape;75;p22"/>
          <p:cNvSpPr/>
          <p:nvPr/>
        </p:nvSpPr>
        <p:spPr>
          <a:xfrm rot="5400000">
            <a:off x="7072129" y="3184875"/>
            <a:ext cx="3027835" cy="4339045"/>
          </a:xfrm>
          <a:custGeom>
            <a:avLst/>
            <a:gdLst/>
            <a:ahLst/>
            <a:cxnLst/>
            <a:rect l="l" t="t" r="r" b="b"/>
            <a:pathLst>
              <a:path w="3027835" h="4339045" extrusionOk="0">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dk2">
              <a:alpha val="941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76" name="Google Shape;76;p22"/>
          <p:cNvSpPr txBox="1">
            <a:spLocks noGrp="1"/>
          </p:cNvSpPr>
          <p:nvPr>
            <p:ph type="title"/>
          </p:nvPr>
        </p:nvSpPr>
        <p:spPr>
          <a:xfrm>
            <a:off x="914400" y="914400"/>
            <a:ext cx="7534656"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2"/>
          <p:cNvSpPr txBox="1">
            <a:spLocks noGrp="1"/>
          </p:cNvSpPr>
          <p:nvPr>
            <p:ph type="body" idx="1"/>
          </p:nvPr>
        </p:nvSpPr>
        <p:spPr>
          <a:xfrm>
            <a:off x="914399" y="2039111"/>
            <a:ext cx="5650992" cy="39044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000"/>
              <a:buNone/>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8" name="Google Shape;78;p22"/>
          <p:cNvSpPr>
            <a:spLocks noGrp="1"/>
          </p:cNvSpPr>
          <p:nvPr>
            <p:ph type="pic" idx="2"/>
          </p:nvPr>
        </p:nvSpPr>
        <p:spPr>
          <a:xfrm>
            <a:off x="7623125" y="-20757"/>
            <a:ext cx="4589511" cy="6555026"/>
          </a:xfrm>
          <a:prstGeom prst="rect">
            <a:avLst/>
          </a:prstGeom>
          <a:solidFill>
            <a:schemeClr val="accent3"/>
          </a:solidFill>
          <a:ln>
            <a:noFill/>
          </a:ln>
        </p:spPr>
      </p:sp>
      <p:sp>
        <p:nvSpPr>
          <p:cNvPr id="79" name="Google Shape;79;p22"/>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Two Content 2">
  <p:cSld name="Title and Two Content 2">
    <p:bg>
      <p:bgPr>
        <a:solidFill>
          <a:schemeClr val="lt2"/>
        </a:solidFill>
        <a:effectLst/>
      </p:bgPr>
    </p:bg>
    <p:spTree>
      <p:nvGrpSpPr>
        <p:cNvPr id="1" name="Shape 80"/>
        <p:cNvGrpSpPr/>
        <p:nvPr/>
      </p:nvGrpSpPr>
      <p:grpSpPr>
        <a:xfrm>
          <a:off x="0" y="0"/>
          <a:ext cx="0" cy="0"/>
          <a:chOff x="0" y="0"/>
          <a:chExt cx="0" cy="0"/>
        </a:xfrm>
      </p:grpSpPr>
      <p:sp>
        <p:nvSpPr>
          <p:cNvPr id="81" name="Google Shape;81;p23"/>
          <p:cNvSpPr/>
          <p:nvPr/>
        </p:nvSpPr>
        <p:spPr>
          <a:xfrm rot="5400000">
            <a:off x="10423648" y="-93866"/>
            <a:ext cx="1698615" cy="1838087"/>
          </a:xfrm>
          <a:custGeom>
            <a:avLst/>
            <a:gdLst/>
            <a:ahLst/>
            <a:cxnLst/>
            <a:rect l="l" t="t" r="r" b="b"/>
            <a:pathLst>
              <a:path w="3216357" h="3480449" extrusionOk="0">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843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Gill Sans"/>
              <a:ea typeface="Gill Sans"/>
              <a:cs typeface="Gill Sans"/>
              <a:sym typeface="Gill Sans"/>
            </a:endParaRPr>
          </a:p>
        </p:txBody>
      </p:sp>
      <p:sp>
        <p:nvSpPr>
          <p:cNvPr id="82" name="Google Shape;82;p23"/>
          <p:cNvSpPr/>
          <p:nvPr/>
        </p:nvSpPr>
        <p:spPr>
          <a:xfrm>
            <a:off x="6381060" y="-24130"/>
            <a:ext cx="5371060" cy="6899910"/>
          </a:xfrm>
          <a:custGeom>
            <a:avLst/>
            <a:gdLst/>
            <a:ahLst/>
            <a:cxnLst/>
            <a:rect l="l" t="t" r="r" b="b"/>
            <a:pathLst>
              <a:path w="5371060" h="6899910" extrusionOk="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83" name="Google Shape;83;p23"/>
          <p:cNvSpPr/>
          <p:nvPr/>
        </p:nvSpPr>
        <p:spPr>
          <a:xfrm>
            <a:off x="1" y="1"/>
            <a:ext cx="3097831" cy="2532431"/>
          </a:xfrm>
          <a:custGeom>
            <a:avLst/>
            <a:gdLst/>
            <a:ahLst/>
            <a:cxnLst/>
            <a:rect l="l" t="t" r="r" b="b"/>
            <a:pathLst>
              <a:path w="3097831" h="2532431" extrusionOk="0">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dk2">
              <a:alpha val="941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cxnSp>
        <p:nvCxnSpPr>
          <p:cNvPr id="84" name="Google Shape;84;p23"/>
          <p:cNvCxnSpPr/>
          <p:nvPr/>
        </p:nvCxnSpPr>
        <p:spPr>
          <a:xfrm>
            <a:off x="10938933" y="6327754"/>
            <a:ext cx="414867" cy="0"/>
          </a:xfrm>
          <a:prstGeom prst="straightConnector1">
            <a:avLst/>
          </a:prstGeom>
          <a:noFill/>
          <a:ln w="15875" cap="flat" cmpd="sng">
            <a:solidFill>
              <a:schemeClr val="dk1"/>
            </a:solidFill>
            <a:prstDash val="solid"/>
            <a:miter lim="800000"/>
            <a:headEnd type="none" w="sm" len="sm"/>
            <a:tailEnd type="none" w="sm" len="sm"/>
          </a:ln>
        </p:spPr>
      </p:cxnSp>
      <p:sp>
        <p:nvSpPr>
          <p:cNvPr id="85" name="Google Shape;85;p23"/>
          <p:cNvSpPr txBox="1">
            <a:spLocks noGrp="1"/>
          </p:cNvSpPr>
          <p:nvPr>
            <p:ph type="title"/>
          </p:nvPr>
        </p:nvSpPr>
        <p:spPr>
          <a:xfrm>
            <a:off x="914400" y="914400"/>
            <a:ext cx="10360152"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3"/>
          <p:cNvSpPr txBox="1">
            <a:spLocks noGrp="1"/>
          </p:cNvSpPr>
          <p:nvPr>
            <p:ph type="body" idx="1"/>
          </p:nvPr>
        </p:nvSpPr>
        <p:spPr>
          <a:xfrm>
            <a:off x="914399" y="2039111"/>
            <a:ext cx="2816352" cy="38404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000"/>
              <a:buNone/>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7" name="Google Shape;87;p23"/>
          <p:cNvSpPr txBox="1">
            <a:spLocks noGrp="1"/>
          </p:cNvSpPr>
          <p:nvPr>
            <p:ph type="body" idx="2"/>
          </p:nvPr>
        </p:nvSpPr>
        <p:spPr>
          <a:xfrm>
            <a:off x="4097800" y="2039111"/>
            <a:ext cx="6949440" cy="3840480"/>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Font typeface="Courier New"/>
              <a:buChar char="o"/>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8" name="Google Shape;88;p23"/>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ntent">
  <p:cSld name="Title and Two Content">
    <p:bg>
      <p:bgPr>
        <a:solidFill>
          <a:schemeClr val="lt2"/>
        </a:solidFill>
        <a:effectLst/>
      </p:bgPr>
    </p:bg>
    <p:spTree>
      <p:nvGrpSpPr>
        <p:cNvPr id="1" name="Shape 89"/>
        <p:cNvGrpSpPr/>
        <p:nvPr/>
      </p:nvGrpSpPr>
      <p:grpSpPr>
        <a:xfrm>
          <a:off x="0" y="0"/>
          <a:ext cx="0" cy="0"/>
          <a:chOff x="0" y="0"/>
          <a:chExt cx="0" cy="0"/>
        </a:xfrm>
      </p:grpSpPr>
      <p:sp>
        <p:nvSpPr>
          <p:cNvPr id="90" name="Google Shape;90;p24"/>
          <p:cNvSpPr/>
          <p:nvPr/>
        </p:nvSpPr>
        <p:spPr>
          <a:xfrm>
            <a:off x="4600810" y="0"/>
            <a:ext cx="7591189" cy="6858000"/>
          </a:xfrm>
          <a:custGeom>
            <a:avLst/>
            <a:gdLst/>
            <a:ahLst/>
            <a:cxnLst/>
            <a:rect l="l" t="t" r="r" b="b"/>
            <a:pathLst>
              <a:path w="7591189" h="6858000" extrusionOk="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91" name="Google Shape;91;p24"/>
          <p:cNvSpPr/>
          <p:nvPr/>
        </p:nvSpPr>
        <p:spPr>
          <a:xfrm>
            <a:off x="6134000" y="-30589"/>
            <a:ext cx="5047481" cy="6915258"/>
          </a:xfrm>
          <a:custGeom>
            <a:avLst/>
            <a:gdLst/>
            <a:ahLst/>
            <a:cxnLst/>
            <a:rect l="l" t="t" r="r" b="b"/>
            <a:pathLst>
              <a:path w="5047481" h="6915258" extrusionOk="0">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cmpd="sng">
            <a:solidFill>
              <a:schemeClr val="accent1">
                <a:alpha val="49411"/>
              </a:schemeClr>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92" name="Google Shape;92;p24"/>
          <p:cNvSpPr txBox="1">
            <a:spLocks noGrp="1"/>
          </p:cNvSpPr>
          <p:nvPr>
            <p:ph type="title"/>
          </p:nvPr>
        </p:nvSpPr>
        <p:spPr>
          <a:xfrm>
            <a:off x="914400" y="914400"/>
            <a:ext cx="10360152"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24"/>
          <p:cNvSpPr txBox="1">
            <a:spLocks noGrp="1"/>
          </p:cNvSpPr>
          <p:nvPr>
            <p:ph type="body" idx="1"/>
          </p:nvPr>
        </p:nvSpPr>
        <p:spPr>
          <a:xfrm>
            <a:off x="914399" y="2039111"/>
            <a:ext cx="6729984" cy="3840480"/>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Font typeface="Courier New"/>
              <a:buChar char="o"/>
              <a:defRPr sz="2000" cap="none"/>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 name="Google Shape;94;p24"/>
          <p:cNvSpPr txBox="1">
            <a:spLocks noGrp="1"/>
          </p:cNvSpPr>
          <p:nvPr>
            <p:ph type="body" idx="2"/>
          </p:nvPr>
        </p:nvSpPr>
        <p:spPr>
          <a:xfrm>
            <a:off x="8113472" y="2039111"/>
            <a:ext cx="3163824" cy="384048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000"/>
              <a:buNone/>
              <a:defRPr sz="2000"/>
            </a:lvl1pPr>
            <a:lvl2pPr marL="914400" lvl="1" indent="-355600" algn="l">
              <a:lnSpc>
                <a:spcPct val="90000"/>
              </a:lnSpc>
              <a:spcBef>
                <a:spcPts val="1000"/>
              </a:spcBef>
              <a:spcAft>
                <a:spcPts val="0"/>
              </a:spcAft>
              <a:buClr>
                <a:schemeClr val="dk1"/>
              </a:buClr>
              <a:buSzPts val="2000"/>
              <a:buFont typeface="Courier New"/>
              <a:buChar char="o"/>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24"/>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5">
  <p:cSld name="Title and Content 5">
    <p:bg>
      <p:bgPr>
        <a:solidFill>
          <a:schemeClr val="lt2"/>
        </a:solidFill>
        <a:effectLst/>
      </p:bgPr>
    </p:bg>
    <p:spTree>
      <p:nvGrpSpPr>
        <p:cNvPr id="1" name="Shape 96"/>
        <p:cNvGrpSpPr/>
        <p:nvPr/>
      </p:nvGrpSpPr>
      <p:grpSpPr>
        <a:xfrm>
          <a:off x="0" y="0"/>
          <a:ext cx="0" cy="0"/>
          <a:chOff x="0" y="0"/>
          <a:chExt cx="0" cy="0"/>
        </a:xfrm>
      </p:grpSpPr>
      <p:sp>
        <p:nvSpPr>
          <p:cNvPr id="97" name="Google Shape;97;p25"/>
          <p:cNvSpPr/>
          <p:nvPr/>
        </p:nvSpPr>
        <p:spPr>
          <a:xfrm>
            <a:off x="0" y="3271424"/>
            <a:ext cx="12192000" cy="3586577"/>
          </a:xfrm>
          <a:custGeom>
            <a:avLst/>
            <a:gdLst/>
            <a:ahLst/>
            <a:cxnLst/>
            <a:rect l="l" t="t" r="r" b="b"/>
            <a:pathLst>
              <a:path w="12192000" h="3586577" extrusionOk="0">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49411"/>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98" name="Google Shape;98;p25"/>
          <p:cNvSpPr/>
          <p:nvPr/>
        </p:nvSpPr>
        <p:spPr>
          <a:xfrm>
            <a:off x="5591140" y="1"/>
            <a:ext cx="5362677" cy="590065"/>
          </a:xfrm>
          <a:custGeom>
            <a:avLst/>
            <a:gdLst/>
            <a:ahLst/>
            <a:cxnLst/>
            <a:rect l="l" t="t" r="r" b="b"/>
            <a:pathLst>
              <a:path w="5362677" h="590065" extrusionOk="0">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99" name="Google Shape;99;p25"/>
          <p:cNvSpPr txBox="1">
            <a:spLocks noGrp="1"/>
          </p:cNvSpPr>
          <p:nvPr>
            <p:ph type="title"/>
          </p:nvPr>
        </p:nvSpPr>
        <p:spPr>
          <a:xfrm>
            <a:off x="914400" y="914400"/>
            <a:ext cx="10360152" cy="9144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25"/>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Closing">
  <p:cSld name="Closing">
    <p:bg>
      <p:bgPr>
        <a:solidFill>
          <a:schemeClr val="lt2"/>
        </a:solidFill>
        <a:effectLst/>
      </p:bgPr>
    </p:bg>
    <p:spTree>
      <p:nvGrpSpPr>
        <p:cNvPr id="1" name="Shape 101"/>
        <p:cNvGrpSpPr/>
        <p:nvPr/>
      </p:nvGrpSpPr>
      <p:grpSpPr>
        <a:xfrm>
          <a:off x="0" y="0"/>
          <a:ext cx="0" cy="0"/>
          <a:chOff x="0" y="0"/>
          <a:chExt cx="0" cy="0"/>
        </a:xfrm>
      </p:grpSpPr>
      <p:sp>
        <p:nvSpPr>
          <p:cNvPr id="102" name="Google Shape;102;p26"/>
          <p:cNvSpPr/>
          <p:nvPr/>
        </p:nvSpPr>
        <p:spPr>
          <a:xfrm>
            <a:off x="-17145" y="3001406"/>
            <a:ext cx="3865902" cy="3856595"/>
          </a:xfrm>
          <a:custGeom>
            <a:avLst/>
            <a:gdLst/>
            <a:ahLst/>
            <a:cxnLst/>
            <a:rect l="l" t="t" r="r" b="b"/>
            <a:pathLst>
              <a:path w="3865902" h="3856595" extrusionOk="0">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Gill Sans"/>
              <a:ea typeface="Gill Sans"/>
              <a:cs typeface="Gill Sans"/>
              <a:sym typeface="Gill Sans"/>
            </a:endParaRPr>
          </a:p>
        </p:txBody>
      </p:sp>
      <p:sp>
        <p:nvSpPr>
          <p:cNvPr id="103" name="Google Shape;103;p26"/>
          <p:cNvSpPr/>
          <p:nvPr/>
        </p:nvSpPr>
        <p:spPr>
          <a:xfrm>
            <a:off x="1" y="-1"/>
            <a:ext cx="4267591" cy="2882748"/>
          </a:xfrm>
          <a:custGeom>
            <a:avLst/>
            <a:gdLst/>
            <a:ahLst/>
            <a:cxnLst/>
            <a:rect l="l" t="t" r="r" b="b"/>
            <a:pathLst>
              <a:path w="4267591" h="2882748" extrusionOk="0">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dk1">
              <a:alpha val="12549"/>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104" name="Google Shape;104;p26"/>
          <p:cNvSpPr/>
          <p:nvPr/>
        </p:nvSpPr>
        <p:spPr>
          <a:xfrm>
            <a:off x="10530567" y="1187801"/>
            <a:ext cx="1678579" cy="5460561"/>
          </a:xfrm>
          <a:custGeom>
            <a:avLst/>
            <a:gdLst/>
            <a:ahLst/>
            <a:cxnLst/>
            <a:rect l="l" t="t" r="r" b="b"/>
            <a:pathLst>
              <a:path w="1678579" h="5460561" extrusionOk="0">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105" name="Google Shape;105;p26"/>
          <p:cNvSpPr txBox="1">
            <a:spLocks noGrp="1"/>
          </p:cNvSpPr>
          <p:nvPr>
            <p:ph type="ctrTitle"/>
          </p:nvPr>
        </p:nvSpPr>
        <p:spPr>
          <a:xfrm>
            <a:off x="914400" y="914400"/>
            <a:ext cx="5641848" cy="50292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4800"/>
              <a:buFont typeface="Arial"/>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26"/>
          <p:cNvSpPr txBox="1">
            <a:spLocks noGrp="1"/>
          </p:cNvSpPr>
          <p:nvPr>
            <p:ph type="body" idx="1"/>
          </p:nvPr>
        </p:nvSpPr>
        <p:spPr>
          <a:xfrm>
            <a:off x="6848856" y="914400"/>
            <a:ext cx="3867912" cy="50292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dk1"/>
              </a:buClr>
              <a:buSzPts val="2000"/>
              <a:buFont typeface="Courier New"/>
              <a:buNone/>
              <a:defRPr sz="2000" cap="none"/>
            </a:lvl1pPr>
            <a:lvl2pPr marL="914400" lvl="1" indent="-228600" algn="l">
              <a:lnSpc>
                <a:spcPct val="90000"/>
              </a:lnSpc>
              <a:spcBef>
                <a:spcPts val="1000"/>
              </a:spcBef>
              <a:spcAft>
                <a:spcPts val="0"/>
              </a:spcAft>
              <a:buClr>
                <a:schemeClr val="dk1"/>
              </a:buClr>
              <a:buSzPts val="2000"/>
              <a:buFont typeface="Courier New"/>
              <a:buNone/>
              <a:defRPr sz="2000"/>
            </a:lvl2pPr>
            <a:lvl3pPr marL="1371600" lvl="2" indent="-355600" algn="l">
              <a:lnSpc>
                <a:spcPct val="90000"/>
              </a:lnSpc>
              <a:spcBef>
                <a:spcPts val="1000"/>
              </a:spcBef>
              <a:spcAft>
                <a:spcPts val="0"/>
              </a:spcAft>
              <a:buClr>
                <a:schemeClr val="dk1"/>
              </a:buClr>
              <a:buSzPts val="2000"/>
              <a:buFont typeface="Courier New"/>
              <a:buChar char="o"/>
              <a:defRPr sz="2000"/>
            </a:lvl3pPr>
            <a:lvl4pPr marL="1828800" lvl="3" indent="-355600" algn="l">
              <a:lnSpc>
                <a:spcPct val="90000"/>
              </a:lnSpc>
              <a:spcBef>
                <a:spcPts val="1000"/>
              </a:spcBef>
              <a:spcAft>
                <a:spcPts val="0"/>
              </a:spcAft>
              <a:buClr>
                <a:schemeClr val="dk1"/>
              </a:buClr>
              <a:buSzPts val="2000"/>
              <a:buFont typeface="Courier New"/>
              <a:buChar char="o"/>
              <a:defRPr sz="2000"/>
            </a:lvl4pPr>
            <a:lvl5pPr marL="2286000" lvl="4" indent="-355600" algn="l">
              <a:lnSpc>
                <a:spcPct val="90000"/>
              </a:lnSpc>
              <a:spcBef>
                <a:spcPts val="1000"/>
              </a:spcBef>
              <a:spcAft>
                <a:spcPts val="0"/>
              </a:spcAft>
              <a:buClr>
                <a:schemeClr val="dk1"/>
              </a:buClr>
              <a:buSzPts val="2000"/>
              <a:buFont typeface="Courier New"/>
              <a:buChar char="o"/>
              <a:defRPr sz="20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p:cSld name="Blank">
    <p:bg>
      <p:bgPr>
        <a:solidFill>
          <a:schemeClr val="lt2"/>
        </a:solidFill>
        <a:effectLst/>
      </p:bgPr>
    </p:bg>
    <p:spTree>
      <p:nvGrpSpPr>
        <p:cNvPr id="1" name="Shape 107"/>
        <p:cNvGrpSpPr/>
        <p:nvPr/>
      </p:nvGrpSpPr>
      <p:grpSpPr>
        <a:xfrm>
          <a:off x="0" y="0"/>
          <a:ext cx="0" cy="0"/>
          <a:chOff x="0" y="0"/>
          <a:chExt cx="0" cy="0"/>
        </a:xfrm>
      </p:grpSpPr>
      <p:grpSp>
        <p:nvGrpSpPr>
          <p:cNvPr id="108" name="Google Shape;108;p27"/>
          <p:cNvGrpSpPr/>
          <p:nvPr/>
        </p:nvGrpSpPr>
        <p:grpSpPr>
          <a:xfrm flipH="1">
            <a:off x="8970744" y="5209684"/>
            <a:ext cx="3221255" cy="1682471"/>
            <a:chOff x="-1483620" y="3988558"/>
            <a:chExt cx="4239452" cy="2903598"/>
          </a:xfrm>
        </p:grpSpPr>
        <p:sp>
          <p:nvSpPr>
            <p:cNvPr id="109" name="Google Shape;109;p27"/>
            <p:cNvSpPr/>
            <p:nvPr/>
          </p:nvSpPr>
          <p:spPr>
            <a:xfrm>
              <a:off x="325717" y="5597818"/>
              <a:ext cx="2430115" cy="1294338"/>
            </a:xfrm>
            <a:custGeom>
              <a:avLst/>
              <a:gdLst/>
              <a:ahLst/>
              <a:cxnLst/>
              <a:rect l="l" t="t" r="r" b="b"/>
              <a:pathLst>
                <a:path w="2430115" h="1294338" extrusionOk="0">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110" name="Google Shape;110;p27"/>
            <p:cNvSpPr/>
            <p:nvPr/>
          </p:nvSpPr>
          <p:spPr>
            <a:xfrm>
              <a:off x="-1483620" y="3988558"/>
              <a:ext cx="2469462" cy="2893553"/>
            </a:xfrm>
            <a:custGeom>
              <a:avLst/>
              <a:gdLst/>
              <a:ahLst/>
              <a:cxnLst/>
              <a:rect l="l" t="t" r="r" b="b"/>
              <a:pathLst>
                <a:path w="2469462" h="2893553" extrusionOk="0">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cmpd="sng">
              <a:solidFill>
                <a:schemeClr val="accent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grpSp>
      <p:sp>
        <p:nvSpPr>
          <p:cNvPr id="111" name="Google Shape;111;p27"/>
          <p:cNvSpPr/>
          <p:nvPr/>
        </p:nvSpPr>
        <p:spPr>
          <a:xfrm rot="10800000">
            <a:off x="10332231" y="4321742"/>
            <a:ext cx="1859768" cy="2536257"/>
          </a:xfrm>
          <a:custGeom>
            <a:avLst/>
            <a:gdLst/>
            <a:ahLst/>
            <a:cxnLst/>
            <a:rect l="l" t="t" r="r" b="b"/>
            <a:pathLst>
              <a:path w="2476443" h="3377247" extrusionOk="0">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dk1">
              <a:alpha val="11372"/>
            </a:scheme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Gill Sans"/>
              <a:ea typeface="Gill Sans"/>
              <a:cs typeface="Gill Sans"/>
              <a:sym typeface="Gill Sans"/>
            </a:endParaRPr>
          </a:p>
        </p:txBody>
      </p:sp>
      <p:sp>
        <p:nvSpPr>
          <p:cNvPr id="112" name="Google Shape;112;p27"/>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l">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6000"/>
              <a:buFont typeface="Arial"/>
              <a:buNone/>
              <a:defRPr sz="60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Gill Sans"/>
                <a:ea typeface="Gill Sans"/>
                <a:cs typeface="Gill Sans"/>
                <a:sym typeface="Gill Sans"/>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Gill Sans"/>
                <a:ea typeface="Gill Sans"/>
                <a:cs typeface="Gill Sans"/>
                <a:sym typeface="Gill Sans"/>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Gill Sans"/>
                <a:ea typeface="Gill Sans"/>
                <a:cs typeface="Gill Sans"/>
                <a:sym typeface="Gill Sans"/>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ill Sans"/>
                <a:ea typeface="Gill Sans"/>
                <a:cs typeface="Gill Sans"/>
                <a:sym typeface="Gill Sans"/>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ill Sans"/>
                <a:ea typeface="Gill Sans"/>
                <a:cs typeface="Gill Sans"/>
                <a:sym typeface="Gill San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ill Sans"/>
                <a:ea typeface="Gill Sans"/>
                <a:cs typeface="Gill Sans"/>
                <a:sym typeface="Gill Sans"/>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ill Sans"/>
                <a:ea typeface="Gill Sans"/>
                <a:cs typeface="Gill Sans"/>
                <a:sym typeface="Gill Sans"/>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ill Sans"/>
                <a:ea typeface="Gill Sans"/>
                <a:cs typeface="Gill Sans"/>
                <a:sym typeface="Gill Sans"/>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ill Sans"/>
                <a:ea typeface="Gill Sans"/>
                <a:cs typeface="Gill Sans"/>
                <a:sym typeface="Gill Sans"/>
              </a:defRPr>
            </a:lvl9pPr>
          </a:lstStyle>
          <a:p>
            <a:endParaRPr/>
          </a:p>
        </p:txBody>
      </p:sp>
      <p:sp>
        <p:nvSpPr>
          <p:cNvPr id="12" name="Google Shape;12;p13"/>
          <p:cNvSpPr txBox="1">
            <a:spLocks noGrp="1"/>
          </p:cNvSpPr>
          <p:nvPr>
            <p:ph type="dt" idx="10"/>
          </p:nvPr>
        </p:nvSpPr>
        <p:spPr>
          <a:xfrm>
            <a:off x="365760" y="6464808"/>
            <a:ext cx="987552" cy="310896"/>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Gill Sans"/>
                <a:ea typeface="Gill Sans"/>
                <a:cs typeface="Gill Sans"/>
                <a:sym typeface="Gill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9pPr>
          </a:lstStyle>
          <a:p>
            <a:endParaRPr/>
          </a:p>
        </p:txBody>
      </p:sp>
      <p:sp>
        <p:nvSpPr>
          <p:cNvPr id="13" name="Google Shape;13;p13"/>
          <p:cNvSpPr txBox="1">
            <a:spLocks noGrp="1"/>
          </p:cNvSpPr>
          <p:nvPr>
            <p:ph type="ftr" idx="11"/>
          </p:nvPr>
        </p:nvSpPr>
        <p:spPr>
          <a:xfrm>
            <a:off x="4379976" y="6464808"/>
            <a:ext cx="3438144" cy="310896"/>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chemeClr val="dk1"/>
                </a:solidFill>
                <a:latin typeface="Gill Sans"/>
                <a:ea typeface="Gill Sans"/>
                <a:cs typeface="Gill Sans"/>
                <a:sym typeface="Gill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ill Sans"/>
                <a:ea typeface="Gill Sans"/>
                <a:cs typeface="Gill Sans"/>
                <a:sym typeface="Gill Sans"/>
              </a:defRPr>
            </a:lvl9pPr>
          </a:lstStyle>
          <a:p>
            <a:endParaRPr/>
          </a:p>
        </p:txBody>
      </p:sp>
      <p:sp>
        <p:nvSpPr>
          <p:cNvPr id="14" name="Google Shape;14;p13"/>
          <p:cNvSpPr txBox="1">
            <a:spLocks noGrp="1"/>
          </p:cNvSpPr>
          <p:nvPr>
            <p:ph type="sldNum" idx="12"/>
          </p:nvPr>
        </p:nvSpPr>
        <p:spPr>
          <a:xfrm>
            <a:off x="11353800" y="5879804"/>
            <a:ext cx="661416" cy="895899"/>
          </a:xfrm>
          <a:prstGeom prst="rect">
            <a:avLst/>
          </a:prstGeom>
          <a:noFill/>
          <a:ln>
            <a:noFill/>
          </a:ln>
        </p:spPr>
        <p:txBody>
          <a:bodyPr spcFirstLastPara="1" wrap="square" lIns="91425" tIns="45700" rIns="91425" bIns="45700" anchor="ctr" anchorCtr="0">
            <a:noAutofit/>
          </a:bodyPr>
          <a:lstStyle>
            <a:lvl1pPr marL="0" marR="0" lvl="0"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1pPr>
            <a:lvl2pPr marL="0" marR="0" lvl="1"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2pPr>
            <a:lvl3pPr marL="0" marR="0" lvl="2"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3pPr>
            <a:lvl4pPr marL="0" marR="0" lvl="3"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4pPr>
            <a:lvl5pPr marL="0" marR="0" lvl="4"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5pPr>
            <a:lvl6pPr marL="0" marR="0" lvl="5"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6pPr>
            <a:lvl7pPr marL="0" marR="0" lvl="6"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7pPr>
            <a:lvl8pPr marL="0" marR="0" lvl="7"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8pPr>
            <a:lvl9pPr marL="0" marR="0" lvl="8" indent="0" algn="ctr" rtl="0">
              <a:lnSpc>
                <a:spcPct val="100000"/>
              </a:lnSpc>
              <a:spcBef>
                <a:spcPts val="0"/>
              </a:spcBef>
              <a:spcAft>
                <a:spcPts val="0"/>
              </a:spcAft>
              <a:buClr>
                <a:srgbClr val="000000"/>
              </a:buClr>
              <a:buSzPts val="2400"/>
              <a:buFont typeface="Arial"/>
              <a:buNone/>
              <a:defRPr sz="2400" b="0" i="0" u="none" strike="noStrike" cap="none">
                <a:solidFill>
                  <a:schemeClr val="dk1"/>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GB"/>
              <a:t>‹#›</a:t>
            </a:fld>
            <a:endParaRPr/>
          </a:p>
        </p:txBody>
      </p:sp>
      <p:cxnSp>
        <p:nvCxnSpPr>
          <p:cNvPr id="15" name="Google Shape;15;p13"/>
          <p:cNvCxnSpPr>
            <a:endCxn id="14" idx="1"/>
          </p:cNvCxnSpPr>
          <p:nvPr/>
        </p:nvCxnSpPr>
        <p:spPr>
          <a:xfrm>
            <a:off x="10938900" y="6327754"/>
            <a:ext cx="414900" cy="0"/>
          </a:xfrm>
          <a:prstGeom prst="straightConnector1">
            <a:avLst/>
          </a:prstGeom>
          <a:noFill/>
          <a:ln w="15875" cap="flat" cmpd="sng">
            <a:solidFill>
              <a:schemeClr val="dk1"/>
            </a:solidFill>
            <a:prstDash val="solid"/>
            <a:miter lim="800000"/>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99798784"/><Relationship Id="rId3" Type="http://schemas.openxmlformats.org/officeDocument/2006/relationships/hyperlink" Target="#_Toc199798778"/><Relationship Id="rId7" Type="http://schemas.openxmlformats.org/officeDocument/2006/relationships/hyperlink" Target="#_Toc199798782"/><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_Toc199798781"/><Relationship Id="rId5" Type="http://schemas.openxmlformats.org/officeDocument/2006/relationships/hyperlink" Target="#_Toc199798780"/><Relationship Id="rId4" Type="http://schemas.openxmlformats.org/officeDocument/2006/relationships/hyperlink" Target="#_Toc199798779"/><Relationship Id="rId9" Type="http://schemas.openxmlformats.org/officeDocument/2006/relationships/hyperlink" Target="#_Toc199798785"/></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
          <p:cNvSpPr txBox="1">
            <a:spLocks noGrp="1"/>
          </p:cNvSpPr>
          <p:nvPr>
            <p:ph type="ctrTitle"/>
          </p:nvPr>
        </p:nvSpPr>
        <p:spPr>
          <a:xfrm>
            <a:off x="915924" y="914400"/>
            <a:ext cx="10360152" cy="5029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Times New Roman"/>
              <a:buNone/>
            </a:pPr>
            <a:r>
              <a:rPr lang="en-GB" sz="4400" b="1" dirty="0">
                <a:latin typeface="Times New Roman"/>
                <a:ea typeface="Times New Roman"/>
                <a:cs typeface="Times New Roman"/>
                <a:sym typeface="Times New Roman"/>
              </a:rPr>
              <a:t>Managing Enterprise: Presentation</a:t>
            </a:r>
            <a:br>
              <a:rPr lang="en-GB" sz="4400" b="1" dirty="0">
                <a:latin typeface="Times New Roman"/>
                <a:ea typeface="Times New Roman"/>
                <a:cs typeface="Times New Roman"/>
                <a:sym typeface="Times New Roman"/>
              </a:rPr>
            </a:br>
            <a:r>
              <a:rPr lang="en-GB" sz="4400" b="1" dirty="0">
                <a:latin typeface="Times New Roman"/>
                <a:ea typeface="Times New Roman"/>
                <a:cs typeface="Times New Roman"/>
                <a:sym typeface="Times New Roman"/>
              </a:rPr>
              <a:t>Student ID:2411191</a:t>
            </a:r>
            <a:br>
              <a:rPr lang="en-GB" sz="4400" b="1" dirty="0">
                <a:latin typeface="Times New Roman"/>
                <a:ea typeface="Times New Roman"/>
                <a:cs typeface="Times New Roman"/>
                <a:sym typeface="Times New Roman"/>
              </a:rPr>
            </a:br>
            <a:r>
              <a:rPr lang="en-GB" sz="4400" b="1" dirty="0">
                <a:latin typeface="Times New Roman"/>
                <a:ea typeface="Times New Roman"/>
                <a:cs typeface="Times New Roman"/>
                <a:sym typeface="Times New Roman"/>
              </a:rPr>
              <a:t>Student Name : Daniela Zanfir</a:t>
            </a:r>
            <a:endParaRPr sz="9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
          <p:cNvSpPr txBox="1">
            <a:spLocks noGrp="1"/>
          </p:cNvSpPr>
          <p:nvPr>
            <p:ph type="title"/>
          </p:nvPr>
        </p:nvSpPr>
        <p:spPr>
          <a:xfrm>
            <a:off x="1001467" y="914400"/>
            <a:ext cx="5641848" cy="50292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00000"/>
              </a:buClr>
              <a:buSzPts val="4400"/>
              <a:buFont typeface="Times New Roman"/>
              <a:buNone/>
            </a:pPr>
            <a:r>
              <a:rPr lang="en-GB" sz="4400" b="1">
                <a:solidFill>
                  <a:srgbClr val="000000"/>
                </a:solidFill>
                <a:latin typeface="Times New Roman"/>
                <a:ea typeface="Times New Roman"/>
                <a:cs typeface="Times New Roman"/>
                <a:sym typeface="Times New Roman"/>
              </a:rPr>
              <a:t>Table of Contents</a:t>
            </a:r>
            <a:br>
              <a:rPr lang="en-GB" sz="4400">
                <a:solidFill>
                  <a:srgbClr val="000000"/>
                </a:solidFill>
                <a:latin typeface="Calibri"/>
                <a:ea typeface="Calibri"/>
                <a:cs typeface="Calibri"/>
                <a:sym typeface="Calibri"/>
              </a:rPr>
            </a:br>
            <a:endParaRPr sz="6600">
              <a:solidFill>
                <a:srgbClr val="000000"/>
              </a:solidFill>
            </a:endParaRPr>
          </a:p>
        </p:txBody>
      </p:sp>
      <p:sp>
        <p:nvSpPr>
          <p:cNvPr id="124" name="Google Shape;124;p2"/>
          <p:cNvSpPr txBox="1">
            <a:spLocks noGrp="1"/>
          </p:cNvSpPr>
          <p:nvPr>
            <p:ph type="body" idx="1"/>
          </p:nvPr>
        </p:nvSpPr>
        <p:spPr>
          <a:xfrm>
            <a:off x="6172653" y="703274"/>
            <a:ext cx="5872202" cy="5509160"/>
          </a:xfrm>
          <a:prstGeom prst="rect">
            <a:avLst/>
          </a:prstGeom>
          <a:noFill/>
          <a:ln>
            <a:noFill/>
          </a:ln>
        </p:spPr>
        <p:txBody>
          <a:bodyPr spcFirstLastPara="1" wrap="square" lIns="91425" tIns="45700" rIns="91425" bIns="45700" anchor="ctr" anchorCtr="0">
            <a:spAutoFit/>
          </a:bodyPr>
          <a:lstStyle/>
          <a:p>
            <a:pPr marL="0" marR="0" lvl="0" indent="0" algn="just" rtl="0">
              <a:lnSpc>
                <a:spcPct val="100000"/>
              </a:lnSpc>
              <a:spcBef>
                <a:spcPts val="0"/>
              </a:spcBef>
              <a:spcAft>
                <a:spcPts val="0"/>
              </a:spcAft>
              <a:buClr>
                <a:srgbClr val="000000"/>
              </a:buClr>
              <a:buSzPts val="3200"/>
              <a:buFont typeface="Arial"/>
              <a:buNone/>
            </a:pPr>
            <a:r>
              <a:rPr lang="en-GB" sz="3200" b="1" i="0" u="sng" strike="noStrike" cap="none" dirty="0">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1.Business Overview</a:t>
            </a:r>
            <a:endParaRPr sz="1400" b="1" i="0" u="sng" strike="noStrike" cap="none"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r>
              <a:rPr lang="en-GB" sz="3200" u="sng" dirty="0">
                <a:solidFill>
                  <a:srgbClr val="000000"/>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1.1 </a:t>
            </a:r>
            <a:r>
              <a:rPr lang="en-GB" sz="3200" b="0" i="0" u="sng" strike="noStrike" cap="none" dirty="0">
                <a:solidFill>
                  <a:srgbClr val="000000"/>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Mission, Aims, Objectives</a:t>
            </a:r>
            <a:endParaRPr sz="14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r>
              <a:rPr lang="en-GB" sz="3200" u="sng" dirty="0">
                <a:solidFill>
                  <a:srgbClr val="000000"/>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1.2 </a:t>
            </a:r>
            <a:r>
              <a:rPr lang="en-GB" sz="3200" b="0" i="0" u="sng" strike="noStrike" cap="none" dirty="0">
                <a:solidFill>
                  <a:srgbClr val="000000"/>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USP and Legal Structure</a:t>
            </a:r>
            <a:endParaRPr sz="14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r>
              <a:rPr lang="en-GB" sz="3200" u="sng" dirty="0">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1.3 </a:t>
            </a:r>
            <a:r>
              <a:rPr lang="en-GB" sz="3200" b="0" i="0" u="sng" strike="noStrike" cap="none" dirty="0">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Location </a:t>
            </a:r>
          </a:p>
          <a:p>
            <a:pPr marL="0" marR="0" lvl="0" indent="0" algn="just" rtl="0">
              <a:lnSpc>
                <a:spcPct val="100000"/>
              </a:lnSpc>
              <a:spcBef>
                <a:spcPts val="0"/>
              </a:spcBef>
              <a:spcAft>
                <a:spcPts val="0"/>
              </a:spcAft>
              <a:buClr>
                <a:srgbClr val="000000"/>
              </a:buClr>
              <a:buSzPts val="3200"/>
              <a:buFont typeface="Arial"/>
              <a:buNone/>
            </a:pPr>
            <a:r>
              <a:rPr lang="en-GB" sz="3200" b="0" i="0" u="sng" strike="noStrike" cap="none" dirty="0">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1.4 HR Strategy</a:t>
            </a:r>
            <a:endParaRPr sz="14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r>
              <a:rPr lang="en-GB" sz="3200" u="sng" dirty="0">
                <a:solidFill>
                  <a:srgbClr val="000000"/>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1.5 </a:t>
            </a:r>
            <a:r>
              <a:rPr lang="en-GB" sz="3200" b="0" i="0" u="sng" strike="noStrike" cap="none" dirty="0">
                <a:solidFill>
                  <a:srgbClr val="000000"/>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Financial Overview </a:t>
            </a:r>
          </a:p>
          <a:p>
            <a:pPr marL="0" marR="0" lvl="0" indent="0" algn="just" rtl="0">
              <a:lnSpc>
                <a:spcPct val="100000"/>
              </a:lnSpc>
              <a:spcBef>
                <a:spcPts val="0"/>
              </a:spcBef>
              <a:spcAft>
                <a:spcPts val="0"/>
              </a:spcAft>
              <a:buClr>
                <a:srgbClr val="000000"/>
              </a:buClr>
              <a:buSzPts val="3200"/>
              <a:buFont typeface="Arial"/>
              <a:buNone/>
            </a:pPr>
            <a:r>
              <a:rPr lang="en-GB" sz="3200" u="sng" dirty="0">
                <a:solidFill>
                  <a:srgbClr val="000000"/>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1.6 </a:t>
            </a:r>
            <a:r>
              <a:rPr lang="en-GB" sz="3200" b="0" i="0" u="sng" strike="noStrike" cap="none" dirty="0">
                <a:solidFill>
                  <a:srgbClr val="000000"/>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SWOT</a:t>
            </a:r>
            <a:endParaRPr sz="14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r>
              <a:rPr lang="en-GB" sz="3200" b="1" i="0" strike="noStrike" cap="none" dirty="0">
                <a:solidFill>
                  <a:srgbClr val="000000"/>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2.12 Month Marketing Strategy</a:t>
            </a:r>
          </a:p>
          <a:p>
            <a:pPr marL="0" marR="0" lvl="0" indent="0" algn="just" rtl="0">
              <a:lnSpc>
                <a:spcPct val="100000"/>
              </a:lnSpc>
              <a:spcBef>
                <a:spcPts val="0"/>
              </a:spcBef>
              <a:spcAft>
                <a:spcPts val="0"/>
              </a:spcAft>
              <a:buClr>
                <a:srgbClr val="000000"/>
              </a:buClr>
              <a:buSzPts val="3200"/>
              <a:buFont typeface="Arial"/>
              <a:buNone/>
            </a:pPr>
            <a:r>
              <a:rPr lang="en-GB" sz="3200" b="1" i="0" strike="noStrike" cap="none" dirty="0">
                <a:solidFill>
                  <a:srgbClr val="000000"/>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3200" b="0" i="0" u="sng" strike="noStrike" cap="none" dirty="0">
                <a:solidFill>
                  <a:srgbClr val="000000"/>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2.1 Branding and Examples</a:t>
            </a:r>
            <a:endParaRPr sz="14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AC5B4C"/>
              </a:buClr>
              <a:buSzPts val="3200"/>
              <a:buFont typeface="Arial"/>
              <a:buNone/>
            </a:pPr>
            <a:r>
              <a:rPr lang="en-GB" sz="3200" b="1" i="0" u="sng" strike="noStrike" cap="none" dirty="0">
                <a:solidFill>
                  <a:srgbClr val="000000"/>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3.Reason to Invest in </a:t>
            </a:r>
            <a:r>
              <a:rPr lang="en-GB" sz="3000" b="1" u="sng" dirty="0" err="1">
                <a:solidFill>
                  <a:srgbClr val="000000"/>
                </a:solidFill>
                <a:latin typeface="Times New Roman"/>
                <a:ea typeface="Times New Roman"/>
                <a:cs typeface="Times New Roman"/>
                <a:sym typeface="Times New Roman"/>
              </a:rPr>
              <a:t>Ecozo</a:t>
            </a:r>
            <a:endParaRPr lang="en-GB" sz="3000" b="1" u="sng" dirty="0">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r>
              <a:rPr lang="en-GB" sz="3200" u="sng" dirty="0">
                <a:solidFill>
                  <a:srgbClr val="000000"/>
                </a:solidFill>
                <a:latin typeface="Times New Roman"/>
                <a:ea typeface="Times New Roman"/>
                <a:cs typeface="Times New Roman"/>
                <a:sym typeface="Times New Roman"/>
              </a:rPr>
              <a:t>3.1 £50K development plan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3"/>
          <p:cNvSpPr txBox="1">
            <a:spLocks noGrp="1"/>
          </p:cNvSpPr>
          <p:nvPr>
            <p:ph type="title"/>
          </p:nvPr>
        </p:nvSpPr>
        <p:spPr>
          <a:xfrm>
            <a:off x="294290" y="94593"/>
            <a:ext cx="6068410" cy="89475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accent1"/>
              </a:buClr>
              <a:buSzPts val="4400"/>
              <a:buFont typeface="Arial"/>
              <a:buNone/>
            </a:pPr>
            <a:r>
              <a:rPr lang="en-GB" sz="3600" b="1" dirty="0">
                <a:solidFill>
                  <a:schemeClr val="accent6">
                    <a:lumMod val="10000"/>
                  </a:schemeClr>
                </a:solidFill>
                <a:latin typeface="Times New Roman" panose="02020603050405020304" pitchFamily="18" charset="0"/>
                <a:cs typeface="Times New Roman" panose="02020603050405020304" pitchFamily="18" charset="0"/>
              </a:rPr>
              <a:t>1.Business overview</a:t>
            </a:r>
            <a:endParaRPr sz="3600" b="1" dirty="0">
              <a:solidFill>
                <a:schemeClr val="accent6">
                  <a:lumMod val="10000"/>
                </a:schemeClr>
              </a:solidFill>
              <a:latin typeface="Times New Roman" panose="02020603050405020304" pitchFamily="18" charset="0"/>
              <a:cs typeface="Times New Roman" panose="02020603050405020304" pitchFamily="18" charset="0"/>
            </a:endParaRPr>
          </a:p>
        </p:txBody>
      </p:sp>
      <p:sp>
        <p:nvSpPr>
          <p:cNvPr id="131" name="Google Shape;131;p3"/>
          <p:cNvSpPr txBox="1">
            <a:spLocks noGrp="1"/>
          </p:cNvSpPr>
          <p:nvPr>
            <p:ph type="body" idx="1"/>
          </p:nvPr>
        </p:nvSpPr>
        <p:spPr>
          <a:xfrm>
            <a:off x="294290" y="987972"/>
            <a:ext cx="5926628" cy="5339256"/>
          </a:xfrm>
          <a:prstGeom prst="rect">
            <a:avLst/>
          </a:prstGeom>
          <a:noFill/>
          <a:ln>
            <a:noFill/>
          </a:ln>
        </p:spPr>
        <p:txBody>
          <a:bodyPr spcFirstLastPara="1" wrap="square" lIns="91425" tIns="45700" rIns="91425" bIns="45700" anchor="t" anchorCtr="0">
            <a:normAutofit/>
          </a:bodyPr>
          <a:lstStyle/>
          <a:p>
            <a:pPr marL="285750" lvl="0" indent="-285750" algn="just" rtl="0">
              <a:lnSpc>
                <a:spcPct val="90000"/>
              </a:lnSpc>
              <a:spcBef>
                <a:spcPts val="0"/>
              </a:spcBef>
              <a:spcAft>
                <a:spcPts val="0"/>
              </a:spcAft>
              <a:buClr>
                <a:srgbClr val="000000"/>
              </a:buClr>
              <a:buSzPts val="2000"/>
              <a:buFont typeface="Arial"/>
              <a:buChar char="•"/>
            </a:pPr>
            <a:endPar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90000"/>
              </a:lnSpc>
              <a:spcBef>
                <a:spcPts val="0"/>
              </a:spcBef>
              <a:spcAft>
                <a:spcPts val="0"/>
              </a:spcAft>
              <a:buClr>
                <a:srgbClr val="000000"/>
              </a:buClr>
              <a:buSzPts val="2000"/>
              <a:buFont typeface="Arial"/>
              <a:buChar char="•"/>
            </a:pP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Based in London, </a:t>
            </a:r>
            <a:r>
              <a:rPr lang="en-GB" sz="2000" dirty="0" err="1">
                <a:solidFill>
                  <a:srgbClr val="000000"/>
                </a:solidFill>
                <a:latin typeface="Times New Roman" panose="02020603050405020304" pitchFamily="18" charset="0"/>
                <a:ea typeface="Times New Roman"/>
                <a:cs typeface="Times New Roman" panose="02020603050405020304" pitchFamily="18" charset="0"/>
                <a:sym typeface="Times New Roman"/>
              </a:rPr>
              <a:t>Ecozo</a:t>
            </a:r>
            <a:r>
              <a:rPr lang="en-GB" sz="2000" dirty="0">
                <a:solidFill>
                  <a:srgbClr val="000000"/>
                </a:solidFill>
                <a:latin typeface="Times New Roman" panose="02020603050405020304" pitchFamily="18" charset="0"/>
                <a:ea typeface="Times New Roman"/>
                <a:cs typeface="Times New Roman" panose="02020603050405020304" pitchFamily="18" charset="0"/>
                <a:sym typeface="Times New Roman"/>
              </a:rPr>
              <a:t> </a:t>
            </a: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bottles is an eco-friendly company that makes and sells smart and good-looking water bottles.</a:t>
            </a:r>
          </a:p>
          <a:p>
            <a:pPr marL="285750" lvl="0" indent="-285750" algn="just" rtl="0">
              <a:lnSpc>
                <a:spcPct val="90000"/>
              </a:lnSpc>
              <a:spcBef>
                <a:spcPts val="0"/>
              </a:spcBef>
              <a:spcAft>
                <a:spcPts val="0"/>
              </a:spcAft>
              <a:buClr>
                <a:srgbClr val="000000"/>
              </a:buClr>
              <a:buSzPts val="2000"/>
              <a:buFont typeface="Arial"/>
              <a:buChar char="•"/>
            </a:pPr>
            <a:endParaRPr lang="en-GB" dirty="0">
              <a:latin typeface="Times New Roman" panose="02020603050405020304" pitchFamily="18" charset="0"/>
              <a:cs typeface="Times New Roman" panose="02020603050405020304" pitchFamily="18" charset="0"/>
            </a:endParaRPr>
          </a:p>
          <a:p>
            <a:pPr marL="285750" lvl="0" indent="-285750" algn="just" rtl="0">
              <a:lnSpc>
                <a:spcPct val="90000"/>
              </a:lnSpc>
              <a:spcBef>
                <a:spcPts val="0"/>
              </a:spcBef>
              <a:spcAft>
                <a:spcPts val="0"/>
              </a:spcAft>
              <a:buClr>
                <a:srgbClr val="000000"/>
              </a:buClr>
              <a:buSzPts val="2000"/>
              <a:buFont typeface="Arial"/>
              <a:buChar char="•"/>
            </a:pPr>
            <a:endParaRPr dirty="0">
              <a:latin typeface="Times New Roman" panose="02020603050405020304" pitchFamily="18" charset="0"/>
              <a:cs typeface="Times New Roman" panose="02020603050405020304" pitchFamily="18" charset="0"/>
            </a:endParaRPr>
          </a:p>
          <a:p>
            <a:pPr marL="285750" lvl="0" indent="-285750" algn="just">
              <a:buClr>
                <a:srgbClr val="000000"/>
              </a:buClr>
              <a:buSzPts val="2000"/>
              <a:buFont typeface="Arial"/>
              <a:buChar char="•"/>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Every bottle is built with bioplastic from sugarcane and its lid can self-clean with UV-C light, monitor your fluid intake.</a:t>
            </a:r>
          </a:p>
          <a:p>
            <a:pPr marL="285750" lvl="0" indent="-285750" algn="just">
              <a:buClr>
                <a:srgbClr val="000000"/>
              </a:buClr>
              <a:buSzPts val="2000"/>
              <a:buFont typeface="Arial"/>
              <a:buChar char="•"/>
            </a:pPr>
            <a:endPar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a:buClr>
                <a:srgbClr val="000000"/>
              </a:buClr>
              <a:buSzPts val="2000"/>
              <a:buFont typeface="Arial"/>
              <a:buChar char="•"/>
            </a:pPr>
            <a:endPar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a:buClr>
                <a:srgbClr val="000000"/>
              </a:buClr>
              <a:buSzPts val="2000"/>
              <a:buFont typeface="Arial"/>
              <a:buChar char="•"/>
            </a:pP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Its purpose is to curb plastic use and help people stay hydrated by selling a product that is practical and eco-friendly (</a:t>
            </a:r>
            <a:r>
              <a:rPr lang="en-GB" sz="2000" cap="none" dirty="0" err="1">
                <a:solidFill>
                  <a:srgbClr val="000000"/>
                </a:solidFill>
                <a:latin typeface="Times New Roman" panose="02020603050405020304" pitchFamily="18" charset="0"/>
                <a:ea typeface="Times New Roman"/>
                <a:cs typeface="Times New Roman" panose="02020603050405020304" pitchFamily="18" charset="0"/>
                <a:sym typeface="Times New Roman"/>
              </a:rPr>
              <a:t>sihombing</a:t>
            </a: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 and </a:t>
            </a:r>
            <a:r>
              <a:rPr lang="en-GB" sz="2000" cap="none" dirty="0" err="1">
                <a:solidFill>
                  <a:srgbClr val="000000"/>
                </a:solidFill>
                <a:latin typeface="Times New Roman" panose="02020603050405020304" pitchFamily="18" charset="0"/>
                <a:ea typeface="Times New Roman"/>
                <a:cs typeface="Times New Roman" panose="02020603050405020304" pitchFamily="18" charset="0"/>
                <a:sym typeface="Times New Roman"/>
              </a:rPr>
              <a:t>dinus</a:t>
            </a: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 2024).</a:t>
            </a:r>
          </a:p>
          <a:p>
            <a:pPr marL="285750" lvl="0" indent="-285750" algn="just">
              <a:buClr>
                <a:srgbClr val="000000"/>
              </a:buClr>
              <a:buSzPts val="2000"/>
              <a:buFont typeface="Arial"/>
              <a:buChar char="•"/>
            </a:pPr>
            <a:endPar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pic>
        <p:nvPicPr>
          <p:cNvPr id="132" name="Google Shape;132;p3"/>
          <p:cNvPicPr preferRelativeResize="0"/>
          <p:nvPr/>
        </p:nvPicPr>
        <p:blipFill rotWithShape="1">
          <a:blip r:embed="rId3">
            <a:alphaModFix/>
          </a:blip>
          <a:srcRect/>
          <a:stretch/>
        </p:blipFill>
        <p:spPr>
          <a:xfrm>
            <a:off x="6362700" y="1451937"/>
            <a:ext cx="5453063" cy="411601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4"/>
          <p:cNvSpPr txBox="1">
            <a:spLocks noGrp="1"/>
          </p:cNvSpPr>
          <p:nvPr>
            <p:ph type="title"/>
          </p:nvPr>
        </p:nvSpPr>
        <p:spPr>
          <a:xfrm>
            <a:off x="346840" y="78828"/>
            <a:ext cx="6957850" cy="867105"/>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1.1 Mission</a:t>
            </a:r>
            <a:endParaRPr sz="3600" b="1" dirty="0">
              <a:solidFill>
                <a:schemeClr val="accent6">
                  <a:lumMod val="10000"/>
                </a:schemeClr>
              </a:solidFill>
              <a:latin typeface="Times New Roman"/>
              <a:ea typeface="Times New Roman"/>
              <a:cs typeface="Times New Roman"/>
              <a:sym typeface="Times New Roman"/>
            </a:endParaRPr>
          </a:p>
        </p:txBody>
      </p:sp>
      <p:sp>
        <p:nvSpPr>
          <p:cNvPr id="139" name="Google Shape;139;p4"/>
          <p:cNvSpPr txBox="1">
            <a:spLocks noGrp="1"/>
          </p:cNvSpPr>
          <p:nvPr>
            <p:ph type="body" idx="1"/>
          </p:nvPr>
        </p:nvSpPr>
        <p:spPr>
          <a:xfrm>
            <a:off x="346840" y="1093076"/>
            <a:ext cx="6623585" cy="5686096"/>
          </a:xfrm>
          <a:prstGeom prst="rect">
            <a:avLst/>
          </a:prstGeom>
          <a:noFill/>
          <a:ln>
            <a:noFill/>
          </a:ln>
        </p:spPr>
        <p:txBody>
          <a:bodyPr spcFirstLastPara="1" wrap="square" lIns="91425" tIns="45700" rIns="91425" bIns="45700" anchor="t" anchorCtr="0">
            <a:normAutofit/>
          </a:bodyPr>
          <a:lstStyle/>
          <a:p>
            <a:pPr marL="285750" lvl="0" indent="-285750" algn="just" rtl="0">
              <a:lnSpc>
                <a:spcPct val="90000"/>
              </a:lnSpc>
              <a:spcBef>
                <a:spcPts val="0"/>
              </a:spcBef>
              <a:spcAft>
                <a:spcPts val="0"/>
              </a:spcAft>
              <a:buClr>
                <a:srgbClr val="000000"/>
              </a:buClr>
              <a:buSzPts val="2000"/>
              <a:buFont typeface="Arial"/>
              <a:buChar char="•"/>
            </a:pPr>
            <a:r>
              <a:rPr lang="en-GB" sz="2000" dirty="0" err="1">
                <a:solidFill>
                  <a:srgbClr val="000000"/>
                </a:solidFill>
                <a:latin typeface="Times New Roman"/>
                <a:ea typeface="Times New Roman"/>
                <a:cs typeface="Times New Roman"/>
                <a:sym typeface="Times New Roman"/>
              </a:rPr>
              <a:t>Ecozo</a:t>
            </a:r>
            <a:r>
              <a:rPr lang="en-GB" sz="2000" dirty="0">
                <a:solidFill>
                  <a:srgbClr val="000000"/>
                </a:solidFill>
                <a:latin typeface="Times New Roman"/>
                <a:ea typeface="Times New Roman"/>
                <a:cs typeface="Times New Roman"/>
                <a:sym typeface="Times New Roman"/>
              </a:rPr>
              <a:t> </a:t>
            </a:r>
            <a:r>
              <a:rPr lang="en-GB" sz="2000" cap="none" dirty="0">
                <a:solidFill>
                  <a:srgbClr val="000000"/>
                </a:solidFill>
                <a:latin typeface="Times New Roman"/>
                <a:ea typeface="Times New Roman"/>
                <a:cs typeface="Times New Roman"/>
                <a:sym typeface="Times New Roman"/>
              </a:rPr>
              <a:t>bottles makes it its mission to help people live sustainably and healthily by creating smart eco-friendly drink bottles. </a:t>
            </a:r>
          </a:p>
          <a:p>
            <a:pPr marL="0" lvl="0" indent="0" algn="just">
              <a:spcBef>
                <a:spcPts val="0"/>
              </a:spcBef>
              <a:buClr>
                <a:srgbClr val="000000"/>
              </a:buClr>
              <a:buSzPts val="2000"/>
            </a:pPr>
            <a:r>
              <a:rPr lang="en-GB" sz="3600" b="1"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Aims</a:t>
            </a:r>
            <a:endParaRPr sz="3600" dirty="0">
              <a:latin typeface="Times New Roman" panose="02020603050405020304" pitchFamily="18" charset="0"/>
              <a:cs typeface="Times New Roman" panose="02020603050405020304" pitchFamily="18" charset="0"/>
            </a:endParaRPr>
          </a:p>
          <a:p>
            <a:pPr marL="285750" lvl="0" indent="-285750" algn="just" rtl="0">
              <a:lnSpc>
                <a:spcPct val="90000"/>
              </a:lnSpc>
              <a:spcBef>
                <a:spcPts val="1000"/>
              </a:spcBef>
              <a:spcAft>
                <a:spcPts val="0"/>
              </a:spcAft>
              <a:buClr>
                <a:srgbClr val="000000"/>
              </a:buClr>
              <a:buSzPts val="2000"/>
              <a:buFont typeface="Arial"/>
              <a:buChar char="•"/>
            </a:pPr>
            <a:r>
              <a:rPr lang="en-GB" sz="2000" dirty="0">
                <a:solidFill>
                  <a:srgbClr val="000000"/>
                </a:solidFill>
                <a:latin typeface="Times New Roman"/>
                <a:ea typeface="Times New Roman"/>
                <a:cs typeface="Times New Roman"/>
                <a:sym typeface="Times New Roman"/>
              </a:rPr>
              <a:t>S</a:t>
            </a:r>
            <a:r>
              <a:rPr lang="en-GB" sz="2000" cap="none" dirty="0">
                <a:solidFill>
                  <a:srgbClr val="000000"/>
                </a:solidFill>
                <a:latin typeface="Times New Roman"/>
                <a:ea typeface="Times New Roman"/>
                <a:cs typeface="Times New Roman"/>
                <a:sym typeface="Times New Roman"/>
              </a:rPr>
              <a:t>ome targets involved selling 1,000 units in the first six months after launch, gathering 5,000 social media followers over a year and releasing a specialised hydration tracking app at the nine-month mark (</a:t>
            </a:r>
            <a:r>
              <a:rPr lang="en-GB" sz="2000" cap="none" dirty="0" err="1">
                <a:solidFill>
                  <a:srgbClr val="000000"/>
                </a:solidFill>
                <a:latin typeface="Times New Roman"/>
                <a:ea typeface="Times New Roman"/>
                <a:cs typeface="Times New Roman"/>
                <a:sym typeface="Times New Roman"/>
              </a:rPr>
              <a:t>mazzucato</a:t>
            </a:r>
            <a:r>
              <a:rPr lang="en-GB" sz="2000" cap="none" dirty="0">
                <a:solidFill>
                  <a:srgbClr val="000000"/>
                </a:solidFill>
                <a:latin typeface="Times New Roman"/>
                <a:ea typeface="Times New Roman"/>
                <a:cs typeface="Times New Roman"/>
                <a:sym typeface="Times New Roman"/>
              </a:rPr>
              <a:t> </a:t>
            </a:r>
            <a:r>
              <a:rPr lang="en-GB" sz="2000" i="1" cap="none" dirty="0">
                <a:solidFill>
                  <a:srgbClr val="000000"/>
                </a:solidFill>
                <a:latin typeface="Times New Roman"/>
                <a:ea typeface="Times New Roman"/>
                <a:cs typeface="Times New Roman"/>
                <a:sym typeface="Times New Roman"/>
              </a:rPr>
              <a:t>et al</a:t>
            </a:r>
            <a:r>
              <a:rPr lang="en-GB" sz="2000" cap="none" dirty="0">
                <a:solidFill>
                  <a:srgbClr val="000000"/>
                </a:solidFill>
                <a:latin typeface="Times New Roman"/>
                <a:ea typeface="Times New Roman"/>
                <a:cs typeface="Times New Roman"/>
                <a:sym typeface="Times New Roman"/>
              </a:rPr>
              <a:t>., 2024). </a:t>
            </a:r>
            <a:endParaRPr sz="2000" cap="none" dirty="0">
              <a:solidFill>
                <a:srgbClr val="000000"/>
              </a:solidFill>
              <a:latin typeface="Times New Roman"/>
              <a:ea typeface="Times New Roman"/>
              <a:cs typeface="Times New Roman"/>
              <a:sym typeface="Times New Roman"/>
            </a:endParaRPr>
          </a:p>
          <a:p>
            <a:pPr marL="285750" lvl="0" indent="-285750" algn="just">
              <a:buClr>
                <a:srgbClr val="000000"/>
              </a:buClr>
              <a:buSzPts val="2000"/>
              <a:buFont typeface="Arial"/>
              <a:buChar char="•"/>
            </a:pPr>
            <a:r>
              <a:rPr lang="en-GB" sz="2200" dirty="0" err="1">
                <a:solidFill>
                  <a:schemeClr val="accent6">
                    <a:lumMod val="10000"/>
                  </a:schemeClr>
                </a:solidFill>
                <a:latin typeface="Times New Roman"/>
                <a:ea typeface="Times New Roman"/>
                <a:cs typeface="Times New Roman"/>
                <a:sym typeface="Times New Roman"/>
              </a:rPr>
              <a:t>Ecozo</a:t>
            </a:r>
            <a:r>
              <a:rPr lang="en-GB" sz="2200" dirty="0">
                <a:solidFill>
                  <a:schemeClr val="accent6">
                    <a:lumMod val="10000"/>
                  </a:schemeClr>
                </a:solidFill>
                <a:latin typeface="Times New Roman"/>
                <a:ea typeface="Times New Roman"/>
                <a:cs typeface="Times New Roman"/>
                <a:sym typeface="Times New Roman"/>
              </a:rPr>
              <a:t> bottle will work towards having a minimum profit margin of 30%.</a:t>
            </a:r>
          </a:p>
          <a:p>
            <a:pPr marL="285750" indent="-285750" algn="just">
              <a:buClr>
                <a:srgbClr val="000000"/>
              </a:buClr>
              <a:buSzPts val="2000"/>
              <a:buFont typeface="Arial"/>
              <a:buChar char="•"/>
            </a:pPr>
            <a:r>
              <a:rPr lang="en-GB" sz="3600" b="1" dirty="0">
                <a:solidFill>
                  <a:schemeClr val="accent6">
                    <a:lumMod val="10000"/>
                  </a:schemeClr>
                </a:solidFill>
                <a:latin typeface="Times New Roman"/>
                <a:ea typeface="Times New Roman"/>
                <a:cs typeface="Times New Roman"/>
                <a:sym typeface="Times New Roman"/>
              </a:rPr>
              <a:t>Smart Objectives</a:t>
            </a:r>
          </a:p>
          <a:p>
            <a:pPr marL="285750" lvl="0" indent="-285750" algn="just">
              <a:buClr>
                <a:srgbClr val="000000"/>
              </a:buClr>
              <a:buSzPts val="2000"/>
              <a:buFont typeface="Arial"/>
              <a:buChar char="•"/>
            </a:pPr>
            <a:r>
              <a:rPr lang="en-GB" sz="2000" dirty="0">
                <a:solidFill>
                  <a:schemeClr val="accent6">
                    <a:lumMod val="10000"/>
                  </a:schemeClr>
                </a:solidFill>
                <a:latin typeface="Times New Roman"/>
                <a:ea typeface="Times New Roman"/>
                <a:cs typeface="Times New Roman"/>
                <a:sym typeface="Times New Roman"/>
              </a:rPr>
              <a:t>In its first two years, </a:t>
            </a:r>
            <a:r>
              <a:rPr lang="en-GB" sz="2000" dirty="0" err="1">
                <a:solidFill>
                  <a:schemeClr val="accent6">
                    <a:lumMod val="10000"/>
                  </a:schemeClr>
                </a:solidFill>
                <a:latin typeface="Times New Roman"/>
                <a:ea typeface="Times New Roman"/>
                <a:cs typeface="Times New Roman"/>
                <a:sym typeface="Times New Roman"/>
              </a:rPr>
              <a:t>Ecozo</a:t>
            </a:r>
            <a:r>
              <a:rPr lang="en-GB" sz="2000" dirty="0">
                <a:solidFill>
                  <a:schemeClr val="accent6">
                    <a:lumMod val="10000"/>
                  </a:schemeClr>
                </a:solidFill>
                <a:latin typeface="Times New Roman"/>
                <a:ea typeface="Times New Roman"/>
                <a:cs typeface="Times New Roman"/>
                <a:sym typeface="Times New Roman"/>
              </a:rPr>
              <a:t> Bottles wishes to be seen as an eco-lifestyle brand, earning recognition for good environmental practices and for supporting healthier daily habits..</a:t>
            </a:r>
            <a:endParaRPr lang="en-GB" sz="2000" b="1" dirty="0">
              <a:solidFill>
                <a:schemeClr val="accent6">
                  <a:lumMod val="10000"/>
                </a:schemeClr>
              </a:solidFill>
              <a:latin typeface="Times New Roman"/>
              <a:ea typeface="Times New Roman"/>
              <a:cs typeface="Times New Roman"/>
              <a:sym typeface="Times New Roman"/>
            </a:endParaRPr>
          </a:p>
          <a:p>
            <a:pPr marL="285750" lvl="0" indent="-285750" algn="just">
              <a:buClr>
                <a:srgbClr val="000000"/>
              </a:buClr>
              <a:buSzPts val="2000"/>
              <a:buFont typeface="Arial"/>
              <a:buChar char="•"/>
            </a:pPr>
            <a:endParaRPr sz="2000" cap="none" dirty="0">
              <a:solidFill>
                <a:srgbClr val="000000"/>
              </a:solidFill>
            </a:endParaRPr>
          </a:p>
        </p:txBody>
      </p:sp>
      <p:pic>
        <p:nvPicPr>
          <p:cNvPr id="140" name="Google Shape;140;p4" descr="Phase 1: Assessment | Training Cadre | Professional Development &amp; Training  | Healthy Schools | CDC"/>
          <p:cNvPicPr preferRelativeResize="0"/>
          <p:nvPr/>
        </p:nvPicPr>
        <p:blipFill rotWithShape="1">
          <a:blip r:embed="rId3">
            <a:alphaModFix/>
          </a:blip>
          <a:srcRect/>
          <a:stretch/>
        </p:blipFill>
        <p:spPr>
          <a:xfrm>
            <a:off x="7392468" y="2021787"/>
            <a:ext cx="4314851" cy="356954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5"/>
          <p:cNvSpPr txBox="1">
            <a:spLocks noGrp="1"/>
          </p:cNvSpPr>
          <p:nvPr>
            <p:ph type="title"/>
          </p:nvPr>
        </p:nvSpPr>
        <p:spPr>
          <a:xfrm>
            <a:off x="283781" y="462283"/>
            <a:ext cx="5886570" cy="725214"/>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1.2 USP and Legal Structure</a:t>
            </a:r>
            <a:endParaRPr sz="3600" b="1" dirty="0">
              <a:solidFill>
                <a:schemeClr val="accent6">
                  <a:lumMod val="10000"/>
                </a:schemeClr>
              </a:solidFill>
              <a:latin typeface="Times New Roman"/>
              <a:ea typeface="Times New Roman"/>
              <a:cs typeface="Times New Roman"/>
              <a:sym typeface="Times New Roman"/>
            </a:endParaRPr>
          </a:p>
        </p:txBody>
      </p:sp>
      <p:sp>
        <p:nvSpPr>
          <p:cNvPr id="147" name="Google Shape;147;p5"/>
          <p:cNvSpPr txBox="1">
            <a:spLocks noGrp="1"/>
          </p:cNvSpPr>
          <p:nvPr>
            <p:ph type="body" idx="1"/>
          </p:nvPr>
        </p:nvSpPr>
        <p:spPr>
          <a:xfrm>
            <a:off x="283781" y="1408387"/>
            <a:ext cx="11204026" cy="5144986"/>
          </a:xfrm>
          <a:prstGeom prst="rect">
            <a:avLst/>
          </a:prstGeom>
          <a:noFill/>
          <a:ln>
            <a:noFill/>
          </a:ln>
        </p:spPr>
        <p:txBody>
          <a:bodyPr spcFirstLastPara="1" wrap="square" lIns="91425" tIns="45700" rIns="91425" bIns="45700" anchor="t" anchorCtr="0">
            <a:normAutofit/>
          </a:bodyPr>
          <a:lstStyle/>
          <a:p>
            <a:pPr marL="285750" lvl="0" indent="-285750" algn="just" rtl="0">
              <a:lnSpc>
                <a:spcPct val="90000"/>
              </a:lnSpc>
              <a:spcBef>
                <a:spcPts val="0"/>
              </a:spcBef>
              <a:spcAft>
                <a:spcPts val="0"/>
              </a:spcAft>
              <a:buClr>
                <a:srgbClr val="000000"/>
              </a:buClr>
              <a:buSzPts val="2000"/>
              <a:buFont typeface="Arial"/>
              <a:buChar char="•"/>
            </a:pPr>
            <a:r>
              <a:rPr lang="en-GB" sz="2000" cap="none" dirty="0">
                <a:solidFill>
                  <a:srgbClr val="000000"/>
                </a:solidFill>
                <a:latin typeface="Times New Roman"/>
                <a:ea typeface="Times New Roman"/>
                <a:cs typeface="Times New Roman"/>
                <a:sym typeface="Times New Roman"/>
              </a:rPr>
              <a:t>The brand is different in the UK market because it mixes sustainability, innovative technology and customisation. </a:t>
            </a:r>
          </a:p>
          <a:p>
            <a:pPr marL="285750" lvl="0" indent="-285750" algn="just" rtl="0">
              <a:lnSpc>
                <a:spcPct val="90000"/>
              </a:lnSpc>
              <a:spcBef>
                <a:spcPts val="0"/>
              </a:spcBef>
              <a:spcAft>
                <a:spcPts val="0"/>
              </a:spcAft>
              <a:buClr>
                <a:srgbClr val="000000"/>
              </a:buClr>
              <a:buSzPts val="2000"/>
              <a:buFont typeface="Arial"/>
              <a:buChar char="•"/>
            </a:pPr>
            <a:endParaRPr dirty="0"/>
          </a:p>
          <a:p>
            <a:pPr marL="285750" lvl="0" indent="-285750" algn="just">
              <a:buClr>
                <a:srgbClr val="000000"/>
              </a:buClr>
              <a:buSzPts val="2000"/>
              <a:buFont typeface="Arial"/>
              <a:buChar char="•"/>
            </a:pPr>
            <a:r>
              <a:rPr lang="en-GB" sz="2000" dirty="0">
                <a:solidFill>
                  <a:schemeClr val="accent6">
                    <a:lumMod val="10000"/>
                  </a:schemeClr>
                </a:solidFill>
                <a:latin typeface="Times New Roman"/>
                <a:ea typeface="Times New Roman"/>
                <a:cs typeface="Times New Roman"/>
                <a:sym typeface="Times New Roman"/>
              </a:rPr>
              <a:t>The products can be adjusted with different outer shells, so their function and look can be personalised.</a:t>
            </a:r>
          </a:p>
          <a:p>
            <a:pPr marL="285750" lvl="0" indent="-285750" algn="just">
              <a:buClr>
                <a:srgbClr val="000000"/>
              </a:buClr>
              <a:buSzPts val="2000"/>
              <a:buFont typeface="Arial"/>
              <a:buChar char="•"/>
            </a:pPr>
            <a:endParaRPr sz="2000" cap="none" dirty="0">
              <a:solidFill>
                <a:schemeClr val="accent6">
                  <a:lumMod val="10000"/>
                </a:schemeClr>
              </a:solidFill>
              <a:latin typeface="Times New Roman"/>
              <a:ea typeface="Times New Roman"/>
              <a:cs typeface="Times New Roman"/>
              <a:sym typeface="Times New Roman"/>
            </a:endParaRPr>
          </a:p>
          <a:p>
            <a:pPr marL="285750" lvl="0" indent="-285750" algn="just" rtl="0">
              <a:lnSpc>
                <a:spcPct val="90000"/>
              </a:lnSpc>
              <a:spcBef>
                <a:spcPts val="1000"/>
              </a:spcBef>
              <a:spcAft>
                <a:spcPts val="0"/>
              </a:spcAft>
              <a:buClr>
                <a:srgbClr val="000000"/>
              </a:buClr>
              <a:buSzPts val="2000"/>
              <a:buFont typeface="Arial"/>
              <a:buChar char="•"/>
            </a:pPr>
            <a:r>
              <a:rPr lang="en-GB" sz="2000" dirty="0" err="1">
                <a:solidFill>
                  <a:srgbClr val="000000"/>
                </a:solidFill>
                <a:latin typeface="Times New Roman"/>
                <a:ea typeface="Times New Roman"/>
                <a:cs typeface="Times New Roman"/>
                <a:sym typeface="Times New Roman"/>
              </a:rPr>
              <a:t>Ecozo</a:t>
            </a:r>
            <a:r>
              <a:rPr lang="en-GB" sz="2000" dirty="0">
                <a:solidFill>
                  <a:srgbClr val="000000"/>
                </a:solidFill>
                <a:latin typeface="Times New Roman"/>
                <a:ea typeface="Times New Roman"/>
                <a:cs typeface="Times New Roman"/>
                <a:sym typeface="Times New Roman"/>
              </a:rPr>
              <a:t> </a:t>
            </a:r>
            <a:r>
              <a:rPr lang="en-GB" sz="2000" cap="none" dirty="0">
                <a:solidFill>
                  <a:srgbClr val="000000"/>
                </a:solidFill>
                <a:latin typeface="Times New Roman"/>
                <a:ea typeface="Times New Roman"/>
                <a:cs typeface="Times New Roman"/>
                <a:sym typeface="Times New Roman"/>
              </a:rPr>
              <a:t>gets noticed by environmentally conscious people who prefer eco-friendly, smart products (Curry, 2025).</a:t>
            </a:r>
          </a:p>
          <a:p>
            <a:pPr marL="285750" lvl="0" indent="-285750" algn="just" rtl="0">
              <a:lnSpc>
                <a:spcPct val="90000"/>
              </a:lnSpc>
              <a:spcBef>
                <a:spcPts val="1000"/>
              </a:spcBef>
              <a:spcAft>
                <a:spcPts val="0"/>
              </a:spcAft>
              <a:buClr>
                <a:srgbClr val="000000"/>
              </a:buClr>
              <a:buSzPts val="2000"/>
              <a:buFont typeface="Arial"/>
              <a:buChar char="•"/>
            </a:pPr>
            <a:endParaRPr dirty="0"/>
          </a:p>
          <a:p>
            <a:pPr marL="285750" lvl="0" indent="-285750" algn="just" rtl="0">
              <a:lnSpc>
                <a:spcPct val="90000"/>
              </a:lnSpc>
              <a:spcBef>
                <a:spcPts val="1000"/>
              </a:spcBef>
              <a:spcAft>
                <a:spcPts val="0"/>
              </a:spcAft>
              <a:buClr>
                <a:srgbClr val="000000"/>
              </a:buClr>
              <a:buSzPts val="2000"/>
              <a:buFont typeface="Arial"/>
              <a:buChar char="•"/>
            </a:pPr>
            <a:r>
              <a:rPr lang="en-GB" sz="2000" cap="none" dirty="0">
                <a:solidFill>
                  <a:srgbClr val="000000"/>
                </a:solidFill>
                <a:latin typeface="Times New Roman"/>
                <a:ea typeface="Times New Roman"/>
                <a:cs typeface="Times New Roman"/>
                <a:sym typeface="Times New Roman"/>
              </a:rPr>
              <a:t>It is a general partnership, the two co-founders share the workload, responsibilities, profits</a:t>
            </a:r>
            <a:r>
              <a:rPr lang="en-GB" sz="2000" dirty="0">
                <a:solidFill>
                  <a:srgbClr val="000000"/>
                </a:solidFill>
                <a:latin typeface="Times New Roman"/>
                <a:ea typeface="Times New Roman"/>
                <a:cs typeface="Times New Roman"/>
                <a:sym typeface="Times New Roman"/>
              </a:rPr>
              <a:t> and the costs are divided. </a:t>
            </a:r>
          </a:p>
          <a:p>
            <a:pPr marL="285750" lvl="0" indent="-285750" algn="just" rtl="0">
              <a:lnSpc>
                <a:spcPct val="90000"/>
              </a:lnSpc>
              <a:spcBef>
                <a:spcPts val="1000"/>
              </a:spcBef>
              <a:spcAft>
                <a:spcPts val="0"/>
              </a:spcAft>
              <a:buClr>
                <a:srgbClr val="000000"/>
              </a:buClr>
              <a:buSzPts val="2000"/>
              <a:buFont typeface="Arial"/>
              <a:buChar char="•"/>
            </a:pPr>
            <a:endParaRPr lang="en-GB" sz="2000" dirty="0">
              <a:solidFill>
                <a:srgbClr val="000000"/>
              </a:solidFill>
              <a:latin typeface="Times New Roman"/>
              <a:ea typeface="Times New Roman"/>
              <a:cs typeface="Times New Roman"/>
              <a:sym typeface="Times New Roman"/>
            </a:endParaRPr>
          </a:p>
          <a:p>
            <a:pPr marL="285750" lvl="0" indent="-285750" algn="just">
              <a:buClr>
                <a:srgbClr val="000000"/>
              </a:buClr>
              <a:buSzPts val="2000"/>
              <a:buFont typeface="Arial"/>
              <a:buChar char="•"/>
            </a:pPr>
            <a:r>
              <a:rPr lang="en-GB" sz="2000" dirty="0">
                <a:solidFill>
                  <a:schemeClr val="accent6">
                    <a:lumMod val="10000"/>
                  </a:schemeClr>
                </a:solidFill>
                <a:latin typeface="Times New Roman" panose="02020603050405020304" pitchFamily="18" charset="0"/>
                <a:cs typeface="Times New Roman" panose="02020603050405020304" pitchFamily="18" charset="0"/>
              </a:rPr>
              <a:t>The pros are split finances, access to more expertise and handling a business becomes easier. Yet, the partners in a general partnership are not protected from personal losses by the company and there could be conflicts between them. </a:t>
            </a:r>
            <a:endPar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90000"/>
              </a:lnSpc>
              <a:spcBef>
                <a:spcPts val="1000"/>
              </a:spcBef>
              <a:spcAft>
                <a:spcPts val="0"/>
              </a:spcAft>
              <a:buClr>
                <a:srgbClr val="000000"/>
              </a:buClr>
              <a:buSzPts val="2000"/>
              <a:buFont typeface="Arial"/>
              <a:buChar char="•"/>
            </a:pPr>
            <a:endParaRPr sz="2000" cap="none" dirty="0">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6"/>
          <p:cNvSpPr txBox="1">
            <a:spLocks noGrp="1"/>
          </p:cNvSpPr>
          <p:nvPr>
            <p:ph type="title"/>
          </p:nvPr>
        </p:nvSpPr>
        <p:spPr>
          <a:xfrm>
            <a:off x="273268" y="126123"/>
            <a:ext cx="5641848" cy="763524"/>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1.3 Location </a:t>
            </a:r>
            <a:endParaRPr sz="5400" dirty="0">
              <a:solidFill>
                <a:schemeClr val="accent6">
                  <a:lumMod val="10000"/>
                </a:schemeClr>
              </a:solidFill>
            </a:endParaRPr>
          </a:p>
        </p:txBody>
      </p:sp>
      <p:sp>
        <p:nvSpPr>
          <p:cNvPr id="155" name="Google Shape;155;p6"/>
          <p:cNvSpPr txBox="1">
            <a:spLocks noGrp="1"/>
          </p:cNvSpPr>
          <p:nvPr>
            <p:ph type="body" idx="1"/>
          </p:nvPr>
        </p:nvSpPr>
        <p:spPr>
          <a:xfrm>
            <a:off x="273268" y="889648"/>
            <a:ext cx="7220608" cy="5723914"/>
          </a:xfrm>
          <a:prstGeom prst="rect">
            <a:avLst/>
          </a:prstGeom>
          <a:noFill/>
          <a:ln>
            <a:noFill/>
          </a:ln>
        </p:spPr>
        <p:txBody>
          <a:bodyPr spcFirstLastPara="1" wrap="square" lIns="91425" tIns="45700" rIns="91425" bIns="45700" anchor="t" anchorCtr="0">
            <a:normAutofit/>
          </a:bodyPr>
          <a:lstStyle/>
          <a:p>
            <a:pPr marL="342900" lvl="0" indent="-342900" algn="just">
              <a:spcBef>
                <a:spcPts val="0"/>
              </a:spcBef>
              <a:buClr>
                <a:srgbClr val="000000"/>
              </a:buClr>
              <a:buSzPts val="2000"/>
              <a:buFont typeface="Arial"/>
              <a:buChar char="•"/>
            </a:pPr>
            <a:endParaRPr lang="en-GB" dirty="0">
              <a:solidFill>
                <a:srgbClr val="000000"/>
              </a:solidFill>
              <a:latin typeface="Times New Roman"/>
              <a:ea typeface="Times New Roman"/>
              <a:cs typeface="Times New Roman"/>
              <a:sym typeface="Times New Roman"/>
            </a:endParaRPr>
          </a:p>
          <a:p>
            <a:pPr marL="342900" lvl="0" indent="-342900" algn="just">
              <a:spcBef>
                <a:spcPts val="0"/>
              </a:spcBef>
              <a:buClr>
                <a:srgbClr val="000000"/>
              </a:buClr>
              <a:buSzPts val="2000"/>
              <a:buFont typeface="Arial"/>
              <a:buChar char="•"/>
            </a:pPr>
            <a:r>
              <a:rPr lang="en-GB" dirty="0" err="1">
                <a:solidFill>
                  <a:srgbClr val="000000"/>
                </a:solidFill>
                <a:latin typeface="Times New Roman"/>
                <a:ea typeface="Times New Roman"/>
                <a:cs typeface="Times New Roman"/>
                <a:sym typeface="Times New Roman"/>
              </a:rPr>
              <a:t>Ecozo</a:t>
            </a:r>
            <a:r>
              <a:rPr lang="en-GB" dirty="0">
                <a:solidFill>
                  <a:srgbClr val="000000"/>
                </a:solidFill>
                <a:latin typeface="Times New Roman"/>
                <a:ea typeface="Times New Roman"/>
                <a:cs typeface="Times New Roman"/>
                <a:sym typeface="Times New Roman"/>
              </a:rPr>
              <a:t> </a:t>
            </a:r>
            <a:r>
              <a:rPr lang="en-GB" cap="none" dirty="0">
                <a:solidFill>
                  <a:srgbClr val="000000"/>
                </a:solidFill>
                <a:latin typeface="Times New Roman"/>
                <a:ea typeface="Times New Roman"/>
                <a:cs typeface="Times New Roman"/>
                <a:sym typeface="Times New Roman"/>
              </a:rPr>
              <a:t>bottles picked a space in </a:t>
            </a:r>
            <a:r>
              <a:rPr lang="en-GB" dirty="0">
                <a:solidFill>
                  <a:srgbClr val="000000"/>
                </a:solidFill>
                <a:latin typeface="Times New Roman"/>
                <a:ea typeface="Times New Roman"/>
                <a:cs typeface="Times New Roman"/>
                <a:sym typeface="Times New Roman"/>
              </a:rPr>
              <a:t>S</a:t>
            </a:r>
            <a:r>
              <a:rPr lang="en-GB" cap="none" dirty="0">
                <a:solidFill>
                  <a:srgbClr val="000000"/>
                </a:solidFill>
                <a:latin typeface="Times New Roman"/>
                <a:ea typeface="Times New Roman"/>
                <a:cs typeface="Times New Roman"/>
                <a:sym typeface="Times New Roman"/>
              </a:rPr>
              <a:t>horeditch, </a:t>
            </a:r>
            <a:r>
              <a:rPr lang="en-GB" dirty="0">
                <a:solidFill>
                  <a:srgbClr val="000000"/>
                </a:solidFill>
                <a:latin typeface="Times New Roman"/>
                <a:ea typeface="Times New Roman"/>
                <a:cs typeface="Times New Roman"/>
                <a:sym typeface="Times New Roman"/>
              </a:rPr>
              <a:t>L</a:t>
            </a:r>
            <a:r>
              <a:rPr lang="en-GB" cap="none" dirty="0">
                <a:solidFill>
                  <a:srgbClr val="000000"/>
                </a:solidFill>
                <a:latin typeface="Times New Roman"/>
                <a:ea typeface="Times New Roman"/>
                <a:cs typeface="Times New Roman"/>
                <a:sym typeface="Times New Roman"/>
              </a:rPr>
              <a:t>ondon, for their co-working and business activities</a:t>
            </a:r>
            <a:r>
              <a:rPr lang="en-GB" dirty="0">
                <a:solidFill>
                  <a:srgbClr val="000000"/>
                </a:solidFill>
                <a:latin typeface="Times New Roman"/>
                <a:ea typeface="Times New Roman"/>
                <a:cs typeface="Times New Roman"/>
                <a:sym typeface="Times New Roman"/>
              </a:rPr>
              <a:t> and </a:t>
            </a:r>
            <a:r>
              <a:rPr lang="en-GB" dirty="0">
                <a:solidFill>
                  <a:schemeClr val="accent6">
                    <a:lumMod val="10000"/>
                  </a:schemeClr>
                </a:solidFill>
                <a:latin typeface="Times New Roman" panose="02020603050405020304" pitchFamily="18" charset="0"/>
                <a:cs typeface="Times New Roman" panose="02020603050405020304" pitchFamily="18" charset="0"/>
              </a:rPr>
              <a:t>for keeping and shipment of stock. </a:t>
            </a:r>
          </a:p>
          <a:p>
            <a:pPr marL="342900" lvl="0" indent="-342900" algn="just">
              <a:buClr>
                <a:srgbClr val="000000"/>
              </a:buClr>
              <a:buSzPts val="2000"/>
              <a:buFont typeface="Arial" panose="020B0604020202020204" pitchFamily="34" charset="0"/>
              <a:buChar char="•"/>
            </a:pPr>
            <a:r>
              <a:rPr lang="en-GB" dirty="0">
                <a:solidFill>
                  <a:schemeClr val="accent6">
                    <a:lumMod val="10000"/>
                  </a:schemeClr>
                </a:solidFill>
                <a:latin typeface="Times New Roman"/>
                <a:ea typeface="Times New Roman"/>
                <a:cs typeface="Times New Roman"/>
                <a:sym typeface="Times New Roman"/>
              </a:rPr>
              <a:t>The place has a strong presence of start-ups, a well-established sustainability community and access to green suppliers and ecosystems.</a:t>
            </a:r>
            <a:endParaRPr lang="en-GB" cap="none" dirty="0">
              <a:solidFill>
                <a:schemeClr val="accent6">
                  <a:lumMod val="10000"/>
                </a:schemeClr>
              </a:solidFill>
              <a:latin typeface="Times New Roman"/>
              <a:ea typeface="Times New Roman"/>
              <a:cs typeface="Times New Roman"/>
              <a:sym typeface="Times New Roman"/>
            </a:endParaRPr>
          </a:p>
          <a:p>
            <a:pPr marL="0" lvl="0" indent="0" algn="just" rtl="0">
              <a:lnSpc>
                <a:spcPct val="90000"/>
              </a:lnSpc>
              <a:spcBef>
                <a:spcPts val="1000"/>
              </a:spcBef>
              <a:spcAft>
                <a:spcPts val="0"/>
              </a:spcAft>
              <a:buClr>
                <a:srgbClr val="000000"/>
              </a:buClr>
              <a:buSzPts val="2000"/>
            </a:pPr>
            <a:r>
              <a:rPr lang="en-GB" sz="3600" b="1"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1.4 HR Strategy</a:t>
            </a:r>
            <a:endParaRPr sz="3600" dirty="0">
              <a:solidFill>
                <a:schemeClr val="accent6">
                  <a:lumMod val="10000"/>
                </a:schemeClr>
              </a:solidFill>
              <a:latin typeface="Times New Roman" panose="02020603050405020304" pitchFamily="18" charset="0"/>
              <a:cs typeface="Times New Roman" panose="02020603050405020304" pitchFamily="18" charset="0"/>
            </a:endParaRPr>
          </a:p>
          <a:p>
            <a:pPr marL="342900" indent="-342900" algn="just">
              <a:buClr>
                <a:srgbClr val="000000"/>
              </a:buClr>
              <a:buSzPts val="2000"/>
              <a:buFont typeface="Arial"/>
              <a:buChar char="•"/>
            </a:pPr>
            <a:r>
              <a:rPr lang="en-GB" dirty="0">
                <a:solidFill>
                  <a:srgbClr val="000000"/>
                </a:solidFill>
                <a:latin typeface="Times New Roman"/>
                <a:ea typeface="Times New Roman"/>
                <a:cs typeface="Times New Roman"/>
                <a:sym typeface="Times New Roman"/>
              </a:rPr>
              <a:t>Key areas like product development, strategy formation and brand management will be managed by the founders (</a:t>
            </a:r>
            <a:r>
              <a:rPr lang="en-GB" dirty="0" err="1">
                <a:solidFill>
                  <a:srgbClr val="000000"/>
                </a:solidFill>
                <a:latin typeface="Times New Roman"/>
                <a:ea typeface="Times New Roman"/>
                <a:cs typeface="Times New Roman"/>
                <a:sym typeface="Times New Roman"/>
              </a:rPr>
              <a:t>bristol-alagbariya</a:t>
            </a:r>
            <a:r>
              <a:rPr lang="en-GB" dirty="0">
                <a:solidFill>
                  <a:srgbClr val="000000"/>
                </a:solidFill>
                <a:latin typeface="Times New Roman"/>
                <a:ea typeface="Times New Roman"/>
                <a:cs typeface="Times New Roman"/>
                <a:sym typeface="Times New Roman"/>
              </a:rPr>
              <a:t> </a:t>
            </a:r>
            <a:r>
              <a:rPr lang="en-GB" i="1" dirty="0">
                <a:solidFill>
                  <a:srgbClr val="000000"/>
                </a:solidFill>
                <a:latin typeface="Times New Roman"/>
                <a:ea typeface="Times New Roman"/>
                <a:cs typeface="Times New Roman"/>
                <a:sym typeface="Times New Roman"/>
              </a:rPr>
              <a:t>et al</a:t>
            </a:r>
            <a:r>
              <a:rPr lang="en-GB" dirty="0">
                <a:solidFill>
                  <a:srgbClr val="000000"/>
                </a:solidFill>
                <a:latin typeface="Times New Roman"/>
                <a:ea typeface="Times New Roman"/>
                <a:cs typeface="Times New Roman"/>
                <a:sym typeface="Times New Roman"/>
              </a:rPr>
              <a:t>., 2024).</a:t>
            </a:r>
          </a:p>
          <a:p>
            <a:pPr marL="342900" indent="-342900" algn="just">
              <a:buClr>
                <a:srgbClr val="000000"/>
              </a:buClr>
              <a:buSzPts val="2000"/>
              <a:buFont typeface="Arial"/>
              <a:buChar char="•"/>
            </a:pPr>
            <a:r>
              <a:rPr lang="en-GB" dirty="0">
                <a:solidFill>
                  <a:schemeClr val="accent6">
                    <a:lumMod val="10000"/>
                  </a:schemeClr>
                </a:solidFill>
                <a:latin typeface="Times New Roman"/>
                <a:ea typeface="Times New Roman"/>
                <a:cs typeface="Times New Roman"/>
                <a:sym typeface="Times New Roman"/>
              </a:rPr>
              <a:t>A specialist product designer and marketing assistant will be hired as freelancers and a part–time operations coordinator which will give the business what it needs without adding permanent employees.</a:t>
            </a:r>
          </a:p>
          <a:p>
            <a:pPr marL="342900" indent="-342900" algn="just">
              <a:buClr>
                <a:srgbClr val="000000"/>
              </a:buClr>
              <a:buSzPts val="2000"/>
              <a:buFont typeface="Arial"/>
              <a:buChar char="•"/>
            </a:pPr>
            <a:endParaRPr lang="en-GB" sz="2200" dirty="0">
              <a:solidFill>
                <a:srgbClr val="000000"/>
              </a:solidFill>
              <a:latin typeface="Times New Roman"/>
              <a:ea typeface="Times New Roman"/>
              <a:cs typeface="Times New Roman"/>
              <a:sym typeface="Times New Roman"/>
            </a:endParaRPr>
          </a:p>
          <a:p>
            <a:pPr marL="342900" lvl="0" indent="-342900" algn="just" rtl="0">
              <a:lnSpc>
                <a:spcPct val="90000"/>
              </a:lnSpc>
              <a:spcBef>
                <a:spcPts val="1000"/>
              </a:spcBef>
              <a:spcAft>
                <a:spcPts val="0"/>
              </a:spcAft>
              <a:buClr>
                <a:srgbClr val="000000"/>
              </a:buClr>
              <a:buSzPts val="2000"/>
              <a:buFont typeface="Arial"/>
              <a:buChar char="•"/>
            </a:pPr>
            <a:endParaRPr sz="2000" cap="none" dirty="0">
              <a:solidFill>
                <a:srgbClr val="000000"/>
              </a:solidFill>
            </a:endParaRPr>
          </a:p>
        </p:txBody>
      </p:sp>
      <p:pic>
        <p:nvPicPr>
          <p:cNvPr id="2" name="Google Shape;148;p5">
            <a:extLst>
              <a:ext uri="{FF2B5EF4-FFF2-40B4-BE49-F238E27FC236}">
                <a16:creationId xmlns:a16="http://schemas.microsoft.com/office/drawing/2014/main" id="{CBC09E28-3B57-95EE-7FE2-17E5763D7728}"/>
              </a:ext>
            </a:extLst>
          </p:cNvPr>
          <p:cNvPicPr preferRelativeResize="0"/>
          <p:nvPr/>
        </p:nvPicPr>
        <p:blipFill rotWithShape="1">
          <a:blip r:embed="rId3">
            <a:alphaModFix/>
          </a:blip>
          <a:srcRect r="12339"/>
          <a:stretch/>
        </p:blipFill>
        <p:spPr>
          <a:xfrm>
            <a:off x="7588468" y="3647091"/>
            <a:ext cx="4508938" cy="2966471"/>
          </a:xfrm>
          <a:prstGeom prst="rect">
            <a:avLst/>
          </a:prstGeom>
          <a:noFill/>
          <a:ln>
            <a:noFill/>
          </a:ln>
        </p:spPr>
      </p:pic>
      <p:pic>
        <p:nvPicPr>
          <p:cNvPr id="3" name="Picture 2" descr="Map of Shoreditch, London">
            <a:extLst>
              <a:ext uri="{FF2B5EF4-FFF2-40B4-BE49-F238E27FC236}">
                <a16:creationId xmlns:a16="http://schemas.microsoft.com/office/drawing/2014/main" id="{DB6A4191-3844-C8FD-F5CC-3088DFB059B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88468" y="656644"/>
            <a:ext cx="4508938" cy="277235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7"/>
          <p:cNvSpPr txBox="1">
            <a:spLocks noGrp="1"/>
          </p:cNvSpPr>
          <p:nvPr>
            <p:ph type="title"/>
          </p:nvPr>
        </p:nvSpPr>
        <p:spPr>
          <a:xfrm>
            <a:off x="288264" y="45870"/>
            <a:ext cx="7452985" cy="810654"/>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1.5 Financial Overview</a:t>
            </a:r>
            <a:endParaRPr sz="3600" b="1" dirty="0">
              <a:solidFill>
                <a:schemeClr val="accent6">
                  <a:lumMod val="10000"/>
                </a:schemeClr>
              </a:solidFill>
              <a:latin typeface="Times New Roman"/>
              <a:ea typeface="Times New Roman"/>
              <a:cs typeface="Times New Roman"/>
              <a:sym typeface="Times New Roman"/>
            </a:endParaRPr>
          </a:p>
        </p:txBody>
      </p:sp>
      <p:sp>
        <p:nvSpPr>
          <p:cNvPr id="163" name="Google Shape;163;p7"/>
          <p:cNvSpPr txBox="1">
            <a:spLocks noGrp="1"/>
          </p:cNvSpPr>
          <p:nvPr>
            <p:ph type="body" idx="1"/>
          </p:nvPr>
        </p:nvSpPr>
        <p:spPr>
          <a:xfrm>
            <a:off x="168167" y="972896"/>
            <a:ext cx="7573082" cy="5610684"/>
          </a:xfrm>
          <a:prstGeom prst="rect">
            <a:avLst/>
          </a:prstGeom>
          <a:noFill/>
          <a:ln>
            <a:noFill/>
          </a:ln>
        </p:spPr>
        <p:txBody>
          <a:bodyPr spcFirstLastPara="1" wrap="square" lIns="91425" tIns="45700" rIns="91425" bIns="45700" anchor="t" anchorCtr="0">
            <a:normAutofit fontScale="70000" lnSpcReduction="20000"/>
          </a:bodyPr>
          <a:lstStyle/>
          <a:p>
            <a:pPr marL="285750" lvl="0" indent="-285750" algn="just" rtl="0">
              <a:lnSpc>
                <a:spcPct val="90000"/>
              </a:lnSpc>
              <a:spcBef>
                <a:spcPts val="0"/>
              </a:spcBef>
              <a:spcAft>
                <a:spcPts val="0"/>
              </a:spcAft>
              <a:buClr>
                <a:srgbClr val="000000"/>
              </a:buClr>
              <a:buSzPts val="2000"/>
              <a:buFont typeface="Arial"/>
              <a:buChar char="•"/>
            </a:pPr>
            <a:r>
              <a:rPr lang="en-GB" sz="3200" dirty="0" err="1">
                <a:solidFill>
                  <a:srgbClr val="000000"/>
                </a:solidFill>
                <a:latin typeface="Times New Roman"/>
                <a:ea typeface="Times New Roman"/>
                <a:cs typeface="Times New Roman"/>
                <a:sym typeface="Times New Roman"/>
              </a:rPr>
              <a:t>Ecozo</a:t>
            </a:r>
            <a:r>
              <a:rPr lang="en-GB" sz="3200" dirty="0">
                <a:solidFill>
                  <a:srgbClr val="000000"/>
                </a:solidFill>
                <a:latin typeface="Times New Roman"/>
                <a:ea typeface="Times New Roman"/>
                <a:cs typeface="Times New Roman"/>
                <a:sym typeface="Times New Roman"/>
              </a:rPr>
              <a:t> </a:t>
            </a:r>
            <a:r>
              <a:rPr lang="en-GB" sz="3200" cap="none" dirty="0">
                <a:solidFill>
                  <a:srgbClr val="000000"/>
                </a:solidFill>
                <a:latin typeface="Times New Roman"/>
                <a:ea typeface="Times New Roman"/>
                <a:cs typeface="Times New Roman"/>
                <a:sym typeface="Times New Roman"/>
              </a:rPr>
              <a:t>bottles require £10,500 to start, that </a:t>
            </a:r>
            <a:r>
              <a:rPr lang="en-GB" sz="3200" dirty="0">
                <a:solidFill>
                  <a:srgbClr val="000000"/>
                </a:solidFill>
                <a:latin typeface="Times New Roman"/>
                <a:ea typeface="Times New Roman"/>
                <a:cs typeface="Times New Roman"/>
                <a:sym typeface="Times New Roman"/>
              </a:rPr>
              <a:t>will</a:t>
            </a:r>
            <a:r>
              <a:rPr lang="en-GB" sz="3200" cap="none" dirty="0">
                <a:solidFill>
                  <a:srgbClr val="000000"/>
                </a:solidFill>
                <a:latin typeface="Times New Roman"/>
                <a:ea typeface="Times New Roman"/>
                <a:cs typeface="Times New Roman"/>
                <a:sym typeface="Times New Roman"/>
              </a:rPr>
              <a:t> include developing the product, buying stock, marketing, branding and running the business.</a:t>
            </a:r>
          </a:p>
          <a:p>
            <a:pPr marL="285750" lvl="0" indent="-285750" algn="just" rtl="0">
              <a:lnSpc>
                <a:spcPct val="90000"/>
              </a:lnSpc>
              <a:spcBef>
                <a:spcPts val="0"/>
              </a:spcBef>
              <a:spcAft>
                <a:spcPts val="0"/>
              </a:spcAft>
              <a:buClr>
                <a:srgbClr val="000000"/>
              </a:buClr>
              <a:buSzPts val="2000"/>
              <a:buFont typeface="Arial"/>
              <a:buChar char="•"/>
            </a:pPr>
            <a:endParaRPr lang="en-GB" sz="3200" dirty="0">
              <a:solidFill>
                <a:schemeClr val="accent6">
                  <a:lumMod val="10000"/>
                </a:schemeClr>
              </a:solidFill>
              <a:latin typeface="Times New Roman" panose="02020603050405020304" pitchFamily="18" charset="0"/>
              <a:cs typeface="Times New Roman" panose="02020603050405020304" pitchFamily="18" charset="0"/>
            </a:endParaRPr>
          </a:p>
          <a:p>
            <a:pPr marL="285750" lvl="0" indent="-285750" algn="just">
              <a:spcBef>
                <a:spcPts val="0"/>
              </a:spcBef>
              <a:buClr>
                <a:srgbClr val="000000"/>
              </a:buClr>
              <a:buSzPts val="2000"/>
              <a:buFont typeface="Arial"/>
              <a:buChar char="•"/>
            </a:pPr>
            <a:r>
              <a:rPr lang="en-GB" sz="3200" dirty="0">
                <a:solidFill>
                  <a:schemeClr val="accent6">
                    <a:lumMod val="10000"/>
                  </a:schemeClr>
                </a:solidFill>
                <a:latin typeface="Times New Roman" panose="02020603050405020304" pitchFamily="18" charset="0"/>
                <a:cs typeface="Times New Roman" panose="02020603050405020304" pitchFamily="18" charset="0"/>
              </a:rPr>
              <a:t>A £5,500 business loan from the Start-Up Loan programme in the UK would be used for the project.</a:t>
            </a:r>
          </a:p>
          <a:p>
            <a:pPr marL="285750" lvl="0" indent="-285750" algn="just">
              <a:spcBef>
                <a:spcPts val="0"/>
              </a:spcBef>
              <a:buClr>
                <a:srgbClr val="000000"/>
              </a:buClr>
              <a:buSzPts val="2000"/>
              <a:buFont typeface="Arial"/>
              <a:buChar char="•"/>
            </a:pPr>
            <a:endParaRPr lang="en-GB" sz="3200" dirty="0">
              <a:solidFill>
                <a:schemeClr val="accent6">
                  <a:lumMod val="10000"/>
                </a:schemeClr>
              </a:solidFill>
              <a:latin typeface="Times New Roman" panose="02020603050405020304" pitchFamily="18" charset="0"/>
              <a:cs typeface="Times New Roman" panose="02020603050405020304" pitchFamily="18" charset="0"/>
            </a:endParaRPr>
          </a:p>
          <a:p>
            <a:pPr marL="285750" lvl="0" indent="-285750" algn="just">
              <a:spcBef>
                <a:spcPts val="0"/>
              </a:spcBef>
              <a:buClr>
                <a:srgbClr val="000000"/>
              </a:buClr>
              <a:buSzPts val="2000"/>
              <a:buFont typeface="Arial"/>
              <a:buChar char="•"/>
            </a:pPr>
            <a:r>
              <a:rPr lang="en-GB" sz="3200" dirty="0">
                <a:solidFill>
                  <a:schemeClr val="accent6">
                    <a:lumMod val="10000"/>
                  </a:schemeClr>
                </a:solidFill>
                <a:latin typeface="Times New Roman"/>
                <a:ea typeface="Times New Roman"/>
                <a:cs typeface="Times New Roman"/>
                <a:sym typeface="Times New Roman"/>
              </a:rPr>
              <a:t>Sales each month are predicted to rise gradually, and the company should reach its break-even point by month seven (Kaiser and Lusardi, 2024)</a:t>
            </a:r>
          </a:p>
          <a:p>
            <a:pPr marL="0" lvl="0" indent="0" algn="just">
              <a:buClr>
                <a:srgbClr val="000000"/>
              </a:buClr>
              <a:buSzPts val="2000"/>
            </a:pPr>
            <a:r>
              <a:rPr lang="en-GB" sz="3600" b="1" dirty="0">
                <a:solidFill>
                  <a:schemeClr val="accent6">
                    <a:lumMod val="10000"/>
                  </a:schemeClr>
                </a:solidFill>
                <a:latin typeface="Times New Roman"/>
                <a:ea typeface="Times New Roman"/>
                <a:cs typeface="Times New Roman"/>
                <a:sym typeface="Times New Roman"/>
              </a:rPr>
              <a:t>1.6 SWOT</a:t>
            </a:r>
            <a:endParaRPr sz="3600" cap="none" dirty="0">
              <a:solidFill>
                <a:schemeClr val="accent6">
                  <a:lumMod val="10000"/>
                </a:schemeClr>
              </a:solidFill>
              <a:latin typeface="Times New Roman"/>
              <a:ea typeface="Times New Roman"/>
              <a:cs typeface="Times New Roman"/>
              <a:sym typeface="Times New Roman"/>
            </a:endParaRPr>
          </a:p>
          <a:p>
            <a:pPr marL="285750" lvl="0" indent="-285750" algn="just" rtl="0">
              <a:lnSpc>
                <a:spcPct val="90000"/>
              </a:lnSpc>
              <a:spcBef>
                <a:spcPts val="1000"/>
              </a:spcBef>
              <a:spcAft>
                <a:spcPts val="0"/>
              </a:spcAft>
              <a:buClr>
                <a:srgbClr val="000000"/>
              </a:buClr>
              <a:buSzPts val="2000"/>
              <a:buFont typeface="Arial"/>
              <a:buChar char="•"/>
            </a:pPr>
            <a:r>
              <a:rPr lang="en-GB" sz="3200" cap="none" dirty="0">
                <a:solidFill>
                  <a:srgbClr val="000000"/>
                </a:solidFill>
                <a:latin typeface="Times New Roman"/>
                <a:ea typeface="Times New Roman"/>
                <a:cs typeface="Times New Roman"/>
                <a:sym typeface="Times New Roman"/>
              </a:rPr>
              <a:t>Swot analysis allows the business to see the industry position of the business. </a:t>
            </a:r>
          </a:p>
          <a:p>
            <a:pPr marL="285750" lvl="0" indent="-285750" algn="just" rtl="0">
              <a:lnSpc>
                <a:spcPct val="90000"/>
              </a:lnSpc>
              <a:spcBef>
                <a:spcPts val="1000"/>
              </a:spcBef>
              <a:spcAft>
                <a:spcPts val="0"/>
              </a:spcAft>
              <a:buClr>
                <a:srgbClr val="000000"/>
              </a:buClr>
              <a:buSzPts val="2000"/>
              <a:buFont typeface="Arial"/>
              <a:buChar char="•"/>
            </a:pPr>
            <a:r>
              <a:rPr lang="en-GB" sz="3200" cap="none" dirty="0">
                <a:solidFill>
                  <a:srgbClr val="000000"/>
                </a:solidFill>
                <a:latin typeface="Times New Roman"/>
                <a:ea typeface="Times New Roman"/>
                <a:cs typeface="Times New Roman"/>
                <a:sym typeface="Times New Roman"/>
              </a:rPr>
              <a:t>Advantages include its technology-powered products and firm dedication to sustainability which capture the attention of today’s eco-friendly consumers (</a:t>
            </a:r>
            <a:r>
              <a:rPr lang="en-GB" sz="3200" cap="none" dirty="0" err="1">
                <a:solidFill>
                  <a:srgbClr val="000000"/>
                </a:solidFill>
                <a:latin typeface="Times New Roman"/>
                <a:ea typeface="Times New Roman"/>
                <a:cs typeface="Times New Roman"/>
                <a:sym typeface="Times New Roman"/>
              </a:rPr>
              <a:t>wahyudi</a:t>
            </a:r>
            <a:r>
              <a:rPr lang="en-GB" sz="3200" cap="none" dirty="0">
                <a:solidFill>
                  <a:srgbClr val="000000"/>
                </a:solidFill>
                <a:latin typeface="Times New Roman"/>
                <a:ea typeface="Times New Roman"/>
                <a:cs typeface="Times New Roman"/>
                <a:sym typeface="Times New Roman"/>
              </a:rPr>
              <a:t> </a:t>
            </a:r>
            <a:r>
              <a:rPr lang="en-GB" sz="3200" i="1" cap="none" dirty="0">
                <a:solidFill>
                  <a:srgbClr val="000000"/>
                </a:solidFill>
                <a:latin typeface="Times New Roman"/>
                <a:ea typeface="Times New Roman"/>
                <a:cs typeface="Times New Roman"/>
                <a:sym typeface="Times New Roman"/>
              </a:rPr>
              <a:t>et al</a:t>
            </a:r>
            <a:r>
              <a:rPr lang="en-GB" sz="3200" cap="none" dirty="0">
                <a:solidFill>
                  <a:srgbClr val="000000"/>
                </a:solidFill>
                <a:latin typeface="Times New Roman"/>
                <a:ea typeface="Times New Roman"/>
                <a:cs typeface="Times New Roman"/>
                <a:sym typeface="Times New Roman"/>
              </a:rPr>
              <a:t>., 2024). </a:t>
            </a:r>
            <a:endParaRPr lang="en-GB" sz="3200" dirty="0">
              <a:solidFill>
                <a:schemeClr val="accent6">
                  <a:lumMod val="10000"/>
                </a:schemeClr>
              </a:solidFill>
              <a:latin typeface="Times New Roman"/>
              <a:ea typeface="Times New Roman"/>
              <a:cs typeface="Times New Roman"/>
              <a:sym typeface="Times New Roman"/>
            </a:endParaRPr>
          </a:p>
          <a:p>
            <a:pPr marL="285750" lvl="0" indent="-285750" algn="just">
              <a:buClr>
                <a:srgbClr val="000000"/>
              </a:buClr>
              <a:buSzPts val="2000"/>
              <a:buFont typeface="Arial"/>
              <a:buChar char="•"/>
            </a:pPr>
            <a:r>
              <a:rPr lang="en-GB" sz="3200" dirty="0">
                <a:solidFill>
                  <a:schemeClr val="accent6">
                    <a:lumMod val="10000"/>
                  </a:schemeClr>
                </a:solidFill>
                <a:latin typeface="Times New Roman"/>
                <a:ea typeface="Times New Roman"/>
                <a:cs typeface="Times New Roman"/>
                <a:sym typeface="Times New Roman"/>
              </a:rPr>
              <a:t>Threats such as competing firms and fluctuating market prices can change the pricing approach and the way the brand is placed.</a:t>
            </a:r>
            <a:endParaRPr sz="3200" cap="none" dirty="0">
              <a:solidFill>
                <a:schemeClr val="accent6">
                  <a:lumMod val="10000"/>
                </a:schemeClr>
              </a:solidFill>
            </a:endParaRPr>
          </a:p>
        </p:txBody>
      </p:sp>
      <p:pic>
        <p:nvPicPr>
          <p:cNvPr id="164" name="Google Shape;164;p7" descr="Mastering Personal Finance: Navigating the Money Maze"/>
          <p:cNvPicPr preferRelativeResize="0"/>
          <p:nvPr/>
        </p:nvPicPr>
        <p:blipFill rotWithShape="1">
          <a:blip r:embed="rId3">
            <a:alphaModFix/>
          </a:blip>
          <a:srcRect/>
          <a:stretch/>
        </p:blipFill>
        <p:spPr>
          <a:xfrm>
            <a:off x="7741249" y="110726"/>
            <a:ext cx="4282584" cy="2741332"/>
          </a:xfrm>
          <a:prstGeom prst="rect">
            <a:avLst/>
          </a:prstGeom>
          <a:noFill/>
          <a:ln>
            <a:noFill/>
          </a:ln>
        </p:spPr>
      </p:pic>
      <p:graphicFrame>
        <p:nvGraphicFramePr>
          <p:cNvPr id="6" name="Table 5">
            <a:extLst>
              <a:ext uri="{FF2B5EF4-FFF2-40B4-BE49-F238E27FC236}">
                <a16:creationId xmlns:a16="http://schemas.microsoft.com/office/drawing/2014/main" id="{4E38F849-C7E8-E4DF-6A48-68586AEFABCE}"/>
              </a:ext>
            </a:extLst>
          </p:cNvPr>
          <p:cNvGraphicFramePr>
            <a:graphicFrameLocks noGrp="1"/>
          </p:cNvGraphicFramePr>
          <p:nvPr>
            <p:extLst>
              <p:ext uri="{D42A27DB-BD31-4B8C-83A1-F6EECF244321}">
                <p14:modId xmlns:p14="http://schemas.microsoft.com/office/powerpoint/2010/main" val="227309773"/>
              </p:ext>
            </p:extLst>
          </p:nvPr>
        </p:nvGraphicFramePr>
        <p:xfrm>
          <a:off x="7741249" y="2916914"/>
          <a:ext cx="4282584" cy="3830360"/>
        </p:xfrm>
        <a:graphic>
          <a:graphicData uri="http://schemas.openxmlformats.org/drawingml/2006/table">
            <a:tbl>
              <a:tblPr/>
              <a:tblGrid>
                <a:gridCol w="1310855">
                  <a:extLst>
                    <a:ext uri="{9D8B030D-6E8A-4147-A177-3AD203B41FA5}">
                      <a16:colId xmlns:a16="http://schemas.microsoft.com/office/drawing/2014/main" val="2631299353"/>
                    </a:ext>
                  </a:extLst>
                </a:gridCol>
                <a:gridCol w="2971729">
                  <a:extLst>
                    <a:ext uri="{9D8B030D-6E8A-4147-A177-3AD203B41FA5}">
                      <a16:colId xmlns:a16="http://schemas.microsoft.com/office/drawing/2014/main" val="2577919749"/>
                    </a:ext>
                  </a:extLst>
                </a:gridCol>
              </a:tblGrid>
              <a:tr h="0">
                <a:tc>
                  <a:txBody>
                    <a:bodyPr/>
                    <a:lstStyle/>
                    <a:p>
                      <a:pPr algn="l">
                        <a:lnSpc>
                          <a:spcPct val="150000"/>
                        </a:lnSpc>
                        <a:buNone/>
                      </a:pPr>
                      <a:r>
                        <a:rPr lang="en-GB" sz="1000">
                          <a:solidFill>
                            <a:schemeClr val="accent6">
                              <a:lumMod val="10000"/>
                            </a:schemeClr>
                          </a:solidFill>
                          <a:effectLst/>
                          <a:latin typeface="Times New Roman" panose="02020603050405020304" pitchFamily="18" charset="0"/>
                          <a:ea typeface="Times New Roman" panose="02020603050405020304" pitchFamily="18" charset="0"/>
                        </a:rPr>
                        <a:t>SWOT Analysis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50000"/>
                        </a:lnSpc>
                        <a:buNone/>
                      </a:pPr>
                      <a:r>
                        <a:rPr lang="en-GB" sz="1000">
                          <a:solidFill>
                            <a:schemeClr val="accent6">
                              <a:lumMod val="10000"/>
                            </a:schemeClr>
                          </a:solidFill>
                          <a:effectLst/>
                          <a:latin typeface="Times New Roman" panose="02020603050405020304" pitchFamily="18" charset="0"/>
                          <a:ea typeface="Times New Roman" panose="02020603050405020304" pitchFamily="18" charset="0"/>
                        </a:rPr>
                        <a:t>Details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7203878"/>
                  </a:ext>
                </a:extLst>
              </a:tr>
              <a:tr h="965919">
                <a:tc>
                  <a:txBody>
                    <a:bodyPr/>
                    <a:lstStyle/>
                    <a:p>
                      <a:pPr algn="just">
                        <a:lnSpc>
                          <a:spcPct val="150000"/>
                        </a:lnSpc>
                        <a:buNone/>
                      </a:pPr>
                      <a:r>
                        <a:rPr lang="en-GB" sz="1000">
                          <a:solidFill>
                            <a:schemeClr val="accent6">
                              <a:lumMod val="10000"/>
                            </a:schemeClr>
                          </a:solidFill>
                          <a:effectLst/>
                          <a:latin typeface="Times New Roman" panose="02020603050405020304" pitchFamily="18" charset="0"/>
                          <a:ea typeface="Times New Roman" panose="02020603050405020304" pitchFamily="18" charset="0"/>
                        </a:rPr>
                        <a:t>Strengths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Package with sugarcane bioplastic, UV-C cleaning technology and a way to track how much water one drinks. An environmentally friendly brand image and the target customers being those aged 18–40.</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81694068"/>
                  </a:ext>
                </a:extLst>
              </a:tr>
              <a:tr h="743927">
                <a:tc>
                  <a:txBody>
                    <a:bodyPr/>
                    <a:lstStyle/>
                    <a:p>
                      <a:pPr algn="just">
                        <a:lnSpc>
                          <a:spcPct val="150000"/>
                        </a:lnSpc>
                        <a:buNone/>
                      </a:pP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Weaknesses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A shortage of budget at the beginning often results in slower product creation, less marketing and a slower increase in business size (</a:t>
                      </a:r>
                      <a:r>
                        <a:rPr lang="en-GB" sz="1000" dirty="0" err="1">
                          <a:solidFill>
                            <a:schemeClr val="accent6">
                              <a:lumMod val="10000"/>
                            </a:schemeClr>
                          </a:solidFill>
                          <a:effectLst/>
                          <a:latin typeface="Times New Roman" panose="02020603050405020304" pitchFamily="18" charset="0"/>
                          <a:ea typeface="Times New Roman" panose="02020603050405020304" pitchFamily="18" charset="0"/>
                        </a:rPr>
                        <a:t>Benzaghta</a:t>
                      </a: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 </a:t>
                      </a:r>
                      <a:r>
                        <a:rPr lang="en-GB" sz="1000" i="1" dirty="0">
                          <a:solidFill>
                            <a:schemeClr val="accent6">
                              <a:lumMod val="10000"/>
                            </a:schemeClr>
                          </a:solidFill>
                          <a:effectLst/>
                          <a:latin typeface="Times New Roman" panose="02020603050405020304" pitchFamily="18" charset="0"/>
                          <a:ea typeface="Times New Roman" panose="02020603050405020304" pitchFamily="18" charset="0"/>
                        </a:rPr>
                        <a:t>et al</a:t>
                      </a: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 2021).</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77841420"/>
                  </a:ext>
                </a:extLst>
              </a:tr>
              <a:tr h="743927">
                <a:tc>
                  <a:txBody>
                    <a:bodyPr/>
                    <a:lstStyle/>
                    <a:p>
                      <a:pPr algn="just">
                        <a:lnSpc>
                          <a:spcPct val="150000"/>
                        </a:lnSpc>
                        <a:buNone/>
                      </a:pPr>
                      <a:r>
                        <a:rPr lang="en-GB" sz="1000">
                          <a:solidFill>
                            <a:schemeClr val="accent6">
                              <a:lumMod val="10000"/>
                            </a:schemeClr>
                          </a:solidFill>
                          <a:effectLst/>
                          <a:latin typeface="Times New Roman" panose="02020603050405020304" pitchFamily="18" charset="0"/>
                          <a:ea typeface="Times New Roman" panose="02020603050405020304" pitchFamily="18" charset="0"/>
                        </a:rPr>
                        <a:t>Opportunities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1000">
                          <a:solidFill>
                            <a:schemeClr val="accent6">
                              <a:lumMod val="10000"/>
                            </a:schemeClr>
                          </a:solidFill>
                          <a:effectLst/>
                          <a:latin typeface="Times New Roman" panose="02020603050405020304" pitchFamily="18" charset="0"/>
                          <a:ea typeface="Times New Roman" panose="02020603050405020304" pitchFamily="18" charset="0"/>
                        </a:rPr>
                        <a:t>More people want sustainable items, environmental issues are becoming more recognised, growth on social media is expected and partnerships with influencers.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4031458"/>
                  </a:ext>
                </a:extLst>
              </a:tr>
              <a:tr h="965919">
                <a:tc>
                  <a:txBody>
                    <a:bodyPr/>
                    <a:lstStyle/>
                    <a:p>
                      <a:pPr algn="just">
                        <a:lnSpc>
                          <a:spcPct val="150000"/>
                        </a:lnSpc>
                        <a:buNone/>
                      </a:pP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Threats</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1000" dirty="0">
                          <a:solidFill>
                            <a:schemeClr val="accent6">
                              <a:lumMod val="10000"/>
                            </a:schemeClr>
                          </a:solidFill>
                          <a:effectLst/>
                          <a:latin typeface="Times New Roman" panose="02020603050405020304" pitchFamily="18" charset="0"/>
                          <a:ea typeface="Times New Roman" panose="02020603050405020304" pitchFamily="18" charset="0"/>
                        </a:rPr>
                        <a:t>Smaller eco-brands must compete with bigger brands using better advertising, as well as face possible problems with getting their products and some customers are not very price sensitive.</a:t>
                      </a:r>
                    </a:p>
                  </a:txBody>
                  <a:tcPr marL="53820" marR="53820" marT="53820" marB="5382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282373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8"/>
          <p:cNvSpPr txBox="1">
            <a:spLocks noGrp="1"/>
          </p:cNvSpPr>
          <p:nvPr>
            <p:ph type="title"/>
          </p:nvPr>
        </p:nvSpPr>
        <p:spPr>
          <a:xfrm>
            <a:off x="346842" y="131380"/>
            <a:ext cx="8502869" cy="826441"/>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2. 12-Month Marketing Strategy </a:t>
            </a:r>
            <a:endParaRPr sz="3600" b="1" dirty="0">
              <a:solidFill>
                <a:schemeClr val="accent6">
                  <a:lumMod val="10000"/>
                </a:schemeClr>
              </a:solidFill>
              <a:latin typeface="Times New Roman"/>
              <a:ea typeface="Times New Roman"/>
              <a:cs typeface="Times New Roman"/>
              <a:sym typeface="Times New Roman"/>
            </a:endParaRPr>
          </a:p>
        </p:txBody>
      </p:sp>
      <p:sp>
        <p:nvSpPr>
          <p:cNvPr id="171" name="Google Shape;171;p8"/>
          <p:cNvSpPr txBox="1">
            <a:spLocks noGrp="1"/>
          </p:cNvSpPr>
          <p:nvPr>
            <p:ph type="body" idx="1"/>
          </p:nvPr>
        </p:nvSpPr>
        <p:spPr>
          <a:xfrm>
            <a:off x="346842" y="989351"/>
            <a:ext cx="8019392" cy="5737269"/>
          </a:xfrm>
          <a:prstGeom prst="rect">
            <a:avLst/>
          </a:prstGeom>
          <a:noFill/>
          <a:ln>
            <a:noFill/>
          </a:ln>
        </p:spPr>
        <p:txBody>
          <a:bodyPr spcFirstLastPara="1" wrap="square" lIns="91425" tIns="45700" rIns="91425" bIns="45700" anchor="t" anchorCtr="0">
            <a:noAutofit/>
          </a:bodyPr>
          <a:lstStyle/>
          <a:p>
            <a:pPr marL="285750" lvl="0" indent="-285750" algn="just" rtl="0">
              <a:lnSpc>
                <a:spcPct val="90000"/>
              </a:lnSpc>
              <a:spcBef>
                <a:spcPts val="0"/>
              </a:spcBef>
              <a:spcAft>
                <a:spcPts val="0"/>
              </a:spcAft>
              <a:buClr>
                <a:srgbClr val="000000"/>
              </a:buClr>
              <a:buSzPts val="2000"/>
              <a:buFont typeface="Arial"/>
              <a:buChar char="•"/>
            </a:pPr>
            <a:r>
              <a:rPr lang="en-GB" sz="2000" dirty="0" err="1">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Ecozo</a:t>
            </a: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a:t>
            </a:r>
            <a:r>
              <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bottles aims to reach customers who are environmentally aware, aged between 18–40 and have an active and urban life.</a:t>
            </a:r>
          </a:p>
          <a:p>
            <a:pPr marL="285750" lvl="0" indent="-285750" algn="just" rtl="0">
              <a:lnSpc>
                <a:spcPct val="90000"/>
              </a:lnSpc>
              <a:spcBef>
                <a:spcPts val="0"/>
              </a:spcBef>
              <a:spcAft>
                <a:spcPts val="0"/>
              </a:spcAft>
              <a:buClr>
                <a:srgbClr val="000000"/>
              </a:buClr>
              <a:buSzPts val="2000"/>
              <a:buFont typeface="Arial"/>
              <a:buChar char="•"/>
            </a:pPr>
            <a:endPar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a:spcBef>
                <a:spcPts val="0"/>
              </a:spcBef>
              <a:buClr>
                <a:srgbClr val="000000"/>
              </a:buClr>
              <a:buSzPts val="2000"/>
              <a:buFont typeface="Arial"/>
              <a:buChar char="•"/>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Instagram, TikTok and Facebook are used as main platforms</a:t>
            </a:r>
          </a:p>
          <a:p>
            <a:pPr marL="285750" lvl="0" indent="-285750" algn="just">
              <a:spcBef>
                <a:spcPts val="0"/>
              </a:spcBef>
              <a:buClr>
                <a:srgbClr val="000000"/>
              </a:buClr>
              <a:buSzPts val="2000"/>
              <a:buFont typeface="Arial"/>
              <a:buChar char="•"/>
            </a:pPr>
            <a:endPar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a:spcBef>
                <a:spcPts val="0"/>
              </a:spcBef>
              <a:buClr>
                <a:srgbClr val="000000"/>
              </a:buClr>
              <a:buSzPts val="2000"/>
              <a:buFont typeface="Arial"/>
              <a:buChar char="•"/>
            </a:pPr>
            <a:endPar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a:spcBef>
                <a:spcPts val="0"/>
              </a:spcBef>
              <a:buClr>
                <a:srgbClr val="000000"/>
              </a:buClr>
              <a:buSzPts val="2000"/>
              <a:buFont typeface="Arial"/>
              <a:buChar char="•"/>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The campaign begins by using the hashtag #SipSmart which invites people to share their own content and discuss it on social networks</a:t>
            </a:r>
            <a:r>
              <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a:t>
            </a:r>
          </a:p>
          <a:p>
            <a:pPr marL="285750" lvl="0" indent="-285750" algn="just">
              <a:spcBef>
                <a:spcPts val="0"/>
              </a:spcBef>
              <a:buClr>
                <a:srgbClr val="000000"/>
              </a:buClr>
              <a:buSzPts val="2000"/>
              <a:buFont typeface="Arial"/>
              <a:buChar char="•"/>
            </a:pPr>
            <a:endParaRPr sz="2000" dirty="0">
              <a:solidFill>
                <a:schemeClr val="accent6">
                  <a:lumMod val="10000"/>
                </a:schemeClr>
              </a:solidFill>
              <a:latin typeface="Times New Roman" panose="02020603050405020304" pitchFamily="18" charset="0"/>
              <a:cs typeface="Times New Roman" panose="02020603050405020304" pitchFamily="18" charset="0"/>
            </a:endParaRPr>
          </a:p>
          <a:p>
            <a:pPr marL="285750" lvl="0" indent="-285750" algn="just" rtl="0">
              <a:lnSpc>
                <a:spcPct val="90000"/>
              </a:lnSpc>
              <a:spcBef>
                <a:spcPts val="1000"/>
              </a:spcBef>
              <a:spcAft>
                <a:spcPts val="0"/>
              </a:spcAft>
              <a:buClr>
                <a:srgbClr val="000000"/>
              </a:buClr>
              <a:buSzPts val="2000"/>
              <a:buFont typeface="Arial"/>
              <a:buChar char="•"/>
            </a:pPr>
            <a:r>
              <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Working together with micro-influencers in areas like fitness, wellness and sustainability will increase trust and visibility (</a:t>
            </a:r>
            <a:r>
              <a:rPr lang="en-GB" sz="2000" cap="none" dirty="0" err="1">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sodiqova</a:t>
            </a:r>
            <a:r>
              <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and </a:t>
            </a:r>
            <a:r>
              <a:rPr lang="en-GB" sz="2000" cap="none" dirty="0" err="1">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qudratova</a:t>
            </a:r>
            <a:r>
              <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2024).</a:t>
            </a:r>
          </a:p>
          <a:p>
            <a:pPr marL="285750" lvl="0" indent="-285750" algn="just" rtl="0">
              <a:lnSpc>
                <a:spcPct val="90000"/>
              </a:lnSpc>
              <a:spcBef>
                <a:spcPts val="1000"/>
              </a:spcBef>
              <a:spcAft>
                <a:spcPts val="0"/>
              </a:spcAft>
              <a:buClr>
                <a:srgbClr val="000000"/>
              </a:buClr>
              <a:buSzPts val="2000"/>
              <a:buFont typeface="Arial"/>
              <a:buChar char="•"/>
            </a:pPr>
            <a:endPar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90000"/>
              </a:lnSpc>
              <a:spcBef>
                <a:spcPts val="1000"/>
              </a:spcBef>
              <a:spcAft>
                <a:spcPts val="0"/>
              </a:spcAft>
              <a:buClr>
                <a:srgbClr val="000000"/>
              </a:buClr>
              <a:buSzPts val="2000"/>
              <a:buFont typeface="Arial"/>
              <a:buChar char="•"/>
            </a:pPr>
            <a:r>
              <a:rPr lang="en-GB" sz="2000" dirty="0">
                <a:solidFill>
                  <a:srgbClr val="000000"/>
                </a:solidFill>
                <a:latin typeface="Times New Roman"/>
                <a:ea typeface="Times New Roman"/>
                <a:cs typeface="Times New Roman"/>
                <a:sym typeface="Times New Roman"/>
              </a:rPr>
              <a:t>A launch event in London will be held to formally present the brand and make press kits, send out invitations to influencers and provide exclusive discounts to those in attendance (Smith and Levy, 2024)</a:t>
            </a:r>
          </a:p>
        </p:txBody>
      </p:sp>
      <p:pic>
        <p:nvPicPr>
          <p:cNvPr id="172" name="Google Shape;172;p8"/>
          <p:cNvPicPr preferRelativeResize="0"/>
          <p:nvPr/>
        </p:nvPicPr>
        <p:blipFill rotWithShape="1">
          <a:blip r:embed="rId3">
            <a:alphaModFix/>
          </a:blip>
          <a:srcRect/>
          <a:stretch/>
        </p:blipFill>
        <p:spPr>
          <a:xfrm>
            <a:off x="8513379" y="378372"/>
            <a:ext cx="3678621" cy="544436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9"/>
          <p:cNvSpPr txBox="1">
            <a:spLocks noGrp="1"/>
          </p:cNvSpPr>
          <p:nvPr>
            <p:ph type="title"/>
          </p:nvPr>
        </p:nvSpPr>
        <p:spPr>
          <a:xfrm>
            <a:off x="349826" y="94593"/>
            <a:ext cx="7692828" cy="705572"/>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2.1 Branding and Examples</a:t>
            </a:r>
            <a:endParaRPr sz="3600" b="1" dirty="0">
              <a:solidFill>
                <a:schemeClr val="accent6">
                  <a:lumMod val="10000"/>
                </a:schemeClr>
              </a:solidFill>
              <a:latin typeface="Times New Roman"/>
              <a:ea typeface="Times New Roman"/>
              <a:cs typeface="Times New Roman"/>
              <a:sym typeface="Times New Roman"/>
            </a:endParaRPr>
          </a:p>
        </p:txBody>
      </p:sp>
      <p:sp>
        <p:nvSpPr>
          <p:cNvPr id="187" name="Google Shape;187;p9"/>
          <p:cNvSpPr txBox="1">
            <a:spLocks noGrp="1"/>
          </p:cNvSpPr>
          <p:nvPr>
            <p:ph type="body" idx="1"/>
          </p:nvPr>
        </p:nvSpPr>
        <p:spPr>
          <a:xfrm>
            <a:off x="231228" y="882869"/>
            <a:ext cx="6421820" cy="5730693"/>
          </a:xfrm>
          <a:prstGeom prst="rect">
            <a:avLst/>
          </a:prstGeom>
          <a:noFill/>
          <a:ln>
            <a:noFill/>
          </a:ln>
        </p:spPr>
        <p:txBody>
          <a:bodyPr spcFirstLastPara="1" wrap="square" lIns="91425" tIns="45700" rIns="91425" bIns="45700" anchor="t" anchorCtr="0">
            <a:normAutofit/>
          </a:bodyPr>
          <a:lstStyle/>
          <a:p>
            <a:pPr marL="285750" lvl="0" indent="-285750" algn="just" rtl="0">
              <a:lnSpc>
                <a:spcPct val="90000"/>
              </a:lnSpc>
              <a:spcBef>
                <a:spcPts val="0"/>
              </a:spcBef>
              <a:spcAft>
                <a:spcPts val="0"/>
              </a:spcAft>
              <a:buClr>
                <a:srgbClr val="000000"/>
              </a:buClr>
              <a:buSzPts val="2000"/>
              <a:buFont typeface="Arial"/>
              <a:buChar char="•"/>
            </a:pPr>
            <a:endParaRPr lang="en-GB" sz="2000" cap="none" dirty="0">
              <a:solidFill>
                <a:schemeClr val="accent6">
                  <a:lumMod val="10000"/>
                </a:schemeClr>
              </a:solidFill>
              <a:latin typeface="Times New Roman"/>
              <a:ea typeface="Times New Roman"/>
              <a:cs typeface="Times New Roman"/>
              <a:sym typeface="Times New Roman"/>
            </a:endParaRPr>
          </a:p>
          <a:p>
            <a:pPr marL="285750" lvl="0" indent="-285750" algn="just" rtl="0">
              <a:lnSpc>
                <a:spcPct val="90000"/>
              </a:lnSpc>
              <a:spcBef>
                <a:spcPts val="0"/>
              </a:spcBef>
              <a:spcAft>
                <a:spcPts val="0"/>
              </a:spcAft>
              <a:buClr>
                <a:srgbClr val="000000"/>
              </a:buClr>
              <a:buSzPts val="2000"/>
              <a:buFont typeface="Arial"/>
              <a:buChar char="•"/>
            </a:pPr>
            <a:r>
              <a:rPr lang="en-GB" sz="2000" cap="none" dirty="0">
                <a:solidFill>
                  <a:schemeClr val="accent6">
                    <a:lumMod val="10000"/>
                  </a:schemeClr>
                </a:solidFill>
                <a:latin typeface="Times New Roman"/>
                <a:ea typeface="Times New Roman"/>
                <a:cs typeface="Times New Roman"/>
                <a:sym typeface="Times New Roman"/>
              </a:rPr>
              <a:t>The branding of </a:t>
            </a:r>
            <a:r>
              <a:rPr lang="en-GB" sz="2000" cap="none" dirty="0" err="1">
                <a:solidFill>
                  <a:schemeClr val="accent6">
                    <a:lumMod val="10000"/>
                  </a:schemeClr>
                </a:solidFill>
                <a:latin typeface="Times New Roman"/>
                <a:ea typeface="Times New Roman"/>
                <a:cs typeface="Times New Roman"/>
                <a:sym typeface="Times New Roman"/>
              </a:rPr>
              <a:t>Ecozo</a:t>
            </a:r>
            <a:r>
              <a:rPr lang="en-GB" sz="2000" cap="none" dirty="0">
                <a:solidFill>
                  <a:schemeClr val="accent6">
                    <a:lumMod val="10000"/>
                  </a:schemeClr>
                </a:solidFill>
                <a:latin typeface="Times New Roman"/>
                <a:ea typeface="Times New Roman"/>
                <a:cs typeface="Times New Roman"/>
                <a:sym typeface="Times New Roman"/>
              </a:rPr>
              <a:t> bottles expresses its focus on the environment.</a:t>
            </a:r>
            <a:endParaRPr lang="en-GB" sz="2000" dirty="0">
              <a:solidFill>
                <a:schemeClr val="accent6">
                  <a:lumMod val="10000"/>
                </a:schemeClr>
              </a:solidFill>
              <a:latin typeface="Times New Roman"/>
              <a:ea typeface="Times New Roman"/>
              <a:cs typeface="Times New Roman"/>
              <a:sym typeface="Times New Roman"/>
            </a:endParaRPr>
          </a:p>
          <a:p>
            <a:pPr marL="285750" lvl="0" indent="-285750" algn="just">
              <a:spcBef>
                <a:spcPts val="0"/>
              </a:spcBef>
              <a:buClr>
                <a:srgbClr val="000000"/>
              </a:buClr>
              <a:buSzPts val="2000"/>
              <a:buFont typeface="Arial"/>
              <a:buChar char="•"/>
            </a:pPr>
            <a:endParaRPr lang="en-GB" sz="2000" dirty="0">
              <a:solidFill>
                <a:schemeClr val="accent6">
                  <a:lumMod val="10000"/>
                </a:schemeClr>
              </a:solidFill>
              <a:latin typeface="Times New Roman"/>
              <a:ea typeface="Times New Roman"/>
              <a:cs typeface="Times New Roman"/>
              <a:sym typeface="Times New Roman"/>
            </a:endParaRPr>
          </a:p>
          <a:p>
            <a:pPr marL="285750" lvl="0" indent="-285750" algn="just">
              <a:spcBef>
                <a:spcPts val="0"/>
              </a:spcBef>
              <a:buClr>
                <a:srgbClr val="000000"/>
              </a:buClr>
              <a:buSzPts val="2000"/>
              <a:buFont typeface="Arial"/>
              <a:buChar char="•"/>
            </a:pPr>
            <a:endParaRPr lang="en-GB" sz="2000" dirty="0">
              <a:solidFill>
                <a:schemeClr val="accent6">
                  <a:lumMod val="10000"/>
                </a:schemeClr>
              </a:solidFill>
              <a:latin typeface="Times New Roman"/>
              <a:ea typeface="Times New Roman"/>
              <a:cs typeface="Times New Roman"/>
              <a:sym typeface="Times New Roman"/>
            </a:endParaRPr>
          </a:p>
          <a:p>
            <a:pPr marL="285750" lvl="0" indent="-285750" algn="just">
              <a:spcBef>
                <a:spcPts val="0"/>
              </a:spcBef>
              <a:buClr>
                <a:srgbClr val="000000"/>
              </a:buClr>
              <a:buSzPts val="2000"/>
              <a:buFont typeface="Arial"/>
              <a:buChar char="•"/>
            </a:pPr>
            <a:r>
              <a:rPr lang="en-GB" sz="2000" dirty="0">
                <a:solidFill>
                  <a:schemeClr val="accent6">
                    <a:lumMod val="10000"/>
                  </a:schemeClr>
                </a:solidFill>
                <a:latin typeface="Times New Roman"/>
                <a:ea typeface="Times New Roman"/>
                <a:cs typeface="Times New Roman"/>
                <a:sym typeface="Times New Roman"/>
              </a:rPr>
              <a:t>Some branded materials are having the slogan “Sip Smart.” Live Green.”</a:t>
            </a:r>
          </a:p>
          <a:p>
            <a:pPr marL="285750" lvl="0" indent="-285750" algn="just">
              <a:spcBef>
                <a:spcPts val="0"/>
              </a:spcBef>
              <a:buClr>
                <a:srgbClr val="000000"/>
              </a:buClr>
              <a:buSzPts val="2000"/>
              <a:buFont typeface="Arial"/>
              <a:buChar char="•"/>
            </a:pPr>
            <a:endParaRPr sz="2000" dirty="0">
              <a:solidFill>
                <a:schemeClr val="accent6">
                  <a:lumMod val="10000"/>
                </a:schemeClr>
              </a:solidFill>
              <a:latin typeface="Times New Roman" panose="02020603050405020304" pitchFamily="18" charset="0"/>
              <a:cs typeface="Times New Roman" panose="02020603050405020304" pitchFamily="18" charset="0"/>
            </a:endParaRPr>
          </a:p>
          <a:p>
            <a:pPr marL="285750" lvl="0" indent="-285750" algn="just" rtl="0">
              <a:lnSpc>
                <a:spcPct val="90000"/>
              </a:lnSpc>
              <a:spcBef>
                <a:spcPts val="1000"/>
              </a:spcBef>
              <a:spcAft>
                <a:spcPts val="0"/>
              </a:spcAft>
              <a:buClr>
                <a:srgbClr val="000000"/>
              </a:buClr>
              <a:buSzPts val="2000"/>
              <a:buFont typeface="Arial"/>
              <a:buChar char="•"/>
            </a:pPr>
            <a:r>
              <a:rPr lang="en-GB" sz="2000" cap="none" dirty="0">
                <a:solidFill>
                  <a:schemeClr val="accent6">
                    <a:lumMod val="10000"/>
                  </a:schemeClr>
                </a:solidFill>
                <a:latin typeface="Times New Roman"/>
                <a:ea typeface="Times New Roman"/>
                <a:cs typeface="Times New Roman"/>
                <a:sym typeface="Times New Roman"/>
              </a:rPr>
              <a:t>Instagram posts from social media will highlight points about the product and explain its benefits by using clear designs with scenic pictures as backgrounds (</a:t>
            </a:r>
            <a:r>
              <a:rPr lang="en-GB" sz="2000" cap="none" dirty="0" err="1">
                <a:solidFill>
                  <a:schemeClr val="accent6">
                    <a:lumMod val="10000"/>
                  </a:schemeClr>
                </a:solidFill>
                <a:latin typeface="Times New Roman"/>
                <a:ea typeface="Times New Roman"/>
                <a:cs typeface="Times New Roman"/>
                <a:sym typeface="Times New Roman"/>
              </a:rPr>
              <a:t>özsomer</a:t>
            </a:r>
            <a:r>
              <a:rPr lang="en-GB" sz="2000" cap="none" dirty="0">
                <a:solidFill>
                  <a:schemeClr val="accent6">
                    <a:lumMod val="10000"/>
                  </a:schemeClr>
                </a:solidFill>
                <a:latin typeface="Times New Roman"/>
                <a:ea typeface="Times New Roman"/>
                <a:cs typeface="Times New Roman"/>
                <a:sym typeface="Times New Roman"/>
              </a:rPr>
              <a:t> </a:t>
            </a:r>
            <a:r>
              <a:rPr lang="en-GB" sz="2000" i="1" cap="none" dirty="0">
                <a:solidFill>
                  <a:schemeClr val="accent6">
                    <a:lumMod val="10000"/>
                  </a:schemeClr>
                </a:solidFill>
                <a:latin typeface="Times New Roman"/>
                <a:ea typeface="Times New Roman"/>
                <a:cs typeface="Times New Roman"/>
                <a:sym typeface="Times New Roman"/>
              </a:rPr>
              <a:t>et al</a:t>
            </a:r>
            <a:r>
              <a:rPr lang="en-GB" sz="2000" cap="none" dirty="0">
                <a:solidFill>
                  <a:schemeClr val="accent6">
                    <a:lumMod val="10000"/>
                  </a:schemeClr>
                </a:solidFill>
                <a:latin typeface="Times New Roman"/>
                <a:ea typeface="Times New Roman"/>
                <a:cs typeface="Times New Roman"/>
                <a:sym typeface="Times New Roman"/>
              </a:rPr>
              <a:t>., 2024). </a:t>
            </a:r>
          </a:p>
          <a:p>
            <a:pPr marL="0" lvl="0" indent="0" algn="just">
              <a:buClr>
                <a:srgbClr val="000000"/>
              </a:buClr>
              <a:buSzPts val="2000"/>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a:t>
            </a:r>
            <a:endParaRPr sz="2000" dirty="0">
              <a:solidFill>
                <a:schemeClr val="accent6">
                  <a:lumMod val="10000"/>
                </a:schemeClr>
              </a:solidFill>
              <a:latin typeface="Times New Roman" panose="02020603050405020304" pitchFamily="18" charset="0"/>
              <a:cs typeface="Times New Roman" panose="02020603050405020304" pitchFamily="18" charset="0"/>
            </a:endParaRPr>
          </a:p>
          <a:p>
            <a:pPr marL="285750" lvl="0" indent="-285750" algn="just" rtl="0">
              <a:lnSpc>
                <a:spcPct val="90000"/>
              </a:lnSpc>
              <a:spcBef>
                <a:spcPts val="1000"/>
              </a:spcBef>
              <a:spcAft>
                <a:spcPts val="0"/>
              </a:spcAft>
              <a:buClr>
                <a:srgbClr val="000000"/>
              </a:buClr>
              <a:buSzPts val="2000"/>
              <a:buFont typeface="Arial"/>
              <a:buChar char="•"/>
            </a:pPr>
            <a:r>
              <a:rPr lang="en-GB" sz="2000" cap="none" dirty="0">
                <a:solidFill>
                  <a:schemeClr val="accent6">
                    <a:lumMod val="10000"/>
                  </a:schemeClr>
                </a:solidFill>
                <a:latin typeface="Times New Roman"/>
                <a:ea typeface="Times New Roman"/>
                <a:cs typeface="Times New Roman"/>
                <a:sym typeface="Times New Roman"/>
              </a:rPr>
              <a:t>The flyers for fitness centres will reflect key product advantages and add QR codes that direct people to make purchases or check out  the website.</a:t>
            </a:r>
            <a:endParaRPr sz="2000" cap="none" dirty="0">
              <a:solidFill>
                <a:schemeClr val="accent6">
                  <a:lumMod val="10000"/>
                </a:schemeClr>
              </a:solidFill>
              <a:latin typeface="Times New Roman"/>
              <a:ea typeface="Times New Roman"/>
              <a:cs typeface="Times New Roman"/>
              <a:sym typeface="Times New Roman"/>
            </a:endParaRPr>
          </a:p>
          <a:p>
            <a:pPr marL="342900" lvl="0" indent="-215900" algn="just" rtl="0">
              <a:lnSpc>
                <a:spcPct val="90000"/>
              </a:lnSpc>
              <a:spcBef>
                <a:spcPts val="1000"/>
              </a:spcBef>
              <a:spcAft>
                <a:spcPts val="0"/>
              </a:spcAft>
              <a:buClr>
                <a:schemeClr val="dk1"/>
              </a:buClr>
              <a:buSzPts val="2000"/>
              <a:buFont typeface="Arial"/>
              <a:buNone/>
            </a:pPr>
            <a:endParaRPr sz="2000" cap="none" dirty="0">
              <a:solidFill>
                <a:srgbClr val="000000"/>
              </a:solidFill>
            </a:endParaRPr>
          </a:p>
        </p:txBody>
      </p:sp>
      <p:pic>
        <p:nvPicPr>
          <p:cNvPr id="188" name="Google Shape;188;p9" descr="What does branding contribute to brand success?? - SaigonTV"/>
          <p:cNvPicPr preferRelativeResize="0"/>
          <p:nvPr/>
        </p:nvPicPr>
        <p:blipFill rotWithShape="1">
          <a:blip r:embed="rId3">
            <a:alphaModFix/>
          </a:blip>
          <a:srcRect/>
          <a:stretch/>
        </p:blipFill>
        <p:spPr>
          <a:xfrm>
            <a:off x="7378262" y="0"/>
            <a:ext cx="4813738" cy="3079531"/>
          </a:xfrm>
          <a:prstGeom prst="rect">
            <a:avLst/>
          </a:prstGeom>
          <a:noFill/>
          <a:ln>
            <a:noFill/>
          </a:ln>
        </p:spPr>
      </p:pic>
      <p:pic>
        <p:nvPicPr>
          <p:cNvPr id="2" name="Picture 1">
            <a:extLst>
              <a:ext uri="{FF2B5EF4-FFF2-40B4-BE49-F238E27FC236}">
                <a16:creationId xmlns:a16="http://schemas.microsoft.com/office/drawing/2014/main" id="{06ECDF6A-CDC8-2F64-B0F0-619141881B98}"/>
              </a:ext>
            </a:extLst>
          </p:cNvPr>
          <p:cNvPicPr>
            <a:picLocks noChangeAspect="1"/>
          </p:cNvPicPr>
          <p:nvPr/>
        </p:nvPicPr>
        <p:blipFill>
          <a:blip r:embed="rId4"/>
          <a:stretch>
            <a:fillRect/>
          </a:stretch>
        </p:blipFill>
        <p:spPr>
          <a:xfrm>
            <a:off x="7378261" y="3079530"/>
            <a:ext cx="4813737" cy="368387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10"/>
          <p:cNvSpPr txBox="1">
            <a:spLocks noGrp="1"/>
          </p:cNvSpPr>
          <p:nvPr>
            <p:ph type="title"/>
          </p:nvPr>
        </p:nvSpPr>
        <p:spPr>
          <a:xfrm>
            <a:off x="423398" y="115613"/>
            <a:ext cx="7692828" cy="642510"/>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accent1"/>
              </a:buClr>
              <a:buSzPts val="3600"/>
              <a:buFont typeface="Times New Roman"/>
              <a:buNone/>
            </a:pPr>
            <a:r>
              <a:rPr lang="en-GB" sz="3600" b="1" dirty="0">
                <a:solidFill>
                  <a:schemeClr val="accent6">
                    <a:lumMod val="10000"/>
                  </a:schemeClr>
                </a:solidFill>
                <a:latin typeface="Times New Roman"/>
                <a:ea typeface="Times New Roman"/>
                <a:cs typeface="Times New Roman"/>
                <a:sym typeface="Times New Roman"/>
              </a:rPr>
              <a:t>3. Reason to Invest in </a:t>
            </a:r>
            <a:r>
              <a:rPr lang="en-GB" sz="3600" b="1" dirty="0" err="1">
                <a:solidFill>
                  <a:schemeClr val="accent6">
                    <a:lumMod val="10000"/>
                  </a:schemeClr>
                </a:solidFill>
                <a:latin typeface="Times New Roman"/>
                <a:ea typeface="Times New Roman"/>
                <a:cs typeface="Times New Roman"/>
                <a:sym typeface="Times New Roman"/>
              </a:rPr>
              <a:t>Ecozo</a:t>
            </a:r>
            <a:endParaRPr sz="3600" b="1" dirty="0">
              <a:solidFill>
                <a:schemeClr val="accent6">
                  <a:lumMod val="10000"/>
                </a:schemeClr>
              </a:solidFill>
              <a:latin typeface="Times New Roman"/>
              <a:ea typeface="Times New Roman"/>
              <a:cs typeface="Times New Roman"/>
              <a:sym typeface="Times New Roman"/>
            </a:endParaRPr>
          </a:p>
        </p:txBody>
      </p:sp>
      <p:sp>
        <p:nvSpPr>
          <p:cNvPr id="195" name="Google Shape;195;p10"/>
          <p:cNvSpPr txBox="1">
            <a:spLocks noGrp="1"/>
          </p:cNvSpPr>
          <p:nvPr>
            <p:ph type="body" idx="1"/>
          </p:nvPr>
        </p:nvSpPr>
        <p:spPr>
          <a:xfrm>
            <a:off x="105103" y="861849"/>
            <a:ext cx="6253655" cy="5751714"/>
          </a:xfrm>
          <a:prstGeom prst="rect">
            <a:avLst/>
          </a:prstGeom>
          <a:noFill/>
          <a:ln>
            <a:noFill/>
          </a:ln>
        </p:spPr>
        <p:txBody>
          <a:bodyPr spcFirstLastPara="1" wrap="square" lIns="91425" tIns="45700" rIns="91425" bIns="45700" anchor="t" anchorCtr="0">
            <a:normAutofit/>
          </a:bodyPr>
          <a:lstStyle/>
          <a:p>
            <a:pPr marL="342900" lvl="0" indent="-342900" algn="just" rtl="0">
              <a:lnSpc>
                <a:spcPct val="90000"/>
              </a:lnSpc>
              <a:spcBef>
                <a:spcPts val="0"/>
              </a:spcBef>
              <a:spcAft>
                <a:spcPts val="0"/>
              </a:spcAft>
              <a:buClr>
                <a:srgbClr val="000000"/>
              </a:buClr>
              <a:buSzPts val="2000"/>
              <a:buFont typeface="Arial"/>
              <a:buChar char="•"/>
            </a:pPr>
            <a:r>
              <a:rPr lang="en-GB" sz="2000" cap="none" dirty="0">
                <a:solidFill>
                  <a:srgbClr val="000000"/>
                </a:solidFill>
                <a:latin typeface="Times New Roman"/>
                <a:ea typeface="Times New Roman"/>
                <a:cs typeface="Times New Roman"/>
                <a:sym typeface="Times New Roman"/>
              </a:rPr>
              <a:t>Buying </a:t>
            </a:r>
            <a:r>
              <a:rPr lang="en-GB" sz="2000" dirty="0" err="1">
                <a:solidFill>
                  <a:srgbClr val="000000"/>
                </a:solidFill>
                <a:latin typeface="Times New Roman"/>
                <a:ea typeface="Times New Roman"/>
                <a:cs typeface="Times New Roman"/>
                <a:sym typeface="Times New Roman"/>
              </a:rPr>
              <a:t>Ecozo</a:t>
            </a:r>
            <a:r>
              <a:rPr lang="en-GB" sz="2000" dirty="0">
                <a:solidFill>
                  <a:srgbClr val="000000"/>
                </a:solidFill>
                <a:latin typeface="Times New Roman"/>
                <a:ea typeface="Times New Roman"/>
                <a:cs typeface="Times New Roman"/>
                <a:sym typeface="Times New Roman"/>
              </a:rPr>
              <a:t> </a:t>
            </a:r>
            <a:r>
              <a:rPr lang="en-GB" sz="2000" cap="none" dirty="0">
                <a:solidFill>
                  <a:srgbClr val="000000"/>
                </a:solidFill>
                <a:latin typeface="Times New Roman"/>
                <a:ea typeface="Times New Roman"/>
                <a:cs typeface="Times New Roman"/>
                <a:sym typeface="Times New Roman"/>
              </a:rPr>
              <a:t>bottles allows one to back a business that puts sustainability and innovation first.</a:t>
            </a:r>
          </a:p>
          <a:p>
            <a:pPr marL="342900" lvl="0" indent="-342900" algn="just" rtl="0">
              <a:lnSpc>
                <a:spcPct val="90000"/>
              </a:lnSpc>
              <a:spcBef>
                <a:spcPts val="0"/>
              </a:spcBef>
              <a:spcAft>
                <a:spcPts val="0"/>
              </a:spcAft>
              <a:buClr>
                <a:srgbClr val="000000"/>
              </a:buClr>
              <a:buSzPts val="2000"/>
              <a:buFont typeface="Arial"/>
              <a:buChar char="•"/>
            </a:pPr>
            <a:endParaRPr lang="en-GB" sz="2000" cap="none" dirty="0">
              <a:solidFill>
                <a:srgbClr val="000000"/>
              </a:solidFill>
              <a:latin typeface="Times New Roman"/>
              <a:ea typeface="Times New Roman"/>
              <a:cs typeface="Times New Roman"/>
              <a:sym typeface="Times New Roman"/>
            </a:endParaRPr>
          </a:p>
          <a:p>
            <a:pPr marL="342900" lvl="0" indent="-342900" algn="just">
              <a:spcBef>
                <a:spcPts val="0"/>
              </a:spcBef>
              <a:buClr>
                <a:srgbClr val="000000"/>
              </a:buClr>
              <a:buSzPts val="2000"/>
              <a:buFont typeface="Arial"/>
              <a:buChar char="•"/>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By providing a smart way to drink, the concept handles plastic waste and dirty water bottles in the real world.</a:t>
            </a:r>
          </a:p>
          <a:p>
            <a:pPr marL="342900" lvl="0" indent="-342900" algn="just">
              <a:spcBef>
                <a:spcPts val="0"/>
              </a:spcBef>
              <a:buClr>
                <a:srgbClr val="000000"/>
              </a:buClr>
              <a:buSzPts val="2000"/>
              <a:buFont typeface="Arial"/>
              <a:buChar char="•"/>
            </a:pPr>
            <a:endParaRPr sz="2000" dirty="0">
              <a:solidFill>
                <a:schemeClr val="accent6">
                  <a:lumMod val="10000"/>
                </a:schemeClr>
              </a:solidFill>
              <a:latin typeface="Times New Roman" panose="02020603050405020304" pitchFamily="18" charset="0"/>
              <a:cs typeface="Times New Roman" panose="02020603050405020304" pitchFamily="18" charset="0"/>
            </a:endParaRPr>
          </a:p>
          <a:p>
            <a:pPr marL="342900" lvl="0" indent="-342900" algn="just" rtl="0">
              <a:lnSpc>
                <a:spcPct val="90000"/>
              </a:lnSpc>
              <a:spcBef>
                <a:spcPts val="1000"/>
              </a:spcBef>
              <a:spcAft>
                <a:spcPts val="0"/>
              </a:spcAft>
              <a:buClr>
                <a:srgbClr val="000000"/>
              </a:buClr>
              <a:buSzPts val="2000"/>
              <a:buFont typeface="Arial"/>
              <a:buChar char="•"/>
            </a:pPr>
            <a:r>
              <a:rPr lang="en-GB" sz="2000" dirty="0" err="1">
                <a:solidFill>
                  <a:srgbClr val="000000"/>
                </a:solidFill>
                <a:latin typeface="Times New Roman"/>
                <a:ea typeface="Times New Roman"/>
                <a:cs typeface="Times New Roman"/>
                <a:sym typeface="Times New Roman"/>
              </a:rPr>
              <a:t>Ecozo</a:t>
            </a:r>
            <a:r>
              <a:rPr lang="en-GB" sz="2000" dirty="0">
                <a:solidFill>
                  <a:srgbClr val="000000"/>
                </a:solidFill>
                <a:latin typeface="Times New Roman"/>
                <a:ea typeface="Times New Roman"/>
                <a:cs typeface="Times New Roman"/>
                <a:sym typeface="Times New Roman"/>
              </a:rPr>
              <a:t> </a:t>
            </a:r>
            <a:r>
              <a:rPr lang="en-GB" sz="2000" cap="none" dirty="0">
                <a:solidFill>
                  <a:srgbClr val="000000"/>
                </a:solidFill>
                <a:latin typeface="Times New Roman"/>
                <a:ea typeface="Times New Roman"/>
                <a:cs typeface="Times New Roman"/>
                <a:sym typeface="Times New Roman"/>
              </a:rPr>
              <a:t>is ready for growth as the market for green products becomes more popular (</a:t>
            </a:r>
            <a:r>
              <a:rPr lang="en-GB" sz="2000" cap="none" dirty="0" err="1">
                <a:solidFill>
                  <a:srgbClr val="000000"/>
                </a:solidFill>
                <a:latin typeface="Times New Roman"/>
                <a:ea typeface="Times New Roman"/>
                <a:cs typeface="Times New Roman"/>
                <a:sym typeface="Times New Roman"/>
              </a:rPr>
              <a:t>ron</a:t>
            </a:r>
            <a:r>
              <a:rPr lang="en-GB" sz="2000" cap="none" dirty="0">
                <a:solidFill>
                  <a:srgbClr val="000000"/>
                </a:solidFill>
                <a:latin typeface="Times New Roman"/>
                <a:ea typeface="Times New Roman"/>
                <a:cs typeface="Times New Roman"/>
                <a:sym typeface="Times New Roman"/>
              </a:rPr>
              <a:t> and singer, 2024</a:t>
            </a:r>
            <a:r>
              <a:rPr lang="en-GB" sz="2000" dirty="0">
                <a:solidFill>
                  <a:srgbClr val="000000"/>
                </a:solidFill>
                <a:latin typeface="Times New Roman"/>
                <a:ea typeface="Times New Roman"/>
                <a:cs typeface="Times New Roman"/>
                <a:sym typeface="Times New Roman"/>
              </a:rPr>
              <a:t>).</a:t>
            </a:r>
          </a:p>
          <a:p>
            <a:pPr marL="342900" lvl="0" indent="-342900" algn="just" rtl="0">
              <a:lnSpc>
                <a:spcPct val="90000"/>
              </a:lnSpc>
              <a:spcBef>
                <a:spcPts val="1000"/>
              </a:spcBef>
              <a:spcAft>
                <a:spcPts val="0"/>
              </a:spcAft>
              <a:buClr>
                <a:srgbClr val="000000"/>
              </a:buClr>
              <a:buSzPts val="2000"/>
              <a:buFont typeface="Arial"/>
              <a:buChar char="•"/>
            </a:pPr>
            <a:endParaRPr lang="en-GB" sz="2000" dirty="0">
              <a:solidFill>
                <a:srgbClr val="000000"/>
              </a:solidFill>
              <a:latin typeface="Times New Roman"/>
              <a:ea typeface="Times New Roman"/>
              <a:cs typeface="Times New Roman"/>
              <a:sym typeface="Times New Roman"/>
            </a:endParaRPr>
          </a:p>
          <a:p>
            <a:pPr marL="342900" lvl="0" indent="-342900" algn="just" rtl="0">
              <a:lnSpc>
                <a:spcPct val="90000"/>
              </a:lnSpc>
              <a:spcBef>
                <a:spcPts val="1000"/>
              </a:spcBef>
              <a:spcAft>
                <a:spcPts val="0"/>
              </a:spcAft>
              <a:buClr>
                <a:srgbClr val="000000"/>
              </a:buClr>
              <a:buSzPts val="2000"/>
              <a:buFont typeface="Arial"/>
              <a:buChar char="•"/>
            </a:pPr>
            <a:r>
              <a:rPr lang="en-GB" sz="2000" dirty="0">
                <a:solidFill>
                  <a:schemeClr val="accent6">
                    <a:lumMod val="10000"/>
                  </a:schemeClr>
                </a:solidFill>
                <a:latin typeface="Times New Roman"/>
                <a:ea typeface="Times New Roman"/>
                <a:cs typeface="Times New Roman"/>
                <a:sym typeface="Times New Roman"/>
              </a:rPr>
              <a:t>With the right backing such as capital and sound strategies, </a:t>
            </a:r>
            <a:r>
              <a:rPr lang="en-GB" sz="2000" dirty="0" err="1">
                <a:solidFill>
                  <a:schemeClr val="accent6">
                    <a:lumMod val="10000"/>
                  </a:schemeClr>
                </a:solidFill>
                <a:latin typeface="Times New Roman"/>
                <a:ea typeface="Times New Roman"/>
                <a:cs typeface="Times New Roman"/>
                <a:sym typeface="Times New Roman"/>
              </a:rPr>
              <a:t>Ecozo</a:t>
            </a:r>
            <a:r>
              <a:rPr lang="en-GB" sz="2000" dirty="0">
                <a:solidFill>
                  <a:schemeClr val="accent6">
                    <a:lumMod val="10000"/>
                  </a:schemeClr>
                </a:solidFill>
                <a:latin typeface="Times New Roman"/>
                <a:ea typeface="Times New Roman"/>
                <a:cs typeface="Times New Roman"/>
                <a:sym typeface="Times New Roman"/>
              </a:rPr>
              <a:t> Bottles has the means to make more, advertise more and present the hydration app. </a:t>
            </a:r>
          </a:p>
          <a:p>
            <a:pPr marL="342900" lvl="0" indent="-342900" algn="just" rtl="0">
              <a:lnSpc>
                <a:spcPct val="90000"/>
              </a:lnSpc>
              <a:spcBef>
                <a:spcPts val="1000"/>
              </a:spcBef>
              <a:spcAft>
                <a:spcPts val="0"/>
              </a:spcAft>
              <a:buClr>
                <a:srgbClr val="000000"/>
              </a:buClr>
              <a:buSzPts val="2000"/>
              <a:buFont typeface="Arial"/>
              <a:buChar char="•"/>
            </a:pPr>
            <a:endParaRPr lang="en-GB" sz="2000" dirty="0">
              <a:solidFill>
                <a:schemeClr val="accent6">
                  <a:lumMod val="10000"/>
                </a:schemeClr>
              </a:solidFill>
              <a:latin typeface="Times New Roman"/>
              <a:ea typeface="Times New Roman"/>
              <a:cs typeface="Times New Roman"/>
              <a:sym typeface="Times New Roman"/>
            </a:endParaRPr>
          </a:p>
          <a:p>
            <a:pPr marL="342900" lvl="0" indent="-342900" algn="just" rtl="0">
              <a:lnSpc>
                <a:spcPct val="90000"/>
              </a:lnSpc>
              <a:spcBef>
                <a:spcPts val="1000"/>
              </a:spcBef>
              <a:spcAft>
                <a:spcPts val="0"/>
              </a:spcAft>
              <a:buClr>
                <a:srgbClr val="000000"/>
              </a:buClr>
              <a:buSzPts val="2000"/>
              <a:buFont typeface="Arial"/>
              <a:buChar char="•"/>
            </a:pPr>
            <a:r>
              <a:rPr lang="en-GB" sz="2000" dirty="0">
                <a:solidFill>
                  <a:schemeClr val="accent6">
                    <a:lumMod val="10000"/>
                  </a:schemeClr>
                </a:solidFill>
                <a:latin typeface="Times New Roman"/>
                <a:ea typeface="Times New Roman"/>
                <a:cs typeface="Times New Roman"/>
                <a:sym typeface="Times New Roman"/>
              </a:rPr>
              <a:t>No longer a simple drink bottle, </a:t>
            </a:r>
            <a:r>
              <a:rPr lang="en-GB" sz="2000" dirty="0" err="1">
                <a:solidFill>
                  <a:schemeClr val="accent6">
                    <a:lumMod val="10000"/>
                  </a:schemeClr>
                </a:solidFill>
                <a:latin typeface="Times New Roman"/>
                <a:ea typeface="Times New Roman"/>
                <a:cs typeface="Times New Roman"/>
                <a:sym typeface="Times New Roman"/>
              </a:rPr>
              <a:t>Ecozo</a:t>
            </a:r>
            <a:r>
              <a:rPr lang="en-GB" sz="2000" dirty="0">
                <a:solidFill>
                  <a:schemeClr val="accent6">
                    <a:lumMod val="10000"/>
                  </a:schemeClr>
                </a:solidFill>
                <a:latin typeface="Times New Roman"/>
                <a:ea typeface="Times New Roman"/>
                <a:cs typeface="Times New Roman"/>
                <a:sym typeface="Times New Roman"/>
              </a:rPr>
              <a:t> Bottles is becoming a movement for safer, slower living.</a:t>
            </a:r>
          </a:p>
        </p:txBody>
      </p:sp>
      <p:pic>
        <p:nvPicPr>
          <p:cNvPr id="196" name="Google Shape;196;p10" descr="Things to know about Investing by Age 25 | HDFC Life"/>
          <p:cNvPicPr preferRelativeResize="0"/>
          <p:nvPr/>
        </p:nvPicPr>
        <p:blipFill rotWithShape="1">
          <a:blip r:embed="rId3">
            <a:alphaModFix/>
          </a:blip>
          <a:srcRect/>
          <a:stretch/>
        </p:blipFill>
        <p:spPr>
          <a:xfrm>
            <a:off x="6358758" y="861848"/>
            <a:ext cx="5552306" cy="373117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1"/>
          <p:cNvSpPr txBox="1">
            <a:spLocks noGrp="1"/>
          </p:cNvSpPr>
          <p:nvPr>
            <p:ph type="title"/>
          </p:nvPr>
        </p:nvSpPr>
        <p:spPr>
          <a:xfrm>
            <a:off x="325207" y="0"/>
            <a:ext cx="7692828" cy="758124"/>
          </a:xfrm>
          <a:prstGeom prst="rect">
            <a:avLst/>
          </a:prstGeom>
          <a:noFill/>
          <a:ln>
            <a:noFill/>
          </a:ln>
        </p:spPr>
        <p:txBody>
          <a:bodyPr spcFirstLastPara="1" wrap="square" lIns="91425" tIns="45700" rIns="91425" bIns="45700" anchor="ctr" anchorCtr="0">
            <a:noAutofit/>
          </a:bodyPr>
          <a:lstStyle/>
          <a:p>
            <a:pPr lvl="0" algn="just">
              <a:lnSpc>
                <a:spcPct val="100000"/>
              </a:lnSpc>
              <a:buClr>
                <a:srgbClr val="000000"/>
              </a:buClr>
            </a:pPr>
            <a:r>
              <a:rPr lang="en-GB" sz="3600" u="sng" dirty="0">
                <a:solidFill>
                  <a:schemeClr val="accent6">
                    <a:lumMod val="10000"/>
                  </a:schemeClr>
                </a:solidFill>
                <a:latin typeface="Times New Roman"/>
                <a:ea typeface="Times New Roman"/>
                <a:cs typeface="Times New Roman"/>
                <a:sym typeface="Times New Roman"/>
              </a:rPr>
              <a:t>3.1 £50K development plan</a:t>
            </a:r>
          </a:p>
        </p:txBody>
      </p:sp>
      <p:sp>
        <p:nvSpPr>
          <p:cNvPr id="203" name="Google Shape;203;p11"/>
          <p:cNvSpPr txBox="1">
            <a:spLocks noGrp="1"/>
          </p:cNvSpPr>
          <p:nvPr>
            <p:ph type="body" idx="1"/>
          </p:nvPr>
        </p:nvSpPr>
        <p:spPr>
          <a:xfrm>
            <a:off x="241738" y="966952"/>
            <a:ext cx="7142077" cy="5646610"/>
          </a:xfrm>
          <a:prstGeom prst="rect">
            <a:avLst/>
          </a:prstGeom>
          <a:noFill/>
          <a:ln>
            <a:noFill/>
          </a:ln>
        </p:spPr>
        <p:txBody>
          <a:bodyPr spcFirstLastPara="1" wrap="square" lIns="91425" tIns="45700" rIns="91425" bIns="45700" anchor="t" anchorCtr="0">
            <a:normAutofit/>
          </a:bodyPr>
          <a:lstStyle/>
          <a:p>
            <a:pPr marL="285750" lvl="0" indent="-285750" algn="just">
              <a:spcBef>
                <a:spcPts val="0"/>
              </a:spcBef>
              <a:buClr>
                <a:srgbClr val="000000"/>
              </a:buClr>
              <a:buSzPts val="2000"/>
              <a:buFont typeface="Arial"/>
              <a:buChar char="•"/>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The proposed money will be divided into categories: £15,000 for producing more bottles, £10,000 for marketing on social media and the rest distributed to fund new products, hardware and company operations. </a:t>
            </a:r>
          </a:p>
          <a:p>
            <a:pPr marL="285750" lvl="0" indent="-285750" algn="just">
              <a:spcBef>
                <a:spcPts val="0"/>
              </a:spcBef>
              <a:buClr>
                <a:srgbClr val="000000"/>
              </a:buClr>
              <a:buSzPts val="2000"/>
              <a:buFont typeface="Arial"/>
              <a:buChar char="•"/>
            </a:pPr>
            <a:endParaRPr lang="en-GB" sz="2000" cap="none"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90000"/>
              </a:lnSpc>
              <a:spcBef>
                <a:spcPts val="0"/>
              </a:spcBef>
              <a:spcAft>
                <a:spcPts val="0"/>
              </a:spcAft>
              <a:buClr>
                <a:srgbClr val="000000"/>
              </a:buClr>
              <a:buSzPts val="2000"/>
              <a:buFont typeface="Arial"/>
              <a:buChar char="•"/>
            </a:pP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For a strong online profile, the business will spend £8,000 on website design, video production and creating a unified brand image.</a:t>
            </a:r>
          </a:p>
          <a:p>
            <a:pPr marL="285750" lvl="0" indent="-285750" algn="just" rtl="0">
              <a:lnSpc>
                <a:spcPct val="90000"/>
              </a:lnSpc>
              <a:spcBef>
                <a:spcPts val="0"/>
              </a:spcBef>
              <a:spcAft>
                <a:spcPts val="0"/>
              </a:spcAft>
              <a:buClr>
                <a:srgbClr val="000000"/>
              </a:buClr>
              <a:buSzPts val="2000"/>
              <a:buFont typeface="Arial"/>
              <a:buChar char="•"/>
            </a:pPr>
            <a:endParaRPr sz="2000" dirty="0">
              <a:latin typeface="Times New Roman" panose="02020603050405020304" pitchFamily="18" charset="0"/>
              <a:cs typeface="Times New Roman" panose="02020603050405020304" pitchFamily="18" charset="0"/>
            </a:endParaRPr>
          </a:p>
          <a:p>
            <a:pPr marL="285750" lvl="0" indent="-285750" algn="just">
              <a:buClr>
                <a:srgbClr val="000000"/>
              </a:buClr>
              <a:buSzPts val="2000"/>
              <a:buFont typeface="Arial"/>
              <a:buChar char="•"/>
            </a:pP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Only £7,000 more will pay for having a part-time operations coordinator and securing freelancers for marketing and product design. </a:t>
            </a:r>
          </a:p>
          <a:p>
            <a:pPr marL="285750" lvl="0" indent="-285750" algn="just">
              <a:buClr>
                <a:srgbClr val="000000"/>
              </a:buClr>
              <a:buSzPts val="2000"/>
              <a:buFont typeface="Arial"/>
              <a:buChar char="•"/>
            </a:pPr>
            <a:endPar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90000"/>
              </a:lnSpc>
              <a:spcBef>
                <a:spcPts val="1000"/>
              </a:spcBef>
              <a:spcAft>
                <a:spcPts val="0"/>
              </a:spcAft>
              <a:buClr>
                <a:srgbClr val="000000"/>
              </a:buClr>
              <a:buSzPts val="2000"/>
              <a:buFont typeface="Arial"/>
              <a:buChar char="•"/>
            </a:pPr>
            <a:r>
              <a:rPr lang="en-GB"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rPr>
              <a:t>Extra funding of £10,000 will be used for the app that lets people monitor their drinking, adding value and extra technology to the product (smith and levy, 2024).</a:t>
            </a:r>
            <a:endParaRPr sz="2000" cap="none"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330200" algn="just" rtl="0">
              <a:lnSpc>
                <a:spcPct val="90000"/>
              </a:lnSpc>
              <a:spcBef>
                <a:spcPts val="1000"/>
              </a:spcBef>
              <a:spcAft>
                <a:spcPts val="0"/>
              </a:spcAft>
              <a:buClr>
                <a:schemeClr val="dk1"/>
              </a:buClr>
              <a:buSzPts val="2000"/>
              <a:buFont typeface="Arial"/>
              <a:buNone/>
            </a:pPr>
            <a:endParaRPr sz="2000" cap="none" dirty="0">
              <a:solidFill>
                <a:srgbClr val="000000"/>
              </a:solidFill>
            </a:endParaRPr>
          </a:p>
        </p:txBody>
      </p:sp>
      <p:pic>
        <p:nvPicPr>
          <p:cNvPr id="204" name="Google Shape;204;p11"/>
          <p:cNvPicPr preferRelativeResize="0"/>
          <p:nvPr/>
        </p:nvPicPr>
        <p:blipFill>
          <a:blip r:embed="rId3">
            <a:alphaModFix/>
          </a:blip>
          <a:stretch>
            <a:fillRect/>
          </a:stretch>
        </p:blipFill>
        <p:spPr>
          <a:xfrm>
            <a:off x="7536215" y="1698798"/>
            <a:ext cx="4503385" cy="294677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g3693f6b9d4f_0_7"/>
          <p:cNvSpPr txBox="1">
            <a:spLocks noGrp="1"/>
          </p:cNvSpPr>
          <p:nvPr>
            <p:ph type="title"/>
          </p:nvPr>
        </p:nvSpPr>
        <p:spPr>
          <a:xfrm>
            <a:off x="1001475" y="914400"/>
            <a:ext cx="5641800" cy="8601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solidFill>
                  <a:schemeClr val="accent6">
                    <a:lumMod val="10000"/>
                  </a:schemeClr>
                </a:solidFill>
              </a:rPr>
              <a:t>Cash flow table</a:t>
            </a:r>
            <a:endParaRPr dirty="0">
              <a:solidFill>
                <a:schemeClr val="accent6">
                  <a:lumMod val="10000"/>
                </a:schemeClr>
              </a:solidFill>
            </a:endParaRPr>
          </a:p>
        </p:txBody>
      </p:sp>
      <p:graphicFrame>
        <p:nvGraphicFramePr>
          <p:cNvPr id="211" name="Google Shape;211;g3693f6b9d4f_0_7"/>
          <p:cNvGraphicFramePr/>
          <p:nvPr/>
        </p:nvGraphicFramePr>
        <p:xfrm>
          <a:off x="2675865" y="2019251"/>
          <a:ext cx="7533125" cy="6084386"/>
        </p:xfrm>
        <a:graphic>
          <a:graphicData uri="http://schemas.openxmlformats.org/drawingml/2006/table">
            <a:tbl>
              <a:tblPr>
                <a:noFill/>
                <a:tableStyleId>{9D2DB3E3-F4CB-4AD1-81A5-6078BB11E0C6}</a:tableStyleId>
              </a:tblPr>
              <a:tblGrid>
                <a:gridCol w="1460000">
                  <a:extLst>
                    <a:ext uri="{9D8B030D-6E8A-4147-A177-3AD203B41FA5}">
                      <a16:colId xmlns:a16="http://schemas.microsoft.com/office/drawing/2014/main" val="20000"/>
                    </a:ext>
                  </a:extLst>
                </a:gridCol>
                <a:gridCol w="1484550">
                  <a:extLst>
                    <a:ext uri="{9D8B030D-6E8A-4147-A177-3AD203B41FA5}">
                      <a16:colId xmlns:a16="http://schemas.microsoft.com/office/drawing/2014/main" val="20001"/>
                    </a:ext>
                  </a:extLst>
                </a:gridCol>
                <a:gridCol w="969225">
                  <a:extLst>
                    <a:ext uri="{9D8B030D-6E8A-4147-A177-3AD203B41FA5}">
                      <a16:colId xmlns:a16="http://schemas.microsoft.com/office/drawing/2014/main" val="20002"/>
                    </a:ext>
                  </a:extLst>
                </a:gridCol>
                <a:gridCol w="1680875">
                  <a:extLst>
                    <a:ext uri="{9D8B030D-6E8A-4147-A177-3AD203B41FA5}">
                      <a16:colId xmlns:a16="http://schemas.microsoft.com/office/drawing/2014/main" val="20003"/>
                    </a:ext>
                  </a:extLst>
                </a:gridCol>
                <a:gridCol w="1938475">
                  <a:extLst>
                    <a:ext uri="{9D8B030D-6E8A-4147-A177-3AD203B41FA5}">
                      <a16:colId xmlns:a16="http://schemas.microsoft.com/office/drawing/2014/main" val="20004"/>
                    </a:ext>
                  </a:extLst>
                </a:gridCol>
              </a:tblGrid>
              <a:tr h="71752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Month</a:t>
                      </a:r>
                      <a:endParaRPr sz="2100" u="none" strike="noStrike" cap="none">
                        <a:solidFill>
                          <a:srgbClr val="000000"/>
                        </a:solidFill>
                        <a:latin typeface="Times New Roman"/>
                        <a:ea typeface="Times New Roman"/>
                        <a:cs typeface="Times New Roman"/>
                        <a:sym typeface="Times New Roman"/>
                      </a:endParaRPr>
                    </a:p>
                  </a:txBody>
                  <a:tcPr marL="63500" marR="63500" marT="0" marB="0"/>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Sales Income (£)</a:t>
                      </a:r>
                      <a:endParaRPr sz="2100" u="none" strike="noStrike" cap="none">
                        <a:solidFill>
                          <a:srgbClr val="000000"/>
                        </a:solidFill>
                        <a:latin typeface="Times New Roman"/>
                        <a:ea typeface="Times New Roman"/>
                        <a:cs typeface="Times New Roman"/>
                        <a:sym typeface="Times New Roman"/>
                      </a:endParaRPr>
                    </a:p>
                  </a:txBody>
                  <a:tcPr marL="63500" marR="63500" marT="0" marB="0"/>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Costs (£)</a:t>
                      </a:r>
                      <a:endParaRPr sz="2100" u="none" strike="noStrike" cap="none">
                        <a:solidFill>
                          <a:srgbClr val="000000"/>
                        </a:solidFill>
                        <a:latin typeface="Times New Roman"/>
                        <a:ea typeface="Times New Roman"/>
                        <a:cs typeface="Times New Roman"/>
                        <a:sym typeface="Times New Roman"/>
                      </a:endParaRPr>
                    </a:p>
                  </a:txBody>
                  <a:tcPr marL="63500" marR="63500" marT="0" marB="0"/>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Net Cash Flow (£)</a:t>
                      </a:r>
                      <a:endParaRPr sz="2100" u="none" strike="noStrike" cap="none">
                        <a:solidFill>
                          <a:srgbClr val="000000"/>
                        </a:solidFill>
                        <a:latin typeface="Times New Roman"/>
                        <a:ea typeface="Times New Roman"/>
                        <a:cs typeface="Times New Roman"/>
                        <a:sym typeface="Times New Roman"/>
                      </a:endParaRPr>
                    </a:p>
                  </a:txBody>
                  <a:tcPr marL="63500" marR="63500" marT="0" marB="0"/>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Cumulative Cash (£)</a:t>
                      </a:r>
                      <a:endParaRPr sz="2100" u="none" strike="noStrike" cap="none">
                        <a:solidFill>
                          <a:srgbClr val="000000"/>
                        </a:solidFill>
                        <a:latin typeface="Times New Roman"/>
                        <a:ea typeface="Times New Roman"/>
                        <a:cs typeface="Times New Roman"/>
                        <a:sym typeface="Times New Roman"/>
                      </a:endParaRPr>
                    </a:p>
                  </a:txBody>
                  <a:tcPr marL="63500" marR="63500" marT="0" marB="0"/>
                </a:tc>
                <a:extLst>
                  <a:ext uri="{0D108BD9-81ED-4DB2-BD59-A6C34878D82A}">
                    <a16:rowId xmlns:a16="http://schemas.microsoft.com/office/drawing/2014/main" val="10000"/>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January</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1"/>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February</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-700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2"/>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March</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1000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1100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-2600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3"/>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April</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300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-2300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4"/>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May</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2000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5"/>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June</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1100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1100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-400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6"/>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July</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1300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900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7"/>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August</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1300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2400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8"/>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September</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3000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4200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09"/>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October</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3200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1300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1900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6100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10"/>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November</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3500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1500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2000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8100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11"/>
                  </a:ext>
                </a:extLst>
              </a:tr>
              <a:tr h="298975">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December</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3800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1600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2200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tc>
                  <a:txBody>
                    <a:bodyPr/>
                    <a:lstStyle/>
                    <a:p>
                      <a:pPr marL="0" marR="0" lvl="0" indent="0" algn="just" rtl="0">
                        <a:lnSpc>
                          <a:spcPct val="150000"/>
                        </a:lnSpc>
                        <a:spcBef>
                          <a:spcPts val="0"/>
                        </a:spcBef>
                        <a:spcAft>
                          <a:spcPts val="0"/>
                        </a:spcAft>
                        <a:buClr>
                          <a:srgbClr val="000000"/>
                        </a:buClr>
                        <a:buSzPts val="1200"/>
                        <a:buFont typeface="Gill Sans"/>
                        <a:buNone/>
                      </a:pPr>
                      <a:r>
                        <a:rPr lang="en-GB" sz="2100" u="none" strike="noStrike" cap="none">
                          <a:solidFill>
                            <a:srgbClr val="000000"/>
                          </a:solidFill>
                        </a:rPr>
                        <a:t>10300</a:t>
                      </a:r>
                      <a:endParaRPr sz="2100" u="none" strike="noStrike" cap="none">
                        <a:solidFill>
                          <a:srgbClr val="000000"/>
                        </a:solidFill>
                        <a:latin typeface="Times New Roman"/>
                        <a:ea typeface="Times New Roman"/>
                        <a:cs typeface="Times New Roman"/>
                        <a:sym typeface="Times New Roman"/>
                      </a:endParaRPr>
                    </a:p>
                  </a:txBody>
                  <a:tcPr marL="63500" marR="63500" marT="0" marB="0" anchor="b"/>
                </a:tc>
                <a:extLst>
                  <a:ext uri="{0D108BD9-81ED-4DB2-BD59-A6C34878D82A}">
                    <a16:rowId xmlns:a16="http://schemas.microsoft.com/office/drawing/2014/main" val="10012"/>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3693f6b9d4f_0_14"/>
          <p:cNvSpPr txBox="1">
            <a:spLocks noGrp="1"/>
          </p:cNvSpPr>
          <p:nvPr>
            <p:ph type="title"/>
          </p:nvPr>
        </p:nvSpPr>
        <p:spPr>
          <a:xfrm>
            <a:off x="388883" y="241738"/>
            <a:ext cx="6170309" cy="6006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solidFill>
                  <a:schemeClr val="accent6">
                    <a:lumMod val="10000"/>
                  </a:schemeClr>
                </a:solidFill>
              </a:rPr>
              <a:t>Conclusion</a:t>
            </a:r>
            <a:endParaRPr dirty="0">
              <a:solidFill>
                <a:schemeClr val="accent6">
                  <a:lumMod val="10000"/>
                </a:schemeClr>
              </a:solidFill>
            </a:endParaRPr>
          </a:p>
        </p:txBody>
      </p:sp>
      <p:sp>
        <p:nvSpPr>
          <p:cNvPr id="218" name="Google Shape;218;g3693f6b9d4f_0_14"/>
          <p:cNvSpPr txBox="1">
            <a:spLocks noGrp="1"/>
          </p:cNvSpPr>
          <p:nvPr>
            <p:ph type="body" idx="1"/>
          </p:nvPr>
        </p:nvSpPr>
        <p:spPr>
          <a:xfrm>
            <a:off x="300674" y="842338"/>
            <a:ext cx="6625643" cy="5611014"/>
          </a:xfrm>
          <a:prstGeom prst="rect">
            <a:avLst/>
          </a:prstGeom>
        </p:spPr>
        <p:txBody>
          <a:bodyPr spcFirstLastPara="1" wrap="square" lIns="91425" tIns="45700" rIns="91425" bIns="45700" anchor="t" anchorCtr="0">
            <a:normAutofit/>
          </a:bodyPr>
          <a:lstStyle/>
          <a:p>
            <a:pPr marL="419100" lvl="0" indent="-342900" algn="l">
              <a:buClr>
                <a:srgbClr val="000000"/>
              </a:buClr>
              <a:buFont typeface="Arial" panose="020B0604020202020204" pitchFamily="34" charset="0"/>
              <a:buChar char="•"/>
            </a:pPr>
            <a:r>
              <a:rPr lang="en-GB" sz="2000" dirty="0">
                <a:solidFill>
                  <a:schemeClr val="accent6">
                    <a:lumMod val="10000"/>
                  </a:schemeClr>
                </a:solidFill>
                <a:latin typeface="Times New Roman"/>
                <a:ea typeface="Times New Roman"/>
                <a:cs typeface="Times New Roman"/>
                <a:sym typeface="Times New Roman"/>
              </a:rPr>
              <a:t>In conclusion, </a:t>
            </a:r>
            <a:r>
              <a:rPr lang="en-GB" sz="2000" dirty="0" err="1">
                <a:solidFill>
                  <a:schemeClr val="accent6">
                    <a:lumMod val="10000"/>
                  </a:schemeClr>
                </a:solidFill>
                <a:latin typeface="Times New Roman"/>
                <a:ea typeface="Times New Roman"/>
                <a:cs typeface="Times New Roman"/>
                <a:sym typeface="Times New Roman"/>
              </a:rPr>
              <a:t>Ecozo</a:t>
            </a:r>
            <a:r>
              <a:rPr lang="en-GB" sz="2000" dirty="0">
                <a:solidFill>
                  <a:schemeClr val="accent6">
                    <a:lumMod val="10000"/>
                  </a:schemeClr>
                </a:solidFill>
                <a:latin typeface="Times New Roman"/>
                <a:ea typeface="Times New Roman"/>
                <a:cs typeface="Times New Roman"/>
                <a:sym typeface="Times New Roman"/>
              </a:rPr>
              <a:t> Bottles presents the opportunity of a sustainable solution, which also looks cool, smart and meets the demand of creating green products. </a:t>
            </a:r>
          </a:p>
          <a:p>
            <a:pPr lvl="0" indent="-381000" algn="l">
              <a:buClr>
                <a:srgbClr val="000000"/>
              </a:buClr>
              <a:buFont typeface="Times New Roman"/>
              <a:buChar char="●"/>
            </a:pPr>
            <a:endParaRPr lang="en-GB" sz="2000" dirty="0">
              <a:solidFill>
                <a:schemeClr val="accent6">
                  <a:lumMod val="10000"/>
                </a:schemeClr>
              </a:solidFill>
              <a:latin typeface="Times New Roman"/>
              <a:ea typeface="Times New Roman"/>
              <a:cs typeface="Times New Roman"/>
              <a:sym typeface="Times New Roman"/>
            </a:endParaRPr>
          </a:p>
          <a:p>
            <a:pPr marL="419100" lvl="0" indent="-342900" algn="l" rtl="0">
              <a:spcBef>
                <a:spcPts val="1000"/>
              </a:spcBef>
              <a:spcAft>
                <a:spcPts val="0"/>
              </a:spcAft>
              <a:buClr>
                <a:srgbClr val="000000"/>
              </a:buClr>
              <a:buSzPts val="2400"/>
              <a:buFont typeface="Arial" panose="020B0604020202020204" pitchFamily="34" charset="0"/>
              <a:buChar char="•"/>
            </a:pPr>
            <a:r>
              <a:rPr lang="en-GB" sz="2000" dirty="0" err="1">
                <a:solidFill>
                  <a:srgbClr val="000000"/>
                </a:solidFill>
                <a:latin typeface="Times New Roman"/>
                <a:ea typeface="Times New Roman"/>
                <a:cs typeface="Times New Roman"/>
                <a:sym typeface="Times New Roman"/>
              </a:rPr>
              <a:t>Ecozo</a:t>
            </a:r>
            <a:r>
              <a:rPr lang="en-GB" sz="2000" dirty="0">
                <a:solidFill>
                  <a:srgbClr val="000000"/>
                </a:solidFill>
                <a:latin typeface="Times New Roman"/>
                <a:ea typeface="Times New Roman"/>
                <a:cs typeface="Times New Roman"/>
                <a:sym typeface="Times New Roman"/>
              </a:rPr>
              <a:t> Bottles provides a new kind solution to environmental concerns.</a:t>
            </a:r>
          </a:p>
          <a:p>
            <a:pPr marL="457200" lvl="0" indent="-381000" algn="l" rtl="0">
              <a:spcBef>
                <a:spcPts val="1000"/>
              </a:spcBef>
              <a:spcAft>
                <a:spcPts val="0"/>
              </a:spcAft>
              <a:buClr>
                <a:srgbClr val="000000"/>
              </a:buClr>
              <a:buSzPts val="2400"/>
              <a:buFont typeface="Times New Roman"/>
              <a:buChar char="●"/>
            </a:pPr>
            <a:endParaRPr sz="2000" dirty="0">
              <a:solidFill>
                <a:schemeClr val="accent6">
                  <a:lumMod val="10000"/>
                </a:schemeClr>
              </a:solidFill>
              <a:latin typeface="Times New Roman"/>
              <a:ea typeface="Times New Roman"/>
              <a:cs typeface="Times New Roman"/>
              <a:sym typeface="Times New Roman"/>
            </a:endParaRPr>
          </a:p>
          <a:p>
            <a:pPr lvl="0" indent="-381000" algn="l">
              <a:spcBef>
                <a:spcPts val="0"/>
              </a:spcBef>
              <a:buClr>
                <a:srgbClr val="000000"/>
              </a:buClr>
              <a:buFont typeface="Arial" panose="020B0604020202020204" pitchFamily="34" charset="0"/>
              <a:buChar char="•"/>
            </a:pPr>
            <a:r>
              <a:rPr lang="en-GB" sz="2000" dirty="0">
                <a:solidFill>
                  <a:schemeClr val="accent6">
                    <a:lumMod val="10000"/>
                  </a:schemeClr>
                </a:solidFill>
                <a:latin typeface="Times New Roman"/>
                <a:ea typeface="Times New Roman"/>
                <a:cs typeface="Times New Roman"/>
                <a:sym typeface="Times New Roman"/>
              </a:rPr>
              <a:t>The business has a distinctive marketing plan, new functions, and growth potential, which increase its chances of success (Kumar, 2021).</a:t>
            </a:r>
          </a:p>
          <a:p>
            <a:pPr lvl="0" indent="-381000" algn="l">
              <a:spcBef>
                <a:spcPts val="0"/>
              </a:spcBef>
              <a:buClr>
                <a:srgbClr val="000000"/>
              </a:buClr>
              <a:buFont typeface="Arial" panose="020B0604020202020204" pitchFamily="34" charset="0"/>
              <a:buChar char="•"/>
            </a:pPr>
            <a:endParaRPr lang="en-GB" sz="2000" dirty="0">
              <a:solidFill>
                <a:schemeClr val="accent6">
                  <a:lumMod val="10000"/>
                </a:schemeClr>
              </a:solidFill>
              <a:latin typeface="Times New Roman"/>
              <a:ea typeface="Times New Roman"/>
              <a:cs typeface="Times New Roman"/>
              <a:sym typeface="Times New Roman"/>
            </a:endParaRPr>
          </a:p>
          <a:p>
            <a:pPr lvl="0" indent="-381000" algn="l">
              <a:spcBef>
                <a:spcPts val="0"/>
              </a:spcBef>
              <a:buClr>
                <a:srgbClr val="000000"/>
              </a:buClr>
              <a:buFont typeface="Arial" panose="020B0604020202020204" pitchFamily="34" charset="0"/>
              <a:buChar char="•"/>
            </a:pPr>
            <a:endParaRPr lang="en-GB" sz="2000" dirty="0">
              <a:solidFill>
                <a:schemeClr val="accent6">
                  <a:lumMod val="10000"/>
                </a:schemeClr>
              </a:solidFill>
              <a:latin typeface="Times New Roman"/>
              <a:ea typeface="Times New Roman"/>
              <a:cs typeface="Times New Roman"/>
              <a:sym typeface="Times New Roman"/>
            </a:endParaRPr>
          </a:p>
          <a:p>
            <a:pPr lvl="0" indent="-381000" algn="l">
              <a:spcBef>
                <a:spcPts val="0"/>
              </a:spcBef>
              <a:buClr>
                <a:srgbClr val="000000"/>
              </a:buClr>
              <a:buFont typeface="Arial" panose="020B0604020202020204" pitchFamily="34" charset="0"/>
              <a:buChar char="•"/>
            </a:pP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An investment in </a:t>
            </a:r>
            <a:r>
              <a:rPr lang="en-GB" sz="2000" dirty="0" err="1">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Ecozo</a:t>
            </a:r>
            <a:r>
              <a:rPr lang="en-GB" sz="2000" dirty="0">
                <a:solidFill>
                  <a:schemeClr val="accent6">
                    <a:lumMod val="10000"/>
                  </a:schemeClr>
                </a:solidFill>
                <a:latin typeface="Times New Roman" panose="02020603050405020304" pitchFamily="18" charset="0"/>
                <a:ea typeface="Times New Roman"/>
                <a:cs typeface="Times New Roman" panose="02020603050405020304" pitchFamily="18" charset="0"/>
                <a:sym typeface="Times New Roman"/>
              </a:rPr>
              <a:t> will translate into a greener planet with attractive investment gains in the increasingly genetic domain of wellness.</a:t>
            </a:r>
            <a:endParaRPr lang="en-GB" sz="2000" dirty="0">
              <a:solidFill>
                <a:schemeClr val="accent6">
                  <a:lumMod val="10000"/>
                </a:schemeClr>
              </a:solidFill>
              <a:latin typeface="Times New Roman" panose="02020603050405020304" pitchFamily="18" charset="0"/>
              <a:cs typeface="Times New Roman" panose="02020603050405020304" pitchFamily="18" charset="0"/>
            </a:endParaRPr>
          </a:p>
          <a:p>
            <a:pPr marL="0" lvl="0" indent="0" algn="l" rtl="0">
              <a:spcBef>
                <a:spcPts val="1000"/>
              </a:spcBef>
              <a:spcAft>
                <a:spcPts val="0"/>
              </a:spcAft>
              <a:buNone/>
            </a:pPr>
            <a:endParaRPr dirty="0">
              <a:solidFill>
                <a:srgbClr val="000000"/>
              </a:solidFill>
              <a:latin typeface="Times New Roman"/>
              <a:ea typeface="Times New Roman"/>
              <a:cs typeface="Times New Roman"/>
              <a:sym typeface="Times New Roman"/>
            </a:endParaRPr>
          </a:p>
        </p:txBody>
      </p:sp>
      <p:pic>
        <p:nvPicPr>
          <p:cNvPr id="219" name="Google Shape;219;g3693f6b9d4f_0_14"/>
          <p:cNvPicPr preferRelativeResize="0"/>
          <p:nvPr/>
        </p:nvPicPr>
        <p:blipFill>
          <a:blip r:embed="rId3">
            <a:alphaModFix/>
          </a:blip>
          <a:stretch>
            <a:fillRect/>
          </a:stretch>
        </p:blipFill>
        <p:spPr>
          <a:xfrm>
            <a:off x="7031420" y="2046642"/>
            <a:ext cx="5102379" cy="353057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2"/>
          <p:cNvSpPr txBox="1">
            <a:spLocks noGrp="1"/>
          </p:cNvSpPr>
          <p:nvPr>
            <p:ph type="title"/>
          </p:nvPr>
        </p:nvSpPr>
        <p:spPr>
          <a:xfrm>
            <a:off x="1001467" y="262759"/>
            <a:ext cx="2491241" cy="88442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accent1"/>
              </a:buClr>
              <a:buSzPts val="3200"/>
              <a:buFont typeface="Arial"/>
              <a:buNone/>
            </a:pPr>
            <a:r>
              <a:rPr lang="en-GB" dirty="0">
                <a:solidFill>
                  <a:schemeClr val="accent6">
                    <a:lumMod val="10000"/>
                  </a:schemeClr>
                </a:solidFill>
              </a:rPr>
              <a:t>References</a:t>
            </a:r>
            <a:endParaRPr dirty="0">
              <a:solidFill>
                <a:schemeClr val="accent6">
                  <a:lumMod val="10000"/>
                </a:schemeClr>
              </a:solidFill>
            </a:endParaRPr>
          </a:p>
        </p:txBody>
      </p:sp>
      <p:sp>
        <p:nvSpPr>
          <p:cNvPr id="226" name="Google Shape;226;p12"/>
          <p:cNvSpPr txBox="1">
            <a:spLocks noGrp="1"/>
          </p:cNvSpPr>
          <p:nvPr>
            <p:ph type="body" idx="1"/>
          </p:nvPr>
        </p:nvSpPr>
        <p:spPr>
          <a:xfrm>
            <a:off x="1001467" y="1147179"/>
            <a:ext cx="9702615" cy="5331471"/>
          </a:xfrm>
          <a:prstGeom prst="rect">
            <a:avLst/>
          </a:prstGeom>
          <a:noFill/>
          <a:ln>
            <a:noFill/>
          </a:ln>
        </p:spPr>
        <p:txBody>
          <a:bodyPr spcFirstLastPara="1" wrap="square" lIns="91425" tIns="45700" rIns="91425" bIns="45700" anchor="t" anchorCtr="0">
            <a:normAutofit/>
          </a:bodyPr>
          <a:lstStyle/>
          <a:p>
            <a:pPr marL="171450" lvl="0" indent="-171450" algn="just" rtl="0">
              <a:lnSpc>
                <a:spcPct val="120000"/>
              </a:lnSpc>
              <a:spcBef>
                <a:spcPts val="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1. Bristol-</a:t>
            </a:r>
            <a:r>
              <a:rPr lang="en-GB" sz="1200" cap="none" dirty="0" err="1">
                <a:solidFill>
                  <a:srgbClr val="000000"/>
                </a:solidFill>
                <a:latin typeface="Times New Roman"/>
                <a:ea typeface="Times New Roman"/>
                <a:cs typeface="Times New Roman"/>
                <a:sym typeface="Times New Roman"/>
              </a:rPr>
              <a:t>alagbariya</a:t>
            </a:r>
            <a:r>
              <a:rPr lang="en-GB" sz="1200" cap="none" dirty="0">
                <a:solidFill>
                  <a:srgbClr val="000000"/>
                </a:solidFill>
                <a:latin typeface="Times New Roman"/>
                <a:ea typeface="Times New Roman"/>
                <a:cs typeface="Times New Roman"/>
                <a:sym typeface="Times New Roman"/>
              </a:rPr>
              <a:t>, B., </a:t>
            </a:r>
            <a:r>
              <a:rPr lang="en-GB" sz="1200" cap="none" dirty="0" err="1">
                <a:solidFill>
                  <a:srgbClr val="000000"/>
                </a:solidFill>
                <a:latin typeface="Times New Roman"/>
                <a:ea typeface="Times New Roman"/>
                <a:cs typeface="Times New Roman"/>
                <a:sym typeface="Times New Roman"/>
              </a:rPr>
              <a:t>Ayanponle</a:t>
            </a:r>
            <a:r>
              <a:rPr lang="en-GB" sz="1200" cap="none" dirty="0">
                <a:solidFill>
                  <a:srgbClr val="000000"/>
                </a:solidFill>
                <a:latin typeface="Times New Roman"/>
                <a:ea typeface="Times New Roman"/>
                <a:cs typeface="Times New Roman"/>
                <a:sym typeface="Times New Roman"/>
              </a:rPr>
              <a:t>, O.L. And </a:t>
            </a:r>
            <a:r>
              <a:rPr lang="en-GB" sz="1200" cap="none" dirty="0" err="1">
                <a:solidFill>
                  <a:srgbClr val="000000"/>
                </a:solidFill>
                <a:latin typeface="Times New Roman"/>
                <a:ea typeface="Times New Roman"/>
                <a:cs typeface="Times New Roman"/>
                <a:sym typeface="Times New Roman"/>
              </a:rPr>
              <a:t>ogedengbe</a:t>
            </a:r>
            <a:r>
              <a:rPr lang="en-GB" sz="1200" cap="none" dirty="0">
                <a:solidFill>
                  <a:srgbClr val="000000"/>
                </a:solidFill>
                <a:latin typeface="Times New Roman"/>
                <a:ea typeface="Times New Roman"/>
                <a:cs typeface="Times New Roman"/>
                <a:sym typeface="Times New Roman"/>
              </a:rPr>
              <a:t>, D.E. (2024) ‘leadership development and talent management in constrained resource settings: A strategic HR perspective’, </a:t>
            </a:r>
            <a:r>
              <a:rPr lang="en-GB" sz="1200" i="1" cap="none" dirty="0">
                <a:solidFill>
                  <a:srgbClr val="000000"/>
                </a:solidFill>
                <a:latin typeface="Times New Roman"/>
                <a:ea typeface="Times New Roman"/>
                <a:cs typeface="Times New Roman"/>
                <a:sym typeface="Times New Roman"/>
              </a:rPr>
              <a:t>comprehensive research and reviews journal</a:t>
            </a:r>
            <a:r>
              <a:rPr lang="en-GB" sz="1200" cap="none" dirty="0">
                <a:solidFill>
                  <a:srgbClr val="000000"/>
                </a:solidFill>
                <a:latin typeface="Times New Roman"/>
                <a:ea typeface="Times New Roman"/>
                <a:cs typeface="Times New Roman"/>
                <a:sym typeface="Times New Roman"/>
              </a:rPr>
              <a:t>, 2(2), pp.13–22.</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2. Curry, </a:t>
            </a:r>
            <a:r>
              <a:rPr lang="en-GB" sz="1200" cap="none" dirty="0" err="1">
                <a:solidFill>
                  <a:srgbClr val="000000"/>
                </a:solidFill>
                <a:latin typeface="Times New Roman"/>
                <a:ea typeface="Times New Roman"/>
                <a:cs typeface="Times New Roman"/>
                <a:sym typeface="Times New Roman"/>
              </a:rPr>
              <a:t>j.T.</a:t>
            </a:r>
            <a:r>
              <a:rPr lang="en-GB" sz="1200" cap="none" dirty="0">
                <a:solidFill>
                  <a:srgbClr val="000000"/>
                </a:solidFill>
                <a:latin typeface="Times New Roman"/>
                <a:ea typeface="Times New Roman"/>
                <a:cs typeface="Times New Roman"/>
                <a:sym typeface="Times New Roman"/>
              </a:rPr>
              <a:t> (2025) ‘traditional business succession planning: effectiveness, limitations, and innovative practices’, in </a:t>
            </a:r>
            <a:r>
              <a:rPr lang="en-GB" sz="1200" i="1" cap="none" dirty="0">
                <a:solidFill>
                  <a:srgbClr val="000000"/>
                </a:solidFill>
                <a:latin typeface="Times New Roman"/>
                <a:ea typeface="Times New Roman"/>
                <a:cs typeface="Times New Roman"/>
                <a:sym typeface="Times New Roman"/>
              </a:rPr>
              <a:t>retaining and transitioning businesses in communities</a:t>
            </a:r>
            <a:r>
              <a:rPr lang="en-GB" sz="1200" cap="none" dirty="0">
                <a:solidFill>
                  <a:srgbClr val="000000"/>
                </a:solidFill>
                <a:latin typeface="Times New Roman"/>
                <a:ea typeface="Times New Roman"/>
                <a:cs typeface="Times New Roman"/>
                <a:sym typeface="Times New Roman"/>
              </a:rPr>
              <a:t>. London: </a:t>
            </a:r>
            <a:r>
              <a:rPr lang="en-GB" sz="1200" cap="none" dirty="0" err="1">
                <a:solidFill>
                  <a:srgbClr val="000000"/>
                </a:solidFill>
                <a:latin typeface="Times New Roman"/>
                <a:ea typeface="Times New Roman"/>
                <a:cs typeface="Times New Roman"/>
                <a:sym typeface="Times New Roman"/>
              </a:rPr>
              <a:t>routledge</a:t>
            </a:r>
            <a:r>
              <a:rPr lang="en-GB" sz="1200" cap="none" dirty="0">
                <a:solidFill>
                  <a:srgbClr val="000000"/>
                </a:solidFill>
                <a:latin typeface="Times New Roman"/>
                <a:ea typeface="Times New Roman"/>
                <a:cs typeface="Times New Roman"/>
                <a:sym typeface="Times New Roman"/>
              </a:rPr>
              <a:t>, pp.42–64.</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3. Kaiser, t. And </a:t>
            </a:r>
            <a:r>
              <a:rPr lang="en-GB" sz="1200" cap="none" dirty="0" err="1">
                <a:solidFill>
                  <a:srgbClr val="000000"/>
                </a:solidFill>
                <a:latin typeface="Times New Roman"/>
                <a:ea typeface="Times New Roman"/>
                <a:cs typeface="Times New Roman"/>
                <a:sym typeface="Times New Roman"/>
              </a:rPr>
              <a:t>lusardi</a:t>
            </a:r>
            <a:r>
              <a:rPr lang="en-GB" sz="1200" cap="none" dirty="0">
                <a:solidFill>
                  <a:srgbClr val="000000"/>
                </a:solidFill>
                <a:latin typeface="Times New Roman"/>
                <a:ea typeface="Times New Roman"/>
                <a:cs typeface="Times New Roman"/>
                <a:sym typeface="Times New Roman"/>
              </a:rPr>
              <a:t>, A. (2024) </a:t>
            </a:r>
            <a:r>
              <a:rPr lang="en-GB" sz="1200" i="1" cap="none" dirty="0">
                <a:solidFill>
                  <a:srgbClr val="000000"/>
                </a:solidFill>
                <a:latin typeface="Times New Roman"/>
                <a:ea typeface="Times New Roman"/>
                <a:cs typeface="Times New Roman"/>
                <a:sym typeface="Times New Roman"/>
              </a:rPr>
              <a:t>financial literacy and financial education: an overview.</a:t>
            </a:r>
            <a:r>
              <a:rPr lang="en-GB" sz="1200" cap="none" dirty="0">
                <a:solidFill>
                  <a:srgbClr val="000000"/>
                </a:solidFill>
                <a:latin typeface="Times New Roman"/>
                <a:ea typeface="Times New Roman"/>
                <a:cs typeface="Times New Roman"/>
                <a:sym typeface="Times New Roman"/>
              </a:rPr>
              <a:t> </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4. Mazzucato, m., Doyle, S. And </a:t>
            </a:r>
            <a:r>
              <a:rPr lang="en-GB" sz="1200" cap="none" dirty="0" err="1">
                <a:solidFill>
                  <a:srgbClr val="000000"/>
                </a:solidFill>
                <a:latin typeface="Times New Roman"/>
                <a:ea typeface="Times New Roman"/>
                <a:cs typeface="Times New Roman"/>
                <a:sym typeface="Times New Roman"/>
              </a:rPr>
              <a:t>kuehn</a:t>
            </a:r>
            <a:r>
              <a:rPr lang="en-GB" sz="1200" cap="none" dirty="0">
                <a:solidFill>
                  <a:srgbClr val="000000"/>
                </a:solidFill>
                <a:latin typeface="Times New Roman"/>
                <a:ea typeface="Times New Roman"/>
                <a:cs typeface="Times New Roman"/>
                <a:sym typeface="Times New Roman"/>
              </a:rPr>
              <a:t> von </a:t>
            </a:r>
            <a:r>
              <a:rPr lang="en-GB" sz="1200" cap="none" dirty="0" err="1">
                <a:solidFill>
                  <a:srgbClr val="000000"/>
                </a:solidFill>
                <a:latin typeface="Times New Roman"/>
                <a:ea typeface="Times New Roman"/>
                <a:cs typeface="Times New Roman"/>
                <a:sym typeface="Times New Roman"/>
              </a:rPr>
              <a:t>burgsdorff</a:t>
            </a:r>
            <a:r>
              <a:rPr lang="en-GB" sz="1200" cap="none" dirty="0">
                <a:solidFill>
                  <a:srgbClr val="000000"/>
                </a:solidFill>
                <a:latin typeface="Times New Roman"/>
                <a:ea typeface="Times New Roman"/>
                <a:cs typeface="Times New Roman"/>
                <a:sym typeface="Times New Roman"/>
              </a:rPr>
              <a:t>, L. (2024) </a:t>
            </a:r>
            <a:r>
              <a:rPr lang="en-GB" sz="1200" i="1" cap="none" dirty="0">
                <a:solidFill>
                  <a:srgbClr val="000000"/>
                </a:solidFill>
                <a:latin typeface="Times New Roman"/>
                <a:ea typeface="Times New Roman"/>
                <a:cs typeface="Times New Roman"/>
                <a:sym typeface="Times New Roman"/>
              </a:rPr>
              <a:t>mission-oriented industrial strategy: global insights.</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5. </a:t>
            </a:r>
            <a:r>
              <a:rPr lang="en-GB" sz="1200" cap="none" dirty="0" err="1">
                <a:solidFill>
                  <a:srgbClr val="000000"/>
                </a:solidFill>
                <a:latin typeface="Times New Roman"/>
                <a:ea typeface="Times New Roman"/>
                <a:cs typeface="Times New Roman"/>
                <a:sym typeface="Times New Roman"/>
              </a:rPr>
              <a:t>Özsomer</a:t>
            </a:r>
            <a:r>
              <a:rPr lang="en-GB" sz="1200" cap="none" dirty="0">
                <a:solidFill>
                  <a:srgbClr val="000000"/>
                </a:solidFill>
                <a:latin typeface="Times New Roman"/>
                <a:ea typeface="Times New Roman"/>
                <a:cs typeface="Times New Roman"/>
                <a:sym typeface="Times New Roman"/>
              </a:rPr>
              <a:t>, a., Batra, R. And </a:t>
            </a:r>
            <a:r>
              <a:rPr lang="en-GB" sz="1200" cap="none" dirty="0" err="1">
                <a:solidFill>
                  <a:srgbClr val="000000"/>
                </a:solidFill>
                <a:latin typeface="Times New Roman"/>
                <a:ea typeface="Times New Roman"/>
                <a:cs typeface="Times New Roman"/>
                <a:sym typeface="Times New Roman"/>
              </a:rPr>
              <a:t>steenkamp</a:t>
            </a:r>
            <a:r>
              <a:rPr lang="en-GB" sz="1200" cap="none" dirty="0">
                <a:solidFill>
                  <a:srgbClr val="000000"/>
                </a:solidFill>
                <a:latin typeface="Times New Roman"/>
                <a:ea typeface="Times New Roman"/>
                <a:cs typeface="Times New Roman"/>
                <a:sym typeface="Times New Roman"/>
              </a:rPr>
              <a:t>, J.B.E. (2024) ‘brands and branding around the world’, </a:t>
            </a:r>
            <a:r>
              <a:rPr lang="en-GB" sz="1200" i="1" cap="none" dirty="0">
                <a:solidFill>
                  <a:srgbClr val="000000"/>
                </a:solidFill>
                <a:latin typeface="Times New Roman"/>
                <a:ea typeface="Times New Roman"/>
                <a:cs typeface="Times New Roman"/>
                <a:sym typeface="Times New Roman"/>
              </a:rPr>
              <a:t>journal of international marketing</a:t>
            </a:r>
            <a:r>
              <a:rPr lang="en-GB" sz="1200" cap="none" dirty="0">
                <a:solidFill>
                  <a:srgbClr val="000000"/>
                </a:solidFill>
                <a:latin typeface="Times New Roman"/>
                <a:ea typeface="Times New Roman"/>
                <a:cs typeface="Times New Roman"/>
                <a:sym typeface="Times New Roman"/>
              </a:rPr>
              <a:t>, 32(3), pp.1–4.</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6. Ron, a. And singer, A.A. (2024) ‘8 exit, voice, and business investment decisions’, in </a:t>
            </a:r>
            <a:r>
              <a:rPr lang="en-GB" sz="1200" i="1" cap="none" dirty="0">
                <a:solidFill>
                  <a:srgbClr val="000000"/>
                </a:solidFill>
                <a:latin typeface="Times New Roman"/>
                <a:ea typeface="Times New Roman"/>
                <a:cs typeface="Times New Roman"/>
                <a:sym typeface="Times New Roman"/>
              </a:rPr>
              <a:t>everyone's business</a:t>
            </a:r>
            <a:r>
              <a:rPr lang="en-GB" sz="1200" cap="none" dirty="0">
                <a:solidFill>
                  <a:srgbClr val="000000"/>
                </a:solidFill>
                <a:latin typeface="Times New Roman"/>
                <a:ea typeface="Times New Roman"/>
                <a:cs typeface="Times New Roman"/>
                <a:sym typeface="Times New Roman"/>
              </a:rPr>
              <a:t>. Chicago: university of </a:t>
            </a:r>
            <a:r>
              <a:rPr lang="en-GB" sz="1200" cap="none" dirty="0" err="1">
                <a:solidFill>
                  <a:srgbClr val="000000"/>
                </a:solidFill>
                <a:latin typeface="Times New Roman"/>
                <a:ea typeface="Times New Roman"/>
                <a:cs typeface="Times New Roman"/>
                <a:sym typeface="Times New Roman"/>
              </a:rPr>
              <a:t>chicago</a:t>
            </a:r>
            <a:r>
              <a:rPr lang="en-GB" sz="1200" cap="none" dirty="0">
                <a:solidFill>
                  <a:srgbClr val="000000"/>
                </a:solidFill>
                <a:latin typeface="Times New Roman"/>
                <a:ea typeface="Times New Roman"/>
                <a:cs typeface="Times New Roman"/>
                <a:sym typeface="Times New Roman"/>
              </a:rPr>
              <a:t> press, pp.177–196.</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7. </a:t>
            </a:r>
            <a:r>
              <a:rPr lang="en-GB" sz="1200" cap="none" dirty="0" err="1">
                <a:solidFill>
                  <a:srgbClr val="000000"/>
                </a:solidFill>
                <a:latin typeface="Times New Roman"/>
                <a:ea typeface="Times New Roman"/>
                <a:cs typeface="Times New Roman"/>
                <a:sym typeface="Times New Roman"/>
              </a:rPr>
              <a:t>Sihombing</a:t>
            </a:r>
            <a:r>
              <a:rPr lang="en-GB" sz="1200" cap="none" dirty="0">
                <a:solidFill>
                  <a:srgbClr val="000000"/>
                </a:solidFill>
                <a:latin typeface="Times New Roman"/>
                <a:ea typeface="Times New Roman"/>
                <a:cs typeface="Times New Roman"/>
                <a:sym typeface="Times New Roman"/>
              </a:rPr>
              <a:t>, l. And </a:t>
            </a:r>
            <a:r>
              <a:rPr lang="en-GB" sz="1200" cap="none" dirty="0" err="1">
                <a:solidFill>
                  <a:srgbClr val="000000"/>
                </a:solidFill>
                <a:latin typeface="Times New Roman"/>
                <a:ea typeface="Times New Roman"/>
                <a:cs typeface="Times New Roman"/>
                <a:sym typeface="Times New Roman"/>
              </a:rPr>
              <a:t>dinus</a:t>
            </a:r>
            <a:r>
              <a:rPr lang="en-GB" sz="1200" cap="none" dirty="0">
                <a:solidFill>
                  <a:srgbClr val="000000"/>
                </a:solidFill>
                <a:latin typeface="Times New Roman"/>
                <a:ea typeface="Times New Roman"/>
                <a:cs typeface="Times New Roman"/>
                <a:sym typeface="Times New Roman"/>
              </a:rPr>
              <a:t>, H. (2024) ‘analysis of business development strategies in increasing customer trust’, </a:t>
            </a:r>
            <a:r>
              <a:rPr lang="en-GB" sz="1200" i="1" cap="none" dirty="0">
                <a:solidFill>
                  <a:srgbClr val="000000"/>
                </a:solidFill>
                <a:latin typeface="Times New Roman"/>
                <a:ea typeface="Times New Roman"/>
                <a:cs typeface="Times New Roman"/>
                <a:sym typeface="Times New Roman"/>
              </a:rPr>
              <a:t>journal on economics, management and business technology</a:t>
            </a:r>
            <a:r>
              <a:rPr lang="en-GB" sz="1200" cap="none" dirty="0">
                <a:solidFill>
                  <a:srgbClr val="000000"/>
                </a:solidFill>
                <a:latin typeface="Times New Roman"/>
                <a:ea typeface="Times New Roman"/>
                <a:cs typeface="Times New Roman"/>
                <a:sym typeface="Times New Roman"/>
              </a:rPr>
              <a:t>, 2(2), pp.84–92.</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8. Smith, </a:t>
            </a:r>
            <a:r>
              <a:rPr lang="en-GB" sz="1200" cap="none" dirty="0" err="1">
                <a:solidFill>
                  <a:srgbClr val="000000"/>
                </a:solidFill>
                <a:latin typeface="Times New Roman"/>
                <a:ea typeface="Times New Roman"/>
                <a:cs typeface="Times New Roman"/>
                <a:sym typeface="Times New Roman"/>
              </a:rPr>
              <a:t>n.R.</a:t>
            </a:r>
            <a:r>
              <a:rPr lang="en-GB" sz="1200" cap="none" dirty="0">
                <a:solidFill>
                  <a:srgbClr val="000000"/>
                </a:solidFill>
                <a:latin typeface="Times New Roman"/>
                <a:ea typeface="Times New Roman"/>
                <a:cs typeface="Times New Roman"/>
                <a:sym typeface="Times New Roman"/>
              </a:rPr>
              <a:t> And levy, D.E. (2024) ‘budget impact analysis for implementation decision making, planning, and financing’, </a:t>
            </a:r>
            <a:r>
              <a:rPr lang="en-GB" sz="1200" i="1" cap="none" dirty="0">
                <a:solidFill>
                  <a:srgbClr val="000000"/>
                </a:solidFill>
                <a:latin typeface="Times New Roman"/>
                <a:ea typeface="Times New Roman"/>
                <a:cs typeface="Times New Roman"/>
                <a:sym typeface="Times New Roman"/>
              </a:rPr>
              <a:t>translational </a:t>
            </a:r>
            <a:r>
              <a:rPr lang="en-GB" sz="1200" i="1" cap="none" dirty="0" err="1">
                <a:solidFill>
                  <a:srgbClr val="000000"/>
                </a:solidFill>
                <a:latin typeface="Times New Roman"/>
                <a:ea typeface="Times New Roman"/>
                <a:cs typeface="Times New Roman"/>
                <a:sym typeface="Times New Roman"/>
              </a:rPr>
              <a:t>behavioral</a:t>
            </a:r>
            <a:r>
              <a:rPr lang="en-GB" sz="1200" i="1" cap="none" dirty="0">
                <a:solidFill>
                  <a:srgbClr val="000000"/>
                </a:solidFill>
                <a:latin typeface="Times New Roman"/>
                <a:ea typeface="Times New Roman"/>
                <a:cs typeface="Times New Roman"/>
                <a:sym typeface="Times New Roman"/>
              </a:rPr>
              <a:t> medicine</a:t>
            </a:r>
            <a:r>
              <a:rPr lang="en-GB" sz="1200" cap="none" dirty="0">
                <a:solidFill>
                  <a:srgbClr val="000000"/>
                </a:solidFill>
                <a:latin typeface="Times New Roman"/>
                <a:ea typeface="Times New Roman"/>
                <a:cs typeface="Times New Roman"/>
                <a:sym typeface="Times New Roman"/>
              </a:rPr>
              <a:t>, 14(1), pp.54–59.</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9. </a:t>
            </a:r>
            <a:r>
              <a:rPr lang="en-GB" sz="1200" cap="none" dirty="0" err="1">
                <a:solidFill>
                  <a:srgbClr val="000000"/>
                </a:solidFill>
                <a:latin typeface="Times New Roman"/>
                <a:ea typeface="Times New Roman"/>
                <a:cs typeface="Times New Roman"/>
                <a:sym typeface="Times New Roman"/>
              </a:rPr>
              <a:t>Sodiqova</a:t>
            </a:r>
            <a:r>
              <a:rPr lang="en-GB" sz="1200" cap="none" dirty="0">
                <a:solidFill>
                  <a:srgbClr val="000000"/>
                </a:solidFill>
                <a:latin typeface="Times New Roman"/>
                <a:ea typeface="Times New Roman"/>
                <a:cs typeface="Times New Roman"/>
                <a:sym typeface="Times New Roman"/>
              </a:rPr>
              <a:t>, </a:t>
            </a:r>
            <a:r>
              <a:rPr lang="en-GB" sz="1200" cap="none" dirty="0" err="1">
                <a:solidFill>
                  <a:srgbClr val="000000"/>
                </a:solidFill>
                <a:latin typeface="Times New Roman"/>
                <a:ea typeface="Times New Roman"/>
                <a:cs typeface="Times New Roman"/>
                <a:sym typeface="Times New Roman"/>
              </a:rPr>
              <a:t>n.T.</a:t>
            </a:r>
            <a:r>
              <a:rPr lang="en-GB" sz="1200" cap="none" dirty="0">
                <a:solidFill>
                  <a:srgbClr val="000000"/>
                </a:solidFill>
                <a:latin typeface="Times New Roman"/>
                <a:ea typeface="Times New Roman"/>
                <a:cs typeface="Times New Roman"/>
                <a:sym typeface="Times New Roman"/>
              </a:rPr>
              <a:t> And </a:t>
            </a:r>
            <a:r>
              <a:rPr lang="en-GB" sz="1200" cap="none" dirty="0" err="1">
                <a:solidFill>
                  <a:srgbClr val="000000"/>
                </a:solidFill>
                <a:latin typeface="Times New Roman"/>
                <a:ea typeface="Times New Roman"/>
                <a:cs typeface="Times New Roman"/>
                <a:sym typeface="Times New Roman"/>
              </a:rPr>
              <a:t>qudratova</a:t>
            </a:r>
            <a:r>
              <a:rPr lang="en-GB" sz="1200" cap="none" dirty="0">
                <a:solidFill>
                  <a:srgbClr val="000000"/>
                </a:solidFill>
                <a:latin typeface="Times New Roman"/>
                <a:ea typeface="Times New Roman"/>
                <a:cs typeface="Times New Roman"/>
                <a:sym typeface="Times New Roman"/>
              </a:rPr>
              <a:t>, G.M. (2024) ‘enterprise marketing strategy’, </a:t>
            </a:r>
            <a:r>
              <a:rPr lang="en-GB" sz="1200" i="1" cap="none" dirty="0">
                <a:solidFill>
                  <a:srgbClr val="000000"/>
                </a:solidFill>
                <a:latin typeface="Times New Roman"/>
                <a:ea typeface="Times New Roman"/>
                <a:cs typeface="Times New Roman"/>
                <a:sym typeface="Times New Roman"/>
              </a:rPr>
              <a:t>modern educational system and innovative teaching solutions</a:t>
            </a:r>
            <a:r>
              <a:rPr lang="en-GB" sz="1200" cap="none" dirty="0">
                <a:solidFill>
                  <a:srgbClr val="000000"/>
                </a:solidFill>
                <a:latin typeface="Times New Roman"/>
                <a:ea typeface="Times New Roman"/>
                <a:cs typeface="Times New Roman"/>
                <a:sym typeface="Times New Roman"/>
              </a:rPr>
              <a:t>, 1(3), pp.259–265.</a:t>
            </a:r>
            <a:endParaRPr sz="1200" cap="none" dirty="0">
              <a:solidFill>
                <a:srgbClr val="000000"/>
              </a:solidFill>
              <a:latin typeface="Times New Roman"/>
              <a:ea typeface="Times New Roman"/>
              <a:cs typeface="Times New Roman"/>
              <a:sym typeface="Times New Roman"/>
            </a:endParaRPr>
          </a:p>
          <a:p>
            <a:pPr marL="171450" lvl="0" indent="-171450" algn="just" rtl="0">
              <a:lnSpc>
                <a:spcPct val="120000"/>
              </a:lnSpc>
              <a:spcBef>
                <a:spcPts val="1000"/>
              </a:spcBef>
              <a:spcAft>
                <a:spcPts val="0"/>
              </a:spcAft>
              <a:buClr>
                <a:srgbClr val="000000"/>
              </a:buClr>
              <a:buSzPts val="1200"/>
              <a:buFont typeface="Arial"/>
              <a:buChar char="•"/>
            </a:pPr>
            <a:r>
              <a:rPr lang="en-GB" sz="1200" cap="none" dirty="0">
                <a:solidFill>
                  <a:srgbClr val="000000"/>
                </a:solidFill>
                <a:latin typeface="Times New Roman"/>
                <a:ea typeface="Times New Roman"/>
                <a:cs typeface="Times New Roman"/>
                <a:sym typeface="Times New Roman"/>
              </a:rPr>
              <a:t>10. Wahyudi, d., </a:t>
            </a:r>
            <a:r>
              <a:rPr lang="en-GB" sz="1200" cap="none" dirty="0" err="1">
                <a:solidFill>
                  <a:srgbClr val="000000"/>
                </a:solidFill>
                <a:latin typeface="Times New Roman"/>
                <a:ea typeface="Times New Roman"/>
                <a:cs typeface="Times New Roman"/>
                <a:sym typeface="Times New Roman"/>
              </a:rPr>
              <a:t>Taryana</a:t>
            </a:r>
            <a:r>
              <a:rPr lang="en-GB" sz="1200" cap="none" dirty="0">
                <a:solidFill>
                  <a:srgbClr val="000000"/>
                </a:solidFill>
                <a:latin typeface="Times New Roman"/>
                <a:ea typeface="Times New Roman"/>
                <a:cs typeface="Times New Roman"/>
                <a:sym typeface="Times New Roman"/>
              </a:rPr>
              <a:t>, T., Tawil, M.R., Zulkifli, Z. And </a:t>
            </a:r>
            <a:r>
              <a:rPr lang="en-GB" sz="1200" cap="none" dirty="0" err="1">
                <a:solidFill>
                  <a:srgbClr val="000000"/>
                </a:solidFill>
                <a:latin typeface="Times New Roman"/>
                <a:ea typeface="Times New Roman"/>
                <a:cs typeface="Times New Roman"/>
                <a:sym typeface="Times New Roman"/>
              </a:rPr>
              <a:t>sipayung</a:t>
            </a:r>
            <a:r>
              <a:rPr lang="en-GB" sz="1200" cap="none" dirty="0">
                <a:solidFill>
                  <a:srgbClr val="000000"/>
                </a:solidFill>
                <a:latin typeface="Times New Roman"/>
                <a:ea typeface="Times New Roman"/>
                <a:cs typeface="Times New Roman"/>
                <a:sym typeface="Times New Roman"/>
              </a:rPr>
              <a:t>, B. (2024) ‘SWOT analysis in business risk awareness in </a:t>
            </a:r>
            <a:r>
              <a:rPr lang="en-GB" sz="1200" cap="none" dirty="0" err="1">
                <a:solidFill>
                  <a:srgbClr val="000000"/>
                </a:solidFill>
                <a:latin typeface="Times New Roman"/>
                <a:ea typeface="Times New Roman"/>
                <a:cs typeface="Times New Roman"/>
                <a:sym typeface="Times New Roman"/>
              </a:rPr>
              <a:t>msmes</a:t>
            </a:r>
            <a:r>
              <a:rPr lang="en-GB" sz="1200" cap="none" dirty="0">
                <a:solidFill>
                  <a:srgbClr val="000000"/>
                </a:solidFill>
                <a:latin typeface="Times New Roman"/>
                <a:ea typeface="Times New Roman"/>
                <a:cs typeface="Times New Roman"/>
                <a:sym typeface="Times New Roman"/>
              </a:rPr>
              <a:t>’, </a:t>
            </a:r>
            <a:r>
              <a:rPr lang="en-GB" sz="1200" i="1" cap="none" dirty="0">
                <a:solidFill>
                  <a:srgbClr val="000000"/>
                </a:solidFill>
                <a:latin typeface="Times New Roman"/>
                <a:ea typeface="Times New Roman"/>
                <a:cs typeface="Times New Roman"/>
                <a:sym typeface="Times New Roman"/>
              </a:rPr>
              <a:t>TECHNOVATE: journal of information technology and strategic innovation management</a:t>
            </a:r>
            <a:r>
              <a:rPr lang="en-GB" sz="1200" cap="none" dirty="0">
                <a:solidFill>
                  <a:srgbClr val="000000"/>
                </a:solidFill>
                <a:latin typeface="Times New Roman"/>
                <a:ea typeface="Times New Roman"/>
                <a:cs typeface="Times New Roman"/>
                <a:sym typeface="Times New Roman"/>
              </a:rPr>
              <a:t>, 1(2), pp.56–61.</a:t>
            </a:r>
            <a:endParaRPr sz="1200" cap="none" dirty="0">
              <a:solidFill>
                <a:srgbClr val="000000"/>
              </a:solidFill>
              <a:latin typeface="Times New Roman"/>
              <a:ea typeface="Times New Roman"/>
              <a:cs typeface="Times New Roman"/>
              <a:sym typeface="Times New Roman"/>
            </a:endParaRPr>
          </a:p>
          <a:p>
            <a:pPr marL="285750" lvl="0" indent="-184150" algn="r" rtl="0">
              <a:lnSpc>
                <a:spcPct val="120000"/>
              </a:lnSpc>
              <a:spcBef>
                <a:spcPts val="1000"/>
              </a:spcBef>
              <a:spcAft>
                <a:spcPts val="0"/>
              </a:spcAft>
              <a:buClr>
                <a:schemeClr val="dk1"/>
              </a:buClr>
              <a:buSzPts val="1600"/>
              <a:buFont typeface="Arial"/>
              <a:buNone/>
            </a:pPr>
            <a:endParaRPr sz="1600" cap="none" dirty="0">
              <a:solidFill>
                <a:srgbClr val="000000"/>
              </a:solidFill>
            </a:endParaRPr>
          </a:p>
        </p:txBody>
      </p:sp>
    </p:spTree>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280</TotalTime>
  <Words>1770</Words>
  <Application>Microsoft Office PowerPoint</Application>
  <PresentationFormat>Widescreen</PresentationFormat>
  <Paragraphs>204</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Times New Roman</vt:lpstr>
      <vt:lpstr>Gill Sans</vt:lpstr>
      <vt:lpstr>Arial</vt:lpstr>
      <vt:lpstr>Calibri</vt:lpstr>
      <vt:lpstr>Courier New</vt:lpstr>
      <vt:lpstr>Custom</vt:lpstr>
      <vt:lpstr>Managing Enterprise: Presentation Student ID:2411191 Student Name : Daniela Zanfir</vt:lpstr>
      <vt:lpstr>Table of Contents </vt:lpstr>
      <vt:lpstr>1.Business overview</vt:lpstr>
      <vt:lpstr>1.1 Mission</vt:lpstr>
      <vt:lpstr>1.2 USP and Legal Structure</vt:lpstr>
      <vt:lpstr>1.3 Location </vt:lpstr>
      <vt:lpstr>1.5 Financial Overview</vt:lpstr>
      <vt:lpstr>2. 12-Month Marketing Strategy </vt:lpstr>
      <vt:lpstr>2.1 Branding and Examples</vt:lpstr>
      <vt:lpstr>3. Reason to Invest in Ecozo</vt:lpstr>
      <vt:lpstr>3.1 £50K development plan</vt:lpstr>
      <vt:lpstr>Cash flow table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Daniela Zanfir</dc:creator>
  <cp:lastModifiedBy>Daniela Zanfir (2411191)</cp:lastModifiedBy>
  <cp:revision>49</cp:revision>
  <dcterms:created xsi:type="dcterms:W3CDTF">2025-06-02T17:50:52Z</dcterms:created>
  <dcterms:modified xsi:type="dcterms:W3CDTF">2025-06-24T15:10:51Z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