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78" d="100"/>
          <a:sy n="78" d="100"/>
        </p:scale>
        <p:origin x="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liya De Silva" userId="9520ab3c-7e29-4580-954b-113f7d87b6b4" providerId="ADAL" clId="{FE27B551-DB8F-4221-B5AA-5ADAF89AA7C8}"/>
    <pc:docChg chg="modSld sldOrd">
      <pc:chgData name="Jaliya De Silva" userId="9520ab3c-7e29-4580-954b-113f7d87b6b4" providerId="ADAL" clId="{FE27B551-DB8F-4221-B5AA-5ADAF89AA7C8}" dt="2026-01-25T23:46:48.273" v="6"/>
      <pc:docMkLst>
        <pc:docMk/>
      </pc:docMkLst>
      <pc:sldChg chg="ord">
        <pc:chgData name="Jaliya De Silva" userId="9520ab3c-7e29-4580-954b-113f7d87b6b4" providerId="ADAL" clId="{FE27B551-DB8F-4221-B5AA-5ADAF89AA7C8}" dt="2026-01-25T23:46:48.273" v="6"/>
        <pc:sldMkLst>
          <pc:docMk/>
          <pc:sldMk cId="0" sldId="258"/>
        </pc:sldMkLst>
      </pc:sldChg>
      <pc:sldChg chg="ord">
        <pc:chgData name="Jaliya De Silva" userId="9520ab3c-7e29-4580-954b-113f7d87b6b4" providerId="ADAL" clId="{FE27B551-DB8F-4221-B5AA-5ADAF89AA7C8}" dt="2026-01-25T23:46:46.876" v="4"/>
        <pc:sldMkLst>
          <pc:docMk/>
          <pc:sldMk cId="0" sldId="259"/>
        </pc:sldMkLst>
      </pc:sldChg>
      <pc:sldChg chg="modSp mod">
        <pc:chgData name="Jaliya De Silva" userId="9520ab3c-7e29-4580-954b-113f7d87b6b4" providerId="ADAL" clId="{FE27B551-DB8F-4221-B5AA-5ADAF89AA7C8}" dt="2026-01-24T22:22:00.565" v="2" actId="20577"/>
        <pc:sldMkLst>
          <pc:docMk/>
          <pc:sldMk cId="0" sldId="263"/>
        </pc:sldMkLst>
        <pc:spChg chg="mod">
          <ac:chgData name="Jaliya De Silva" userId="9520ab3c-7e29-4580-954b-113f7d87b6b4" providerId="ADAL" clId="{FE27B551-DB8F-4221-B5AA-5ADAF89AA7C8}" dt="2026-01-24T22:22:00.565" v="2" actId="20577"/>
          <ac:spMkLst>
            <pc:docMk/>
            <pc:sldMk cId="0" sldId="263"/>
            <ac:spMk id="3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352804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11.png"/><Relationship Id="rId13" Type="http://schemas.openxmlformats.org/officeDocument/2006/relationships/image" Target="../media/image16.pn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png"/><Relationship Id="rId17" Type="http://schemas.openxmlformats.org/officeDocument/2006/relationships/image" Target="../media/image20.png"/><Relationship Id="rId2" Type="http://schemas.openxmlformats.org/officeDocument/2006/relationships/notesSlide" Target="../notesSlides/notesSlide2.xml"/><Relationship Id="rId16" Type="http://schemas.openxmlformats.org/officeDocument/2006/relationships/image" Target="../media/image19.png"/><Relationship Id="rId1" Type="http://schemas.openxmlformats.org/officeDocument/2006/relationships/slideLayout" Target="../slideLayouts/slideLayout1.xml"/><Relationship Id="rId6" Type="http://schemas.openxmlformats.org/officeDocument/2006/relationships/image" Target="../media/image9.png"/><Relationship Id="rId11" Type="http://schemas.openxmlformats.org/officeDocument/2006/relationships/image" Target="../media/image14.png"/><Relationship Id="rId5" Type="http://schemas.openxmlformats.org/officeDocument/2006/relationships/image" Target="../media/image8.png"/><Relationship Id="rId15" Type="http://schemas.openxmlformats.org/officeDocument/2006/relationships/image" Target="../media/image18.png"/><Relationship Id="rId10" Type="http://schemas.openxmlformats.org/officeDocument/2006/relationships/image" Target="../media/image13.png"/><Relationship Id="rId4" Type="http://schemas.openxmlformats.org/officeDocument/2006/relationships/image" Target="../media/image7.png"/><Relationship Id="rId9" Type="http://schemas.openxmlformats.org/officeDocument/2006/relationships/image" Target="../media/image12.png"/><Relationship Id="rId14" Type="http://schemas.openxmlformats.org/officeDocument/2006/relationships/image" Target="../media/image17.png"/></Relationships>
</file>

<file path=ppt/slides/_rels/slide3.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8.png"/><Relationship Id="rId18" Type="http://schemas.openxmlformats.org/officeDocument/2006/relationships/image" Target="../media/image32.png"/><Relationship Id="rId3" Type="http://schemas.openxmlformats.org/officeDocument/2006/relationships/image" Target="../media/image6.png"/><Relationship Id="rId7" Type="http://schemas.openxmlformats.org/officeDocument/2006/relationships/image" Target="../media/image9.png"/><Relationship Id="rId12" Type="http://schemas.openxmlformats.org/officeDocument/2006/relationships/image" Target="../media/image27.png"/><Relationship Id="rId17" Type="http://schemas.openxmlformats.org/officeDocument/2006/relationships/image" Target="../media/image31.png"/><Relationship Id="rId2" Type="http://schemas.openxmlformats.org/officeDocument/2006/relationships/notesSlide" Target="../notesSlides/notesSlide3.xml"/><Relationship Id="rId16" Type="http://schemas.openxmlformats.org/officeDocument/2006/relationships/image" Target="../media/image30.png"/><Relationship Id="rId20" Type="http://schemas.openxmlformats.org/officeDocument/2006/relationships/image" Target="../media/image20.png"/><Relationship Id="rId1" Type="http://schemas.openxmlformats.org/officeDocument/2006/relationships/slideLayout" Target="../slideLayouts/slideLayout1.xml"/><Relationship Id="rId6" Type="http://schemas.openxmlformats.org/officeDocument/2006/relationships/image" Target="../media/image22.png"/><Relationship Id="rId11" Type="http://schemas.openxmlformats.org/officeDocument/2006/relationships/image" Target="../media/image26.png"/><Relationship Id="rId5" Type="http://schemas.openxmlformats.org/officeDocument/2006/relationships/image" Target="../media/image21.png"/><Relationship Id="rId15" Type="http://schemas.openxmlformats.org/officeDocument/2006/relationships/image" Target="../media/image12.png"/><Relationship Id="rId10" Type="http://schemas.openxmlformats.org/officeDocument/2006/relationships/image" Target="../media/image25.png"/><Relationship Id="rId19" Type="http://schemas.openxmlformats.org/officeDocument/2006/relationships/image" Target="../media/image33.png"/><Relationship Id="rId4" Type="http://schemas.openxmlformats.org/officeDocument/2006/relationships/image" Target="../media/image7.png"/><Relationship Id="rId9" Type="http://schemas.openxmlformats.org/officeDocument/2006/relationships/image" Target="../media/image24.png"/><Relationship Id="rId14" Type="http://schemas.openxmlformats.org/officeDocument/2006/relationships/image" Target="../media/image29.png"/></Relationships>
</file>

<file path=ppt/slides/_rels/slide4.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image" Target="../media/image20.png"/><Relationship Id="rId3" Type="http://schemas.openxmlformats.org/officeDocument/2006/relationships/image" Target="../media/image6.png"/><Relationship Id="rId7" Type="http://schemas.openxmlformats.org/officeDocument/2006/relationships/image" Target="../media/image15.png"/><Relationship Id="rId12"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35.png"/><Relationship Id="rId11" Type="http://schemas.openxmlformats.org/officeDocument/2006/relationships/image" Target="../media/image18.png"/><Relationship Id="rId5" Type="http://schemas.openxmlformats.org/officeDocument/2006/relationships/image" Target="../media/image34.png"/><Relationship Id="rId10" Type="http://schemas.openxmlformats.org/officeDocument/2006/relationships/image" Target="../media/image37.png"/><Relationship Id="rId4" Type="http://schemas.openxmlformats.org/officeDocument/2006/relationships/image" Target="../media/image7.png"/><Relationship Id="rId9" Type="http://schemas.openxmlformats.org/officeDocument/2006/relationships/image" Target="../media/image36.png"/></Relationships>
</file>

<file path=ppt/slides/_rels/slide5.xml.rels><?xml version="1.0" encoding="UTF-8" standalone="yes"?>
<Relationships xmlns="http://schemas.openxmlformats.org/package/2006/relationships"><Relationship Id="rId8" Type="http://schemas.openxmlformats.org/officeDocument/2006/relationships/image" Target="../media/image41.png"/><Relationship Id="rId13" Type="http://schemas.openxmlformats.org/officeDocument/2006/relationships/image" Target="../media/image46.png"/><Relationship Id="rId3" Type="http://schemas.openxmlformats.org/officeDocument/2006/relationships/image" Target="../media/image6.png"/><Relationship Id="rId7" Type="http://schemas.openxmlformats.org/officeDocument/2006/relationships/image" Target="../media/image40.png"/><Relationship Id="rId12" Type="http://schemas.openxmlformats.org/officeDocument/2006/relationships/image" Target="../media/image45.png"/><Relationship Id="rId17" Type="http://schemas.openxmlformats.org/officeDocument/2006/relationships/image" Target="../media/image20.png"/><Relationship Id="rId2" Type="http://schemas.openxmlformats.org/officeDocument/2006/relationships/notesSlide" Target="../notesSlides/notesSlide5.xml"/><Relationship Id="rId16" Type="http://schemas.openxmlformats.org/officeDocument/2006/relationships/image" Target="../media/image49.png"/><Relationship Id="rId1" Type="http://schemas.openxmlformats.org/officeDocument/2006/relationships/slideLayout" Target="../slideLayouts/slideLayout1.xml"/><Relationship Id="rId6" Type="http://schemas.openxmlformats.org/officeDocument/2006/relationships/image" Target="../media/image39.png"/><Relationship Id="rId11" Type="http://schemas.openxmlformats.org/officeDocument/2006/relationships/image" Target="../media/image44.png"/><Relationship Id="rId5" Type="http://schemas.openxmlformats.org/officeDocument/2006/relationships/image" Target="../media/image38.png"/><Relationship Id="rId15" Type="http://schemas.openxmlformats.org/officeDocument/2006/relationships/image" Target="../media/image48.png"/><Relationship Id="rId10" Type="http://schemas.openxmlformats.org/officeDocument/2006/relationships/image" Target="../media/image43.png"/><Relationship Id="rId4" Type="http://schemas.openxmlformats.org/officeDocument/2006/relationships/image" Target="../media/image7.png"/><Relationship Id="rId9" Type="http://schemas.openxmlformats.org/officeDocument/2006/relationships/image" Target="../media/image42.png"/><Relationship Id="rId14" Type="http://schemas.openxmlformats.org/officeDocument/2006/relationships/image" Target="../media/image47.png"/></Relationships>
</file>

<file path=ppt/slides/_rels/slide6.xml.rels><?xml version="1.0" encoding="UTF-8" standalone="yes"?>
<Relationships xmlns="http://schemas.openxmlformats.org/package/2006/relationships"><Relationship Id="rId8" Type="http://schemas.openxmlformats.org/officeDocument/2006/relationships/image" Target="../media/image54.png"/><Relationship Id="rId13" Type="http://schemas.openxmlformats.org/officeDocument/2006/relationships/image" Target="../media/image59.png"/><Relationship Id="rId18" Type="http://schemas.openxmlformats.org/officeDocument/2006/relationships/image" Target="../media/image63.png"/><Relationship Id="rId3" Type="http://schemas.openxmlformats.org/officeDocument/2006/relationships/image" Target="../media/image6.png"/><Relationship Id="rId21" Type="http://schemas.openxmlformats.org/officeDocument/2006/relationships/image" Target="../media/image66.png"/><Relationship Id="rId7" Type="http://schemas.openxmlformats.org/officeDocument/2006/relationships/image" Target="../media/image53.png"/><Relationship Id="rId12" Type="http://schemas.openxmlformats.org/officeDocument/2006/relationships/image" Target="../media/image58.png"/><Relationship Id="rId17" Type="http://schemas.openxmlformats.org/officeDocument/2006/relationships/image" Target="../media/image62.png"/><Relationship Id="rId25" Type="http://schemas.openxmlformats.org/officeDocument/2006/relationships/image" Target="../media/image20.png"/><Relationship Id="rId2" Type="http://schemas.openxmlformats.org/officeDocument/2006/relationships/notesSlide" Target="../notesSlides/notesSlide6.xml"/><Relationship Id="rId16" Type="http://schemas.openxmlformats.org/officeDocument/2006/relationships/image" Target="../media/image61.png"/><Relationship Id="rId20" Type="http://schemas.openxmlformats.org/officeDocument/2006/relationships/image" Target="../media/image65.png"/><Relationship Id="rId1" Type="http://schemas.openxmlformats.org/officeDocument/2006/relationships/slideLayout" Target="../slideLayouts/slideLayout1.xml"/><Relationship Id="rId6" Type="http://schemas.openxmlformats.org/officeDocument/2006/relationships/image" Target="../media/image52.png"/><Relationship Id="rId11" Type="http://schemas.openxmlformats.org/officeDocument/2006/relationships/image" Target="../media/image57.png"/><Relationship Id="rId24" Type="http://schemas.openxmlformats.org/officeDocument/2006/relationships/image" Target="../media/image69.png"/><Relationship Id="rId5" Type="http://schemas.openxmlformats.org/officeDocument/2006/relationships/image" Target="../media/image51.png"/><Relationship Id="rId15" Type="http://schemas.openxmlformats.org/officeDocument/2006/relationships/image" Target="../media/image45.png"/><Relationship Id="rId23" Type="http://schemas.openxmlformats.org/officeDocument/2006/relationships/image" Target="../media/image68.png"/><Relationship Id="rId10" Type="http://schemas.openxmlformats.org/officeDocument/2006/relationships/image" Target="../media/image56.png"/><Relationship Id="rId19" Type="http://schemas.openxmlformats.org/officeDocument/2006/relationships/image" Target="../media/image64.png"/><Relationship Id="rId4" Type="http://schemas.openxmlformats.org/officeDocument/2006/relationships/image" Target="../media/image50.png"/><Relationship Id="rId9" Type="http://schemas.openxmlformats.org/officeDocument/2006/relationships/image" Target="../media/image55.png"/><Relationship Id="rId14" Type="http://schemas.openxmlformats.org/officeDocument/2006/relationships/image" Target="../media/image60.png"/><Relationship Id="rId22" Type="http://schemas.openxmlformats.org/officeDocument/2006/relationships/image" Target="../media/image67.png"/></Relationships>
</file>

<file path=ppt/slides/_rels/slide7.xml.rels><?xml version="1.0" encoding="UTF-8" standalone="yes"?>
<Relationships xmlns="http://schemas.openxmlformats.org/package/2006/relationships"><Relationship Id="rId8" Type="http://schemas.openxmlformats.org/officeDocument/2006/relationships/image" Target="../media/image73.png"/><Relationship Id="rId13" Type="http://schemas.openxmlformats.org/officeDocument/2006/relationships/image" Target="../media/image78.png"/><Relationship Id="rId18" Type="http://schemas.openxmlformats.org/officeDocument/2006/relationships/image" Target="../media/image82.png"/><Relationship Id="rId3" Type="http://schemas.openxmlformats.org/officeDocument/2006/relationships/image" Target="../media/image6.png"/><Relationship Id="rId7" Type="http://schemas.openxmlformats.org/officeDocument/2006/relationships/image" Target="../media/image72.png"/><Relationship Id="rId12" Type="http://schemas.openxmlformats.org/officeDocument/2006/relationships/image" Target="../media/image77.png"/><Relationship Id="rId17" Type="http://schemas.openxmlformats.org/officeDocument/2006/relationships/image" Target="../media/image45.png"/><Relationship Id="rId2" Type="http://schemas.openxmlformats.org/officeDocument/2006/relationships/notesSlide" Target="../notesSlides/notesSlide7.xml"/><Relationship Id="rId16" Type="http://schemas.openxmlformats.org/officeDocument/2006/relationships/image" Target="../media/image81.png"/><Relationship Id="rId1" Type="http://schemas.openxmlformats.org/officeDocument/2006/relationships/slideLayout" Target="../slideLayouts/slideLayout1.xml"/><Relationship Id="rId6" Type="http://schemas.openxmlformats.org/officeDocument/2006/relationships/image" Target="../media/image71.png"/><Relationship Id="rId11" Type="http://schemas.openxmlformats.org/officeDocument/2006/relationships/image" Target="../media/image76.png"/><Relationship Id="rId5" Type="http://schemas.openxmlformats.org/officeDocument/2006/relationships/image" Target="../media/image70.png"/><Relationship Id="rId15" Type="http://schemas.openxmlformats.org/officeDocument/2006/relationships/image" Target="../media/image80.png"/><Relationship Id="rId10" Type="http://schemas.openxmlformats.org/officeDocument/2006/relationships/image" Target="../media/image75.png"/><Relationship Id="rId19" Type="http://schemas.openxmlformats.org/officeDocument/2006/relationships/image" Target="../media/image20.png"/><Relationship Id="rId4" Type="http://schemas.openxmlformats.org/officeDocument/2006/relationships/image" Target="../media/image7.png"/><Relationship Id="rId9" Type="http://schemas.openxmlformats.org/officeDocument/2006/relationships/image" Target="../media/image74.png"/><Relationship Id="rId14" Type="http://schemas.openxmlformats.org/officeDocument/2006/relationships/image" Target="../media/image79.png"/></Relationships>
</file>

<file path=ppt/slides/_rels/slide8.xml.rels><?xml version="1.0" encoding="UTF-8" standalone="yes"?>
<Relationships xmlns="http://schemas.openxmlformats.org/package/2006/relationships"><Relationship Id="rId8" Type="http://schemas.openxmlformats.org/officeDocument/2006/relationships/image" Target="../media/image86.png"/><Relationship Id="rId13" Type="http://schemas.openxmlformats.org/officeDocument/2006/relationships/image" Target="../media/image91.png"/><Relationship Id="rId3" Type="http://schemas.openxmlformats.org/officeDocument/2006/relationships/image" Target="../media/image83.png"/><Relationship Id="rId7" Type="http://schemas.openxmlformats.org/officeDocument/2006/relationships/image" Target="../media/image13.png"/><Relationship Id="rId12" Type="http://schemas.openxmlformats.org/officeDocument/2006/relationships/image" Target="../media/image90.png"/><Relationship Id="rId2" Type="http://schemas.openxmlformats.org/officeDocument/2006/relationships/notesSlide" Target="../notesSlides/notesSlide8.xml"/><Relationship Id="rId16" Type="http://schemas.openxmlformats.org/officeDocument/2006/relationships/image" Target="../media/image20.png"/><Relationship Id="rId1" Type="http://schemas.openxmlformats.org/officeDocument/2006/relationships/slideLayout" Target="../slideLayouts/slideLayout1.xml"/><Relationship Id="rId6" Type="http://schemas.openxmlformats.org/officeDocument/2006/relationships/image" Target="../media/image85.png"/><Relationship Id="rId11" Type="http://schemas.openxmlformats.org/officeDocument/2006/relationships/image" Target="../media/image89.png"/><Relationship Id="rId5" Type="http://schemas.openxmlformats.org/officeDocument/2006/relationships/image" Target="../media/image84.png"/><Relationship Id="rId15" Type="http://schemas.openxmlformats.org/officeDocument/2006/relationships/image" Target="../media/image93.png"/><Relationship Id="rId10" Type="http://schemas.openxmlformats.org/officeDocument/2006/relationships/image" Target="../media/image88.png"/><Relationship Id="rId4" Type="http://schemas.openxmlformats.org/officeDocument/2006/relationships/image" Target="../media/image7.png"/><Relationship Id="rId9" Type="http://schemas.openxmlformats.org/officeDocument/2006/relationships/image" Target="../media/image87.png"/><Relationship Id="rId14" Type="http://schemas.openxmlformats.org/officeDocument/2006/relationships/image" Target="../media/image92.png"/></Relationships>
</file>

<file path=ppt/slides/_rels/slide9.xml.rels><?xml version="1.0" encoding="UTF-8" standalone="yes"?>
<Relationships xmlns="http://schemas.openxmlformats.org/package/2006/relationships"><Relationship Id="rId8" Type="http://schemas.openxmlformats.org/officeDocument/2006/relationships/image" Target="../media/image97.png"/><Relationship Id="rId13" Type="http://schemas.openxmlformats.org/officeDocument/2006/relationships/image" Target="../media/image102.png"/><Relationship Id="rId3" Type="http://schemas.openxmlformats.org/officeDocument/2006/relationships/image" Target="../media/image6.png"/><Relationship Id="rId7" Type="http://schemas.openxmlformats.org/officeDocument/2006/relationships/image" Target="../media/image96.png"/><Relationship Id="rId12" Type="http://schemas.openxmlformats.org/officeDocument/2006/relationships/image" Target="../media/image101.png"/><Relationship Id="rId2" Type="http://schemas.openxmlformats.org/officeDocument/2006/relationships/notesSlide" Target="../notesSlides/notesSlide9.xml"/><Relationship Id="rId16" Type="http://schemas.openxmlformats.org/officeDocument/2006/relationships/image" Target="../media/image20.png"/><Relationship Id="rId1" Type="http://schemas.openxmlformats.org/officeDocument/2006/relationships/slideLayout" Target="../slideLayouts/slideLayout1.xml"/><Relationship Id="rId6" Type="http://schemas.openxmlformats.org/officeDocument/2006/relationships/image" Target="../media/image95.png"/><Relationship Id="rId11" Type="http://schemas.openxmlformats.org/officeDocument/2006/relationships/image" Target="../media/image100.png"/><Relationship Id="rId5" Type="http://schemas.openxmlformats.org/officeDocument/2006/relationships/image" Target="../media/image94.png"/><Relationship Id="rId15" Type="http://schemas.openxmlformats.org/officeDocument/2006/relationships/image" Target="../media/image104.png"/><Relationship Id="rId10" Type="http://schemas.openxmlformats.org/officeDocument/2006/relationships/image" Target="../media/image99.png"/><Relationship Id="rId4" Type="http://schemas.openxmlformats.org/officeDocument/2006/relationships/image" Target="../media/image7.png"/><Relationship Id="rId9" Type="http://schemas.openxmlformats.org/officeDocument/2006/relationships/image" Target="../media/image98.png"/><Relationship Id="rId14" Type="http://schemas.openxmlformats.org/officeDocument/2006/relationships/image" Target="../media/image103.png"/></Relationships>
</file>

<file path=ppt/slides/_rels/slide10.xml.rels><?xml version="1.0" encoding="UTF-8" standalone="yes"?>
<Relationships xmlns="http://schemas.openxmlformats.org/package/2006/relationships"><Relationship Id="rId8" Type="http://schemas.openxmlformats.org/officeDocument/2006/relationships/image" Target="../media/image107.png"/><Relationship Id="rId13" Type="http://schemas.openxmlformats.org/officeDocument/2006/relationships/image" Target="../media/image112.png"/><Relationship Id="rId3" Type="http://schemas.openxmlformats.org/officeDocument/2006/relationships/image" Target="../media/image6.png"/><Relationship Id="rId7" Type="http://schemas.openxmlformats.org/officeDocument/2006/relationships/image" Target="../media/image64.png"/><Relationship Id="rId12" Type="http://schemas.openxmlformats.org/officeDocument/2006/relationships/image" Target="../media/image111.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06.png"/><Relationship Id="rId11" Type="http://schemas.openxmlformats.org/officeDocument/2006/relationships/image" Target="../media/image110.png"/><Relationship Id="rId5" Type="http://schemas.openxmlformats.org/officeDocument/2006/relationships/image" Target="../media/image105.png"/><Relationship Id="rId10" Type="http://schemas.openxmlformats.org/officeDocument/2006/relationships/image" Target="../media/image109.png"/><Relationship Id="rId4" Type="http://schemas.openxmlformats.org/officeDocument/2006/relationships/image" Target="../media/image7.png"/><Relationship Id="rId9" Type="http://schemas.openxmlformats.org/officeDocument/2006/relationships/image" Target="../media/image108.png"/><Relationship Id="rId1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58000"/>
          </a:xfrm>
          <a:prstGeom prst="rect">
            <a:avLst/>
          </a:prstGeom>
        </p:spPr>
      </p:pic>
      <p:pic>
        <p:nvPicPr>
          <p:cNvPr id="3" name="Image 1" descr="preencoded.png"/>
          <p:cNvPicPr>
            <a:picLocks noChangeAspect="1"/>
          </p:cNvPicPr>
          <p:nvPr/>
        </p:nvPicPr>
        <p:blipFill>
          <a:blip r:embed="rId4"/>
          <a:stretch>
            <a:fillRect/>
          </a:stretch>
        </p:blipFill>
        <p:spPr>
          <a:xfrm>
            <a:off x="0" y="0"/>
            <a:ext cx="12192000" cy="6858000"/>
          </a:xfrm>
          <a:prstGeom prst="rect">
            <a:avLst/>
          </a:prstGeom>
        </p:spPr>
      </p:pic>
      <p:pic>
        <p:nvPicPr>
          <p:cNvPr id="4" name="Image 2" descr="preencoded.png"/>
          <p:cNvPicPr>
            <a:picLocks noChangeAspect="1"/>
          </p:cNvPicPr>
          <p:nvPr/>
        </p:nvPicPr>
        <p:blipFill>
          <a:blip r:embed="rId5"/>
          <a:stretch>
            <a:fillRect/>
          </a:stretch>
        </p:blipFill>
        <p:spPr>
          <a:xfrm>
            <a:off x="0" y="0"/>
            <a:ext cx="12192000" cy="6858000"/>
          </a:xfrm>
          <a:prstGeom prst="rect">
            <a:avLst/>
          </a:prstGeom>
        </p:spPr>
      </p:pic>
      <p:pic>
        <p:nvPicPr>
          <p:cNvPr id="5" name="Image 3" descr="preencoded.png"/>
          <p:cNvPicPr>
            <a:picLocks noChangeAspect="1"/>
          </p:cNvPicPr>
          <p:nvPr/>
        </p:nvPicPr>
        <p:blipFill>
          <a:blip r:embed="rId6"/>
          <a:stretch>
            <a:fillRect/>
          </a:stretch>
        </p:blipFill>
        <p:spPr>
          <a:xfrm>
            <a:off x="5638800" y="2209800"/>
            <a:ext cx="914400" cy="38100"/>
          </a:xfrm>
          <a:prstGeom prst="rect">
            <a:avLst/>
          </a:prstGeom>
        </p:spPr>
      </p:pic>
      <p:pic>
        <p:nvPicPr>
          <p:cNvPr id="6" name="Image 4" descr="preencoded.png"/>
          <p:cNvPicPr>
            <a:picLocks noChangeAspect="1"/>
          </p:cNvPicPr>
          <p:nvPr/>
        </p:nvPicPr>
        <p:blipFill>
          <a:blip r:embed="rId7"/>
          <a:stretch>
            <a:fillRect/>
          </a:stretch>
        </p:blipFill>
        <p:spPr>
          <a:xfrm>
            <a:off x="1828800" y="3429000"/>
            <a:ext cx="2438400" cy="1447800"/>
          </a:xfrm>
          <a:prstGeom prst="rect">
            <a:avLst/>
          </a:prstGeom>
        </p:spPr>
      </p:pic>
      <p:pic>
        <p:nvPicPr>
          <p:cNvPr id="7" name="Image 5" descr="preencoded.png"/>
          <p:cNvPicPr>
            <a:picLocks noChangeAspect="1"/>
          </p:cNvPicPr>
          <p:nvPr/>
        </p:nvPicPr>
        <p:blipFill>
          <a:blip r:embed="rId7"/>
          <a:stretch>
            <a:fillRect/>
          </a:stretch>
        </p:blipFill>
        <p:spPr>
          <a:xfrm>
            <a:off x="4876800" y="3429000"/>
            <a:ext cx="2438400" cy="1447800"/>
          </a:xfrm>
          <a:prstGeom prst="rect">
            <a:avLst/>
          </a:prstGeom>
        </p:spPr>
      </p:pic>
      <p:pic>
        <p:nvPicPr>
          <p:cNvPr id="8" name="Image 6" descr="preencoded.png"/>
          <p:cNvPicPr>
            <a:picLocks noChangeAspect="1"/>
          </p:cNvPicPr>
          <p:nvPr/>
        </p:nvPicPr>
        <p:blipFill>
          <a:blip r:embed="rId7"/>
          <a:stretch>
            <a:fillRect/>
          </a:stretch>
        </p:blipFill>
        <p:spPr>
          <a:xfrm>
            <a:off x="7924800" y="3429000"/>
            <a:ext cx="2438400" cy="1447800"/>
          </a:xfrm>
          <a:prstGeom prst="rect">
            <a:avLst/>
          </a:prstGeom>
        </p:spPr>
      </p:pic>
      <p:sp>
        <p:nvSpPr>
          <p:cNvPr id="9" name="Text 0"/>
          <p:cNvSpPr/>
          <p:nvPr/>
        </p:nvSpPr>
        <p:spPr>
          <a:xfrm>
            <a:off x="-487680" y="990600"/>
            <a:ext cx="13167360" cy="457200"/>
          </a:xfrm>
          <a:prstGeom prst="rect">
            <a:avLst/>
          </a:prstGeom>
          <a:noFill/>
          <a:ln/>
        </p:spPr>
        <p:txBody>
          <a:bodyPr vert="horz" wrap="square" lIns="0" tIns="0" rIns="0" bIns="0" rtlCol="0" anchor="t"/>
          <a:lstStyle/>
          <a:p>
            <a:pPr marL="0" indent="0" algn="ctr">
              <a:lnSpc>
                <a:spcPts val="3600"/>
              </a:lnSpc>
              <a:buNone/>
            </a:pPr>
            <a:r>
              <a:rPr lang="en-US" sz="3600" b="1" kern="0" spc="-72" dirty="0">
                <a:solidFill>
                  <a:srgbClr val="FFFFFF"/>
                </a:solidFill>
                <a:latin typeface="ui-sans-serif" pitchFamily="34" charset="0"/>
                <a:ea typeface="ui-sans-serif" pitchFamily="34" charset="-122"/>
                <a:cs typeface="ui-sans-serif" pitchFamily="34" charset="-120"/>
              </a:rPr>
              <a:t>Paradigms, Theory, and Causality</a:t>
            </a:r>
            <a:endParaRPr lang="en-US" sz="3600" dirty="0"/>
          </a:p>
        </p:txBody>
      </p:sp>
      <p:sp>
        <p:nvSpPr>
          <p:cNvPr id="10" name="Text 1"/>
          <p:cNvSpPr/>
          <p:nvPr/>
        </p:nvSpPr>
        <p:spPr>
          <a:xfrm>
            <a:off x="609600" y="1600200"/>
            <a:ext cx="10972800" cy="381000"/>
          </a:xfrm>
          <a:prstGeom prst="rect">
            <a:avLst/>
          </a:prstGeom>
          <a:noFill/>
          <a:ln/>
        </p:spPr>
        <p:txBody>
          <a:bodyPr vert="horz" wrap="square" lIns="0" tIns="0" rIns="0" bIns="0" rtlCol="0" anchor="t"/>
          <a:lstStyle/>
          <a:p>
            <a:pPr marL="0" indent="0" algn="ctr">
              <a:lnSpc>
                <a:spcPts val="3000"/>
              </a:lnSpc>
              <a:buNone/>
            </a:pPr>
            <a:r>
              <a:rPr lang="en-US" sz="2700" dirty="0">
                <a:solidFill>
                  <a:srgbClr val="FFFFFF"/>
                </a:solidFill>
                <a:latin typeface="ui-sans-serif" pitchFamily="34" charset="0"/>
                <a:ea typeface="ui-sans-serif" pitchFamily="34" charset="-122"/>
                <a:cs typeface="ui-sans-serif" pitchFamily="34" charset="-120"/>
              </a:rPr>
              <a:t>in Research Methods</a:t>
            </a:r>
            <a:endParaRPr lang="en-US" sz="2700" dirty="0"/>
          </a:p>
        </p:txBody>
      </p:sp>
      <p:sp>
        <p:nvSpPr>
          <p:cNvPr id="11" name="Text 2"/>
          <p:cNvSpPr/>
          <p:nvPr/>
        </p:nvSpPr>
        <p:spPr>
          <a:xfrm>
            <a:off x="1859280" y="3810000"/>
            <a:ext cx="2377440" cy="304800"/>
          </a:xfrm>
          <a:prstGeom prst="rect">
            <a:avLst/>
          </a:prstGeom>
          <a:noFill/>
          <a:ln/>
        </p:spPr>
        <p:txBody>
          <a:bodyPr vert="horz" wrap="square" lIns="0" tIns="0" rIns="0" bIns="0" rtlCol="0" anchor="t"/>
          <a:lstStyle/>
          <a:p>
            <a:pPr marL="0" indent="0" algn="ctr">
              <a:lnSpc>
                <a:spcPts val="2400"/>
              </a:lnSpc>
              <a:buNone/>
            </a:pPr>
            <a:r>
              <a:rPr lang="en-US" sz="1800" b="1" dirty="0">
                <a:solidFill>
                  <a:srgbClr val="FFFFFF"/>
                </a:solidFill>
                <a:latin typeface="ui-sans-serif" pitchFamily="34" charset="0"/>
                <a:ea typeface="ui-sans-serif" pitchFamily="34" charset="-122"/>
                <a:cs typeface="ui-sans-serif" pitchFamily="34" charset="-120"/>
              </a:rPr>
              <a:t>Paradigms</a:t>
            </a:r>
            <a:endParaRPr lang="en-US" sz="1800" dirty="0"/>
          </a:p>
        </p:txBody>
      </p:sp>
      <p:sp>
        <p:nvSpPr>
          <p:cNvPr id="12" name="Text 3"/>
          <p:cNvSpPr/>
          <p:nvPr/>
        </p:nvSpPr>
        <p:spPr>
          <a:xfrm>
            <a:off x="2057400" y="4191000"/>
            <a:ext cx="1981200" cy="457200"/>
          </a:xfrm>
          <a:prstGeom prst="rect">
            <a:avLst/>
          </a:prstGeom>
          <a:noFill/>
          <a:ln/>
        </p:spPr>
        <p:txBody>
          <a:bodyPr vert="horz" wrap="square" lIns="0" tIns="0" rIns="0" bIns="0" rtlCol="0" anchor="t"/>
          <a:lstStyle/>
          <a:p>
            <a:pPr marL="0" indent="0" algn="ctr">
              <a:lnSpc>
                <a:spcPts val="1800"/>
              </a:lnSpc>
              <a:buNone/>
            </a:pPr>
            <a:r>
              <a:rPr lang="en-US" sz="1200" dirty="0">
                <a:solidFill>
                  <a:srgbClr val="FFFFFF">
                    <a:alpha val="90000"/>
                  </a:srgbClr>
                </a:solidFill>
                <a:latin typeface="ui-sans-serif" pitchFamily="34" charset="0"/>
                <a:ea typeface="ui-sans-serif" pitchFamily="34" charset="-122"/>
                <a:cs typeface="ui-sans-serif" pitchFamily="34" charset="-120"/>
              </a:rPr>
              <a:t>Worldviews that shape research</a:t>
            </a:r>
            <a:endParaRPr lang="en-US" sz="1200" dirty="0"/>
          </a:p>
        </p:txBody>
      </p:sp>
      <p:sp>
        <p:nvSpPr>
          <p:cNvPr id="13" name="Text 4"/>
          <p:cNvSpPr/>
          <p:nvPr/>
        </p:nvSpPr>
        <p:spPr>
          <a:xfrm>
            <a:off x="5105400" y="3810000"/>
            <a:ext cx="1981200" cy="304800"/>
          </a:xfrm>
          <a:prstGeom prst="rect">
            <a:avLst/>
          </a:prstGeom>
          <a:noFill/>
          <a:ln/>
        </p:spPr>
        <p:txBody>
          <a:bodyPr vert="horz" wrap="square" lIns="0" tIns="0" rIns="0" bIns="0" rtlCol="0" anchor="t"/>
          <a:lstStyle/>
          <a:p>
            <a:pPr marL="0" indent="0" algn="ctr">
              <a:lnSpc>
                <a:spcPts val="2400"/>
              </a:lnSpc>
              <a:buNone/>
            </a:pPr>
            <a:r>
              <a:rPr lang="en-US" sz="1800" b="1" dirty="0">
                <a:solidFill>
                  <a:srgbClr val="FFFFFF"/>
                </a:solidFill>
                <a:latin typeface="ui-sans-serif" pitchFamily="34" charset="0"/>
                <a:ea typeface="ui-sans-serif" pitchFamily="34" charset="-122"/>
                <a:cs typeface="ui-sans-serif" pitchFamily="34" charset="-120"/>
              </a:rPr>
              <a:t>Theory</a:t>
            </a:r>
            <a:endParaRPr lang="en-US" sz="1800" dirty="0"/>
          </a:p>
        </p:txBody>
      </p:sp>
      <p:sp>
        <p:nvSpPr>
          <p:cNvPr id="14" name="Text 5"/>
          <p:cNvSpPr/>
          <p:nvPr/>
        </p:nvSpPr>
        <p:spPr>
          <a:xfrm>
            <a:off x="5105400" y="4191000"/>
            <a:ext cx="1981200" cy="457200"/>
          </a:xfrm>
          <a:prstGeom prst="rect">
            <a:avLst/>
          </a:prstGeom>
          <a:noFill/>
          <a:ln/>
        </p:spPr>
        <p:txBody>
          <a:bodyPr vert="horz" wrap="square" lIns="0" tIns="0" rIns="0" bIns="0" rtlCol="0" anchor="t"/>
          <a:lstStyle/>
          <a:p>
            <a:pPr marL="0" indent="0" algn="ctr">
              <a:lnSpc>
                <a:spcPts val="1800"/>
              </a:lnSpc>
              <a:buNone/>
            </a:pPr>
            <a:r>
              <a:rPr lang="en-US" sz="1200" dirty="0">
                <a:solidFill>
                  <a:srgbClr val="FFFFFF">
                    <a:alpha val="90000"/>
                  </a:srgbClr>
                </a:solidFill>
                <a:latin typeface="ui-sans-serif" pitchFamily="34" charset="0"/>
                <a:ea typeface="ui-sans-serif" pitchFamily="34" charset="-122"/>
                <a:cs typeface="ui-sans-serif" pitchFamily="34" charset="-120"/>
              </a:rPr>
              <a:t>Conceptual frameworks guiding inquiry</a:t>
            </a:r>
            <a:endParaRPr lang="en-US" sz="1200" dirty="0"/>
          </a:p>
        </p:txBody>
      </p:sp>
      <p:sp>
        <p:nvSpPr>
          <p:cNvPr id="15" name="Text 6"/>
          <p:cNvSpPr/>
          <p:nvPr/>
        </p:nvSpPr>
        <p:spPr>
          <a:xfrm>
            <a:off x="7955280" y="3810000"/>
            <a:ext cx="2377440" cy="304800"/>
          </a:xfrm>
          <a:prstGeom prst="rect">
            <a:avLst/>
          </a:prstGeom>
          <a:noFill/>
          <a:ln/>
        </p:spPr>
        <p:txBody>
          <a:bodyPr vert="horz" wrap="square" lIns="0" tIns="0" rIns="0" bIns="0" rtlCol="0" anchor="t"/>
          <a:lstStyle/>
          <a:p>
            <a:pPr marL="0" indent="0" algn="ctr">
              <a:lnSpc>
                <a:spcPts val="2400"/>
              </a:lnSpc>
              <a:buNone/>
            </a:pPr>
            <a:r>
              <a:rPr lang="en-US" sz="1800" b="1" dirty="0">
                <a:solidFill>
                  <a:srgbClr val="FFFFFF"/>
                </a:solidFill>
                <a:latin typeface="ui-sans-serif" pitchFamily="34" charset="0"/>
                <a:ea typeface="ui-sans-serif" pitchFamily="34" charset="-122"/>
                <a:cs typeface="ui-sans-serif" pitchFamily="34" charset="-120"/>
              </a:rPr>
              <a:t>Causality</a:t>
            </a:r>
            <a:endParaRPr lang="en-US" sz="1800" dirty="0"/>
          </a:p>
        </p:txBody>
      </p:sp>
      <p:sp>
        <p:nvSpPr>
          <p:cNvPr id="16" name="Text 7"/>
          <p:cNvSpPr/>
          <p:nvPr/>
        </p:nvSpPr>
        <p:spPr>
          <a:xfrm>
            <a:off x="8153400" y="4191000"/>
            <a:ext cx="1981200" cy="457200"/>
          </a:xfrm>
          <a:prstGeom prst="rect">
            <a:avLst/>
          </a:prstGeom>
          <a:noFill/>
          <a:ln/>
        </p:spPr>
        <p:txBody>
          <a:bodyPr vert="horz" wrap="square" lIns="0" tIns="0" rIns="0" bIns="0" rtlCol="0" anchor="t"/>
          <a:lstStyle/>
          <a:p>
            <a:pPr marL="0" indent="0" algn="ctr">
              <a:lnSpc>
                <a:spcPts val="1800"/>
              </a:lnSpc>
              <a:buNone/>
            </a:pPr>
            <a:r>
              <a:rPr lang="en-US" sz="1200" dirty="0">
                <a:solidFill>
                  <a:srgbClr val="FFFFFF">
                    <a:alpha val="90000"/>
                  </a:srgbClr>
                </a:solidFill>
                <a:latin typeface="ui-sans-serif" pitchFamily="34" charset="0"/>
                <a:ea typeface="ui-sans-serif" pitchFamily="34" charset="-122"/>
                <a:cs typeface="ui-sans-serif" pitchFamily="34" charset="-120"/>
              </a:rPr>
              <a:t>Understanding cause-effect relationships</a:t>
            </a:r>
            <a:endParaRPr lang="en-US" sz="1200" dirty="0"/>
          </a:p>
        </p:txBody>
      </p:sp>
      <p:sp>
        <p:nvSpPr>
          <p:cNvPr id="17" name="Text 8"/>
          <p:cNvSpPr/>
          <p:nvPr/>
        </p:nvSpPr>
        <p:spPr>
          <a:xfrm>
            <a:off x="609600" y="5981700"/>
            <a:ext cx="5331559" cy="266700"/>
          </a:xfrm>
          <a:prstGeom prst="rect">
            <a:avLst/>
          </a:prstGeom>
          <a:noFill/>
          <a:ln/>
        </p:spPr>
        <p:txBody>
          <a:bodyPr vert="horz" wrap="square" lIns="0" tIns="0" rIns="0" bIns="0" rtlCol="0" anchor="t"/>
          <a:lstStyle/>
          <a:p>
            <a:pPr marL="0" indent="0">
              <a:lnSpc>
                <a:spcPts val="2100"/>
              </a:lnSpc>
              <a:buNone/>
            </a:pPr>
            <a:r>
              <a:rPr lang="en-US" sz="1350" dirty="0">
                <a:solidFill>
                  <a:srgbClr val="FFFFFF">
                    <a:alpha val="80000"/>
                  </a:srgbClr>
                </a:solidFill>
                <a:latin typeface="ui-sans-serif" pitchFamily="34" charset="0"/>
                <a:ea typeface="ui-sans-serif" pitchFamily="34" charset="-122"/>
                <a:cs typeface="ui-sans-serif" pitchFamily="34" charset="-120"/>
              </a:rPr>
              <a:t>A Comprehensive Guide to Research Methodologies</a:t>
            </a:r>
            <a:endParaRPr lang="en-US" sz="1350" dirty="0"/>
          </a:p>
        </p:txBody>
      </p:sp>
      <p:sp>
        <p:nvSpPr>
          <p:cNvPr id="18" name="Text 9"/>
          <p:cNvSpPr/>
          <p:nvPr/>
        </p:nvSpPr>
        <p:spPr>
          <a:xfrm>
            <a:off x="8969425" y="5981700"/>
            <a:ext cx="3135570" cy="266700"/>
          </a:xfrm>
          <a:prstGeom prst="rect">
            <a:avLst/>
          </a:prstGeom>
          <a:noFill/>
          <a:ln/>
        </p:spPr>
        <p:txBody>
          <a:bodyPr vert="horz" wrap="square" lIns="0" tIns="0" rIns="0" bIns="0" rtlCol="0" anchor="t"/>
          <a:lstStyle/>
          <a:p>
            <a:pPr marL="0" indent="0">
              <a:lnSpc>
                <a:spcPts val="2100"/>
              </a:lnSpc>
              <a:buNone/>
            </a:pPr>
            <a:r>
              <a:rPr lang="en-US" sz="1350" dirty="0">
                <a:solidFill>
                  <a:srgbClr val="FFFFFF">
                    <a:alpha val="80000"/>
                  </a:srgbClr>
                </a:solidFill>
                <a:latin typeface="ui-sans-serif" pitchFamily="34" charset="0"/>
                <a:ea typeface="ui-sans-serif" pitchFamily="34" charset="-122"/>
                <a:cs typeface="ui-sans-serif" pitchFamily="34" charset="-120"/>
              </a:rPr>
              <a:t> January 2026 </a:t>
            </a:r>
          </a:p>
          <a:p>
            <a:pPr marL="0" indent="0">
              <a:lnSpc>
                <a:spcPts val="2100"/>
              </a:lnSpc>
              <a:buNone/>
            </a:pPr>
            <a:r>
              <a:rPr lang="en-US" sz="1350" dirty="0">
                <a:solidFill>
                  <a:srgbClr val="FFFFFF">
                    <a:alpha val="80000"/>
                  </a:srgbClr>
                </a:solidFill>
                <a:latin typeface="ui-sans-serif" pitchFamily="34" charset="0"/>
                <a:ea typeface="ui-sans-serif" pitchFamily="34" charset="-122"/>
              </a:rPr>
              <a:t>By Jaliya de Silva </a:t>
            </a:r>
            <a:endParaRPr lang="en-US" sz="13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58000"/>
          </a:xfrm>
          <a:prstGeom prst="rect">
            <a:avLst/>
          </a:prstGeom>
        </p:spPr>
      </p:pic>
      <p:pic>
        <p:nvPicPr>
          <p:cNvPr id="3" name="Image 1" descr="preencoded.png"/>
          <p:cNvPicPr>
            <a:picLocks noChangeAspect="1"/>
          </p:cNvPicPr>
          <p:nvPr/>
        </p:nvPicPr>
        <p:blipFill>
          <a:blip r:embed="rId4"/>
          <a:stretch>
            <a:fillRect/>
          </a:stretch>
        </p:blipFill>
        <p:spPr>
          <a:xfrm>
            <a:off x="0" y="0"/>
            <a:ext cx="12192000" cy="647700"/>
          </a:xfrm>
          <a:prstGeom prst="rect">
            <a:avLst/>
          </a:prstGeom>
        </p:spPr>
      </p:pic>
      <p:pic>
        <p:nvPicPr>
          <p:cNvPr id="4" name="Image 2" descr="preencoded.png"/>
          <p:cNvPicPr>
            <a:picLocks noChangeAspect="1"/>
          </p:cNvPicPr>
          <p:nvPr/>
        </p:nvPicPr>
        <p:blipFill>
          <a:blip r:embed="rId5"/>
          <a:stretch>
            <a:fillRect/>
          </a:stretch>
        </p:blipFill>
        <p:spPr>
          <a:xfrm>
            <a:off x="381000" y="1638300"/>
            <a:ext cx="2438400" cy="4724400"/>
          </a:xfrm>
          <a:prstGeom prst="rect">
            <a:avLst/>
          </a:prstGeom>
        </p:spPr>
      </p:pic>
      <p:pic>
        <p:nvPicPr>
          <p:cNvPr id="5" name="Image 3" descr="preencoded.png"/>
          <p:cNvPicPr>
            <a:picLocks noChangeAspect="1"/>
          </p:cNvPicPr>
          <p:nvPr/>
        </p:nvPicPr>
        <p:blipFill>
          <a:blip r:embed="rId6"/>
          <a:stretch>
            <a:fillRect/>
          </a:stretch>
        </p:blipFill>
        <p:spPr>
          <a:xfrm>
            <a:off x="609600" y="1866900"/>
            <a:ext cx="285750" cy="342900"/>
          </a:xfrm>
          <a:prstGeom prst="rect">
            <a:avLst/>
          </a:prstGeom>
        </p:spPr>
      </p:pic>
      <p:pic>
        <p:nvPicPr>
          <p:cNvPr id="6" name="Image 4" descr="preencoded.png"/>
          <p:cNvPicPr>
            <a:picLocks noChangeAspect="1"/>
          </p:cNvPicPr>
          <p:nvPr/>
        </p:nvPicPr>
        <p:blipFill>
          <a:blip r:embed="rId7"/>
          <a:stretch>
            <a:fillRect/>
          </a:stretch>
        </p:blipFill>
        <p:spPr>
          <a:xfrm>
            <a:off x="609600" y="2390775"/>
            <a:ext cx="152400" cy="152400"/>
          </a:xfrm>
          <a:prstGeom prst="rect">
            <a:avLst/>
          </a:prstGeom>
        </p:spPr>
      </p:pic>
      <p:pic>
        <p:nvPicPr>
          <p:cNvPr id="7" name="Image 5" descr="preencoded.png"/>
          <p:cNvPicPr>
            <a:picLocks noChangeAspect="1"/>
          </p:cNvPicPr>
          <p:nvPr/>
        </p:nvPicPr>
        <p:blipFill>
          <a:blip r:embed="rId7"/>
          <a:stretch>
            <a:fillRect/>
          </a:stretch>
        </p:blipFill>
        <p:spPr>
          <a:xfrm>
            <a:off x="609600" y="2924175"/>
            <a:ext cx="152400" cy="152400"/>
          </a:xfrm>
          <a:prstGeom prst="rect">
            <a:avLst/>
          </a:prstGeom>
        </p:spPr>
      </p:pic>
      <p:pic>
        <p:nvPicPr>
          <p:cNvPr id="8" name="Image 6" descr="preencoded.png"/>
          <p:cNvPicPr>
            <a:picLocks noChangeAspect="1"/>
          </p:cNvPicPr>
          <p:nvPr/>
        </p:nvPicPr>
        <p:blipFill>
          <a:blip r:embed="rId7"/>
          <a:stretch>
            <a:fillRect/>
          </a:stretch>
        </p:blipFill>
        <p:spPr>
          <a:xfrm>
            <a:off x="609600" y="3457575"/>
            <a:ext cx="152400" cy="152400"/>
          </a:xfrm>
          <a:prstGeom prst="rect">
            <a:avLst/>
          </a:prstGeom>
        </p:spPr>
      </p:pic>
      <p:pic>
        <p:nvPicPr>
          <p:cNvPr id="9" name="Image 7" descr="preencoded.png"/>
          <p:cNvPicPr>
            <a:picLocks noChangeAspect="1"/>
          </p:cNvPicPr>
          <p:nvPr/>
        </p:nvPicPr>
        <p:blipFill>
          <a:blip r:embed="rId7"/>
          <a:stretch>
            <a:fillRect/>
          </a:stretch>
        </p:blipFill>
        <p:spPr>
          <a:xfrm>
            <a:off x="609600" y="3990975"/>
            <a:ext cx="152400" cy="152400"/>
          </a:xfrm>
          <a:prstGeom prst="rect">
            <a:avLst/>
          </a:prstGeom>
        </p:spPr>
      </p:pic>
      <p:pic>
        <p:nvPicPr>
          <p:cNvPr id="10" name="Image 8" descr="preencoded.png"/>
          <p:cNvPicPr>
            <a:picLocks noChangeAspect="1"/>
          </p:cNvPicPr>
          <p:nvPr/>
        </p:nvPicPr>
        <p:blipFill>
          <a:blip r:embed="rId8"/>
          <a:stretch>
            <a:fillRect/>
          </a:stretch>
        </p:blipFill>
        <p:spPr>
          <a:xfrm>
            <a:off x="3378101" y="1638300"/>
            <a:ext cx="2438400" cy="4724400"/>
          </a:xfrm>
          <a:prstGeom prst="rect">
            <a:avLst/>
          </a:prstGeom>
        </p:spPr>
      </p:pic>
      <p:pic>
        <p:nvPicPr>
          <p:cNvPr id="11" name="Image 9" descr="preencoded.png"/>
          <p:cNvPicPr>
            <a:picLocks noChangeAspect="1"/>
          </p:cNvPicPr>
          <p:nvPr/>
        </p:nvPicPr>
        <p:blipFill>
          <a:blip r:embed="rId9"/>
          <a:stretch>
            <a:fillRect/>
          </a:stretch>
        </p:blipFill>
        <p:spPr>
          <a:xfrm>
            <a:off x="3606701" y="1866900"/>
            <a:ext cx="361950" cy="342900"/>
          </a:xfrm>
          <a:prstGeom prst="rect">
            <a:avLst/>
          </a:prstGeom>
        </p:spPr>
      </p:pic>
      <p:pic>
        <p:nvPicPr>
          <p:cNvPr id="12" name="Image 10" descr="preencoded.png"/>
          <p:cNvPicPr>
            <a:picLocks noChangeAspect="1"/>
          </p:cNvPicPr>
          <p:nvPr/>
        </p:nvPicPr>
        <p:blipFill>
          <a:blip r:embed="rId10"/>
          <a:stretch>
            <a:fillRect/>
          </a:stretch>
        </p:blipFill>
        <p:spPr>
          <a:xfrm>
            <a:off x="3606701" y="2390775"/>
            <a:ext cx="152400" cy="152400"/>
          </a:xfrm>
          <a:prstGeom prst="rect">
            <a:avLst/>
          </a:prstGeom>
        </p:spPr>
      </p:pic>
      <p:pic>
        <p:nvPicPr>
          <p:cNvPr id="13" name="Image 11" descr="preencoded.png"/>
          <p:cNvPicPr>
            <a:picLocks noChangeAspect="1"/>
          </p:cNvPicPr>
          <p:nvPr/>
        </p:nvPicPr>
        <p:blipFill>
          <a:blip r:embed="rId10"/>
          <a:stretch>
            <a:fillRect/>
          </a:stretch>
        </p:blipFill>
        <p:spPr>
          <a:xfrm>
            <a:off x="3606701" y="2924175"/>
            <a:ext cx="152400" cy="152400"/>
          </a:xfrm>
          <a:prstGeom prst="rect">
            <a:avLst/>
          </a:prstGeom>
        </p:spPr>
      </p:pic>
      <p:pic>
        <p:nvPicPr>
          <p:cNvPr id="14" name="Image 12" descr="preencoded.png"/>
          <p:cNvPicPr>
            <a:picLocks noChangeAspect="1"/>
          </p:cNvPicPr>
          <p:nvPr/>
        </p:nvPicPr>
        <p:blipFill>
          <a:blip r:embed="rId10"/>
          <a:stretch>
            <a:fillRect/>
          </a:stretch>
        </p:blipFill>
        <p:spPr>
          <a:xfrm>
            <a:off x="3606701" y="3457575"/>
            <a:ext cx="152400" cy="152400"/>
          </a:xfrm>
          <a:prstGeom prst="rect">
            <a:avLst/>
          </a:prstGeom>
        </p:spPr>
      </p:pic>
      <p:pic>
        <p:nvPicPr>
          <p:cNvPr id="15" name="Image 13" descr="preencoded.png"/>
          <p:cNvPicPr>
            <a:picLocks noChangeAspect="1"/>
          </p:cNvPicPr>
          <p:nvPr/>
        </p:nvPicPr>
        <p:blipFill>
          <a:blip r:embed="rId10"/>
          <a:stretch>
            <a:fillRect/>
          </a:stretch>
        </p:blipFill>
        <p:spPr>
          <a:xfrm>
            <a:off x="3606701" y="3990975"/>
            <a:ext cx="152400" cy="152400"/>
          </a:xfrm>
          <a:prstGeom prst="rect">
            <a:avLst/>
          </a:prstGeom>
        </p:spPr>
      </p:pic>
      <p:pic>
        <p:nvPicPr>
          <p:cNvPr id="16" name="Image 14" descr="preencoded.png"/>
          <p:cNvPicPr>
            <a:picLocks noChangeAspect="1"/>
          </p:cNvPicPr>
          <p:nvPr/>
        </p:nvPicPr>
        <p:blipFill>
          <a:blip r:embed="rId11"/>
          <a:stretch>
            <a:fillRect/>
          </a:stretch>
        </p:blipFill>
        <p:spPr>
          <a:xfrm>
            <a:off x="6375202" y="1638300"/>
            <a:ext cx="2438400" cy="4724400"/>
          </a:xfrm>
          <a:prstGeom prst="rect">
            <a:avLst/>
          </a:prstGeom>
        </p:spPr>
      </p:pic>
      <p:pic>
        <p:nvPicPr>
          <p:cNvPr id="17" name="Image 15" descr="preencoded.png"/>
          <p:cNvPicPr>
            <a:picLocks noChangeAspect="1"/>
          </p:cNvPicPr>
          <p:nvPr/>
        </p:nvPicPr>
        <p:blipFill>
          <a:blip r:embed="rId12"/>
          <a:stretch>
            <a:fillRect/>
          </a:stretch>
        </p:blipFill>
        <p:spPr>
          <a:xfrm>
            <a:off x="6603802" y="1866900"/>
            <a:ext cx="285750" cy="342900"/>
          </a:xfrm>
          <a:prstGeom prst="rect">
            <a:avLst/>
          </a:prstGeom>
        </p:spPr>
      </p:pic>
      <p:pic>
        <p:nvPicPr>
          <p:cNvPr id="18" name="Image 16" descr="preencoded.png"/>
          <p:cNvPicPr>
            <a:picLocks noChangeAspect="1"/>
          </p:cNvPicPr>
          <p:nvPr/>
        </p:nvPicPr>
        <p:blipFill>
          <a:blip r:embed="rId13"/>
          <a:stretch>
            <a:fillRect/>
          </a:stretch>
        </p:blipFill>
        <p:spPr>
          <a:xfrm>
            <a:off x="6603802" y="2390775"/>
            <a:ext cx="152400" cy="152400"/>
          </a:xfrm>
          <a:prstGeom prst="rect">
            <a:avLst/>
          </a:prstGeom>
        </p:spPr>
      </p:pic>
      <p:pic>
        <p:nvPicPr>
          <p:cNvPr id="19" name="Image 17" descr="preencoded.png"/>
          <p:cNvPicPr>
            <a:picLocks noChangeAspect="1"/>
          </p:cNvPicPr>
          <p:nvPr/>
        </p:nvPicPr>
        <p:blipFill>
          <a:blip r:embed="rId13"/>
          <a:stretch>
            <a:fillRect/>
          </a:stretch>
        </p:blipFill>
        <p:spPr>
          <a:xfrm>
            <a:off x="6603802" y="2924175"/>
            <a:ext cx="152400" cy="152400"/>
          </a:xfrm>
          <a:prstGeom prst="rect">
            <a:avLst/>
          </a:prstGeom>
        </p:spPr>
      </p:pic>
      <p:pic>
        <p:nvPicPr>
          <p:cNvPr id="20" name="Image 18" descr="preencoded.png"/>
          <p:cNvPicPr>
            <a:picLocks noChangeAspect="1"/>
          </p:cNvPicPr>
          <p:nvPr/>
        </p:nvPicPr>
        <p:blipFill>
          <a:blip r:embed="rId13"/>
          <a:stretch>
            <a:fillRect/>
          </a:stretch>
        </p:blipFill>
        <p:spPr>
          <a:xfrm>
            <a:off x="6603802" y="3457575"/>
            <a:ext cx="152400" cy="152400"/>
          </a:xfrm>
          <a:prstGeom prst="rect">
            <a:avLst/>
          </a:prstGeom>
        </p:spPr>
      </p:pic>
      <p:pic>
        <p:nvPicPr>
          <p:cNvPr id="21" name="Image 19" descr="preencoded.png"/>
          <p:cNvPicPr>
            <a:picLocks noChangeAspect="1"/>
          </p:cNvPicPr>
          <p:nvPr/>
        </p:nvPicPr>
        <p:blipFill>
          <a:blip r:embed="rId13"/>
          <a:stretch>
            <a:fillRect/>
          </a:stretch>
        </p:blipFill>
        <p:spPr>
          <a:xfrm>
            <a:off x="6603802" y="3990975"/>
            <a:ext cx="152400" cy="152400"/>
          </a:xfrm>
          <a:prstGeom prst="rect">
            <a:avLst/>
          </a:prstGeom>
        </p:spPr>
      </p:pic>
      <p:pic>
        <p:nvPicPr>
          <p:cNvPr id="22" name="Image 20" descr="preencoded.png"/>
          <p:cNvPicPr>
            <a:picLocks noChangeAspect="1"/>
          </p:cNvPicPr>
          <p:nvPr/>
        </p:nvPicPr>
        <p:blipFill>
          <a:blip r:embed="rId14"/>
          <a:stretch>
            <a:fillRect/>
          </a:stretch>
        </p:blipFill>
        <p:spPr>
          <a:xfrm>
            <a:off x="9372302" y="1638300"/>
            <a:ext cx="2438400" cy="4724400"/>
          </a:xfrm>
          <a:prstGeom prst="rect">
            <a:avLst/>
          </a:prstGeom>
        </p:spPr>
      </p:pic>
      <p:pic>
        <p:nvPicPr>
          <p:cNvPr id="23" name="Image 21" descr="preencoded.png"/>
          <p:cNvPicPr>
            <a:picLocks noChangeAspect="1"/>
          </p:cNvPicPr>
          <p:nvPr/>
        </p:nvPicPr>
        <p:blipFill>
          <a:blip r:embed="rId15"/>
          <a:stretch>
            <a:fillRect/>
          </a:stretch>
        </p:blipFill>
        <p:spPr>
          <a:xfrm>
            <a:off x="9600902" y="1866900"/>
            <a:ext cx="361950" cy="342900"/>
          </a:xfrm>
          <a:prstGeom prst="rect">
            <a:avLst/>
          </a:prstGeom>
        </p:spPr>
      </p:pic>
      <p:pic>
        <p:nvPicPr>
          <p:cNvPr id="24" name="Image 22" descr="preencoded.png"/>
          <p:cNvPicPr>
            <a:picLocks noChangeAspect="1"/>
          </p:cNvPicPr>
          <p:nvPr/>
        </p:nvPicPr>
        <p:blipFill>
          <a:blip r:embed="rId16"/>
          <a:stretch>
            <a:fillRect/>
          </a:stretch>
        </p:blipFill>
        <p:spPr>
          <a:xfrm>
            <a:off x="9600902" y="2390775"/>
            <a:ext cx="152400" cy="152400"/>
          </a:xfrm>
          <a:prstGeom prst="rect">
            <a:avLst/>
          </a:prstGeom>
        </p:spPr>
      </p:pic>
      <p:pic>
        <p:nvPicPr>
          <p:cNvPr id="25" name="Image 23" descr="preencoded.png"/>
          <p:cNvPicPr>
            <a:picLocks noChangeAspect="1"/>
          </p:cNvPicPr>
          <p:nvPr/>
        </p:nvPicPr>
        <p:blipFill>
          <a:blip r:embed="rId16"/>
          <a:stretch>
            <a:fillRect/>
          </a:stretch>
        </p:blipFill>
        <p:spPr>
          <a:xfrm>
            <a:off x="9600902" y="2924175"/>
            <a:ext cx="152400" cy="152400"/>
          </a:xfrm>
          <a:prstGeom prst="rect">
            <a:avLst/>
          </a:prstGeom>
        </p:spPr>
      </p:pic>
      <p:pic>
        <p:nvPicPr>
          <p:cNvPr id="26" name="Image 24" descr="preencoded.png"/>
          <p:cNvPicPr>
            <a:picLocks noChangeAspect="1"/>
          </p:cNvPicPr>
          <p:nvPr/>
        </p:nvPicPr>
        <p:blipFill>
          <a:blip r:embed="rId16"/>
          <a:stretch>
            <a:fillRect/>
          </a:stretch>
        </p:blipFill>
        <p:spPr>
          <a:xfrm>
            <a:off x="9600902" y="3457575"/>
            <a:ext cx="152400" cy="152400"/>
          </a:xfrm>
          <a:prstGeom prst="rect">
            <a:avLst/>
          </a:prstGeom>
        </p:spPr>
      </p:pic>
      <p:pic>
        <p:nvPicPr>
          <p:cNvPr id="27" name="Image 25" descr="preencoded.png"/>
          <p:cNvPicPr>
            <a:picLocks noChangeAspect="1"/>
          </p:cNvPicPr>
          <p:nvPr/>
        </p:nvPicPr>
        <p:blipFill>
          <a:blip r:embed="rId16"/>
          <a:stretch>
            <a:fillRect/>
          </a:stretch>
        </p:blipFill>
        <p:spPr>
          <a:xfrm>
            <a:off x="9600902" y="3990975"/>
            <a:ext cx="152400" cy="152400"/>
          </a:xfrm>
          <a:prstGeom prst="rect">
            <a:avLst/>
          </a:prstGeom>
        </p:spPr>
      </p:pic>
      <p:pic>
        <p:nvPicPr>
          <p:cNvPr id="28" name="Image 26" descr="preencoded.png"/>
          <p:cNvPicPr>
            <a:picLocks noChangeAspect="1"/>
          </p:cNvPicPr>
          <p:nvPr/>
        </p:nvPicPr>
        <p:blipFill>
          <a:blip r:embed="rId17"/>
          <a:stretch>
            <a:fillRect/>
          </a:stretch>
        </p:blipFill>
        <p:spPr>
          <a:xfrm>
            <a:off x="0" y="6515100"/>
            <a:ext cx="12192000" cy="342900"/>
          </a:xfrm>
          <a:prstGeom prst="rect">
            <a:avLst/>
          </a:prstGeom>
        </p:spPr>
      </p:pic>
      <p:sp>
        <p:nvSpPr>
          <p:cNvPr id="29" name="Text 0"/>
          <p:cNvSpPr/>
          <p:nvPr/>
        </p:nvSpPr>
        <p:spPr>
          <a:xfrm>
            <a:off x="381000" y="152400"/>
            <a:ext cx="13716000" cy="342900"/>
          </a:xfrm>
          <a:prstGeom prst="rect">
            <a:avLst/>
          </a:prstGeom>
          <a:noFill/>
          <a:ln/>
        </p:spPr>
        <p:txBody>
          <a:bodyPr vert="horz" wrap="square" lIns="0" tIns="0" rIns="0" bIns="0" rtlCol="0" anchor="t"/>
          <a:lstStyle/>
          <a:p>
            <a:pPr marL="0" indent="0">
              <a:lnSpc>
                <a:spcPts val="2700"/>
              </a:lnSpc>
              <a:buNone/>
            </a:pPr>
            <a:r>
              <a:rPr lang="en-US" sz="2250" b="1" dirty="0">
                <a:solidFill>
                  <a:srgbClr val="FFFFFF"/>
                </a:solidFill>
                <a:latin typeface="ui-sans-serif" pitchFamily="34" charset="0"/>
                <a:ea typeface="ui-sans-serif" pitchFamily="34" charset="-122"/>
                <a:cs typeface="ui-sans-serif" pitchFamily="34" charset="-120"/>
              </a:rPr>
              <a:t>Research Paradigms: Philosophical Foundations</a:t>
            </a:r>
            <a:endParaRPr lang="en-US" sz="2250" dirty="0"/>
          </a:p>
        </p:txBody>
      </p:sp>
      <p:sp>
        <p:nvSpPr>
          <p:cNvPr id="30" name="Text 1"/>
          <p:cNvSpPr/>
          <p:nvPr/>
        </p:nvSpPr>
        <p:spPr>
          <a:xfrm>
            <a:off x="381000" y="800100"/>
            <a:ext cx="11430000" cy="533400"/>
          </a:xfrm>
          <a:prstGeom prst="rect">
            <a:avLst/>
          </a:prstGeom>
          <a:noFill/>
          <a:ln/>
        </p:spPr>
        <p:txBody>
          <a:bodyPr vert="horz" wrap="square" lIns="0" tIns="0" rIns="0" bIns="0" rtlCol="0" anchor="t"/>
          <a:lstStyle/>
          <a:p>
            <a:pPr marL="0" indent="0">
              <a:lnSpc>
                <a:spcPts val="2100"/>
              </a:lnSpc>
              <a:buNone/>
            </a:pPr>
            <a:r>
              <a:rPr lang="en-US" sz="1350" dirty="0">
                <a:solidFill>
                  <a:srgbClr val="374151"/>
                </a:solidFill>
                <a:latin typeface="ui-sans-serif" pitchFamily="34" charset="0"/>
                <a:ea typeface="ui-sans-serif" pitchFamily="34" charset="-122"/>
                <a:cs typeface="ui-sans-serif" pitchFamily="34" charset="-120"/>
              </a:rPr>
              <a:t>Research paradigms provide the philosophical underpinnings that guide how researchers understand reality, knowledge, and the research process. They influence the choice of methodology, data collection techniques, and analytical approaches.</a:t>
            </a:r>
            <a:endParaRPr lang="en-US" sz="1350" dirty="0"/>
          </a:p>
        </p:txBody>
      </p:sp>
      <p:sp>
        <p:nvSpPr>
          <p:cNvPr id="31" name="Text 2"/>
          <p:cNvSpPr/>
          <p:nvPr/>
        </p:nvSpPr>
        <p:spPr>
          <a:xfrm>
            <a:off x="1009650" y="1905000"/>
            <a:ext cx="1328380"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Positivism</a:t>
            </a:r>
            <a:endParaRPr lang="en-US" sz="1500" dirty="0"/>
          </a:p>
        </p:txBody>
      </p:sp>
      <p:sp>
        <p:nvSpPr>
          <p:cNvPr id="32" name="Text 3"/>
          <p:cNvSpPr/>
          <p:nvPr/>
        </p:nvSpPr>
        <p:spPr>
          <a:xfrm>
            <a:off x="647700" y="23622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Objective reality exists independently</a:t>
            </a:r>
            <a:endParaRPr lang="en-US" sz="1200" dirty="0"/>
          </a:p>
        </p:txBody>
      </p:sp>
      <p:sp>
        <p:nvSpPr>
          <p:cNvPr id="33" name="Text 4"/>
          <p:cNvSpPr/>
          <p:nvPr/>
        </p:nvSpPr>
        <p:spPr>
          <a:xfrm>
            <a:off x="647700" y="28956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Emphasizes deductive reasoning</a:t>
            </a:r>
            <a:endParaRPr lang="en-US" sz="1200" dirty="0"/>
          </a:p>
        </p:txBody>
      </p:sp>
      <p:sp>
        <p:nvSpPr>
          <p:cNvPr id="34" name="Text 5"/>
          <p:cNvSpPr/>
          <p:nvPr/>
        </p:nvSpPr>
        <p:spPr>
          <a:xfrm>
            <a:off x="647700" y="34290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Quantitative methods &amp; hypothesis testing</a:t>
            </a:r>
            <a:endParaRPr lang="en-US" sz="1200" dirty="0"/>
          </a:p>
        </p:txBody>
      </p:sp>
      <p:sp>
        <p:nvSpPr>
          <p:cNvPr id="35" name="Text 6"/>
          <p:cNvSpPr/>
          <p:nvPr/>
        </p:nvSpPr>
        <p:spPr>
          <a:xfrm>
            <a:off x="647700" y="39624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Value-free approach to research</a:t>
            </a:r>
            <a:endParaRPr lang="en-US" sz="1200" dirty="0"/>
          </a:p>
        </p:txBody>
      </p:sp>
      <p:sp>
        <p:nvSpPr>
          <p:cNvPr id="36" name="Text 7"/>
          <p:cNvSpPr/>
          <p:nvPr/>
        </p:nvSpPr>
        <p:spPr>
          <a:xfrm>
            <a:off x="4082951" y="1905000"/>
            <a:ext cx="1845588"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Interpretivism</a:t>
            </a:r>
            <a:endParaRPr lang="en-US" sz="1500" dirty="0"/>
          </a:p>
        </p:txBody>
      </p:sp>
      <p:sp>
        <p:nvSpPr>
          <p:cNvPr id="37" name="Text 8"/>
          <p:cNvSpPr/>
          <p:nvPr/>
        </p:nvSpPr>
        <p:spPr>
          <a:xfrm>
            <a:off x="3644801" y="23622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Reality is socially constructed</a:t>
            </a:r>
            <a:endParaRPr lang="en-US" sz="1200" dirty="0"/>
          </a:p>
        </p:txBody>
      </p:sp>
      <p:sp>
        <p:nvSpPr>
          <p:cNvPr id="38" name="Text 9"/>
          <p:cNvSpPr/>
          <p:nvPr/>
        </p:nvSpPr>
        <p:spPr>
          <a:xfrm>
            <a:off x="3644801" y="28956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Focus on subjective meanings</a:t>
            </a:r>
            <a:endParaRPr lang="en-US" sz="1200" dirty="0"/>
          </a:p>
        </p:txBody>
      </p:sp>
      <p:sp>
        <p:nvSpPr>
          <p:cNvPr id="39" name="Text 10"/>
          <p:cNvSpPr/>
          <p:nvPr/>
        </p:nvSpPr>
        <p:spPr>
          <a:xfrm>
            <a:off x="3644801" y="34290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Qualitative methods &amp; interviews</a:t>
            </a:r>
            <a:endParaRPr lang="en-US" sz="1200" dirty="0"/>
          </a:p>
        </p:txBody>
      </p:sp>
      <p:sp>
        <p:nvSpPr>
          <p:cNvPr id="40" name="Text 11"/>
          <p:cNvSpPr/>
          <p:nvPr/>
        </p:nvSpPr>
        <p:spPr>
          <a:xfrm>
            <a:off x="3644801" y="39624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Context-dependent understanding</a:t>
            </a:r>
            <a:endParaRPr lang="en-US" sz="1200" dirty="0"/>
          </a:p>
        </p:txBody>
      </p:sp>
      <p:sp>
        <p:nvSpPr>
          <p:cNvPr id="41" name="Text 12"/>
          <p:cNvSpPr/>
          <p:nvPr/>
        </p:nvSpPr>
        <p:spPr>
          <a:xfrm>
            <a:off x="7003852" y="1905000"/>
            <a:ext cx="1552694"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Pragmatism</a:t>
            </a:r>
            <a:endParaRPr lang="en-US" sz="1500" dirty="0"/>
          </a:p>
        </p:txBody>
      </p:sp>
      <p:sp>
        <p:nvSpPr>
          <p:cNvPr id="42" name="Text 13"/>
          <p:cNvSpPr/>
          <p:nvPr/>
        </p:nvSpPr>
        <p:spPr>
          <a:xfrm>
            <a:off x="6641902" y="23622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Flexible, problem-solving approach</a:t>
            </a:r>
            <a:endParaRPr lang="en-US" sz="1200" dirty="0"/>
          </a:p>
        </p:txBody>
      </p:sp>
      <p:sp>
        <p:nvSpPr>
          <p:cNvPr id="43" name="Text 14"/>
          <p:cNvSpPr/>
          <p:nvPr/>
        </p:nvSpPr>
        <p:spPr>
          <a:xfrm>
            <a:off x="6641902" y="28956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Combines qualitative &amp; quantitative methods</a:t>
            </a:r>
            <a:endParaRPr lang="en-US" sz="1200" dirty="0"/>
          </a:p>
        </p:txBody>
      </p:sp>
      <p:sp>
        <p:nvSpPr>
          <p:cNvPr id="44" name="Text 15"/>
          <p:cNvSpPr/>
          <p:nvPr/>
        </p:nvSpPr>
        <p:spPr>
          <a:xfrm>
            <a:off x="6641902" y="34290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Utility determines method choice</a:t>
            </a:r>
            <a:endParaRPr lang="en-US" sz="1200" dirty="0"/>
          </a:p>
        </p:txBody>
      </p:sp>
      <p:sp>
        <p:nvSpPr>
          <p:cNvPr id="45" name="Text 16"/>
          <p:cNvSpPr/>
          <p:nvPr/>
        </p:nvSpPr>
        <p:spPr>
          <a:xfrm>
            <a:off x="6641902" y="39624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Focus on practical outcomes</a:t>
            </a:r>
            <a:endParaRPr lang="en-US" sz="1200" dirty="0"/>
          </a:p>
        </p:txBody>
      </p:sp>
      <p:sp>
        <p:nvSpPr>
          <p:cNvPr id="46" name="Text 17"/>
          <p:cNvSpPr/>
          <p:nvPr/>
        </p:nvSpPr>
        <p:spPr>
          <a:xfrm>
            <a:off x="10077152" y="1905000"/>
            <a:ext cx="1950065"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Transformative</a:t>
            </a:r>
            <a:endParaRPr lang="en-US" sz="1500" dirty="0"/>
          </a:p>
        </p:txBody>
      </p:sp>
      <p:sp>
        <p:nvSpPr>
          <p:cNvPr id="47" name="Text 18"/>
          <p:cNvSpPr/>
          <p:nvPr/>
        </p:nvSpPr>
        <p:spPr>
          <a:xfrm>
            <a:off x="9639002" y="23622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Focuses on power &amp; inequality</a:t>
            </a:r>
            <a:endParaRPr lang="en-US" sz="1200" dirty="0"/>
          </a:p>
        </p:txBody>
      </p:sp>
      <p:sp>
        <p:nvSpPr>
          <p:cNvPr id="48" name="Text 19"/>
          <p:cNvSpPr/>
          <p:nvPr/>
        </p:nvSpPr>
        <p:spPr>
          <a:xfrm>
            <a:off x="9639002" y="28956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Aims to empower marginalized voices</a:t>
            </a:r>
            <a:endParaRPr lang="en-US" sz="1200" dirty="0"/>
          </a:p>
        </p:txBody>
      </p:sp>
      <p:sp>
        <p:nvSpPr>
          <p:cNvPr id="49" name="Text 20"/>
          <p:cNvSpPr/>
          <p:nvPr/>
        </p:nvSpPr>
        <p:spPr>
          <a:xfrm>
            <a:off x="9639002" y="34290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Challenges dominant narratives</a:t>
            </a:r>
            <a:endParaRPr lang="en-US" sz="1200" dirty="0"/>
          </a:p>
        </p:txBody>
      </p:sp>
      <p:sp>
        <p:nvSpPr>
          <p:cNvPr id="50" name="Text 21"/>
          <p:cNvSpPr/>
          <p:nvPr/>
        </p:nvSpPr>
        <p:spPr>
          <a:xfrm>
            <a:off x="9639002" y="3962400"/>
            <a:ext cx="21717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Requires reflexivity &amp; ethical engagement</a:t>
            </a:r>
            <a:endParaRPr lang="en-US" sz="1200" dirty="0"/>
          </a:p>
        </p:txBody>
      </p:sp>
      <p:sp>
        <p:nvSpPr>
          <p:cNvPr id="51" name="Text 22"/>
          <p:cNvSpPr/>
          <p:nvPr/>
        </p:nvSpPr>
        <p:spPr>
          <a:xfrm>
            <a:off x="381000" y="6591300"/>
            <a:ext cx="3799225"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Research Paradigms: Philosophical Foundations</a:t>
            </a:r>
            <a:endParaRPr lang="en-US" sz="1050" dirty="0"/>
          </a:p>
        </p:txBody>
      </p:sp>
      <p:sp>
        <p:nvSpPr>
          <p:cNvPr id="52" name="Text 23"/>
          <p:cNvSpPr/>
          <p:nvPr/>
        </p:nvSpPr>
        <p:spPr>
          <a:xfrm>
            <a:off x="11511409" y="6591300"/>
            <a:ext cx="35950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2/10</a:t>
            </a:r>
            <a:endParaRPr lang="en-US" sz="10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58000"/>
          </a:xfrm>
          <a:prstGeom prst="rect">
            <a:avLst/>
          </a:prstGeom>
        </p:spPr>
      </p:pic>
      <p:pic>
        <p:nvPicPr>
          <p:cNvPr id="3" name="Image 1" descr="preencoded.png"/>
          <p:cNvPicPr>
            <a:picLocks noChangeAspect="1"/>
          </p:cNvPicPr>
          <p:nvPr/>
        </p:nvPicPr>
        <p:blipFill>
          <a:blip r:embed="rId4"/>
          <a:stretch>
            <a:fillRect/>
          </a:stretch>
        </p:blipFill>
        <p:spPr>
          <a:xfrm>
            <a:off x="0" y="0"/>
            <a:ext cx="12192000" cy="647700"/>
          </a:xfrm>
          <a:prstGeom prst="rect">
            <a:avLst/>
          </a:prstGeom>
        </p:spPr>
      </p:pic>
      <p:pic>
        <p:nvPicPr>
          <p:cNvPr id="4" name="Image 2" descr="preencoded.png"/>
          <p:cNvPicPr>
            <a:picLocks noChangeAspect="1"/>
          </p:cNvPicPr>
          <p:nvPr/>
        </p:nvPicPr>
        <p:blipFill>
          <a:blip r:embed="rId5"/>
          <a:stretch>
            <a:fillRect/>
          </a:stretch>
        </p:blipFill>
        <p:spPr>
          <a:xfrm>
            <a:off x="381000" y="1562100"/>
            <a:ext cx="5324773" cy="4876800"/>
          </a:xfrm>
          <a:prstGeom prst="rect">
            <a:avLst/>
          </a:prstGeom>
        </p:spPr>
      </p:pic>
      <p:pic>
        <p:nvPicPr>
          <p:cNvPr id="5" name="Image 3" descr="preencoded.png"/>
          <p:cNvPicPr>
            <a:picLocks noChangeAspect="1"/>
          </p:cNvPicPr>
          <p:nvPr/>
        </p:nvPicPr>
        <p:blipFill>
          <a:blip r:embed="rId6"/>
          <a:stretch>
            <a:fillRect/>
          </a:stretch>
        </p:blipFill>
        <p:spPr>
          <a:xfrm>
            <a:off x="609600" y="1790700"/>
            <a:ext cx="514350" cy="571500"/>
          </a:xfrm>
          <a:prstGeom prst="rect">
            <a:avLst/>
          </a:prstGeom>
        </p:spPr>
      </p:pic>
      <p:pic>
        <p:nvPicPr>
          <p:cNvPr id="6" name="Image 4" descr="preencoded.png"/>
          <p:cNvPicPr>
            <a:picLocks noChangeAspect="1"/>
          </p:cNvPicPr>
          <p:nvPr/>
        </p:nvPicPr>
        <p:blipFill>
          <a:blip r:embed="rId7"/>
          <a:stretch>
            <a:fillRect/>
          </a:stretch>
        </p:blipFill>
        <p:spPr>
          <a:xfrm>
            <a:off x="723900" y="1905000"/>
            <a:ext cx="285750" cy="342900"/>
          </a:xfrm>
          <a:prstGeom prst="rect">
            <a:avLst/>
          </a:prstGeom>
        </p:spPr>
      </p:pic>
      <p:pic>
        <p:nvPicPr>
          <p:cNvPr id="7" name="Image 5" descr="preencoded.png"/>
          <p:cNvPicPr>
            <a:picLocks noChangeAspect="1"/>
          </p:cNvPicPr>
          <p:nvPr/>
        </p:nvPicPr>
        <p:blipFill>
          <a:blip r:embed="rId8"/>
          <a:stretch>
            <a:fillRect/>
          </a:stretch>
        </p:blipFill>
        <p:spPr>
          <a:xfrm>
            <a:off x="609600" y="2628900"/>
            <a:ext cx="152400" cy="152400"/>
          </a:xfrm>
          <a:prstGeom prst="rect">
            <a:avLst/>
          </a:prstGeom>
        </p:spPr>
      </p:pic>
      <p:pic>
        <p:nvPicPr>
          <p:cNvPr id="8" name="Image 6" descr="preencoded.png"/>
          <p:cNvPicPr>
            <a:picLocks noChangeAspect="1"/>
          </p:cNvPicPr>
          <p:nvPr/>
        </p:nvPicPr>
        <p:blipFill>
          <a:blip r:embed="rId9"/>
          <a:stretch>
            <a:fillRect/>
          </a:stretch>
        </p:blipFill>
        <p:spPr>
          <a:xfrm>
            <a:off x="609600" y="3467100"/>
            <a:ext cx="152400" cy="152400"/>
          </a:xfrm>
          <a:prstGeom prst="rect">
            <a:avLst/>
          </a:prstGeom>
        </p:spPr>
      </p:pic>
      <p:pic>
        <p:nvPicPr>
          <p:cNvPr id="9" name="Image 7" descr="preencoded.png"/>
          <p:cNvPicPr>
            <a:picLocks noChangeAspect="1"/>
          </p:cNvPicPr>
          <p:nvPr/>
        </p:nvPicPr>
        <p:blipFill>
          <a:blip r:embed="rId10"/>
          <a:stretch>
            <a:fillRect/>
          </a:stretch>
        </p:blipFill>
        <p:spPr>
          <a:xfrm>
            <a:off x="609600" y="4305300"/>
            <a:ext cx="152400" cy="152400"/>
          </a:xfrm>
          <a:prstGeom prst="rect">
            <a:avLst/>
          </a:prstGeom>
        </p:spPr>
      </p:pic>
      <p:pic>
        <p:nvPicPr>
          <p:cNvPr id="10" name="Image 8" descr="preencoded.png"/>
          <p:cNvPicPr>
            <a:picLocks noChangeAspect="1"/>
          </p:cNvPicPr>
          <p:nvPr/>
        </p:nvPicPr>
        <p:blipFill>
          <a:blip r:embed="rId11"/>
          <a:stretch>
            <a:fillRect/>
          </a:stretch>
        </p:blipFill>
        <p:spPr>
          <a:xfrm>
            <a:off x="609600" y="5143500"/>
            <a:ext cx="133350" cy="152400"/>
          </a:xfrm>
          <a:prstGeom prst="rect">
            <a:avLst/>
          </a:prstGeom>
        </p:spPr>
      </p:pic>
      <p:pic>
        <p:nvPicPr>
          <p:cNvPr id="11" name="Image 9" descr="preencoded.png"/>
          <p:cNvPicPr>
            <a:picLocks noChangeAspect="1"/>
          </p:cNvPicPr>
          <p:nvPr/>
        </p:nvPicPr>
        <p:blipFill>
          <a:blip r:embed="rId12"/>
          <a:stretch>
            <a:fillRect/>
          </a:stretch>
        </p:blipFill>
        <p:spPr>
          <a:xfrm>
            <a:off x="6086773" y="1562100"/>
            <a:ext cx="18455" cy="4876800"/>
          </a:xfrm>
          <a:prstGeom prst="rect">
            <a:avLst/>
          </a:prstGeom>
        </p:spPr>
      </p:pic>
      <p:pic>
        <p:nvPicPr>
          <p:cNvPr id="12" name="Image 10" descr="preencoded.png"/>
          <p:cNvPicPr>
            <a:picLocks noChangeAspect="1"/>
          </p:cNvPicPr>
          <p:nvPr/>
        </p:nvPicPr>
        <p:blipFill>
          <a:blip r:embed="rId13"/>
          <a:stretch>
            <a:fillRect/>
          </a:stretch>
        </p:blipFill>
        <p:spPr>
          <a:xfrm>
            <a:off x="6486227" y="1562100"/>
            <a:ext cx="5324773" cy="4876800"/>
          </a:xfrm>
          <a:prstGeom prst="rect">
            <a:avLst/>
          </a:prstGeom>
        </p:spPr>
      </p:pic>
      <p:pic>
        <p:nvPicPr>
          <p:cNvPr id="13" name="Image 11" descr="preencoded.png"/>
          <p:cNvPicPr>
            <a:picLocks noChangeAspect="1"/>
          </p:cNvPicPr>
          <p:nvPr/>
        </p:nvPicPr>
        <p:blipFill>
          <a:blip r:embed="rId14"/>
          <a:stretch>
            <a:fillRect/>
          </a:stretch>
        </p:blipFill>
        <p:spPr>
          <a:xfrm>
            <a:off x="6714827" y="1790700"/>
            <a:ext cx="590550" cy="571500"/>
          </a:xfrm>
          <a:prstGeom prst="rect">
            <a:avLst/>
          </a:prstGeom>
        </p:spPr>
      </p:pic>
      <p:pic>
        <p:nvPicPr>
          <p:cNvPr id="14" name="Image 12" descr="preencoded.png"/>
          <p:cNvPicPr>
            <a:picLocks noChangeAspect="1"/>
          </p:cNvPicPr>
          <p:nvPr/>
        </p:nvPicPr>
        <p:blipFill>
          <a:blip r:embed="rId15"/>
          <a:stretch>
            <a:fillRect/>
          </a:stretch>
        </p:blipFill>
        <p:spPr>
          <a:xfrm>
            <a:off x="6829127" y="1905000"/>
            <a:ext cx="361950" cy="342900"/>
          </a:xfrm>
          <a:prstGeom prst="rect">
            <a:avLst/>
          </a:prstGeom>
        </p:spPr>
      </p:pic>
      <p:pic>
        <p:nvPicPr>
          <p:cNvPr id="15" name="Image 13" descr="preencoded.png"/>
          <p:cNvPicPr>
            <a:picLocks noChangeAspect="1"/>
          </p:cNvPicPr>
          <p:nvPr/>
        </p:nvPicPr>
        <p:blipFill>
          <a:blip r:embed="rId16"/>
          <a:stretch>
            <a:fillRect/>
          </a:stretch>
        </p:blipFill>
        <p:spPr>
          <a:xfrm>
            <a:off x="6714827" y="2628900"/>
            <a:ext cx="190500" cy="152400"/>
          </a:xfrm>
          <a:prstGeom prst="rect">
            <a:avLst/>
          </a:prstGeom>
        </p:spPr>
      </p:pic>
      <p:pic>
        <p:nvPicPr>
          <p:cNvPr id="16" name="Image 14" descr="preencoded.png"/>
          <p:cNvPicPr>
            <a:picLocks noChangeAspect="1"/>
          </p:cNvPicPr>
          <p:nvPr/>
        </p:nvPicPr>
        <p:blipFill>
          <a:blip r:embed="rId17"/>
          <a:stretch>
            <a:fillRect/>
          </a:stretch>
        </p:blipFill>
        <p:spPr>
          <a:xfrm>
            <a:off x="6714827" y="3238500"/>
            <a:ext cx="114300" cy="152400"/>
          </a:xfrm>
          <a:prstGeom prst="rect">
            <a:avLst/>
          </a:prstGeom>
        </p:spPr>
      </p:pic>
      <p:pic>
        <p:nvPicPr>
          <p:cNvPr id="17" name="Image 15" descr="preencoded.png"/>
          <p:cNvPicPr>
            <a:picLocks noChangeAspect="1"/>
          </p:cNvPicPr>
          <p:nvPr/>
        </p:nvPicPr>
        <p:blipFill>
          <a:blip r:embed="rId18"/>
          <a:stretch>
            <a:fillRect/>
          </a:stretch>
        </p:blipFill>
        <p:spPr>
          <a:xfrm>
            <a:off x="6714827" y="4076700"/>
            <a:ext cx="190500" cy="152400"/>
          </a:xfrm>
          <a:prstGeom prst="rect">
            <a:avLst/>
          </a:prstGeom>
        </p:spPr>
      </p:pic>
      <p:pic>
        <p:nvPicPr>
          <p:cNvPr id="18" name="Image 16" descr="preencoded.png"/>
          <p:cNvPicPr>
            <a:picLocks noChangeAspect="1"/>
          </p:cNvPicPr>
          <p:nvPr/>
        </p:nvPicPr>
        <p:blipFill>
          <a:blip r:embed="rId19"/>
          <a:stretch>
            <a:fillRect/>
          </a:stretch>
        </p:blipFill>
        <p:spPr>
          <a:xfrm>
            <a:off x="6714827" y="4914900"/>
            <a:ext cx="152400" cy="152400"/>
          </a:xfrm>
          <a:prstGeom prst="rect">
            <a:avLst/>
          </a:prstGeom>
        </p:spPr>
      </p:pic>
      <p:pic>
        <p:nvPicPr>
          <p:cNvPr id="19" name="Image 17" descr="preencoded.png"/>
          <p:cNvPicPr>
            <a:picLocks noChangeAspect="1"/>
          </p:cNvPicPr>
          <p:nvPr/>
        </p:nvPicPr>
        <p:blipFill>
          <a:blip r:embed="rId20"/>
          <a:stretch>
            <a:fillRect/>
          </a:stretch>
        </p:blipFill>
        <p:spPr>
          <a:xfrm>
            <a:off x="0" y="6515100"/>
            <a:ext cx="12192000" cy="342900"/>
          </a:xfrm>
          <a:prstGeom prst="rect">
            <a:avLst/>
          </a:prstGeom>
        </p:spPr>
      </p:pic>
      <p:sp>
        <p:nvSpPr>
          <p:cNvPr id="20" name="Text 0"/>
          <p:cNvSpPr/>
          <p:nvPr/>
        </p:nvSpPr>
        <p:spPr>
          <a:xfrm>
            <a:off x="381000" y="152400"/>
            <a:ext cx="13716000" cy="342900"/>
          </a:xfrm>
          <a:prstGeom prst="rect">
            <a:avLst/>
          </a:prstGeom>
          <a:noFill/>
          <a:ln/>
        </p:spPr>
        <p:txBody>
          <a:bodyPr vert="horz" wrap="square" lIns="0" tIns="0" rIns="0" bIns="0" rtlCol="0" anchor="t"/>
          <a:lstStyle/>
          <a:p>
            <a:pPr marL="0" indent="0">
              <a:lnSpc>
                <a:spcPts val="2700"/>
              </a:lnSpc>
              <a:buNone/>
            </a:pPr>
            <a:r>
              <a:rPr lang="en-US" sz="2250" b="1" dirty="0">
                <a:solidFill>
                  <a:srgbClr val="FFFFFF"/>
                </a:solidFill>
                <a:latin typeface="ui-sans-serif" pitchFamily="34" charset="0"/>
                <a:ea typeface="ui-sans-serif" pitchFamily="34" charset="-122"/>
                <a:cs typeface="ui-sans-serif" pitchFamily="34" charset="-120"/>
              </a:rPr>
              <a:t>Positivism and Interpretivism: Contrasting Worldviews</a:t>
            </a:r>
            <a:endParaRPr lang="en-US" sz="2250" dirty="0"/>
          </a:p>
        </p:txBody>
      </p:sp>
      <p:sp>
        <p:nvSpPr>
          <p:cNvPr id="21" name="Text 1"/>
          <p:cNvSpPr/>
          <p:nvPr/>
        </p:nvSpPr>
        <p:spPr>
          <a:xfrm>
            <a:off x="381000" y="800100"/>
            <a:ext cx="11430000" cy="533400"/>
          </a:xfrm>
          <a:prstGeom prst="rect">
            <a:avLst/>
          </a:prstGeom>
          <a:noFill/>
          <a:ln/>
        </p:spPr>
        <p:txBody>
          <a:bodyPr vert="horz" wrap="square" lIns="0" tIns="0" rIns="0" bIns="0" rtlCol="0" anchor="t"/>
          <a:lstStyle/>
          <a:p>
            <a:pPr marL="0" indent="0">
              <a:lnSpc>
                <a:spcPts val="2100"/>
              </a:lnSpc>
              <a:buNone/>
            </a:pPr>
            <a:r>
              <a:rPr lang="en-US" sz="1350" dirty="0">
                <a:solidFill>
                  <a:srgbClr val="374151"/>
                </a:solidFill>
                <a:latin typeface="ui-sans-serif" pitchFamily="34" charset="0"/>
                <a:ea typeface="ui-sans-serif" pitchFamily="34" charset="-122"/>
                <a:cs typeface="ui-sans-serif" pitchFamily="34" charset="-120"/>
              </a:rPr>
              <a:t>While positivism and interpretivism represent two dominant research paradigms, they differ fundamentally in their assumptions about reality, knowledge, and the research process.</a:t>
            </a:r>
            <a:endParaRPr lang="en-US" sz="1350" dirty="0"/>
          </a:p>
        </p:txBody>
      </p:sp>
      <p:sp>
        <p:nvSpPr>
          <p:cNvPr id="22" name="Text 2"/>
          <p:cNvSpPr/>
          <p:nvPr/>
        </p:nvSpPr>
        <p:spPr>
          <a:xfrm>
            <a:off x="1276350" y="1924050"/>
            <a:ext cx="1593949" cy="304800"/>
          </a:xfrm>
          <a:prstGeom prst="rect">
            <a:avLst/>
          </a:prstGeom>
          <a:noFill/>
          <a:ln/>
        </p:spPr>
        <p:txBody>
          <a:bodyPr vert="horz" wrap="square" lIns="0" tIns="0" rIns="0" bIns="0" rtlCol="0" anchor="t"/>
          <a:lstStyle/>
          <a:p>
            <a:pPr marL="0" indent="0">
              <a:lnSpc>
                <a:spcPts val="2400"/>
              </a:lnSpc>
              <a:buNone/>
            </a:pPr>
            <a:r>
              <a:rPr lang="en-US" sz="1800" b="1" dirty="0">
                <a:solidFill>
                  <a:srgbClr val="1F2937"/>
                </a:solidFill>
                <a:latin typeface="ui-sans-serif" pitchFamily="34" charset="0"/>
                <a:ea typeface="ui-sans-serif" pitchFamily="34" charset="-122"/>
                <a:cs typeface="ui-sans-serif" pitchFamily="34" charset="-120"/>
              </a:rPr>
              <a:t>Positivism</a:t>
            </a:r>
            <a:endParaRPr lang="en-US" sz="1800" dirty="0"/>
          </a:p>
        </p:txBody>
      </p:sp>
      <p:sp>
        <p:nvSpPr>
          <p:cNvPr id="23" name="Text 3"/>
          <p:cNvSpPr/>
          <p:nvPr/>
        </p:nvSpPr>
        <p:spPr>
          <a:xfrm>
            <a:off x="876300" y="2590800"/>
            <a:ext cx="4600873" cy="228600"/>
          </a:xfrm>
          <a:prstGeom prst="rect">
            <a:avLst/>
          </a:prstGeom>
          <a:noFill/>
          <a:ln/>
        </p:spPr>
        <p:txBody>
          <a:bodyPr vert="horz" wrap="square" lIns="0" tIns="0" rIns="0" bIns="0" rtlCol="0" anchor="t"/>
          <a:lstStyle/>
          <a:p>
            <a:pPr marL="0" indent="0">
              <a:lnSpc>
                <a:spcPts val="1800"/>
              </a:lnSpc>
              <a:buNone/>
            </a:pPr>
            <a:r>
              <a:rPr lang="en-US" sz="1200" b="1" dirty="0">
                <a:solidFill>
                  <a:srgbClr val="374151"/>
                </a:solidFill>
                <a:latin typeface="ui-sans-serif" pitchFamily="34" charset="0"/>
                <a:ea typeface="ui-sans-serif" pitchFamily="34" charset="-122"/>
                <a:cs typeface="ui-sans-serif" pitchFamily="34" charset="-120"/>
              </a:rPr>
              <a:t>Objective Reality</a:t>
            </a:r>
            <a:endParaRPr lang="en-US" sz="1200" dirty="0"/>
          </a:p>
        </p:txBody>
      </p:sp>
      <p:sp>
        <p:nvSpPr>
          <p:cNvPr id="24" name="Text 4"/>
          <p:cNvSpPr/>
          <p:nvPr/>
        </p:nvSpPr>
        <p:spPr>
          <a:xfrm>
            <a:off x="876300" y="2819400"/>
            <a:ext cx="4600873"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Assumes an objective reality exists independently of the researcher</a:t>
            </a:r>
            <a:endParaRPr lang="en-US" sz="1200" dirty="0"/>
          </a:p>
        </p:txBody>
      </p:sp>
      <p:sp>
        <p:nvSpPr>
          <p:cNvPr id="25" name="Text 5"/>
          <p:cNvSpPr/>
          <p:nvPr/>
        </p:nvSpPr>
        <p:spPr>
          <a:xfrm>
            <a:off x="876300" y="3429000"/>
            <a:ext cx="4600873" cy="228600"/>
          </a:xfrm>
          <a:prstGeom prst="rect">
            <a:avLst/>
          </a:prstGeom>
          <a:noFill/>
          <a:ln/>
        </p:spPr>
        <p:txBody>
          <a:bodyPr vert="horz" wrap="square" lIns="0" tIns="0" rIns="0" bIns="0" rtlCol="0" anchor="t"/>
          <a:lstStyle/>
          <a:p>
            <a:pPr marL="0" indent="0">
              <a:lnSpc>
                <a:spcPts val="1800"/>
              </a:lnSpc>
              <a:buNone/>
            </a:pPr>
            <a:r>
              <a:rPr lang="en-US" sz="1200" b="1" dirty="0">
                <a:solidFill>
                  <a:srgbClr val="374151"/>
                </a:solidFill>
                <a:latin typeface="ui-sans-serif" pitchFamily="34" charset="0"/>
                <a:ea typeface="ui-sans-serif" pitchFamily="34" charset="-122"/>
                <a:cs typeface="ui-sans-serif" pitchFamily="34" charset="-120"/>
              </a:rPr>
              <a:t>Knowledge Source</a:t>
            </a:r>
            <a:endParaRPr lang="en-US" sz="1200" dirty="0"/>
          </a:p>
        </p:txBody>
      </p:sp>
      <p:sp>
        <p:nvSpPr>
          <p:cNvPr id="26" name="Text 6"/>
          <p:cNvSpPr/>
          <p:nvPr/>
        </p:nvSpPr>
        <p:spPr>
          <a:xfrm>
            <a:off x="876300" y="3657600"/>
            <a:ext cx="4600873"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Knowledge is derived through objective observation and logical reasoning</a:t>
            </a:r>
            <a:endParaRPr lang="en-US" sz="1200" dirty="0"/>
          </a:p>
        </p:txBody>
      </p:sp>
      <p:sp>
        <p:nvSpPr>
          <p:cNvPr id="27" name="Text 7"/>
          <p:cNvSpPr/>
          <p:nvPr/>
        </p:nvSpPr>
        <p:spPr>
          <a:xfrm>
            <a:off x="876300" y="4267200"/>
            <a:ext cx="4600873" cy="228600"/>
          </a:xfrm>
          <a:prstGeom prst="rect">
            <a:avLst/>
          </a:prstGeom>
          <a:noFill/>
          <a:ln/>
        </p:spPr>
        <p:txBody>
          <a:bodyPr vert="horz" wrap="square" lIns="0" tIns="0" rIns="0" bIns="0" rtlCol="0" anchor="t"/>
          <a:lstStyle/>
          <a:p>
            <a:pPr marL="0" indent="0">
              <a:lnSpc>
                <a:spcPts val="1800"/>
              </a:lnSpc>
              <a:buNone/>
            </a:pPr>
            <a:r>
              <a:rPr lang="en-US" sz="1200" b="1" dirty="0">
                <a:solidFill>
                  <a:srgbClr val="374151"/>
                </a:solidFill>
                <a:latin typeface="ui-sans-serif" pitchFamily="34" charset="0"/>
                <a:ea typeface="ui-sans-serif" pitchFamily="34" charset="-122"/>
                <a:cs typeface="ui-sans-serif" pitchFamily="34" charset="-120"/>
              </a:rPr>
              <a:t>Research Methods</a:t>
            </a:r>
            <a:endParaRPr lang="en-US" sz="1200" dirty="0"/>
          </a:p>
        </p:txBody>
      </p:sp>
      <p:sp>
        <p:nvSpPr>
          <p:cNvPr id="28" name="Text 8"/>
          <p:cNvSpPr/>
          <p:nvPr/>
        </p:nvSpPr>
        <p:spPr>
          <a:xfrm>
            <a:off x="876300" y="4495800"/>
            <a:ext cx="4600873"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Emphasizes quantitative methods, hypothesis testing, and statistical analysis</a:t>
            </a:r>
            <a:endParaRPr lang="en-US" sz="1200" dirty="0"/>
          </a:p>
        </p:txBody>
      </p:sp>
      <p:sp>
        <p:nvSpPr>
          <p:cNvPr id="29" name="Text 9"/>
          <p:cNvSpPr/>
          <p:nvPr/>
        </p:nvSpPr>
        <p:spPr>
          <a:xfrm>
            <a:off x="857250" y="5105400"/>
            <a:ext cx="4619923" cy="228600"/>
          </a:xfrm>
          <a:prstGeom prst="rect">
            <a:avLst/>
          </a:prstGeom>
          <a:noFill/>
          <a:ln/>
        </p:spPr>
        <p:txBody>
          <a:bodyPr vert="horz" wrap="square" lIns="0" tIns="0" rIns="0" bIns="0" rtlCol="0" anchor="t"/>
          <a:lstStyle/>
          <a:p>
            <a:pPr marL="0" indent="0">
              <a:lnSpc>
                <a:spcPts val="1800"/>
              </a:lnSpc>
              <a:buNone/>
            </a:pPr>
            <a:r>
              <a:rPr lang="en-US" sz="1200" b="1" dirty="0">
                <a:solidFill>
                  <a:srgbClr val="374151"/>
                </a:solidFill>
                <a:latin typeface="ui-sans-serif" pitchFamily="34" charset="0"/>
                <a:ea typeface="ui-sans-serif" pitchFamily="34" charset="-122"/>
                <a:cs typeface="ui-sans-serif" pitchFamily="34" charset="-120"/>
              </a:rPr>
              <a:t>Researcher Role</a:t>
            </a:r>
            <a:endParaRPr lang="en-US" sz="1200" dirty="0"/>
          </a:p>
        </p:txBody>
      </p:sp>
      <p:sp>
        <p:nvSpPr>
          <p:cNvPr id="30" name="Text 10"/>
          <p:cNvSpPr/>
          <p:nvPr/>
        </p:nvSpPr>
        <p:spPr>
          <a:xfrm>
            <a:off x="857250" y="5334000"/>
            <a:ext cx="4619923"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Seeks to eliminate researcher bias, maintaining a value-free approach</a:t>
            </a:r>
            <a:endParaRPr lang="en-US" sz="1200" dirty="0"/>
          </a:p>
        </p:txBody>
      </p:sp>
      <p:sp>
        <p:nvSpPr>
          <p:cNvPr id="31" name="Text 11"/>
          <p:cNvSpPr/>
          <p:nvPr/>
        </p:nvSpPr>
        <p:spPr>
          <a:xfrm>
            <a:off x="7457777" y="1924050"/>
            <a:ext cx="2214741" cy="304800"/>
          </a:xfrm>
          <a:prstGeom prst="rect">
            <a:avLst/>
          </a:prstGeom>
          <a:noFill/>
          <a:ln/>
        </p:spPr>
        <p:txBody>
          <a:bodyPr vert="horz" wrap="square" lIns="0" tIns="0" rIns="0" bIns="0" rtlCol="0" anchor="t"/>
          <a:lstStyle/>
          <a:p>
            <a:pPr marL="0" indent="0">
              <a:lnSpc>
                <a:spcPts val="2400"/>
              </a:lnSpc>
              <a:buNone/>
            </a:pPr>
            <a:r>
              <a:rPr lang="en-US" sz="1800" b="1" dirty="0">
                <a:solidFill>
                  <a:srgbClr val="1F2937"/>
                </a:solidFill>
                <a:latin typeface="ui-sans-serif" pitchFamily="34" charset="0"/>
                <a:ea typeface="ui-sans-serif" pitchFamily="34" charset="-122"/>
                <a:cs typeface="ui-sans-serif" pitchFamily="34" charset="-120"/>
              </a:rPr>
              <a:t>Interpretivism</a:t>
            </a:r>
            <a:endParaRPr lang="en-US" sz="1800" dirty="0"/>
          </a:p>
        </p:txBody>
      </p:sp>
      <p:sp>
        <p:nvSpPr>
          <p:cNvPr id="32" name="Text 12"/>
          <p:cNvSpPr/>
          <p:nvPr/>
        </p:nvSpPr>
        <p:spPr>
          <a:xfrm>
            <a:off x="7019627" y="2590800"/>
            <a:ext cx="3924151" cy="228600"/>
          </a:xfrm>
          <a:prstGeom prst="rect">
            <a:avLst/>
          </a:prstGeom>
          <a:noFill/>
          <a:ln/>
        </p:spPr>
        <p:txBody>
          <a:bodyPr vert="horz" wrap="square" lIns="0" tIns="0" rIns="0" bIns="0" rtlCol="0" anchor="t"/>
          <a:lstStyle/>
          <a:p>
            <a:pPr marL="0" indent="0">
              <a:lnSpc>
                <a:spcPts val="1800"/>
              </a:lnSpc>
              <a:buNone/>
            </a:pPr>
            <a:r>
              <a:rPr lang="en-US" sz="1200" b="1" dirty="0">
                <a:solidFill>
                  <a:srgbClr val="374151"/>
                </a:solidFill>
                <a:latin typeface="ui-sans-serif" pitchFamily="34" charset="0"/>
                <a:ea typeface="ui-sans-serif" pitchFamily="34" charset="-122"/>
                <a:cs typeface="ui-sans-serif" pitchFamily="34" charset="-120"/>
              </a:rPr>
              <a:t>Reality Construction</a:t>
            </a:r>
            <a:endParaRPr lang="en-US" sz="1200" dirty="0"/>
          </a:p>
        </p:txBody>
      </p:sp>
      <p:sp>
        <p:nvSpPr>
          <p:cNvPr id="33" name="Text 13"/>
          <p:cNvSpPr/>
          <p:nvPr/>
        </p:nvSpPr>
        <p:spPr>
          <a:xfrm>
            <a:off x="7019627" y="2819400"/>
            <a:ext cx="4708981" cy="2286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Views reality as socially constructed and subjective</a:t>
            </a:r>
            <a:endParaRPr lang="en-US" sz="1200" dirty="0"/>
          </a:p>
        </p:txBody>
      </p:sp>
      <p:sp>
        <p:nvSpPr>
          <p:cNvPr id="34" name="Text 14"/>
          <p:cNvSpPr/>
          <p:nvPr/>
        </p:nvSpPr>
        <p:spPr>
          <a:xfrm>
            <a:off x="6943427" y="3200400"/>
            <a:ext cx="4638973" cy="228600"/>
          </a:xfrm>
          <a:prstGeom prst="rect">
            <a:avLst/>
          </a:prstGeom>
          <a:noFill/>
          <a:ln/>
        </p:spPr>
        <p:txBody>
          <a:bodyPr vert="horz" wrap="square" lIns="0" tIns="0" rIns="0" bIns="0" rtlCol="0" anchor="t"/>
          <a:lstStyle/>
          <a:p>
            <a:pPr marL="0" indent="0">
              <a:lnSpc>
                <a:spcPts val="1800"/>
              </a:lnSpc>
              <a:buNone/>
            </a:pPr>
            <a:r>
              <a:rPr lang="en-US" sz="1200" b="1" dirty="0">
                <a:solidFill>
                  <a:srgbClr val="374151"/>
                </a:solidFill>
                <a:latin typeface="ui-sans-serif" pitchFamily="34" charset="0"/>
                <a:ea typeface="ui-sans-serif" pitchFamily="34" charset="-122"/>
                <a:cs typeface="ui-sans-serif" pitchFamily="34" charset="-120"/>
              </a:rPr>
              <a:t>Knowledge Source</a:t>
            </a:r>
            <a:endParaRPr lang="en-US" sz="1200" dirty="0"/>
          </a:p>
        </p:txBody>
      </p:sp>
      <p:sp>
        <p:nvSpPr>
          <p:cNvPr id="35" name="Text 15"/>
          <p:cNvSpPr/>
          <p:nvPr/>
        </p:nvSpPr>
        <p:spPr>
          <a:xfrm>
            <a:off x="6943427" y="3429000"/>
            <a:ext cx="4638973"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Knowledge emerges from subjective meanings and interpretations</a:t>
            </a:r>
            <a:endParaRPr lang="en-US" sz="1200" dirty="0"/>
          </a:p>
        </p:txBody>
      </p:sp>
      <p:sp>
        <p:nvSpPr>
          <p:cNvPr id="36" name="Text 16"/>
          <p:cNvSpPr/>
          <p:nvPr/>
        </p:nvSpPr>
        <p:spPr>
          <a:xfrm>
            <a:off x="7019627" y="4038600"/>
            <a:ext cx="4562773" cy="228600"/>
          </a:xfrm>
          <a:prstGeom prst="rect">
            <a:avLst/>
          </a:prstGeom>
          <a:noFill/>
          <a:ln/>
        </p:spPr>
        <p:txBody>
          <a:bodyPr vert="horz" wrap="square" lIns="0" tIns="0" rIns="0" bIns="0" rtlCol="0" anchor="t"/>
          <a:lstStyle/>
          <a:p>
            <a:pPr marL="0" indent="0">
              <a:lnSpc>
                <a:spcPts val="1800"/>
              </a:lnSpc>
              <a:buNone/>
            </a:pPr>
            <a:r>
              <a:rPr lang="en-US" sz="1200" b="1" dirty="0">
                <a:solidFill>
                  <a:srgbClr val="374151"/>
                </a:solidFill>
                <a:latin typeface="ui-sans-serif" pitchFamily="34" charset="0"/>
                <a:ea typeface="ui-sans-serif" pitchFamily="34" charset="-122"/>
                <a:cs typeface="ui-sans-serif" pitchFamily="34" charset="-120"/>
              </a:rPr>
              <a:t>Research Methods</a:t>
            </a:r>
            <a:endParaRPr lang="en-US" sz="1200" dirty="0"/>
          </a:p>
        </p:txBody>
      </p:sp>
      <p:sp>
        <p:nvSpPr>
          <p:cNvPr id="37" name="Text 17"/>
          <p:cNvSpPr/>
          <p:nvPr/>
        </p:nvSpPr>
        <p:spPr>
          <a:xfrm>
            <a:off x="7019627" y="4267200"/>
            <a:ext cx="4562773"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Favors qualitative methods such as interviews, ethnography, and narrative analysis</a:t>
            </a:r>
            <a:endParaRPr lang="en-US" sz="1200" dirty="0"/>
          </a:p>
        </p:txBody>
      </p:sp>
      <p:sp>
        <p:nvSpPr>
          <p:cNvPr id="38" name="Text 18"/>
          <p:cNvSpPr/>
          <p:nvPr/>
        </p:nvSpPr>
        <p:spPr>
          <a:xfrm>
            <a:off x="6981527" y="4876800"/>
            <a:ext cx="4600873" cy="228600"/>
          </a:xfrm>
          <a:prstGeom prst="rect">
            <a:avLst/>
          </a:prstGeom>
          <a:noFill/>
          <a:ln/>
        </p:spPr>
        <p:txBody>
          <a:bodyPr vert="horz" wrap="square" lIns="0" tIns="0" rIns="0" bIns="0" rtlCol="0" anchor="t"/>
          <a:lstStyle/>
          <a:p>
            <a:pPr marL="0" indent="0">
              <a:lnSpc>
                <a:spcPts val="1800"/>
              </a:lnSpc>
              <a:buNone/>
            </a:pPr>
            <a:r>
              <a:rPr lang="en-US" sz="1200" b="1" dirty="0">
                <a:solidFill>
                  <a:srgbClr val="374151"/>
                </a:solidFill>
                <a:latin typeface="ui-sans-serif" pitchFamily="34" charset="0"/>
                <a:ea typeface="ui-sans-serif" pitchFamily="34" charset="-122"/>
                <a:cs typeface="ui-sans-serif" pitchFamily="34" charset="-120"/>
              </a:rPr>
              <a:t>Researcher Role</a:t>
            </a:r>
            <a:endParaRPr lang="en-US" sz="1200" dirty="0"/>
          </a:p>
        </p:txBody>
      </p:sp>
      <p:sp>
        <p:nvSpPr>
          <p:cNvPr id="39" name="Text 19"/>
          <p:cNvSpPr/>
          <p:nvPr/>
        </p:nvSpPr>
        <p:spPr>
          <a:xfrm>
            <a:off x="6981527" y="5105400"/>
            <a:ext cx="4600873"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Acknowledges researcher's influence and focuses on understanding subjective experiences</a:t>
            </a:r>
            <a:endParaRPr lang="en-US" sz="1200" dirty="0"/>
          </a:p>
        </p:txBody>
      </p:sp>
      <p:sp>
        <p:nvSpPr>
          <p:cNvPr id="40" name="Text 20"/>
          <p:cNvSpPr/>
          <p:nvPr/>
        </p:nvSpPr>
        <p:spPr>
          <a:xfrm>
            <a:off x="381000" y="6591300"/>
            <a:ext cx="432571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Positivism and Interpretivism: Contrasting Worldviews</a:t>
            </a:r>
            <a:endParaRPr lang="en-US" sz="1050" dirty="0"/>
          </a:p>
        </p:txBody>
      </p:sp>
      <p:sp>
        <p:nvSpPr>
          <p:cNvPr id="41" name="Text 21"/>
          <p:cNvSpPr/>
          <p:nvPr/>
        </p:nvSpPr>
        <p:spPr>
          <a:xfrm>
            <a:off x="11511409" y="6591300"/>
            <a:ext cx="35950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3/10</a:t>
            </a:r>
            <a:endParaRPr lang="en-US" sz="10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58000"/>
          </a:xfrm>
          <a:prstGeom prst="rect">
            <a:avLst/>
          </a:prstGeom>
        </p:spPr>
      </p:pic>
      <p:pic>
        <p:nvPicPr>
          <p:cNvPr id="3" name="Image 1" descr="preencoded.png"/>
          <p:cNvPicPr>
            <a:picLocks noChangeAspect="1"/>
          </p:cNvPicPr>
          <p:nvPr/>
        </p:nvPicPr>
        <p:blipFill>
          <a:blip r:embed="rId4"/>
          <a:stretch>
            <a:fillRect/>
          </a:stretch>
        </p:blipFill>
        <p:spPr>
          <a:xfrm>
            <a:off x="0" y="0"/>
            <a:ext cx="12192000" cy="647700"/>
          </a:xfrm>
          <a:prstGeom prst="rect">
            <a:avLst/>
          </a:prstGeom>
        </p:spPr>
      </p:pic>
      <p:pic>
        <p:nvPicPr>
          <p:cNvPr id="4" name="Image 2" descr="preencoded.png"/>
          <p:cNvPicPr>
            <a:picLocks noChangeAspect="1"/>
          </p:cNvPicPr>
          <p:nvPr/>
        </p:nvPicPr>
        <p:blipFill>
          <a:blip r:embed="rId5"/>
          <a:stretch>
            <a:fillRect/>
          </a:stretch>
        </p:blipFill>
        <p:spPr>
          <a:xfrm>
            <a:off x="304800" y="952500"/>
            <a:ext cx="5562600" cy="5257800"/>
          </a:xfrm>
          <a:prstGeom prst="rect">
            <a:avLst/>
          </a:prstGeom>
        </p:spPr>
      </p:pic>
      <p:pic>
        <p:nvPicPr>
          <p:cNvPr id="5" name="Image 3" descr="preencoded.png"/>
          <p:cNvPicPr>
            <a:picLocks noChangeAspect="1"/>
          </p:cNvPicPr>
          <p:nvPr/>
        </p:nvPicPr>
        <p:blipFill>
          <a:blip r:embed="rId6"/>
          <a:stretch>
            <a:fillRect/>
          </a:stretch>
        </p:blipFill>
        <p:spPr>
          <a:xfrm>
            <a:off x="533400" y="1181100"/>
            <a:ext cx="514350" cy="571500"/>
          </a:xfrm>
          <a:prstGeom prst="rect">
            <a:avLst/>
          </a:prstGeom>
        </p:spPr>
      </p:pic>
      <p:pic>
        <p:nvPicPr>
          <p:cNvPr id="6" name="Image 4" descr="preencoded.png"/>
          <p:cNvPicPr>
            <a:picLocks noChangeAspect="1"/>
          </p:cNvPicPr>
          <p:nvPr/>
        </p:nvPicPr>
        <p:blipFill>
          <a:blip r:embed="rId7"/>
          <a:stretch>
            <a:fillRect/>
          </a:stretch>
        </p:blipFill>
        <p:spPr>
          <a:xfrm>
            <a:off x="647700" y="1295400"/>
            <a:ext cx="285750" cy="342900"/>
          </a:xfrm>
          <a:prstGeom prst="rect">
            <a:avLst/>
          </a:prstGeom>
        </p:spPr>
      </p:pic>
      <p:pic>
        <p:nvPicPr>
          <p:cNvPr id="7" name="Image 5" descr="preencoded.png"/>
          <p:cNvPicPr>
            <a:picLocks noChangeAspect="1"/>
          </p:cNvPicPr>
          <p:nvPr/>
        </p:nvPicPr>
        <p:blipFill>
          <a:blip r:embed="rId8"/>
          <a:stretch>
            <a:fillRect/>
          </a:stretch>
        </p:blipFill>
        <p:spPr>
          <a:xfrm>
            <a:off x="609600" y="3086100"/>
            <a:ext cx="152400" cy="152400"/>
          </a:xfrm>
          <a:prstGeom prst="rect">
            <a:avLst/>
          </a:prstGeom>
        </p:spPr>
      </p:pic>
      <p:pic>
        <p:nvPicPr>
          <p:cNvPr id="8" name="Image 6" descr="preencoded.png"/>
          <p:cNvPicPr>
            <a:picLocks noChangeAspect="1"/>
          </p:cNvPicPr>
          <p:nvPr/>
        </p:nvPicPr>
        <p:blipFill>
          <a:blip r:embed="rId8"/>
          <a:stretch>
            <a:fillRect/>
          </a:stretch>
        </p:blipFill>
        <p:spPr>
          <a:xfrm>
            <a:off x="609600" y="3581400"/>
            <a:ext cx="152400" cy="152400"/>
          </a:xfrm>
          <a:prstGeom prst="rect">
            <a:avLst/>
          </a:prstGeom>
        </p:spPr>
      </p:pic>
      <p:pic>
        <p:nvPicPr>
          <p:cNvPr id="9" name="Image 7" descr="preencoded.png"/>
          <p:cNvPicPr>
            <a:picLocks noChangeAspect="1"/>
          </p:cNvPicPr>
          <p:nvPr/>
        </p:nvPicPr>
        <p:blipFill>
          <a:blip r:embed="rId8"/>
          <a:stretch>
            <a:fillRect/>
          </a:stretch>
        </p:blipFill>
        <p:spPr>
          <a:xfrm>
            <a:off x="609600" y="4305300"/>
            <a:ext cx="152400" cy="152400"/>
          </a:xfrm>
          <a:prstGeom prst="rect">
            <a:avLst/>
          </a:prstGeom>
        </p:spPr>
      </p:pic>
      <p:pic>
        <p:nvPicPr>
          <p:cNvPr id="10" name="Image 8" descr="preencoded.png"/>
          <p:cNvPicPr>
            <a:picLocks noChangeAspect="1"/>
          </p:cNvPicPr>
          <p:nvPr/>
        </p:nvPicPr>
        <p:blipFill>
          <a:blip r:embed="rId8"/>
          <a:stretch>
            <a:fillRect/>
          </a:stretch>
        </p:blipFill>
        <p:spPr>
          <a:xfrm>
            <a:off x="609600" y="4800600"/>
            <a:ext cx="152400" cy="152400"/>
          </a:xfrm>
          <a:prstGeom prst="rect">
            <a:avLst/>
          </a:prstGeom>
        </p:spPr>
      </p:pic>
      <p:pic>
        <p:nvPicPr>
          <p:cNvPr id="11" name="Image 9" descr="preencoded.png"/>
          <p:cNvPicPr>
            <a:picLocks noChangeAspect="1"/>
          </p:cNvPicPr>
          <p:nvPr/>
        </p:nvPicPr>
        <p:blipFill>
          <a:blip r:embed="rId9"/>
          <a:stretch>
            <a:fillRect/>
          </a:stretch>
        </p:blipFill>
        <p:spPr>
          <a:xfrm>
            <a:off x="6324600" y="952500"/>
            <a:ext cx="5562600" cy="5257800"/>
          </a:xfrm>
          <a:prstGeom prst="rect">
            <a:avLst/>
          </a:prstGeom>
        </p:spPr>
      </p:pic>
      <p:pic>
        <p:nvPicPr>
          <p:cNvPr id="12" name="Image 10" descr="preencoded.png"/>
          <p:cNvPicPr>
            <a:picLocks noChangeAspect="1"/>
          </p:cNvPicPr>
          <p:nvPr/>
        </p:nvPicPr>
        <p:blipFill>
          <a:blip r:embed="rId10"/>
          <a:stretch>
            <a:fillRect/>
          </a:stretch>
        </p:blipFill>
        <p:spPr>
          <a:xfrm>
            <a:off x="6553200" y="1181100"/>
            <a:ext cx="590550" cy="571500"/>
          </a:xfrm>
          <a:prstGeom prst="rect">
            <a:avLst/>
          </a:prstGeom>
        </p:spPr>
      </p:pic>
      <p:pic>
        <p:nvPicPr>
          <p:cNvPr id="13" name="Image 11" descr="preencoded.png"/>
          <p:cNvPicPr>
            <a:picLocks noChangeAspect="1"/>
          </p:cNvPicPr>
          <p:nvPr/>
        </p:nvPicPr>
        <p:blipFill>
          <a:blip r:embed="rId11"/>
          <a:stretch>
            <a:fillRect/>
          </a:stretch>
        </p:blipFill>
        <p:spPr>
          <a:xfrm>
            <a:off x="6667500" y="1295400"/>
            <a:ext cx="361950" cy="342900"/>
          </a:xfrm>
          <a:prstGeom prst="rect">
            <a:avLst/>
          </a:prstGeom>
        </p:spPr>
      </p:pic>
      <p:pic>
        <p:nvPicPr>
          <p:cNvPr id="14" name="Image 12" descr="preencoded.png"/>
          <p:cNvPicPr>
            <a:picLocks noChangeAspect="1"/>
          </p:cNvPicPr>
          <p:nvPr/>
        </p:nvPicPr>
        <p:blipFill>
          <a:blip r:embed="rId12"/>
          <a:stretch>
            <a:fillRect/>
          </a:stretch>
        </p:blipFill>
        <p:spPr>
          <a:xfrm>
            <a:off x="6629400" y="3086100"/>
            <a:ext cx="152400" cy="152400"/>
          </a:xfrm>
          <a:prstGeom prst="rect">
            <a:avLst/>
          </a:prstGeom>
        </p:spPr>
      </p:pic>
      <p:pic>
        <p:nvPicPr>
          <p:cNvPr id="15" name="Image 13" descr="preencoded.png"/>
          <p:cNvPicPr>
            <a:picLocks noChangeAspect="1"/>
          </p:cNvPicPr>
          <p:nvPr/>
        </p:nvPicPr>
        <p:blipFill>
          <a:blip r:embed="rId12"/>
          <a:stretch>
            <a:fillRect/>
          </a:stretch>
        </p:blipFill>
        <p:spPr>
          <a:xfrm>
            <a:off x="6629400" y="3581400"/>
            <a:ext cx="152400" cy="152400"/>
          </a:xfrm>
          <a:prstGeom prst="rect">
            <a:avLst/>
          </a:prstGeom>
        </p:spPr>
      </p:pic>
      <p:pic>
        <p:nvPicPr>
          <p:cNvPr id="16" name="Image 14" descr="preencoded.png"/>
          <p:cNvPicPr>
            <a:picLocks noChangeAspect="1"/>
          </p:cNvPicPr>
          <p:nvPr/>
        </p:nvPicPr>
        <p:blipFill>
          <a:blip r:embed="rId12"/>
          <a:stretch>
            <a:fillRect/>
          </a:stretch>
        </p:blipFill>
        <p:spPr>
          <a:xfrm>
            <a:off x="6629400" y="4076700"/>
            <a:ext cx="152400" cy="152400"/>
          </a:xfrm>
          <a:prstGeom prst="rect">
            <a:avLst/>
          </a:prstGeom>
        </p:spPr>
      </p:pic>
      <p:pic>
        <p:nvPicPr>
          <p:cNvPr id="17" name="Image 15" descr="preencoded.png"/>
          <p:cNvPicPr>
            <a:picLocks noChangeAspect="1"/>
          </p:cNvPicPr>
          <p:nvPr/>
        </p:nvPicPr>
        <p:blipFill>
          <a:blip r:embed="rId12"/>
          <a:stretch>
            <a:fillRect/>
          </a:stretch>
        </p:blipFill>
        <p:spPr>
          <a:xfrm>
            <a:off x="6629400" y="4800600"/>
            <a:ext cx="152400" cy="152400"/>
          </a:xfrm>
          <a:prstGeom prst="rect">
            <a:avLst/>
          </a:prstGeom>
        </p:spPr>
      </p:pic>
      <p:pic>
        <p:nvPicPr>
          <p:cNvPr id="18" name="Image 16" descr="preencoded.png"/>
          <p:cNvPicPr>
            <a:picLocks noChangeAspect="1"/>
          </p:cNvPicPr>
          <p:nvPr/>
        </p:nvPicPr>
        <p:blipFill>
          <a:blip r:embed="rId13"/>
          <a:stretch>
            <a:fillRect/>
          </a:stretch>
        </p:blipFill>
        <p:spPr>
          <a:xfrm>
            <a:off x="0" y="6515100"/>
            <a:ext cx="12192000" cy="342900"/>
          </a:xfrm>
          <a:prstGeom prst="rect">
            <a:avLst/>
          </a:prstGeom>
        </p:spPr>
      </p:pic>
      <p:sp>
        <p:nvSpPr>
          <p:cNvPr id="19" name="Text 0"/>
          <p:cNvSpPr/>
          <p:nvPr/>
        </p:nvSpPr>
        <p:spPr>
          <a:xfrm>
            <a:off x="381000" y="152400"/>
            <a:ext cx="13716000" cy="342900"/>
          </a:xfrm>
          <a:prstGeom prst="rect">
            <a:avLst/>
          </a:prstGeom>
          <a:noFill/>
          <a:ln/>
        </p:spPr>
        <p:txBody>
          <a:bodyPr vert="horz" wrap="square" lIns="0" tIns="0" rIns="0" bIns="0" rtlCol="0" anchor="t"/>
          <a:lstStyle/>
          <a:p>
            <a:pPr marL="0" indent="0">
              <a:lnSpc>
                <a:spcPts val="2700"/>
              </a:lnSpc>
              <a:buNone/>
            </a:pPr>
            <a:r>
              <a:rPr lang="en-US" sz="2250" b="1" dirty="0">
                <a:solidFill>
                  <a:srgbClr val="FFFFFF"/>
                </a:solidFill>
                <a:latin typeface="ui-sans-serif" pitchFamily="34" charset="0"/>
                <a:ea typeface="ui-sans-serif" pitchFamily="34" charset="-122"/>
                <a:cs typeface="ui-sans-serif" pitchFamily="34" charset="-120"/>
              </a:rPr>
              <a:t>Pragmatism and Transformative Paradigms</a:t>
            </a:r>
            <a:endParaRPr lang="en-US" sz="2250" dirty="0"/>
          </a:p>
        </p:txBody>
      </p:sp>
      <p:sp>
        <p:nvSpPr>
          <p:cNvPr id="20" name="Text 1"/>
          <p:cNvSpPr/>
          <p:nvPr/>
        </p:nvSpPr>
        <p:spPr>
          <a:xfrm>
            <a:off x="1200150" y="1314450"/>
            <a:ext cx="1863090" cy="304800"/>
          </a:xfrm>
          <a:prstGeom prst="rect">
            <a:avLst/>
          </a:prstGeom>
          <a:noFill/>
          <a:ln/>
        </p:spPr>
        <p:txBody>
          <a:bodyPr vert="horz" wrap="square" lIns="0" tIns="0" rIns="0" bIns="0" rtlCol="0" anchor="t"/>
          <a:lstStyle/>
          <a:p>
            <a:pPr marL="0" indent="0">
              <a:lnSpc>
                <a:spcPts val="2400"/>
              </a:lnSpc>
              <a:buNone/>
            </a:pPr>
            <a:r>
              <a:rPr lang="en-US" sz="1800" b="1" dirty="0">
                <a:solidFill>
                  <a:srgbClr val="1F2937"/>
                </a:solidFill>
                <a:latin typeface="ui-sans-serif" pitchFamily="34" charset="0"/>
                <a:ea typeface="ui-sans-serif" pitchFamily="34" charset="-122"/>
                <a:cs typeface="ui-sans-serif" pitchFamily="34" charset="-120"/>
              </a:rPr>
              <a:t>Pragmatism</a:t>
            </a:r>
            <a:endParaRPr lang="en-US" sz="1800" dirty="0"/>
          </a:p>
        </p:txBody>
      </p:sp>
      <p:sp>
        <p:nvSpPr>
          <p:cNvPr id="21" name="Text 2"/>
          <p:cNvSpPr/>
          <p:nvPr/>
        </p:nvSpPr>
        <p:spPr>
          <a:xfrm>
            <a:off x="533400" y="1981200"/>
            <a:ext cx="5105400"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A flexible, problem-solving approach that combines qualitative and quantitative methods based on research questions.</a:t>
            </a:r>
            <a:endParaRPr lang="en-US" sz="1200" dirty="0"/>
          </a:p>
        </p:txBody>
      </p:sp>
      <p:sp>
        <p:nvSpPr>
          <p:cNvPr id="22" name="Text 3"/>
          <p:cNvSpPr/>
          <p:nvPr/>
        </p:nvSpPr>
        <p:spPr>
          <a:xfrm>
            <a:off x="533400" y="2590800"/>
            <a:ext cx="5105400" cy="266700"/>
          </a:xfrm>
          <a:prstGeom prst="rect">
            <a:avLst/>
          </a:prstGeom>
          <a:noFill/>
          <a:ln/>
        </p:spPr>
        <p:txBody>
          <a:bodyPr vert="horz" wrap="square" lIns="0" tIns="0" rIns="0" bIns="0" rtlCol="0" anchor="t"/>
          <a:lstStyle/>
          <a:p>
            <a:pPr marL="0" indent="0">
              <a:lnSpc>
                <a:spcPts val="2100"/>
              </a:lnSpc>
              <a:buNone/>
            </a:pPr>
            <a:r>
              <a:rPr lang="en-US" sz="1350" b="1" dirty="0">
                <a:solidFill>
                  <a:srgbClr val="374151"/>
                </a:solidFill>
                <a:latin typeface="ui-sans-serif" pitchFamily="34" charset="0"/>
                <a:ea typeface="ui-sans-serif" pitchFamily="34" charset="-122"/>
                <a:cs typeface="ui-sans-serif" pitchFamily="34" charset="-120"/>
              </a:rPr>
              <a:t>Key Characteristics:</a:t>
            </a:r>
            <a:endParaRPr lang="en-US" sz="1350" dirty="0"/>
          </a:p>
        </p:txBody>
      </p:sp>
      <p:sp>
        <p:nvSpPr>
          <p:cNvPr id="23" name="Text 4"/>
          <p:cNvSpPr/>
          <p:nvPr/>
        </p:nvSpPr>
        <p:spPr>
          <a:xfrm>
            <a:off x="876300" y="3048000"/>
            <a:ext cx="5086529" cy="2286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Selects tools based on their utility for specific problems</a:t>
            </a:r>
            <a:endParaRPr lang="en-US" sz="1200" dirty="0"/>
          </a:p>
        </p:txBody>
      </p:sp>
      <p:sp>
        <p:nvSpPr>
          <p:cNvPr id="24" name="Text 5"/>
          <p:cNvSpPr/>
          <p:nvPr/>
        </p:nvSpPr>
        <p:spPr>
          <a:xfrm>
            <a:off x="876300" y="3543300"/>
            <a:ext cx="4686300" cy="4572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Judges knowledge by its usefulness in solving real-world problems</a:t>
            </a:r>
            <a:endParaRPr lang="en-US" sz="1200" dirty="0"/>
          </a:p>
        </p:txBody>
      </p:sp>
      <p:sp>
        <p:nvSpPr>
          <p:cNvPr id="25" name="Text 6"/>
          <p:cNvSpPr/>
          <p:nvPr/>
        </p:nvSpPr>
        <p:spPr>
          <a:xfrm>
            <a:off x="876300" y="4267200"/>
            <a:ext cx="5472827" cy="2286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Mixes methods as needed to achieve diverse research aims</a:t>
            </a:r>
            <a:endParaRPr lang="en-US" sz="1200" dirty="0"/>
          </a:p>
        </p:txBody>
      </p:sp>
      <p:sp>
        <p:nvSpPr>
          <p:cNvPr id="26" name="Text 7"/>
          <p:cNvSpPr/>
          <p:nvPr/>
        </p:nvSpPr>
        <p:spPr>
          <a:xfrm>
            <a:off x="876300" y="4762500"/>
            <a:ext cx="4686300" cy="4572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Focuses on practical outcomes rather than methodological purity</a:t>
            </a:r>
            <a:endParaRPr lang="en-US" sz="1200" dirty="0"/>
          </a:p>
        </p:txBody>
      </p:sp>
      <p:sp>
        <p:nvSpPr>
          <p:cNvPr id="27" name="Text 8"/>
          <p:cNvSpPr/>
          <p:nvPr/>
        </p:nvSpPr>
        <p:spPr>
          <a:xfrm>
            <a:off x="7296150" y="1314450"/>
            <a:ext cx="4070687" cy="304800"/>
          </a:xfrm>
          <a:prstGeom prst="rect">
            <a:avLst/>
          </a:prstGeom>
          <a:noFill/>
          <a:ln/>
        </p:spPr>
        <p:txBody>
          <a:bodyPr vert="horz" wrap="square" lIns="0" tIns="0" rIns="0" bIns="0" rtlCol="0" anchor="t"/>
          <a:lstStyle/>
          <a:p>
            <a:pPr marL="0" indent="0">
              <a:lnSpc>
                <a:spcPts val="2400"/>
              </a:lnSpc>
              <a:buNone/>
            </a:pPr>
            <a:r>
              <a:rPr lang="en-US" sz="1800" b="1" dirty="0">
                <a:solidFill>
                  <a:srgbClr val="1F2937"/>
                </a:solidFill>
                <a:latin typeface="ui-sans-serif" pitchFamily="34" charset="0"/>
                <a:ea typeface="ui-sans-serif" pitchFamily="34" charset="-122"/>
                <a:cs typeface="ui-sans-serif" pitchFamily="34" charset="-120"/>
              </a:rPr>
              <a:t>Transformative Paradigms</a:t>
            </a:r>
            <a:endParaRPr lang="en-US" sz="1800" dirty="0"/>
          </a:p>
        </p:txBody>
      </p:sp>
      <p:sp>
        <p:nvSpPr>
          <p:cNvPr id="28" name="Text 9"/>
          <p:cNvSpPr/>
          <p:nvPr/>
        </p:nvSpPr>
        <p:spPr>
          <a:xfrm>
            <a:off x="6553200" y="1981200"/>
            <a:ext cx="5105400"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Research approaches that focus on power, inequality, and social change, aiming to empower marginalized voices.</a:t>
            </a:r>
            <a:endParaRPr lang="en-US" sz="1200" dirty="0"/>
          </a:p>
        </p:txBody>
      </p:sp>
      <p:sp>
        <p:nvSpPr>
          <p:cNvPr id="29" name="Text 10"/>
          <p:cNvSpPr/>
          <p:nvPr/>
        </p:nvSpPr>
        <p:spPr>
          <a:xfrm>
            <a:off x="6553200" y="2590800"/>
            <a:ext cx="5105400" cy="266700"/>
          </a:xfrm>
          <a:prstGeom prst="rect">
            <a:avLst/>
          </a:prstGeom>
          <a:noFill/>
          <a:ln/>
        </p:spPr>
        <p:txBody>
          <a:bodyPr vert="horz" wrap="square" lIns="0" tIns="0" rIns="0" bIns="0" rtlCol="0" anchor="t"/>
          <a:lstStyle/>
          <a:p>
            <a:pPr marL="0" indent="0">
              <a:lnSpc>
                <a:spcPts val="2100"/>
              </a:lnSpc>
              <a:buNone/>
            </a:pPr>
            <a:r>
              <a:rPr lang="en-US" sz="1350" b="1" dirty="0">
                <a:solidFill>
                  <a:srgbClr val="374151"/>
                </a:solidFill>
                <a:latin typeface="ui-sans-serif" pitchFamily="34" charset="0"/>
                <a:ea typeface="ui-sans-serif" pitchFamily="34" charset="-122"/>
                <a:cs typeface="ui-sans-serif" pitchFamily="34" charset="-120"/>
              </a:rPr>
              <a:t>Key Characteristics:</a:t>
            </a:r>
            <a:endParaRPr lang="en-US" sz="1350" dirty="0"/>
          </a:p>
        </p:txBody>
      </p:sp>
      <p:sp>
        <p:nvSpPr>
          <p:cNvPr id="30" name="Text 11"/>
          <p:cNvSpPr/>
          <p:nvPr/>
        </p:nvSpPr>
        <p:spPr>
          <a:xfrm>
            <a:off x="6896100" y="3048000"/>
            <a:ext cx="4933117" cy="2286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Challenges dominant narratives and power structures</a:t>
            </a:r>
            <a:endParaRPr lang="en-US" sz="1200" dirty="0"/>
          </a:p>
        </p:txBody>
      </p:sp>
      <p:sp>
        <p:nvSpPr>
          <p:cNvPr id="31" name="Text 12"/>
          <p:cNvSpPr/>
          <p:nvPr/>
        </p:nvSpPr>
        <p:spPr>
          <a:xfrm>
            <a:off x="6896100" y="3543300"/>
            <a:ext cx="5125998" cy="2286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Aims to empower marginalized voices and communities</a:t>
            </a:r>
            <a:endParaRPr lang="en-US" sz="1200" dirty="0"/>
          </a:p>
        </p:txBody>
      </p:sp>
      <p:sp>
        <p:nvSpPr>
          <p:cNvPr id="32" name="Text 13"/>
          <p:cNvSpPr/>
          <p:nvPr/>
        </p:nvSpPr>
        <p:spPr>
          <a:xfrm>
            <a:off x="6896100" y="4038600"/>
            <a:ext cx="4686300" cy="4572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Requires reflexivity and ethical engagement with participants</a:t>
            </a:r>
            <a:endParaRPr lang="en-US" sz="1200" dirty="0"/>
          </a:p>
        </p:txBody>
      </p:sp>
      <p:sp>
        <p:nvSpPr>
          <p:cNvPr id="33" name="Text 14"/>
          <p:cNvSpPr/>
          <p:nvPr/>
        </p:nvSpPr>
        <p:spPr>
          <a:xfrm>
            <a:off x="6896100" y="4762500"/>
            <a:ext cx="4885253" cy="2286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Action-oriented research to improve social conditions</a:t>
            </a:r>
            <a:endParaRPr lang="en-US" sz="1200" dirty="0"/>
          </a:p>
        </p:txBody>
      </p:sp>
      <p:sp>
        <p:nvSpPr>
          <p:cNvPr id="34" name="Text 15"/>
          <p:cNvSpPr/>
          <p:nvPr/>
        </p:nvSpPr>
        <p:spPr>
          <a:xfrm>
            <a:off x="381000" y="6591300"/>
            <a:ext cx="344560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Pragmatism and Transformative Paradigms</a:t>
            </a:r>
            <a:endParaRPr lang="en-US" sz="1050" dirty="0"/>
          </a:p>
        </p:txBody>
      </p:sp>
      <p:sp>
        <p:nvSpPr>
          <p:cNvPr id="35" name="Text 16"/>
          <p:cNvSpPr/>
          <p:nvPr/>
        </p:nvSpPr>
        <p:spPr>
          <a:xfrm>
            <a:off x="11511409" y="6591300"/>
            <a:ext cx="35950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4/10</a:t>
            </a:r>
            <a:endParaRPr lang="en-US" sz="10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58000"/>
          </a:xfrm>
          <a:prstGeom prst="rect">
            <a:avLst/>
          </a:prstGeom>
        </p:spPr>
      </p:pic>
      <p:pic>
        <p:nvPicPr>
          <p:cNvPr id="3" name="Image 1" descr="preencoded.png"/>
          <p:cNvPicPr>
            <a:picLocks noChangeAspect="1"/>
          </p:cNvPicPr>
          <p:nvPr/>
        </p:nvPicPr>
        <p:blipFill>
          <a:blip r:embed="rId4"/>
          <a:stretch>
            <a:fillRect/>
          </a:stretch>
        </p:blipFill>
        <p:spPr>
          <a:xfrm>
            <a:off x="0" y="0"/>
            <a:ext cx="12192000" cy="647700"/>
          </a:xfrm>
          <a:prstGeom prst="rect">
            <a:avLst/>
          </a:prstGeom>
        </p:spPr>
      </p:pic>
      <p:pic>
        <p:nvPicPr>
          <p:cNvPr id="4" name="Image 2" descr="preencoded.png"/>
          <p:cNvPicPr>
            <a:picLocks noChangeAspect="1"/>
          </p:cNvPicPr>
          <p:nvPr/>
        </p:nvPicPr>
        <p:blipFill>
          <a:blip r:embed="rId5"/>
          <a:stretch>
            <a:fillRect/>
          </a:stretch>
        </p:blipFill>
        <p:spPr>
          <a:xfrm>
            <a:off x="381000" y="2286000"/>
            <a:ext cx="5486400" cy="762000"/>
          </a:xfrm>
          <a:prstGeom prst="rect">
            <a:avLst/>
          </a:prstGeom>
        </p:spPr>
      </p:pic>
      <p:pic>
        <p:nvPicPr>
          <p:cNvPr id="5" name="Image 3" descr="preencoded.png"/>
          <p:cNvPicPr>
            <a:picLocks noChangeAspect="1"/>
          </p:cNvPicPr>
          <p:nvPr/>
        </p:nvPicPr>
        <p:blipFill>
          <a:blip r:embed="rId6"/>
          <a:stretch>
            <a:fillRect/>
          </a:stretch>
        </p:blipFill>
        <p:spPr>
          <a:xfrm>
            <a:off x="533400" y="2514600"/>
            <a:ext cx="257175" cy="304800"/>
          </a:xfrm>
          <a:prstGeom prst="rect">
            <a:avLst/>
          </a:prstGeom>
        </p:spPr>
      </p:pic>
      <p:pic>
        <p:nvPicPr>
          <p:cNvPr id="6" name="Image 4" descr="preencoded.png"/>
          <p:cNvPicPr>
            <a:picLocks noChangeAspect="1"/>
          </p:cNvPicPr>
          <p:nvPr/>
        </p:nvPicPr>
        <p:blipFill>
          <a:blip r:embed="rId7"/>
          <a:stretch>
            <a:fillRect/>
          </a:stretch>
        </p:blipFill>
        <p:spPr>
          <a:xfrm>
            <a:off x="381000" y="3200400"/>
            <a:ext cx="5486400" cy="762000"/>
          </a:xfrm>
          <a:prstGeom prst="rect">
            <a:avLst/>
          </a:prstGeom>
        </p:spPr>
      </p:pic>
      <p:pic>
        <p:nvPicPr>
          <p:cNvPr id="7" name="Image 5" descr="preencoded.png"/>
          <p:cNvPicPr>
            <a:picLocks noChangeAspect="1"/>
          </p:cNvPicPr>
          <p:nvPr/>
        </p:nvPicPr>
        <p:blipFill>
          <a:blip r:embed="rId8"/>
          <a:stretch>
            <a:fillRect/>
          </a:stretch>
        </p:blipFill>
        <p:spPr>
          <a:xfrm>
            <a:off x="533400" y="3429000"/>
            <a:ext cx="228600" cy="304800"/>
          </a:xfrm>
          <a:prstGeom prst="rect">
            <a:avLst/>
          </a:prstGeom>
        </p:spPr>
      </p:pic>
      <p:pic>
        <p:nvPicPr>
          <p:cNvPr id="8" name="Image 6" descr="preencoded.png"/>
          <p:cNvPicPr>
            <a:picLocks noChangeAspect="1"/>
          </p:cNvPicPr>
          <p:nvPr/>
        </p:nvPicPr>
        <p:blipFill>
          <a:blip r:embed="rId9"/>
          <a:stretch>
            <a:fillRect/>
          </a:stretch>
        </p:blipFill>
        <p:spPr>
          <a:xfrm>
            <a:off x="381000" y="4114800"/>
            <a:ext cx="5486400" cy="762000"/>
          </a:xfrm>
          <a:prstGeom prst="rect">
            <a:avLst/>
          </a:prstGeom>
        </p:spPr>
      </p:pic>
      <p:pic>
        <p:nvPicPr>
          <p:cNvPr id="9" name="Image 7" descr="preencoded.png"/>
          <p:cNvPicPr>
            <a:picLocks noChangeAspect="1"/>
          </p:cNvPicPr>
          <p:nvPr/>
        </p:nvPicPr>
        <p:blipFill>
          <a:blip r:embed="rId10"/>
          <a:stretch>
            <a:fillRect/>
          </a:stretch>
        </p:blipFill>
        <p:spPr>
          <a:xfrm>
            <a:off x="533400" y="4343400"/>
            <a:ext cx="257175" cy="304800"/>
          </a:xfrm>
          <a:prstGeom prst="rect">
            <a:avLst/>
          </a:prstGeom>
        </p:spPr>
      </p:pic>
      <p:pic>
        <p:nvPicPr>
          <p:cNvPr id="10" name="Image 8" descr="preencoded.png"/>
          <p:cNvPicPr>
            <a:picLocks noChangeAspect="1"/>
          </p:cNvPicPr>
          <p:nvPr/>
        </p:nvPicPr>
        <p:blipFill>
          <a:blip r:embed="rId11"/>
          <a:stretch>
            <a:fillRect/>
          </a:stretch>
        </p:blipFill>
        <p:spPr>
          <a:xfrm>
            <a:off x="6324600" y="2286000"/>
            <a:ext cx="5486400" cy="2971800"/>
          </a:xfrm>
          <a:prstGeom prst="rect">
            <a:avLst/>
          </a:prstGeom>
        </p:spPr>
      </p:pic>
      <p:pic>
        <p:nvPicPr>
          <p:cNvPr id="11" name="Image 9" descr="preencoded.png"/>
          <p:cNvPicPr>
            <a:picLocks noChangeAspect="1"/>
          </p:cNvPicPr>
          <p:nvPr/>
        </p:nvPicPr>
        <p:blipFill>
          <a:blip r:embed="rId12"/>
          <a:stretch>
            <a:fillRect/>
          </a:stretch>
        </p:blipFill>
        <p:spPr>
          <a:xfrm>
            <a:off x="6553200" y="2552700"/>
            <a:ext cx="114300" cy="152400"/>
          </a:xfrm>
          <a:prstGeom prst="rect">
            <a:avLst/>
          </a:prstGeom>
        </p:spPr>
      </p:pic>
      <p:pic>
        <p:nvPicPr>
          <p:cNvPr id="12" name="Image 10" descr="preencoded.png"/>
          <p:cNvPicPr>
            <a:picLocks noChangeAspect="1"/>
          </p:cNvPicPr>
          <p:nvPr/>
        </p:nvPicPr>
        <p:blipFill>
          <a:blip r:embed="rId13"/>
          <a:stretch>
            <a:fillRect/>
          </a:stretch>
        </p:blipFill>
        <p:spPr>
          <a:xfrm>
            <a:off x="6553200" y="3390900"/>
            <a:ext cx="152400" cy="152400"/>
          </a:xfrm>
          <a:prstGeom prst="rect">
            <a:avLst/>
          </a:prstGeom>
        </p:spPr>
      </p:pic>
      <p:pic>
        <p:nvPicPr>
          <p:cNvPr id="13" name="Image 11" descr="preencoded.png"/>
          <p:cNvPicPr>
            <a:picLocks noChangeAspect="1"/>
          </p:cNvPicPr>
          <p:nvPr/>
        </p:nvPicPr>
        <p:blipFill>
          <a:blip r:embed="rId14"/>
          <a:stretch>
            <a:fillRect/>
          </a:stretch>
        </p:blipFill>
        <p:spPr>
          <a:xfrm>
            <a:off x="6553200" y="4000500"/>
            <a:ext cx="152400" cy="152400"/>
          </a:xfrm>
          <a:prstGeom prst="rect">
            <a:avLst/>
          </a:prstGeom>
        </p:spPr>
      </p:pic>
      <p:pic>
        <p:nvPicPr>
          <p:cNvPr id="14" name="Image 12" descr="preencoded.png"/>
          <p:cNvPicPr>
            <a:picLocks noChangeAspect="1"/>
          </p:cNvPicPr>
          <p:nvPr/>
        </p:nvPicPr>
        <p:blipFill>
          <a:blip r:embed="rId15"/>
          <a:stretch>
            <a:fillRect/>
          </a:stretch>
        </p:blipFill>
        <p:spPr>
          <a:xfrm>
            <a:off x="6553200" y="4610100"/>
            <a:ext cx="152400" cy="152400"/>
          </a:xfrm>
          <a:prstGeom prst="rect">
            <a:avLst/>
          </a:prstGeom>
        </p:spPr>
      </p:pic>
      <p:pic>
        <p:nvPicPr>
          <p:cNvPr id="15" name="Image 13" descr="preencoded.png"/>
          <p:cNvPicPr>
            <a:picLocks noChangeAspect="1"/>
          </p:cNvPicPr>
          <p:nvPr/>
        </p:nvPicPr>
        <p:blipFill>
          <a:blip r:embed="rId16"/>
          <a:stretch>
            <a:fillRect/>
          </a:stretch>
        </p:blipFill>
        <p:spPr>
          <a:xfrm>
            <a:off x="381000" y="5943600"/>
            <a:ext cx="11430000" cy="457200"/>
          </a:xfrm>
          <a:prstGeom prst="rect">
            <a:avLst/>
          </a:prstGeom>
        </p:spPr>
      </p:pic>
      <p:pic>
        <p:nvPicPr>
          <p:cNvPr id="16" name="Image 14" descr="preencoded.png"/>
          <p:cNvPicPr>
            <a:picLocks noChangeAspect="1"/>
          </p:cNvPicPr>
          <p:nvPr/>
        </p:nvPicPr>
        <p:blipFill>
          <a:blip r:embed="rId17"/>
          <a:stretch>
            <a:fillRect/>
          </a:stretch>
        </p:blipFill>
        <p:spPr>
          <a:xfrm>
            <a:off x="0" y="6515100"/>
            <a:ext cx="12192000" cy="342900"/>
          </a:xfrm>
          <a:prstGeom prst="rect">
            <a:avLst/>
          </a:prstGeom>
        </p:spPr>
      </p:pic>
      <p:sp>
        <p:nvSpPr>
          <p:cNvPr id="17" name="Text 0"/>
          <p:cNvSpPr/>
          <p:nvPr/>
        </p:nvSpPr>
        <p:spPr>
          <a:xfrm>
            <a:off x="381000" y="152400"/>
            <a:ext cx="13716000" cy="342900"/>
          </a:xfrm>
          <a:prstGeom prst="rect">
            <a:avLst/>
          </a:prstGeom>
          <a:noFill/>
          <a:ln/>
        </p:spPr>
        <p:txBody>
          <a:bodyPr vert="horz" wrap="square" lIns="0" tIns="0" rIns="0" bIns="0" rtlCol="0" anchor="t"/>
          <a:lstStyle/>
          <a:p>
            <a:pPr marL="0" indent="0">
              <a:lnSpc>
                <a:spcPts val="2700"/>
              </a:lnSpc>
              <a:buNone/>
            </a:pPr>
            <a:r>
              <a:rPr lang="en-US" sz="2250" b="1" dirty="0">
                <a:solidFill>
                  <a:srgbClr val="FFFFFF"/>
                </a:solidFill>
                <a:latin typeface="ui-sans-serif" pitchFamily="34" charset="0"/>
                <a:ea typeface="ui-sans-serif" pitchFamily="34" charset="-122"/>
                <a:cs typeface="ui-sans-serif" pitchFamily="34" charset="-120"/>
              </a:rPr>
              <a:t>Theoretical Frameworks: Conceptual Scaffolding</a:t>
            </a:r>
            <a:endParaRPr lang="en-US" sz="2250" dirty="0"/>
          </a:p>
        </p:txBody>
      </p:sp>
      <p:sp>
        <p:nvSpPr>
          <p:cNvPr id="18" name="Text 1"/>
          <p:cNvSpPr/>
          <p:nvPr/>
        </p:nvSpPr>
        <p:spPr>
          <a:xfrm>
            <a:off x="381000" y="800100"/>
            <a:ext cx="11430000" cy="800100"/>
          </a:xfrm>
          <a:prstGeom prst="rect">
            <a:avLst/>
          </a:prstGeom>
          <a:noFill/>
          <a:ln/>
        </p:spPr>
        <p:txBody>
          <a:bodyPr vert="horz" wrap="square" lIns="0" tIns="0" rIns="0" bIns="0" rtlCol="0" anchor="t"/>
          <a:lstStyle/>
          <a:p>
            <a:pPr marL="0" indent="0">
              <a:lnSpc>
                <a:spcPts val="2100"/>
              </a:lnSpc>
              <a:buNone/>
            </a:pPr>
            <a:r>
              <a:rPr lang="en-US" sz="1350" dirty="0">
                <a:solidFill>
                  <a:srgbClr val="374151"/>
                </a:solidFill>
                <a:latin typeface="ui-sans-serif" pitchFamily="34" charset="0"/>
                <a:ea typeface="ui-sans-serif" pitchFamily="34" charset="-122"/>
                <a:cs typeface="ui-sans-serif" pitchFamily="34" charset="-120"/>
              </a:rPr>
              <a:t>Theoretical frameworks serve as the conceptual scaffolding that guides research, providing a structured lens through which phenomena are interpreted and investigated. They are not mere collections of facts or data but systematic arrangements of concepts, constructs, and propositions that explain, predict, and organize knowledge about a particular phenomenon.</a:t>
            </a:r>
            <a:endParaRPr lang="en-US" sz="1350" dirty="0"/>
          </a:p>
        </p:txBody>
      </p:sp>
      <p:sp>
        <p:nvSpPr>
          <p:cNvPr id="19" name="Text 2"/>
          <p:cNvSpPr/>
          <p:nvPr/>
        </p:nvSpPr>
        <p:spPr>
          <a:xfrm>
            <a:off x="381000" y="1828800"/>
            <a:ext cx="5486400" cy="304800"/>
          </a:xfrm>
          <a:prstGeom prst="rect">
            <a:avLst/>
          </a:prstGeom>
          <a:noFill/>
          <a:ln/>
        </p:spPr>
        <p:txBody>
          <a:bodyPr vert="horz" wrap="square" lIns="0" tIns="0" rIns="0" bIns="0" rtlCol="0" anchor="t"/>
          <a:lstStyle/>
          <a:p>
            <a:pPr marL="0" indent="0">
              <a:lnSpc>
                <a:spcPts val="2400"/>
              </a:lnSpc>
              <a:buNone/>
            </a:pPr>
            <a:r>
              <a:rPr lang="en-US" sz="1800" b="1" dirty="0">
                <a:solidFill>
                  <a:srgbClr val="4338CA"/>
                </a:solidFill>
                <a:latin typeface="ui-sans-serif" pitchFamily="34" charset="0"/>
                <a:ea typeface="ui-sans-serif" pitchFamily="34" charset="-122"/>
                <a:cs typeface="ui-sans-serif" pitchFamily="34" charset="-120"/>
              </a:rPr>
              <a:t>Key Components</a:t>
            </a:r>
            <a:endParaRPr lang="en-US" sz="1800" dirty="0"/>
          </a:p>
        </p:txBody>
      </p:sp>
      <p:sp>
        <p:nvSpPr>
          <p:cNvPr id="20" name="Text 3"/>
          <p:cNvSpPr/>
          <p:nvPr/>
        </p:nvSpPr>
        <p:spPr>
          <a:xfrm>
            <a:off x="904875" y="2438400"/>
            <a:ext cx="4018657" cy="228600"/>
          </a:xfrm>
          <a:prstGeom prst="rect">
            <a:avLst/>
          </a:prstGeom>
          <a:noFill/>
          <a:ln/>
        </p:spPr>
        <p:txBody>
          <a:bodyPr vert="horz" wrap="square" lIns="0" tIns="0" rIns="0" bIns="0" rtlCol="0" anchor="t"/>
          <a:lstStyle/>
          <a:p>
            <a:pPr marL="0" indent="0">
              <a:lnSpc>
                <a:spcPts val="1800"/>
              </a:lnSpc>
              <a:buNone/>
            </a:pPr>
            <a:r>
              <a:rPr lang="en-US" sz="1200" b="1" dirty="0">
                <a:solidFill>
                  <a:srgbClr val="1F2937"/>
                </a:solidFill>
                <a:latin typeface="ui-sans-serif" pitchFamily="34" charset="0"/>
                <a:ea typeface="ui-sans-serif" pitchFamily="34" charset="-122"/>
                <a:cs typeface="ui-sans-serif" pitchFamily="34" charset="-120"/>
              </a:rPr>
              <a:t>Concepts</a:t>
            </a:r>
            <a:endParaRPr lang="en-US" sz="1200" dirty="0"/>
          </a:p>
        </p:txBody>
      </p:sp>
      <p:sp>
        <p:nvSpPr>
          <p:cNvPr id="21" name="Text 4"/>
          <p:cNvSpPr/>
          <p:nvPr/>
        </p:nvSpPr>
        <p:spPr>
          <a:xfrm>
            <a:off x="904875" y="2667000"/>
            <a:ext cx="4822388" cy="2286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Abstract ideas that represent phenomena of interest</a:t>
            </a:r>
            <a:endParaRPr lang="en-US" sz="1200" dirty="0"/>
          </a:p>
        </p:txBody>
      </p:sp>
      <p:sp>
        <p:nvSpPr>
          <p:cNvPr id="22" name="Text 5"/>
          <p:cNvSpPr/>
          <p:nvPr/>
        </p:nvSpPr>
        <p:spPr>
          <a:xfrm>
            <a:off x="876300" y="3352800"/>
            <a:ext cx="3177778" cy="228600"/>
          </a:xfrm>
          <a:prstGeom prst="rect">
            <a:avLst/>
          </a:prstGeom>
          <a:noFill/>
          <a:ln/>
        </p:spPr>
        <p:txBody>
          <a:bodyPr vert="horz" wrap="square" lIns="0" tIns="0" rIns="0" bIns="0" rtlCol="0" anchor="t"/>
          <a:lstStyle/>
          <a:p>
            <a:pPr marL="0" indent="0">
              <a:lnSpc>
                <a:spcPts val="1800"/>
              </a:lnSpc>
              <a:buNone/>
            </a:pPr>
            <a:r>
              <a:rPr lang="en-US" sz="1200" b="1" dirty="0">
                <a:solidFill>
                  <a:srgbClr val="1F2937"/>
                </a:solidFill>
                <a:latin typeface="ui-sans-serif" pitchFamily="34" charset="0"/>
                <a:ea typeface="ui-sans-serif" pitchFamily="34" charset="-122"/>
                <a:cs typeface="ui-sans-serif" pitchFamily="34" charset="-120"/>
              </a:rPr>
              <a:t>Constructs</a:t>
            </a:r>
            <a:endParaRPr lang="en-US" sz="1200" dirty="0"/>
          </a:p>
        </p:txBody>
      </p:sp>
      <p:sp>
        <p:nvSpPr>
          <p:cNvPr id="23" name="Text 6"/>
          <p:cNvSpPr/>
          <p:nvPr/>
        </p:nvSpPr>
        <p:spPr>
          <a:xfrm>
            <a:off x="876300" y="3581400"/>
            <a:ext cx="3813334" cy="2286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Variables that represent conceptual ideas</a:t>
            </a:r>
            <a:endParaRPr lang="en-US" sz="1200" dirty="0"/>
          </a:p>
        </p:txBody>
      </p:sp>
      <p:sp>
        <p:nvSpPr>
          <p:cNvPr id="24" name="Text 7"/>
          <p:cNvSpPr/>
          <p:nvPr/>
        </p:nvSpPr>
        <p:spPr>
          <a:xfrm>
            <a:off x="904875" y="4267200"/>
            <a:ext cx="4374505" cy="228600"/>
          </a:xfrm>
          <a:prstGeom prst="rect">
            <a:avLst/>
          </a:prstGeom>
          <a:noFill/>
          <a:ln/>
        </p:spPr>
        <p:txBody>
          <a:bodyPr vert="horz" wrap="square" lIns="0" tIns="0" rIns="0" bIns="0" rtlCol="0" anchor="t"/>
          <a:lstStyle/>
          <a:p>
            <a:pPr marL="0" indent="0">
              <a:lnSpc>
                <a:spcPts val="1800"/>
              </a:lnSpc>
              <a:buNone/>
            </a:pPr>
            <a:r>
              <a:rPr lang="en-US" sz="1200" b="1" dirty="0">
                <a:solidFill>
                  <a:srgbClr val="1F2937"/>
                </a:solidFill>
                <a:latin typeface="ui-sans-serif" pitchFamily="34" charset="0"/>
                <a:ea typeface="ui-sans-serif" pitchFamily="34" charset="-122"/>
                <a:cs typeface="ui-sans-serif" pitchFamily="34" charset="-120"/>
              </a:rPr>
              <a:t>Propositions</a:t>
            </a:r>
            <a:endParaRPr lang="en-US" sz="1200" dirty="0"/>
          </a:p>
        </p:txBody>
      </p:sp>
      <p:sp>
        <p:nvSpPr>
          <p:cNvPr id="25" name="Text 8"/>
          <p:cNvSpPr/>
          <p:nvPr/>
        </p:nvSpPr>
        <p:spPr>
          <a:xfrm>
            <a:off x="904875" y="4495800"/>
            <a:ext cx="5249406" cy="2286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Relationships between concepts that explain phenomena</a:t>
            </a:r>
            <a:endParaRPr lang="en-US" sz="1200" dirty="0"/>
          </a:p>
        </p:txBody>
      </p:sp>
      <p:sp>
        <p:nvSpPr>
          <p:cNvPr id="26" name="Text 9"/>
          <p:cNvSpPr/>
          <p:nvPr/>
        </p:nvSpPr>
        <p:spPr>
          <a:xfrm>
            <a:off x="6324600" y="1828800"/>
            <a:ext cx="5486400" cy="304800"/>
          </a:xfrm>
          <a:prstGeom prst="rect">
            <a:avLst/>
          </a:prstGeom>
          <a:noFill/>
          <a:ln/>
        </p:spPr>
        <p:txBody>
          <a:bodyPr vert="horz" wrap="square" lIns="0" tIns="0" rIns="0" bIns="0" rtlCol="0" anchor="t"/>
          <a:lstStyle/>
          <a:p>
            <a:pPr marL="0" indent="0">
              <a:lnSpc>
                <a:spcPts val="2400"/>
              </a:lnSpc>
              <a:buNone/>
            </a:pPr>
            <a:r>
              <a:rPr lang="en-US" sz="1800" b="1" dirty="0">
                <a:solidFill>
                  <a:srgbClr val="4338CA"/>
                </a:solidFill>
                <a:latin typeface="ui-sans-serif" pitchFamily="34" charset="0"/>
                <a:ea typeface="ui-sans-serif" pitchFamily="34" charset="-122"/>
                <a:cs typeface="ui-sans-serif" pitchFamily="34" charset="-120"/>
              </a:rPr>
              <a:t>Role in Research</a:t>
            </a:r>
            <a:endParaRPr lang="en-US" sz="1800" dirty="0"/>
          </a:p>
        </p:txBody>
      </p:sp>
      <p:sp>
        <p:nvSpPr>
          <p:cNvPr id="27" name="Text 10"/>
          <p:cNvSpPr/>
          <p:nvPr/>
        </p:nvSpPr>
        <p:spPr>
          <a:xfrm>
            <a:off x="6781800" y="2514600"/>
            <a:ext cx="4800600" cy="228600"/>
          </a:xfrm>
          <a:prstGeom prst="rect">
            <a:avLst/>
          </a:prstGeom>
          <a:noFill/>
          <a:ln/>
        </p:spPr>
        <p:txBody>
          <a:bodyPr vert="horz" wrap="square" lIns="0" tIns="0" rIns="0" bIns="0" rtlCol="0" anchor="t"/>
          <a:lstStyle/>
          <a:p>
            <a:pPr marL="0" indent="0" algn="l">
              <a:lnSpc>
                <a:spcPts val="1800"/>
              </a:lnSpc>
              <a:buNone/>
            </a:pPr>
            <a:r>
              <a:rPr lang="en-US" sz="1200" b="1" dirty="0">
                <a:solidFill>
                  <a:srgbClr val="1F2937"/>
                </a:solidFill>
                <a:latin typeface="ui-sans-serif" pitchFamily="34" charset="0"/>
                <a:ea typeface="ui-sans-serif" pitchFamily="34" charset="-122"/>
                <a:cs typeface="ui-sans-serif" pitchFamily="34" charset="-120"/>
              </a:rPr>
              <a:t>Explanatory Power</a:t>
            </a:r>
            <a:endParaRPr lang="en-US" sz="1200" dirty="0"/>
          </a:p>
        </p:txBody>
      </p:sp>
      <p:sp>
        <p:nvSpPr>
          <p:cNvPr id="28" name="Text 11"/>
          <p:cNvSpPr/>
          <p:nvPr/>
        </p:nvSpPr>
        <p:spPr>
          <a:xfrm>
            <a:off x="6781800" y="2743200"/>
            <a:ext cx="4800600" cy="457200"/>
          </a:xfrm>
          <a:prstGeom prst="rect">
            <a:avLst/>
          </a:prstGeom>
          <a:noFill/>
          <a:ln/>
        </p:spPr>
        <p:txBody>
          <a:bodyPr vert="horz" wrap="square" lIns="0" tIns="0" rIns="0" bIns="0" rtlCol="0" anchor="t"/>
          <a:lstStyle/>
          <a:p>
            <a:pPr marL="0" indent="0" algn="l">
              <a:lnSpc>
                <a:spcPts val="1800"/>
              </a:lnSpc>
              <a:buNone/>
            </a:pPr>
            <a:r>
              <a:rPr lang="en-US" sz="1200" dirty="0">
                <a:solidFill>
                  <a:srgbClr val="4B5563"/>
                </a:solidFill>
                <a:latin typeface="ui-sans-serif" pitchFamily="34" charset="0"/>
                <a:ea typeface="ui-sans-serif" pitchFamily="34" charset="-122"/>
                <a:cs typeface="ui-sans-serif" pitchFamily="34" charset="-120"/>
              </a:rPr>
              <a:t>Provides coherent explanation for observed patterns and relationships</a:t>
            </a:r>
            <a:endParaRPr lang="en-US" sz="1200" dirty="0"/>
          </a:p>
        </p:txBody>
      </p:sp>
      <p:sp>
        <p:nvSpPr>
          <p:cNvPr id="29" name="Text 12"/>
          <p:cNvSpPr/>
          <p:nvPr/>
        </p:nvSpPr>
        <p:spPr>
          <a:xfrm>
            <a:off x="6819900" y="3352800"/>
            <a:ext cx="4220617" cy="228600"/>
          </a:xfrm>
          <a:prstGeom prst="rect">
            <a:avLst/>
          </a:prstGeom>
          <a:noFill/>
          <a:ln/>
        </p:spPr>
        <p:txBody>
          <a:bodyPr vert="horz" wrap="square" lIns="0" tIns="0" rIns="0" bIns="0" rtlCol="0" anchor="t"/>
          <a:lstStyle/>
          <a:p>
            <a:pPr marL="0" indent="0" algn="l">
              <a:lnSpc>
                <a:spcPts val="1800"/>
              </a:lnSpc>
              <a:buNone/>
            </a:pPr>
            <a:r>
              <a:rPr lang="en-US" sz="1200" b="1" dirty="0">
                <a:solidFill>
                  <a:srgbClr val="1F2937"/>
                </a:solidFill>
                <a:latin typeface="ui-sans-serif" pitchFamily="34" charset="0"/>
                <a:ea typeface="ui-sans-serif" pitchFamily="34" charset="-122"/>
                <a:cs typeface="ui-sans-serif" pitchFamily="34" charset="-120"/>
              </a:rPr>
              <a:t>Guides Inquiry</a:t>
            </a:r>
            <a:endParaRPr lang="en-US" sz="1200" dirty="0"/>
          </a:p>
        </p:txBody>
      </p:sp>
      <p:sp>
        <p:nvSpPr>
          <p:cNvPr id="30" name="Text 13"/>
          <p:cNvSpPr/>
          <p:nvPr/>
        </p:nvSpPr>
        <p:spPr>
          <a:xfrm>
            <a:off x="6819900" y="3581400"/>
            <a:ext cx="5064740" cy="228600"/>
          </a:xfrm>
          <a:prstGeom prst="rect">
            <a:avLst/>
          </a:prstGeom>
          <a:noFill/>
          <a:ln/>
        </p:spPr>
        <p:txBody>
          <a:bodyPr vert="horz" wrap="square" lIns="0" tIns="0" rIns="0" bIns="0" rtlCol="0" anchor="t"/>
          <a:lstStyle/>
          <a:p>
            <a:pPr marL="0" indent="0" algn="l">
              <a:lnSpc>
                <a:spcPts val="1800"/>
              </a:lnSpc>
              <a:buNone/>
            </a:pPr>
            <a:r>
              <a:rPr lang="en-US" sz="1200" dirty="0">
                <a:solidFill>
                  <a:srgbClr val="4B5563"/>
                </a:solidFill>
                <a:latin typeface="ui-sans-serif" pitchFamily="34" charset="0"/>
                <a:ea typeface="ui-sans-serif" pitchFamily="34" charset="-122"/>
                <a:cs typeface="ui-sans-serif" pitchFamily="34" charset="-120"/>
              </a:rPr>
              <a:t>Helps identify key variables and their interrelationships</a:t>
            </a:r>
            <a:endParaRPr lang="en-US" sz="1200" dirty="0"/>
          </a:p>
        </p:txBody>
      </p:sp>
      <p:sp>
        <p:nvSpPr>
          <p:cNvPr id="31" name="Text 14"/>
          <p:cNvSpPr/>
          <p:nvPr/>
        </p:nvSpPr>
        <p:spPr>
          <a:xfrm>
            <a:off x="6819900" y="3962400"/>
            <a:ext cx="4135636" cy="228600"/>
          </a:xfrm>
          <a:prstGeom prst="rect">
            <a:avLst/>
          </a:prstGeom>
          <a:noFill/>
          <a:ln/>
        </p:spPr>
        <p:txBody>
          <a:bodyPr vert="horz" wrap="square" lIns="0" tIns="0" rIns="0" bIns="0" rtlCol="0" anchor="t"/>
          <a:lstStyle/>
          <a:p>
            <a:pPr marL="0" indent="0" algn="l">
              <a:lnSpc>
                <a:spcPts val="1800"/>
              </a:lnSpc>
              <a:buNone/>
            </a:pPr>
            <a:r>
              <a:rPr lang="en-US" sz="1200" b="1" dirty="0">
                <a:solidFill>
                  <a:srgbClr val="1F2937"/>
                </a:solidFill>
                <a:latin typeface="ui-sans-serif" pitchFamily="34" charset="0"/>
                <a:ea typeface="ui-sans-serif" pitchFamily="34" charset="-122"/>
                <a:cs typeface="ui-sans-serif" pitchFamily="34" charset="-120"/>
              </a:rPr>
              <a:t>Integrative Function</a:t>
            </a:r>
            <a:endParaRPr lang="en-US" sz="1200" dirty="0"/>
          </a:p>
        </p:txBody>
      </p:sp>
      <p:sp>
        <p:nvSpPr>
          <p:cNvPr id="32" name="Text 15"/>
          <p:cNvSpPr/>
          <p:nvPr/>
        </p:nvSpPr>
        <p:spPr>
          <a:xfrm>
            <a:off x="6819900" y="4191000"/>
            <a:ext cx="4962763" cy="228600"/>
          </a:xfrm>
          <a:prstGeom prst="rect">
            <a:avLst/>
          </a:prstGeom>
          <a:noFill/>
          <a:ln/>
        </p:spPr>
        <p:txBody>
          <a:bodyPr vert="horz" wrap="square" lIns="0" tIns="0" rIns="0" bIns="0" rtlCol="0" anchor="t"/>
          <a:lstStyle/>
          <a:p>
            <a:pPr marL="0" indent="0" algn="l">
              <a:lnSpc>
                <a:spcPts val="1800"/>
              </a:lnSpc>
              <a:buNone/>
            </a:pPr>
            <a:r>
              <a:rPr lang="en-US" sz="1200" dirty="0">
                <a:solidFill>
                  <a:srgbClr val="4B5563"/>
                </a:solidFill>
                <a:latin typeface="ui-sans-serif" pitchFamily="34" charset="0"/>
                <a:ea typeface="ui-sans-serif" pitchFamily="34" charset="-122"/>
                <a:cs typeface="ui-sans-serif" pitchFamily="34" charset="-120"/>
              </a:rPr>
              <a:t>Enables researchers to move beyond isolated findings</a:t>
            </a:r>
            <a:endParaRPr lang="en-US" sz="1200" dirty="0"/>
          </a:p>
        </p:txBody>
      </p:sp>
      <p:sp>
        <p:nvSpPr>
          <p:cNvPr id="33" name="Text 16"/>
          <p:cNvSpPr/>
          <p:nvPr/>
        </p:nvSpPr>
        <p:spPr>
          <a:xfrm>
            <a:off x="6819900" y="4572000"/>
            <a:ext cx="3587948" cy="228600"/>
          </a:xfrm>
          <a:prstGeom prst="rect">
            <a:avLst/>
          </a:prstGeom>
          <a:noFill/>
          <a:ln/>
        </p:spPr>
        <p:txBody>
          <a:bodyPr vert="horz" wrap="square" lIns="0" tIns="0" rIns="0" bIns="0" rtlCol="0" anchor="t"/>
          <a:lstStyle/>
          <a:p>
            <a:pPr marL="0" indent="0" algn="l">
              <a:lnSpc>
                <a:spcPts val="1800"/>
              </a:lnSpc>
              <a:buNone/>
            </a:pPr>
            <a:r>
              <a:rPr lang="en-US" sz="1200" b="1" dirty="0">
                <a:solidFill>
                  <a:srgbClr val="1F2937"/>
                </a:solidFill>
                <a:latin typeface="ui-sans-serif" pitchFamily="34" charset="0"/>
                <a:ea typeface="ui-sans-serif" pitchFamily="34" charset="-122"/>
                <a:cs typeface="ui-sans-serif" pitchFamily="34" charset="-120"/>
              </a:rPr>
              <a:t>Research Focus</a:t>
            </a:r>
            <a:endParaRPr lang="en-US" sz="1200" dirty="0"/>
          </a:p>
        </p:txBody>
      </p:sp>
      <p:sp>
        <p:nvSpPr>
          <p:cNvPr id="34" name="Text 17"/>
          <p:cNvSpPr/>
          <p:nvPr/>
        </p:nvSpPr>
        <p:spPr>
          <a:xfrm>
            <a:off x="6819900" y="4800600"/>
            <a:ext cx="4305538" cy="228600"/>
          </a:xfrm>
          <a:prstGeom prst="rect">
            <a:avLst/>
          </a:prstGeom>
          <a:noFill/>
          <a:ln/>
        </p:spPr>
        <p:txBody>
          <a:bodyPr vert="horz" wrap="square" lIns="0" tIns="0" rIns="0" bIns="0" rtlCol="0" anchor="t"/>
          <a:lstStyle/>
          <a:p>
            <a:pPr marL="0" indent="0" algn="l">
              <a:lnSpc>
                <a:spcPts val="1800"/>
              </a:lnSpc>
              <a:buNone/>
            </a:pPr>
            <a:r>
              <a:rPr lang="en-US" sz="1200" dirty="0">
                <a:solidFill>
                  <a:srgbClr val="4B5563"/>
                </a:solidFill>
                <a:latin typeface="ui-sans-serif" pitchFamily="34" charset="0"/>
                <a:ea typeface="ui-sans-serif" pitchFamily="34" charset="-122"/>
                <a:cs typeface="ui-sans-serif" pitchFamily="34" charset="-120"/>
              </a:rPr>
              <a:t>Facilitates cumulative knowledge development</a:t>
            </a:r>
            <a:endParaRPr lang="en-US" sz="1200" dirty="0"/>
          </a:p>
        </p:txBody>
      </p:sp>
      <p:sp>
        <p:nvSpPr>
          <p:cNvPr id="35" name="Text 18"/>
          <p:cNvSpPr/>
          <p:nvPr/>
        </p:nvSpPr>
        <p:spPr>
          <a:xfrm>
            <a:off x="495300" y="5962650"/>
            <a:ext cx="10832157" cy="409575"/>
          </a:xfrm>
          <a:prstGeom prst="rect">
            <a:avLst/>
          </a:prstGeom>
          <a:noFill/>
          <a:ln/>
        </p:spPr>
        <p:txBody>
          <a:bodyPr vert="horz" wrap="square" lIns="0" tIns="0" rIns="0" bIns="0" rtlCol="0" anchor="t"/>
          <a:lstStyle/>
          <a:p>
            <a:pPr marL="0" indent="0">
              <a:lnSpc>
                <a:spcPts val="1800"/>
              </a:lnSpc>
              <a:buNone/>
            </a:pPr>
            <a:r>
              <a:rPr lang="en-US" sz="1200" i="1" dirty="0">
                <a:solidFill>
                  <a:srgbClr val="4B5563"/>
                </a:solidFill>
                <a:latin typeface="ui-sans-serif" pitchFamily="34" charset="0"/>
                <a:ea typeface="ui-sans-serif" pitchFamily="34" charset="-122"/>
                <a:cs typeface="ui-sans-serif" pitchFamily="34" charset="-120"/>
              </a:rPr>
              <a:t>"A scientific theory is a system of constructs and propositions that presents a logical, systematic, and coherent explanation of a phenomenon within specific assumptions and boundary conditions." — Bacharach (1989)</a:t>
            </a:r>
            <a:endParaRPr lang="en-US" sz="1200" dirty="0"/>
          </a:p>
        </p:txBody>
      </p:sp>
      <p:sp>
        <p:nvSpPr>
          <p:cNvPr id="36" name="Text 19"/>
          <p:cNvSpPr/>
          <p:nvPr/>
        </p:nvSpPr>
        <p:spPr>
          <a:xfrm>
            <a:off x="381000" y="6591300"/>
            <a:ext cx="386476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Theoretical Frameworks: Conceptual Scaffolding</a:t>
            </a:r>
            <a:endParaRPr lang="en-US" sz="1050" dirty="0"/>
          </a:p>
        </p:txBody>
      </p:sp>
      <p:sp>
        <p:nvSpPr>
          <p:cNvPr id="37" name="Text 20"/>
          <p:cNvSpPr/>
          <p:nvPr/>
        </p:nvSpPr>
        <p:spPr>
          <a:xfrm>
            <a:off x="11511409" y="6591300"/>
            <a:ext cx="35950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5/10</a:t>
            </a:r>
            <a:endParaRPr lang="en-US" sz="10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58000"/>
          </a:xfrm>
          <a:prstGeom prst="rect">
            <a:avLst/>
          </a:prstGeom>
        </p:spPr>
      </p:pic>
      <p:pic>
        <p:nvPicPr>
          <p:cNvPr id="3" name="Image 1" descr="preencoded.png"/>
          <p:cNvPicPr>
            <a:picLocks noChangeAspect="1"/>
          </p:cNvPicPr>
          <p:nvPr/>
        </p:nvPicPr>
        <p:blipFill>
          <a:blip r:embed="rId4"/>
          <a:stretch>
            <a:fillRect/>
          </a:stretch>
        </p:blipFill>
        <p:spPr>
          <a:xfrm>
            <a:off x="0" y="0"/>
            <a:ext cx="12192000" cy="571500"/>
          </a:xfrm>
          <a:prstGeom prst="rect">
            <a:avLst/>
          </a:prstGeom>
        </p:spPr>
      </p:pic>
      <p:pic>
        <p:nvPicPr>
          <p:cNvPr id="4" name="Image 2" descr="preencoded.png"/>
          <p:cNvPicPr>
            <a:picLocks noChangeAspect="1"/>
          </p:cNvPicPr>
          <p:nvPr/>
        </p:nvPicPr>
        <p:blipFill>
          <a:blip r:embed="rId5"/>
          <a:stretch>
            <a:fillRect/>
          </a:stretch>
        </p:blipFill>
        <p:spPr>
          <a:xfrm>
            <a:off x="381000" y="1295400"/>
            <a:ext cx="4762500" cy="2857500"/>
          </a:xfrm>
          <a:prstGeom prst="rect">
            <a:avLst/>
          </a:prstGeom>
        </p:spPr>
      </p:pic>
      <p:pic>
        <p:nvPicPr>
          <p:cNvPr id="5" name="Image 3" descr="preencoded.png"/>
          <p:cNvPicPr>
            <a:picLocks noChangeAspect="1"/>
          </p:cNvPicPr>
          <p:nvPr/>
        </p:nvPicPr>
        <p:blipFill>
          <a:blip r:embed="rId6"/>
          <a:stretch>
            <a:fillRect/>
          </a:stretch>
        </p:blipFill>
        <p:spPr>
          <a:xfrm>
            <a:off x="533400" y="1447800"/>
            <a:ext cx="285750" cy="342900"/>
          </a:xfrm>
          <a:prstGeom prst="rect">
            <a:avLst/>
          </a:prstGeom>
        </p:spPr>
      </p:pic>
      <p:pic>
        <p:nvPicPr>
          <p:cNvPr id="6" name="Image 4" descr="preencoded.png"/>
          <p:cNvPicPr>
            <a:picLocks noChangeAspect="1"/>
          </p:cNvPicPr>
          <p:nvPr/>
        </p:nvPicPr>
        <p:blipFill>
          <a:blip r:embed="rId7"/>
          <a:stretch>
            <a:fillRect/>
          </a:stretch>
        </p:blipFill>
        <p:spPr>
          <a:xfrm>
            <a:off x="533400" y="2428875"/>
            <a:ext cx="133350" cy="152400"/>
          </a:xfrm>
          <a:prstGeom prst="rect">
            <a:avLst/>
          </a:prstGeom>
        </p:spPr>
      </p:pic>
      <p:pic>
        <p:nvPicPr>
          <p:cNvPr id="7" name="Image 5" descr="preencoded.png"/>
          <p:cNvPicPr>
            <a:picLocks noChangeAspect="1"/>
          </p:cNvPicPr>
          <p:nvPr/>
        </p:nvPicPr>
        <p:blipFill>
          <a:blip r:embed="rId7"/>
          <a:stretch>
            <a:fillRect/>
          </a:stretch>
        </p:blipFill>
        <p:spPr>
          <a:xfrm>
            <a:off x="533400" y="2695575"/>
            <a:ext cx="133350" cy="152400"/>
          </a:xfrm>
          <a:prstGeom prst="rect">
            <a:avLst/>
          </a:prstGeom>
        </p:spPr>
      </p:pic>
      <p:pic>
        <p:nvPicPr>
          <p:cNvPr id="8" name="Image 6" descr="preencoded.png"/>
          <p:cNvPicPr>
            <a:picLocks noChangeAspect="1"/>
          </p:cNvPicPr>
          <p:nvPr/>
        </p:nvPicPr>
        <p:blipFill>
          <a:blip r:embed="rId7"/>
          <a:stretch>
            <a:fillRect/>
          </a:stretch>
        </p:blipFill>
        <p:spPr>
          <a:xfrm>
            <a:off x="533400" y="2962275"/>
            <a:ext cx="133350" cy="152400"/>
          </a:xfrm>
          <a:prstGeom prst="rect">
            <a:avLst/>
          </a:prstGeom>
        </p:spPr>
      </p:pic>
      <p:pic>
        <p:nvPicPr>
          <p:cNvPr id="9" name="Image 7" descr="preencoded.png"/>
          <p:cNvPicPr>
            <a:picLocks noChangeAspect="1"/>
          </p:cNvPicPr>
          <p:nvPr/>
        </p:nvPicPr>
        <p:blipFill>
          <a:blip r:embed="rId8"/>
          <a:stretch>
            <a:fillRect/>
          </a:stretch>
        </p:blipFill>
        <p:spPr>
          <a:xfrm>
            <a:off x="533400" y="3467100"/>
            <a:ext cx="4457700" cy="533400"/>
          </a:xfrm>
          <a:prstGeom prst="rect">
            <a:avLst/>
          </a:prstGeom>
        </p:spPr>
      </p:pic>
      <p:pic>
        <p:nvPicPr>
          <p:cNvPr id="10" name="Image 8" descr="preencoded.png"/>
          <p:cNvPicPr>
            <a:picLocks noChangeAspect="1"/>
          </p:cNvPicPr>
          <p:nvPr/>
        </p:nvPicPr>
        <p:blipFill>
          <a:blip r:embed="rId9"/>
          <a:stretch>
            <a:fillRect/>
          </a:stretch>
        </p:blipFill>
        <p:spPr>
          <a:xfrm>
            <a:off x="7048500" y="1295400"/>
            <a:ext cx="4762500" cy="2857500"/>
          </a:xfrm>
          <a:prstGeom prst="rect">
            <a:avLst/>
          </a:prstGeom>
        </p:spPr>
      </p:pic>
      <p:pic>
        <p:nvPicPr>
          <p:cNvPr id="11" name="Image 9" descr="preencoded.png"/>
          <p:cNvPicPr>
            <a:picLocks noChangeAspect="1"/>
          </p:cNvPicPr>
          <p:nvPr/>
        </p:nvPicPr>
        <p:blipFill>
          <a:blip r:embed="rId10"/>
          <a:stretch>
            <a:fillRect/>
          </a:stretch>
        </p:blipFill>
        <p:spPr>
          <a:xfrm>
            <a:off x="7200900" y="1447800"/>
            <a:ext cx="323850" cy="342900"/>
          </a:xfrm>
          <a:prstGeom prst="rect">
            <a:avLst/>
          </a:prstGeom>
        </p:spPr>
      </p:pic>
      <p:pic>
        <p:nvPicPr>
          <p:cNvPr id="12" name="Image 10" descr="preencoded.png"/>
          <p:cNvPicPr>
            <a:picLocks noChangeAspect="1"/>
          </p:cNvPicPr>
          <p:nvPr/>
        </p:nvPicPr>
        <p:blipFill>
          <a:blip r:embed="rId11"/>
          <a:stretch>
            <a:fillRect/>
          </a:stretch>
        </p:blipFill>
        <p:spPr>
          <a:xfrm>
            <a:off x="7200900" y="2428875"/>
            <a:ext cx="133350" cy="152400"/>
          </a:xfrm>
          <a:prstGeom prst="rect">
            <a:avLst/>
          </a:prstGeom>
        </p:spPr>
      </p:pic>
      <p:pic>
        <p:nvPicPr>
          <p:cNvPr id="13" name="Image 11" descr="preencoded.png"/>
          <p:cNvPicPr>
            <a:picLocks noChangeAspect="1"/>
          </p:cNvPicPr>
          <p:nvPr/>
        </p:nvPicPr>
        <p:blipFill>
          <a:blip r:embed="rId11"/>
          <a:stretch>
            <a:fillRect/>
          </a:stretch>
        </p:blipFill>
        <p:spPr>
          <a:xfrm>
            <a:off x="7200900" y="2695575"/>
            <a:ext cx="133350" cy="152400"/>
          </a:xfrm>
          <a:prstGeom prst="rect">
            <a:avLst/>
          </a:prstGeom>
        </p:spPr>
      </p:pic>
      <p:pic>
        <p:nvPicPr>
          <p:cNvPr id="14" name="Image 12" descr="preencoded.png"/>
          <p:cNvPicPr>
            <a:picLocks noChangeAspect="1"/>
          </p:cNvPicPr>
          <p:nvPr/>
        </p:nvPicPr>
        <p:blipFill>
          <a:blip r:embed="rId11"/>
          <a:stretch>
            <a:fillRect/>
          </a:stretch>
        </p:blipFill>
        <p:spPr>
          <a:xfrm>
            <a:off x="7200900" y="2962275"/>
            <a:ext cx="133350" cy="152400"/>
          </a:xfrm>
          <a:prstGeom prst="rect">
            <a:avLst/>
          </a:prstGeom>
        </p:spPr>
      </p:pic>
      <p:pic>
        <p:nvPicPr>
          <p:cNvPr id="15" name="Image 13" descr="preencoded.png"/>
          <p:cNvPicPr>
            <a:picLocks noChangeAspect="1"/>
          </p:cNvPicPr>
          <p:nvPr/>
        </p:nvPicPr>
        <p:blipFill>
          <a:blip r:embed="rId12"/>
          <a:stretch>
            <a:fillRect/>
          </a:stretch>
        </p:blipFill>
        <p:spPr>
          <a:xfrm>
            <a:off x="7200900" y="3467100"/>
            <a:ext cx="4457700" cy="533400"/>
          </a:xfrm>
          <a:prstGeom prst="rect">
            <a:avLst/>
          </a:prstGeom>
        </p:spPr>
      </p:pic>
      <p:pic>
        <p:nvPicPr>
          <p:cNvPr id="16" name="Image 14" descr="preencoded.png"/>
          <p:cNvPicPr>
            <a:picLocks noChangeAspect="1"/>
          </p:cNvPicPr>
          <p:nvPr/>
        </p:nvPicPr>
        <p:blipFill>
          <a:blip r:embed="rId13"/>
          <a:stretch>
            <a:fillRect/>
          </a:stretch>
        </p:blipFill>
        <p:spPr>
          <a:xfrm>
            <a:off x="381000" y="4267200"/>
            <a:ext cx="11430000" cy="1295400"/>
          </a:xfrm>
          <a:prstGeom prst="rect">
            <a:avLst/>
          </a:prstGeom>
        </p:spPr>
      </p:pic>
      <p:pic>
        <p:nvPicPr>
          <p:cNvPr id="17" name="Image 15" descr="preencoded.png"/>
          <p:cNvPicPr>
            <a:picLocks noChangeAspect="1"/>
          </p:cNvPicPr>
          <p:nvPr/>
        </p:nvPicPr>
        <p:blipFill>
          <a:blip r:embed="rId14"/>
          <a:stretch>
            <a:fillRect/>
          </a:stretch>
        </p:blipFill>
        <p:spPr>
          <a:xfrm>
            <a:off x="495300" y="4819650"/>
            <a:ext cx="1524000" cy="495300"/>
          </a:xfrm>
          <a:prstGeom prst="rect">
            <a:avLst/>
          </a:prstGeom>
        </p:spPr>
      </p:pic>
      <p:pic>
        <p:nvPicPr>
          <p:cNvPr id="18" name="Image 16" descr="preencoded.png"/>
          <p:cNvPicPr>
            <a:picLocks noChangeAspect="1"/>
          </p:cNvPicPr>
          <p:nvPr/>
        </p:nvPicPr>
        <p:blipFill>
          <a:blip r:embed="rId15"/>
          <a:stretch>
            <a:fillRect/>
          </a:stretch>
        </p:blipFill>
        <p:spPr>
          <a:xfrm>
            <a:off x="1200150" y="4886325"/>
            <a:ext cx="114300" cy="152400"/>
          </a:xfrm>
          <a:prstGeom prst="rect">
            <a:avLst/>
          </a:prstGeom>
        </p:spPr>
      </p:pic>
      <p:pic>
        <p:nvPicPr>
          <p:cNvPr id="19" name="Image 17" descr="preencoded.png"/>
          <p:cNvPicPr>
            <a:picLocks noChangeAspect="1"/>
          </p:cNvPicPr>
          <p:nvPr/>
        </p:nvPicPr>
        <p:blipFill>
          <a:blip r:embed="rId16"/>
          <a:stretch>
            <a:fillRect/>
          </a:stretch>
        </p:blipFill>
        <p:spPr>
          <a:xfrm>
            <a:off x="2565350" y="5057775"/>
            <a:ext cx="609600" cy="19050"/>
          </a:xfrm>
          <a:prstGeom prst="rect">
            <a:avLst/>
          </a:prstGeom>
        </p:spPr>
      </p:pic>
      <p:pic>
        <p:nvPicPr>
          <p:cNvPr id="20" name="Image 18" descr="preencoded.png"/>
          <p:cNvPicPr>
            <a:picLocks noChangeAspect="1"/>
          </p:cNvPicPr>
          <p:nvPr/>
        </p:nvPicPr>
        <p:blipFill>
          <a:blip r:embed="rId17"/>
          <a:stretch>
            <a:fillRect/>
          </a:stretch>
        </p:blipFill>
        <p:spPr>
          <a:xfrm>
            <a:off x="3721001" y="4819650"/>
            <a:ext cx="1524000" cy="495300"/>
          </a:xfrm>
          <a:prstGeom prst="rect">
            <a:avLst/>
          </a:prstGeom>
        </p:spPr>
      </p:pic>
      <p:pic>
        <p:nvPicPr>
          <p:cNvPr id="21" name="Image 19" descr="preencoded.png"/>
          <p:cNvPicPr>
            <a:picLocks noChangeAspect="1"/>
          </p:cNvPicPr>
          <p:nvPr/>
        </p:nvPicPr>
        <p:blipFill>
          <a:blip r:embed="rId18"/>
          <a:stretch>
            <a:fillRect/>
          </a:stretch>
        </p:blipFill>
        <p:spPr>
          <a:xfrm>
            <a:off x="4406801" y="4886325"/>
            <a:ext cx="152400" cy="152400"/>
          </a:xfrm>
          <a:prstGeom prst="rect">
            <a:avLst/>
          </a:prstGeom>
        </p:spPr>
      </p:pic>
      <p:pic>
        <p:nvPicPr>
          <p:cNvPr id="22" name="Image 20" descr="preencoded.png"/>
          <p:cNvPicPr>
            <a:picLocks noChangeAspect="1"/>
          </p:cNvPicPr>
          <p:nvPr/>
        </p:nvPicPr>
        <p:blipFill>
          <a:blip r:embed="rId19"/>
          <a:stretch>
            <a:fillRect/>
          </a:stretch>
        </p:blipFill>
        <p:spPr>
          <a:xfrm>
            <a:off x="5791051" y="5057775"/>
            <a:ext cx="609600" cy="19050"/>
          </a:xfrm>
          <a:prstGeom prst="rect">
            <a:avLst/>
          </a:prstGeom>
        </p:spPr>
      </p:pic>
      <p:pic>
        <p:nvPicPr>
          <p:cNvPr id="23" name="Image 21" descr="preencoded.png"/>
          <p:cNvPicPr>
            <a:picLocks noChangeAspect="1"/>
          </p:cNvPicPr>
          <p:nvPr/>
        </p:nvPicPr>
        <p:blipFill>
          <a:blip r:embed="rId20"/>
          <a:stretch>
            <a:fillRect/>
          </a:stretch>
        </p:blipFill>
        <p:spPr>
          <a:xfrm>
            <a:off x="6946702" y="4724400"/>
            <a:ext cx="1524000" cy="685800"/>
          </a:xfrm>
          <a:prstGeom prst="rect">
            <a:avLst/>
          </a:prstGeom>
        </p:spPr>
      </p:pic>
      <p:pic>
        <p:nvPicPr>
          <p:cNvPr id="24" name="Image 22" descr="preencoded.png"/>
          <p:cNvPicPr>
            <a:picLocks noChangeAspect="1"/>
          </p:cNvPicPr>
          <p:nvPr/>
        </p:nvPicPr>
        <p:blipFill>
          <a:blip r:embed="rId21"/>
          <a:stretch>
            <a:fillRect/>
          </a:stretch>
        </p:blipFill>
        <p:spPr>
          <a:xfrm>
            <a:off x="7632502" y="4791075"/>
            <a:ext cx="152400" cy="152400"/>
          </a:xfrm>
          <a:prstGeom prst="rect">
            <a:avLst/>
          </a:prstGeom>
        </p:spPr>
      </p:pic>
      <p:pic>
        <p:nvPicPr>
          <p:cNvPr id="25" name="Image 23" descr="preencoded.png"/>
          <p:cNvPicPr>
            <a:picLocks noChangeAspect="1"/>
          </p:cNvPicPr>
          <p:nvPr/>
        </p:nvPicPr>
        <p:blipFill>
          <a:blip r:embed="rId22"/>
          <a:stretch>
            <a:fillRect/>
          </a:stretch>
        </p:blipFill>
        <p:spPr>
          <a:xfrm>
            <a:off x="9016752" y="5057775"/>
            <a:ext cx="609600" cy="19050"/>
          </a:xfrm>
          <a:prstGeom prst="rect">
            <a:avLst/>
          </a:prstGeom>
        </p:spPr>
      </p:pic>
      <p:pic>
        <p:nvPicPr>
          <p:cNvPr id="26" name="Image 24" descr="preencoded.png"/>
          <p:cNvPicPr>
            <a:picLocks noChangeAspect="1"/>
          </p:cNvPicPr>
          <p:nvPr/>
        </p:nvPicPr>
        <p:blipFill>
          <a:blip r:embed="rId23"/>
          <a:stretch>
            <a:fillRect/>
          </a:stretch>
        </p:blipFill>
        <p:spPr>
          <a:xfrm>
            <a:off x="10172402" y="4819650"/>
            <a:ext cx="1524000" cy="495300"/>
          </a:xfrm>
          <a:prstGeom prst="rect">
            <a:avLst/>
          </a:prstGeom>
        </p:spPr>
      </p:pic>
      <p:pic>
        <p:nvPicPr>
          <p:cNvPr id="27" name="Image 25" descr="preencoded.png"/>
          <p:cNvPicPr>
            <a:picLocks noChangeAspect="1"/>
          </p:cNvPicPr>
          <p:nvPr/>
        </p:nvPicPr>
        <p:blipFill>
          <a:blip r:embed="rId24"/>
          <a:stretch>
            <a:fillRect/>
          </a:stretch>
        </p:blipFill>
        <p:spPr>
          <a:xfrm>
            <a:off x="10848677" y="4886325"/>
            <a:ext cx="171450" cy="152400"/>
          </a:xfrm>
          <a:prstGeom prst="rect">
            <a:avLst/>
          </a:prstGeom>
        </p:spPr>
      </p:pic>
      <p:pic>
        <p:nvPicPr>
          <p:cNvPr id="28" name="Image 26" descr="preencoded.png"/>
          <p:cNvPicPr>
            <a:picLocks noChangeAspect="1"/>
          </p:cNvPicPr>
          <p:nvPr/>
        </p:nvPicPr>
        <p:blipFill>
          <a:blip r:embed="rId25"/>
          <a:stretch>
            <a:fillRect/>
          </a:stretch>
        </p:blipFill>
        <p:spPr>
          <a:xfrm>
            <a:off x="0" y="6515100"/>
            <a:ext cx="12192000" cy="342900"/>
          </a:xfrm>
          <a:prstGeom prst="rect">
            <a:avLst/>
          </a:prstGeom>
        </p:spPr>
      </p:pic>
      <p:sp>
        <p:nvSpPr>
          <p:cNvPr id="29" name="Text 0"/>
          <p:cNvSpPr/>
          <p:nvPr/>
        </p:nvSpPr>
        <p:spPr>
          <a:xfrm>
            <a:off x="381000" y="114300"/>
            <a:ext cx="13716000" cy="342900"/>
          </a:xfrm>
          <a:prstGeom prst="rect">
            <a:avLst/>
          </a:prstGeom>
          <a:noFill/>
          <a:ln/>
        </p:spPr>
        <p:txBody>
          <a:bodyPr vert="horz" wrap="square" lIns="0" tIns="0" rIns="0" bIns="0" rtlCol="0" anchor="t"/>
          <a:lstStyle/>
          <a:p>
            <a:pPr marL="0" indent="0">
              <a:lnSpc>
                <a:spcPts val="2700"/>
              </a:lnSpc>
              <a:buNone/>
            </a:pPr>
            <a:r>
              <a:rPr lang="en-US" sz="2250" b="1" dirty="0">
                <a:solidFill>
                  <a:srgbClr val="FFFFFF"/>
                </a:solidFill>
                <a:latin typeface="ui-sans-serif" pitchFamily="34" charset="0"/>
                <a:ea typeface="ui-sans-serif" pitchFamily="34" charset="-122"/>
                <a:cs typeface="ui-sans-serif" pitchFamily="34" charset="-120"/>
              </a:rPr>
              <a:t>Theory Development: Induction and Deduction</a:t>
            </a:r>
            <a:endParaRPr lang="en-US" sz="2250" dirty="0"/>
          </a:p>
        </p:txBody>
      </p:sp>
      <p:sp>
        <p:nvSpPr>
          <p:cNvPr id="30" name="Text 1"/>
          <p:cNvSpPr/>
          <p:nvPr/>
        </p:nvSpPr>
        <p:spPr>
          <a:xfrm>
            <a:off x="381000" y="647700"/>
            <a:ext cx="11430000" cy="533400"/>
          </a:xfrm>
          <a:prstGeom prst="rect">
            <a:avLst/>
          </a:prstGeom>
          <a:noFill/>
          <a:ln/>
        </p:spPr>
        <p:txBody>
          <a:bodyPr vert="horz" wrap="square" lIns="0" tIns="0" rIns="0" bIns="0" rtlCol="0" anchor="t"/>
          <a:lstStyle/>
          <a:p>
            <a:pPr marL="0" indent="0">
              <a:lnSpc>
                <a:spcPts val="2100"/>
              </a:lnSpc>
              <a:buNone/>
            </a:pPr>
            <a:r>
              <a:rPr lang="en-US" sz="1350" dirty="0">
                <a:solidFill>
                  <a:srgbClr val="374151"/>
                </a:solidFill>
                <a:latin typeface="ui-sans-serif" pitchFamily="34" charset="0"/>
                <a:ea typeface="ui-sans-serif" pitchFamily="34" charset="-122"/>
                <a:cs typeface="ui-sans-serif" pitchFamily="34" charset="-120"/>
              </a:rPr>
              <a:t>The development of theory occurs through two primary pathways: induction and deduction. Theories evolve over time through continuous testing and refinement.</a:t>
            </a:r>
            <a:endParaRPr lang="en-US" sz="1350" dirty="0"/>
          </a:p>
        </p:txBody>
      </p:sp>
      <p:sp>
        <p:nvSpPr>
          <p:cNvPr id="31" name="Text 2"/>
          <p:cNvSpPr/>
          <p:nvPr/>
        </p:nvSpPr>
        <p:spPr>
          <a:xfrm>
            <a:off x="933450" y="1485900"/>
            <a:ext cx="3966389"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Inductive Theory Development</a:t>
            </a:r>
            <a:endParaRPr lang="en-US" sz="1500" dirty="0"/>
          </a:p>
        </p:txBody>
      </p:sp>
      <p:sp>
        <p:nvSpPr>
          <p:cNvPr id="32" name="Text 3"/>
          <p:cNvSpPr/>
          <p:nvPr/>
        </p:nvSpPr>
        <p:spPr>
          <a:xfrm>
            <a:off x="533400" y="1866900"/>
            <a:ext cx="4457700"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Begins with empirical observations and data collection, from which general patterns are derived.</a:t>
            </a:r>
            <a:endParaRPr lang="en-US" sz="1200" dirty="0"/>
          </a:p>
        </p:txBody>
      </p:sp>
      <p:sp>
        <p:nvSpPr>
          <p:cNvPr id="33" name="Text 4"/>
          <p:cNvSpPr/>
          <p:nvPr/>
        </p:nvSpPr>
        <p:spPr>
          <a:xfrm>
            <a:off x="552450" y="2400300"/>
            <a:ext cx="557784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Starts with specific observations</a:t>
            </a:r>
            <a:endParaRPr lang="en-US" sz="1200" dirty="0"/>
          </a:p>
        </p:txBody>
      </p:sp>
      <p:sp>
        <p:nvSpPr>
          <p:cNvPr id="34" name="Text 5"/>
          <p:cNvSpPr/>
          <p:nvPr/>
        </p:nvSpPr>
        <p:spPr>
          <a:xfrm>
            <a:off x="552450" y="2667000"/>
            <a:ext cx="557784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Builds toward broader generalizations</a:t>
            </a:r>
            <a:endParaRPr lang="en-US" sz="1200" dirty="0"/>
          </a:p>
        </p:txBody>
      </p:sp>
      <p:sp>
        <p:nvSpPr>
          <p:cNvPr id="35" name="Text 6"/>
          <p:cNvSpPr/>
          <p:nvPr/>
        </p:nvSpPr>
        <p:spPr>
          <a:xfrm>
            <a:off x="552450" y="2933700"/>
            <a:ext cx="46482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Example: Ethnographic research on community resilience</a:t>
            </a:r>
            <a:endParaRPr lang="en-US" sz="1200" dirty="0"/>
          </a:p>
        </p:txBody>
      </p:sp>
      <p:sp>
        <p:nvSpPr>
          <p:cNvPr id="36" name="Text 7"/>
          <p:cNvSpPr/>
          <p:nvPr/>
        </p:nvSpPr>
        <p:spPr>
          <a:xfrm>
            <a:off x="609600" y="3543300"/>
            <a:ext cx="4305300" cy="381000"/>
          </a:xfrm>
          <a:prstGeom prst="rect">
            <a:avLst/>
          </a:prstGeom>
          <a:noFill/>
          <a:ln/>
        </p:spPr>
        <p:txBody>
          <a:bodyPr vert="horz" wrap="square" lIns="0" tIns="0" rIns="0" bIns="0" rtlCol="0" anchor="t"/>
          <a:lstStyle/>
          <a:p>
            <a:pPr marL="0" indent="0">
              <a:lnSpc>
                <a:spcPts val="1500"/>
              </a:lnSpc>
              <a:buNone/>
            </a:pPr>
            <a:r>
              <a:rPr lang="en-US" sz="1050" i="1" dirty="0">
                <a:solidFill>
                  <a:srgbClr val="1E40AF"/>
                </a:solidFill>
                <a:latin typeface="ui-sans-serif" pitchFamily="34" charset="0"/>
                <a:ea typeface="ui-sans-serif" pitchFamily="34" charset="-122"/>
                <a:cs typeface="ui-sans-serif" pitchFamily="34" charset="-120"/>
              </a:rPr>
              <a:t>"Induction is the process of discovering general principles from specific observations." — Philosophical Foundations</a:t>
            </a:r>
            <a:endParaRPr lang="en-US" sz="1050" dirty="0"/>
          </a:p>
        </p:txBody>
      </p:sp>
      <p:sp>
        <p:nvSpPr>
          <p:cNvPr id="37" name="Text 8"/>
          <p:cNvSpPr/>
          <p:nvPr/>
        </p:nvSpPr>
        <p:spPr>
          <a:xfrm>
            <a:off x="7639050" y="1485900"/>
            <a:ext cx="4063365"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Deductive Theory Development</a:t>
            </a:r>
            <a:endParaRPr lang="en-US" sz="1500" dirty="0"/>
          </a:p>
        </p:txBody>
      </p:sp>
      <p:sp>
        <p:nvSpPr>
          <p:cNvPr id="38" name="Text 9"/>
          <p:cNvSpPr/>
          <p:nvPr/>
        </p:nvSpPr>
        <p:spPr>
          <a:xfrm>
            <a:off x="7200900" y="1866900"/>
            <a:ext cx="4457700"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Starts with an existing theoretical model and generates testable hypotheses from it.</a:t>
            </a:r>
            <a:endParaRPr lang="en-US" sz="1200" dirty="0"/>
          </a:p>
        </p:txBody>
      </p:sp>
      <p:sp>
        <p:nvSpPr>
          <p:cNvPr id="39" name="Text 10"/>
          <p:cNvSpPr/>
          <p:nvPr/>
        </p:nvSpPr>
        <p:spPr>
          <a:xfrm>
            <a:off x="7219950" y="2400300"/>
            <a:ext cx="557784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Starts with general principles</a:t>
            </a:r>
            <a:endParaRPr lang="en-US" sz="1200" dirty="0"/>
          </a:p>
        </p:txBody>
      </p:sp>
      <p:sp>
        <p:nvSpPr>
          <p:cNvPr id="40" name="Text 11"/>
          <p:cNvSpPr/>
          <p:nvPr/>
        </p:nvSpPr>
        <p:spPr>
          <a:xfrm>
            <a:off x="7219950" y="2667000"/>
            <a:ext cx="557784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Derives specific predictions</a:t>
            </a:r>
            <a:endParaRPr lang="en-US" sz="1200" dirty="0"/>
          </a:p>
        </p:txBody>
      </p:sp>
      <p:sp>
        <p:nvSpPr>
          <p:cNvPr id="41" name="Text 12"/>
          <p:cNvSpPr/>
          <p:nvPr/>
        </p:nvSpPr>
        <p:spPr>
          <a:xfrm>
            <a:off x="7219950" y="2933700"/>
            <a:ext cx="46482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Example: Using social cognitive theory to predict performance</a:t>
            </a:r>
            <a:endParaRPr lang="en-US" sz="1200" dirty="0"/>
          </a:p>
        </p:txBody>
      </p:sp>
      <p:sp>
        <p:nvSpPr>
          <p:cNvPr id="42" name="Text 13"/>
          <p:cNvSpPr/>
          <p:nvPr/>
        </p:nvSpPr>
        <p:spPr>
          <a:xfrm>
            <a:off x="7277100" y="3543300"/>
            <a:ext cx="4305300" cy="381000"/>
          </a:xfrm>
          <a:prstGeom prst="rect">
            <a:avLst/>
          </a:prstGeom>
          <a:noFill/>
          <a:ln/>
        </p:spPr>
        <p:txBody>
          <a:bodyPr vert="horz" wrap="square" lIns="0" tIns="0" rIns="0" bIns="0" rtlCol="0" anchor="t"/>
          <a:lstStyle/>
          <a:p>
            <a:pPr marL="0" indent="0">
              <a:lnSpc>
                <a:spcPts val="1500"/>
              </a:lnSpc>
              <a:buNone/>
            </a:pPr>
            <a:r>
              <a:rPr lang="en-US" sz="1050" i="1" dirty="0">
                <a:solidFill>
                  <a:srgbClr val="166534"/>
                </a:solidFill>
                <a:latin typeface="ui-sans-serif" pitchFamily="34" charset="0"/>
                <a:ea typeface="ui-sans-serif" pitchFamily="34" charset="-122"/>
                <a:cs typeface="ui-sans-serif" pitchFamily="34" charset="-120"/>
              </a:rPr>
              <a:t>"Deduction is the process of applying general principles to specific instances." — Logical Reasoning</a:t>
            </a:r>
            <a:endParaRPr lang="en-US" sz="1050" dirty="0"/>
          </a:p>
        </p:txBody>
      </p:sp>
      <p:sp>
        <p:nvSpPr>
          <p:cNvPr id="43" name="Text 14"/>
          <p:cNvSpPr/>
          <p:nvPr/>
        </p:nvSpPr>
        <p:spPr>
          <a:xfrm>
            <a:off x="495300" y="4381500"/>
            <a:ext cx="11201400" cy="266700"/>
          </a:xfrm>
          <a:prstGeom prst="rect">
            <a:avLst/>
          </a:prstGeom>
          <a:noFill/>
          <a:ln/>
        </p:spPr>
        <p:txBody>
          <a:bodyPr vert="horz" wrap="square" lIns="0" tIns="0" rIns="0" bIns="0" rtlCol="0" anchor="t"/>
          <a:lstStyle/>
          <a:p>
            <a:pPr marL="0" indent="0">
              <a:lnSpc>
                <a:spcPts val="2100"/>
              </a:lnSpc>
              <a:buNone/>
            </a:pPr>
            <a:r>
              <a:rPr lang="en-US" sz="1350" b="1" dirty="0">
                <a:solidFill>
                  <a:srgbClr val="1F2937"/>
                </a:solidFill>
                <a:latin typeface="ui-sans-serif" pitchFamily="34" charset="0"/>
                <a:ea typeface="ui-sans-serif" pitchFamily="34" charset="-122"/>
                <a:cs typeface="ui-sans-serif" pitchFamily="34" charset="-120"/>
              </a:rPr>
              <a:t>How Theories Evolve Over Time</a:t>
            </a:r>
            <a:endParaRPr lang="en-US" sz="1350" dirty="0"/>
          </a:p>
        </p:txBody>
      </p:sp>
      <p:sp>
        <p:nvSpPr>
          <p:cNvPr id="44" name="Text 15"/>
          <p:cNvSpPr/>
          <p:nvPr/>
        </p:nvSpPr>
        <p:spPr>
          <a:xfrm>
            <a:off x="388620" y="5086350"/>
            <a:ext cx="1737360" cy="190500"/>
          </a:xfrm>
          <a:prstGeom prst="rect">
            <a:avLst/>
          </a:prstGeom>
          <a:noFill/>
          <a:ln/>
        </p:spPr>
        <p:txBody>
          <a:bodyPr vert="horz" wrap="square" lIns="0" tIns="0" rIns="0" bIns="0" rtlCol="0" anchor="t"/>
          <a:lstStyle/>
          <a:p>
            <a:pPr marL="0" indent="0" algn="ctr">
              <a:lnSpc>
                <a:spcPts val="1500"/>
              </a:lnSpc>
              <a:buNone/>
            </a:pPr>
            <a:r>
              <a:rPr lang="en-US" sz="1050" dirty="0">
                <a:solidFill>
                  <a:srgbClr val="000000"/>
                </a:solidFill>
                <a:latin typeface="ui-sans-serif" pitchFamily="34" charset="0"/>
                <a:ea typeface="ui-sans-serif" pitchFamily="34" charset="-122"/>
                <a:cs typeface="ui-sans-serif" pitchFamily="34" charset="-120"/>
              </a:rPr>
              <a:t>Initial Theory</a:t>
            </a:r>
            <a:endParaRPr lang="en-US" sz="1050" dirty="0"/>
          </a:p>
        </p:txBody>
      </p:sp>
      <p:sp>
        <p:nvSpPr>
          <p:cNvPr id="45" name="Text 16"/>
          <p:cNvSpPr/>
          <p:nvPr/>
        </p:nvSpPr>
        <p:spPr>
          <a:xfrm>
            <a:off x="3614321" y="5086350"/>
            <a:ext cx="1737360" cy="190500"/>
          </a:xfrm>
          <a:prstGeom prst="rect">
            <a:avLst/>
          </a:prstGeom>
          <a:noFill/>
          <a:ln/>
        </p:spPr>
        <p:txBody>
          <a:bodyPr vert="horz" wrap="square" lIns="0" tIns="0" rIns="0" bIns="0" rtlCol="0" anchor="t"/>
          <a:lstStyle/>
          <a:p>
            <a:pPr marL="0" indent="0" algn="ctr">
              <a:lnSpc>
                <a:spcPts val="1500"/>
              </a:lnSpc>
              <a:buNone/>
            </a:pPr>
            <a:r>
              <a:rPr lang="en-US" sz="1050" dirty="0">
                <a:solidFill>
                  <a:srgbClr val="000000"/>
                </a:solidFill>
                <a:latin typeface="ui-sans-serif" pitchFamily="34" charset="0"/>
                <a:ea typeface="ui-sans-serif" pitchFamily="34" charset="-122"/>
                <a:cs typeface="ui-sans-serif" pitchFamily="34" charset="-120"/>
              </a:rPr>
              <a:t>Testing &amp; Refinement</a:t>
            </a:r>
            <a:endParaRPr lang="en-US" sz="1050" dirty="0"/>
          </a:p>
        </p:txBody>
      </p:sp>
      <p:sp>
        <p:nvSpPr>
          <p:cNvPr id="46" name="Text 17"/>
          <p:cNvSpPr/>
          <p:nvPr/>
        </p:nvSpPr>
        <p:spPr>
          <a:xfrm>
            <a:off x="6984802" y="4991100"/>
            <a:ext cx="1447800" cy="381000"/>
          </a:xfrm>
          <a:prstGeom prst="rect">
            <a:avLst/>
          </a:prstGeom>
          <a:noFill/>
          <a:ln/>
        </p:spPr>
        <p:txBody>
          <a:bodyPr vert="horz" wrap="square" lIns="0" tIns="0" rIns="0" bIns="0" rtlCol="0" anchor="t"/>
          <a:lstStyle/>
          <a:p>
            <a:pPr marL="0" indent="0" algn="ctr">
              <a:lnSpc>
                <a:spcPts val="1500"/>
              </a:lnSpc>
              <a:buNone/>
            </a:pPr>
            <a:r>
              <a:rPr lang="en-US" sz="1050" dirty="0">
                <a:solidFill>
                  <a:srgbClr val="000000"/>
                </a:solidFill>
                <a:latin typeface="ui-sans-serif" pitchFamily="34" charset="0"/>
                <a:ea typeface="ui-sans-serif" pitchFamily="34" charset="-122"/>
                <a:cs typeface="ui-sans-serif" pitchFamily="34" charset="-120"/>
              </a:rPr>
              <a:t>Integration &amp; Expansion</a:t>
            </a:r>
            <a:endParaRPr lang="en-US" sz="1050" dirty="0"/>
          </a:p>
        </p:txBody>
      </p:sp>
      <p:sp>
        <p:nvSpPr>
          <p:cNvPr id="47" name="Text 18"/>
          <p:cNvSpPr/>
          <p:nvPr/>
        </p:nvSpPr>
        <p:spPr>
          <a:xfrm>
            <a:off x="10065722" y="5086350"/>
            <a:ext cx="1737360" cy="190500"/>
          </a:xfrm>
          <a:prstGeom prst="rect">
            <a:avLst/>
          </a:prstGeom>
          <a:noFill/>
          <a:ln/>
        </p:spPr>
        <p:txBody>
          <a:bodyPr vert="horz" wrap="square" lIns="0" tIns="0" rIns="0" bIns="0" rtlCol="0" anchor="t"/>
          <a:lstStyle/>
          <a:p>
            <a:pPr marL="0" indent="0" algn="ctr">
              <a:lnSpc>
                <a:spcPts val="1500"/>
              </a:lnSpc>
              <a:buNone/>
            </a:pPr>
            <a:r>
              <a:rPr lang="en-US" sz="1050" dirty="0">
                <a:solidFill>
                  <a:srgbClr val="000000"/>
                </a:solidFill>
                <a:latin typeface="ui-sans-serif" pitchFamily="34" charset="0"/>
                <a:ea typeface="ui-sans-serif" pitchFamily="34" charset="-122"/>
                <a:cs typeface="ui-sans-serif" pitchFamily="34" charset="-120"/>
              </a:rPr>
              <a:t>New Theory</a:t>
            </a:r>
            <a:endParaRPr lang="en-US" sz="1050" dirty="0"/>
          </a:p>
        </p:txBody>
      </p:sp>
      <p:sp>
        <p:nvSpPr>
          <p:cNvPr id="48" name="Text 19"/>
          <p:cNvSpPr/>
          <p:nvPr/>
        </p:nvSpPr>
        <p:spPr>
          <a:xfrm>
            <a:off x="381000" y="6591300"/>
            <a:ext cx="3757077"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Theory Development: Induction and Deduction</a:t>
            </a:r>
            <a:endParaRPr lang="en-US" sz="1050" dirty="0"/>
          </a:p>
        </p:txBody>
      </p:sp>
      <p:sp>
        <p:nvSpPr>
          <p:cNvPr id="49" name="Text 20"/>
          <p:cNvSpPr/>
          <p:nvPr/>
        </p:nvSpPr>
        <p:spPr>
          <a:xfrm>
            <a:off x="11511409" y="6591300"/>
            <a:ext cx="35950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6/10</a:t>
            </a:r>
            <a:endParaRPr lang="en-US" sz="10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58000"/>
          </a:xfrm>
          <a:prstGeom prst="rect">
            <a:avLst/>
          </a:prstGeom>
        </p:spPr>
      </p:pic>
      <p:pic>
        <p:nvPicPr>
          <p:cNvPr id="3" name="Image 1" descr="preencoded.png"/>
          <p:cNvPicPr>
            <a:picLocks noChangeAspect="1"/>
          </p:cNvPicPr>
          <p:nvPr/>
        </p:nvPicPr>
        <p:blipFill>
          <a:blip r:embed="rId4"/>
          <a:stretch>
            <a:fillRect/>
          </a:stretch>
        </p:blipFill>
        <p:spPr>
          <a:xfrm>
            <a:off x="0" y="0"/>
            <a:ext cx="12192000" cy="647700"/>
          </a:xfrm>
          <a:prstGeom prst="rect">
            <a:avLst/>
          </a:prstGeom>
        </p:spPr>
      </p:pic>
      <p:pic>
        <p:nvPicPr>
          <p:cNvPr id="4" name="Image 2" descr="preencoded.png"/>
          <p:cNvPicPr>
            <a:picLocks noChangeAspect="1"/>
          </p:cNvPicPr>
          <p:nvPr/>
        </p:nvPicPr>
        <p:blipFill>
          <a:blip r:embed="rId5"/>
          <a:stretch>
            <a:fillRect/>
          </a:stretch>
        </p:blipFill>
        <p:spPr>
          <a:xfrm>
            <a:off x="381000" y="1600200"/>
            <a:ext cx="190500" cy="190500"/>
          </a:xfrm>
          <a:prstGeom prst="rect">
            <a:avLst/>
          </a:prstGeom>
        </p:spPr>
      </p:pic>
      <p:pic>
        <p:nvPicPr>
          <p:cNvPr id="5" name="Image 3" descr="preencoded.png"/>
          <p:cNvPicPr>
            <a:picLocks noChangeAspect="1"/>
          </p:cNvPicPr>
          <p:nvPr/>
        </p:nvPicPr>
        <p:blipFill>
          <a:blip r:embed="rId6"/>
          <a:stretch>
            <a:fillRect/>
          </a:stretch>
        </p:blipFill>
        <p:spPr>
          <a:xfrm>
            <a:off x="381000" y="1943100"/>
            <a:ext cx="5562600" cy="1562100"/>
          </a:xfrm>
          <a:prstGeom prst="rect">
            <a:avLst/>
          </a:prstGeom>
        </p:spPr>
      </p:pic>
      <p:pic>
        <p:nvPicPr>
          <p:cNvPr id="6" name="Image 4" descr="preencoded.png"/>
          <p:cNvPicPr>
            <a:picLocks noChangeAspect="1"/>
          </p:cNvPicPr>
          <p:nvPr/>
        </p:nvPicPr>
        <p:blipFill>
          <a:blip r:embed="rId7"/>
          <a:stretch>
            <a:fillRect/>
          </a:stretch>
        </p:blipFill>
        <p:spPr>
          <a:xfrm>
            <a:off x="533400" y="2095500"/>
            <a:ext cx="228600" cy="304800"/>
          </a:xfrm>
          <a:prstGeom prst="rect">
            <a:avLst/>
          </a:prstGeom>
        </p:spPr>
      </p:pic>
      <p:pic>
        <p:nvPicPr>
          <p:cNvPr id="7" name="Image 5" descr="preencoded.png"/>
          <p:cNvPicPr>
            <a:picLocks noChangeAspect="1"/>
          </p:cNvPicPr>
          <p:nvPr/>
        </p:nvPicPr>
        <p:blipFill>
          <a:blip r:embed="rId8"/>
          <a:stretch>
            <a:fillRect/>
          </a:stretch>
        </p:blipFill>
        <p:spPr>
          <a:xfrm>
            <a:off x="1733550" y="2781300"/>
            <a:ext cx="228600" cy="304800"/>
          </a:xfrm>
          <a:prstGeom prst="rect">
            <a:avLst/>
          </a:prstGeom>
        </p:spPr>
      </p:pic>
      <p:pic>
        <p:nvPicPr>
          <p:cNvPr id="8" name="Image 6" descr="preencoded.png"/>
          <p:cNvPicPr>
            <a:picLocks noChangeAspect="1"/>
          </p:cNvPicPr>
          <p:nvPr/>
        </p:nvPicPr>
        <p:blipFill>
          <a:blip r:embed="rId9"/>
          <a:stretch>
            <a:fillRect/>
          </a:stretch>
        </p:blipFill>
        <p:spPr>
          <a:xfrm>
            <a:off x="4376738" y="2781300"/>
            <a:ext cx="200025" cy="304800"/>
          </a:xfrm>
          <a:prstGeom prst="rect">
            <a:avLst/>
          </a:prstGeom>
        </p:spPr>
      </p:pic>
      <p:pic>
        <p:nvPicPr>
          <p:cNvPr id="9" name="Image 7" descr="preencoded.png"/>
          <p:cNvPicPr>
            <a:picLocks noChangeAspect="1"/>
          </p:cNvPicPr>
          <p:nvPr/>
        </p:nvPicPr>
        <p:blipFill>
          <a:blip r:embed="rId10"/>
          <a:stretch>
            <a:fillRect/>
          </a:stretch>
        </p:blipFill>
        <p:spPr>
          <a:xfrm>
            <a:off x="381000" y="3657600"/>
            <a:ext cx="5562600" cy="1790700"/>
          </a:xfrm>
          <a:prstGeom prst="rect">
            <a:avLst/>
          </a:prstGeom>
        </p:spPr>
      </p:pic>
      <p:pic>
        <p:nvPicPr>
          <p:cNvPr id="10" name="Image 8" descr="preencoded.png"/>
          <p:cNvPicPr>
            <a:picLocks noChangeAspect="1"/>
          </p:cNvPicPr>
          <p:nvPr/>
        </p:nvPicPr>
        <p:blipFill>
          <a:blip r:embed="rId11"/>
          <a:stretch>
            <a:fillRect/>
          </a:stretch>
        </p:blipFill>
        <p:spPr>
          <a:xfrm>
            <a:off x="533400" y="3810000"/>
            <a:ext cx="285750" cy="304800"/>
          </a:xfrm>
          <a:prstGeom prst="rect">
            <a:avLst/>
          </a:prstGeom>
        </p:spPr>
      </p:pic>
      <p:pic>
        <p:nvPicPr>
          <p:cNvPr id="11" name="Image 9" descr="preencoded.png"/>
          <p:cNvPicPr>
            <a:picLocks noChangeAspect="1"/>
          </p:cNvPicPr>
          <p:nvPr/>
        </p:nvPicPr>
        <p:blipFill>
          <a:blip r:embed="rId12"/>
          <a:stretch>
            <a:fillRect/>
          </a:stretch>
        </p:blipFill>
        <p:spPr>
          <a:xfrm>
            <a:off x="1747838" y="4724400"/>
            <a:ext cx="200025" cy="304800"/>
          </a:xfrm>
          <a:prstGeom prst="rect">
            <a:avLst/>
          </a:prstGeom>
        </p:spPr>
      </p:pic>
      <p:pic>
        <p:nvPicPr>
          <p:cNvPr id="12" name="Image 10" descr="preencoded.png"/>
          <p:cNvPicPr>
            <a:picLocks noChangeAspect="1"/>
          </p:cNvPicPr>
          <p:nvPr/>
        </p:nvPicPr>
        <p:blipFill>
          <a:blip r:embed="rId13"/>
          <a:stretch>
            <a:fillRect/>
          </a:stretch>
        </p:blipFill>
        <p:spPr>
          <a:xfrm>
            <a:off x="4348163" y="4724400"/>
            <a:ext cx="257175" cy="304800"/>
          </a:xfrm>
          <a:prstGeom prst="rect">
            <a:avLst/>
          </a:prstGeom>
        </p:spPr>
      </p:pic>
      <p:pic>
        <p:nvPicPr>
          <p:cNvPr id="13" name="Image 11" descr="preencoded.png"/>
          <p:cNvPicPr>
            <a:picLocks noChangeAspect="1"/>
          </p:cNvPicPr>
          <p:nvPr/>
        </p:nvPicPr>
        <p:blipFill>
          <a:blip r:embed="rId14"/>
          <a:stretch>
            <a:fillRect/>
          </a:stretch>
        </p:blipFill>
        <p:spPr>
          <a:xfrm>
            <a:off x="6248400" y="1600200"/>
            <a:ext cx="190500" cy="190500"/>
          </a:xfrm>
          <a:prstGeom prst="rect">
            <a:avLst/>
          </a:prstGeom>
        </p:spPr>
      </p:pic>
      <p:pic>
        <p:nvPicPr>
          <p:cNvPr id="14" name="Image 12" descr="preencoded.png"/>
          <p:cNvPicPr>
            <a:picLocks noChangeAspect="1"/>
          </p:cNvPicPr>
          <p:nvPr/>
        </p:nvPicPr>
        <p:blipFill>
          <a:blip r:embed="rId15"/>
          <a:stretch>
            <a:fillRect/>
          </a:stretch>
        </p:blipFill>
        <p:spPr>
          <a:xfrm>
            <a:off x="6248400" y="1943100"/>
            <a:ext cx="5562600" cy="3162300"/>
          </a:xfrm>
          <a:prstGeom prst="rect">
            <a:avLst/>
          </a:prstGeom>
        </p:spPr>
      </p:pic>
      <p:pic>
        <p:nvPicPr>
          <p:cNvPr id="15" name="Image 13" descr="preencoded.png"/>
          <p:cNvPicPr>
            <a:picLocks noChangeAspect="1"/>
          </p:cNvPicPr>
          <p:nvPr/>
        </p:nvPicPr>
        <p:blipFill>
          <a:blip r:embed="rId16"/>
          <a:stretch>
            <a:fillRect/>
          </a:stretch>
        </p:blipFill>
        <p:spPr>
          <a:xfrm>
            <a:off x="6438900" y="2171700"/>
            <a:ext cx="152400" cy="152400"/>
          </a:xfrm>
          <a:prstGeom prst="rect">
            <a:avLst/>
          </a:prstGeom>
        </p:spPr>
      </p:pic>
      <p:pic>
        <p:nvPicPr>
          <p:cNvPr id="16" name="Image 14" descr="preencoded.png"/>
          <p:cNvPicPr>
            <a:picLocks noChangeAspect="1"/>
          </p:cNvPicPr>
          <p:nvPr/>
        </p:nvPicPr>
        <p:blipFill>
          <a:blip r:embed="rId16"/>
          <a:stretch>
            <a:fillRect/>
          </a:stretch>
        </p:blipFill>
        <p:spPr>
          <a:xfrm>
            <a:off x="6438900" y="2895600"/>
            <a:ext cx="152400" cy="152400"/>
          </a:xfrm>
          <a:prstGeom prst="rect">
            <a:avLst/>
          </a:prstGeom>
        </p:spPr>
      </p:pic>
      <p:pic>
        <p:nvPicPr>
          <p:cNvPr id="17" name="Image 15" descr="preencoded.png"/>
          <p:cNvPicPr>
            <a:picLocks noChangeAspect="1"/>
          </p:cNvPicPr>
          <p:nvPr/>
        </p:nvPicPr>
        <p:blipFill>
          <a:blip r:embed="rId17"/>
          <a:stretch>
            <a:fillRect/>
          </a:stretch>
        </p:blipFill>
        <p:spPr>
          <a:xfrm>
            <a:off x="6438900" y="3619500"/>
            <a:ext cx="114300" cy="152400"/>
          </a:xfrm>
          <a:prstGeom prst="rect">
            <a:avLst/>
          </a:prstGeom>
        </p:spPr>
      </p:pic>
      <p:pic>
        <p:nvPicPr>
          <p:cNvPr id="18" name="Image 16" descr="preencoded.png"/>
          <p:cNvPicPr>
            <a:picLocks noChangeAspect="1"/>
          </p:cNvPicPr>
          <p:nvPr/>
        </p:nvPicPr>
        <p:blipFill>
          <a:blip r:embed="rId18"/>
          <a:stretch>
            <a:fillRect/>
          </a:stretch>
        </p:blipFill>
        <p:spPr>
          <a:xfrm>
            <a:off x="6438900" y="4343400"/>
            <a:ext cx="152400" cy="152400"/>
          </a:xfrm>
          <a:prstGeom prst="rect">
            <a:avLst/>
          </a:prstGeom>
        </p:spPr>
      </p:pic>
      <p:pic>
        <p:nvPicPr>
          <p:cNvPr id="19" name="Image 17" descr="preencoded.png"/>
          <p:cNvPicPr>
            <a:picLocks noChangeAspect="1"/>
          </p:cNvPicPr>
          <p:nvPr/>
        </p:nvPicPr>
        <p:blipFill>
          <a:blip r:embed="rId19"/>
          <a:stretch>
            <a:fillRect/>
          </a:stretch>
        </p:blipFill>
        <p:spPr>
          <a:xfrm>
            <a:off x="0" y="6515100"/>
            <a:ext cx="12192000" cy="342900"/>
          </a:xfrm>
          <a:prstGeom prst="rect">
            <a:avLst/>
          </a:prstGeom>
        </p:spPr>
      </p:pic>
      <p:sp>
        <p:nvSpPr>
          <p:cNvPr id="20" name="Text 0"/>
          <p:cNvSpPr/>
          <p:nvPr/>
        </p:nvSpPr>
        <p:spPr>
          <a:xfrm>
            <a:off x="381000" y="152400"/>
            <a:ext cx="13716000" cy="342900"/>
          </a:xfrm>
          <a:prstGeom prst="rect">
            <a:avLst/>
          </a:prstGeom>
          <a:noFill/>
          <a:ln/>
        </p:spPr>
        <p:txBody>
          <a:bodyPr vert="horz" wrap="square" lIns="0" tIns="0" rIns="0" bIns="0" rtlCol="0" anchor="t"/>
          <a:lstStyle/>
          <a:p>
            <a:pPr marL="0" indent="0">
              <a:lnSpc>
                <a:spcPts val="2700"/>
              </a:lnSpc>
              <a:buNone/>
            </a:pPr>
            <a:r>
              <a:rPr lang="en-US" sz="2250" b="1" dirty="0">
                <a:solidFill>
                  <a:srgbClr val="FFFFFF"/>
                </a:solidFill>
                <a:latin typeface="ui-sans-serif" pitchFamily="34" charset="0"/>
                <a:ea typeface="ui-sans-serif" pitchFamily="34" charset="-122"/>
                <a:cs typeface="ui-sans-serif" pitchFamily="34" charset="-120"/>
              </a:rPr>
              <a:t>Theory-Method Alignment: Ensuring Coherence</a:t>
            </a:r>
            <a:endParaRPr lang="en-US" sz="2250" dirty="0"/>
          </a:p>
        </p:txBody>
      </p:sp>
      <p:sp>
        <p:nvSpPr>
          <p:cNvPr id="21" name="Text 1"/>
          <p:cNvSpPr/>
          <p:nvPr/>
        </p:nvSpPr>
        <p:spPr>
          <a:xfrm>
            <a:off x="381000" y="800100"/>
            <a:ext cx="11430000" cy="533400"/>
          </a:xfrm>
          <a:prstGeom prst="rect">
            <a:avLst/>
          </a:prstGeom>
          <a:noFill/>
          <a:ln/>
        </p:spPr>
        <p:txBody>
          <a:bodyPr vert="horz" wrap="square" lIns="0" tIns="0" rIns="0" bIns="0" rtlCol="0" anchor="t"/>
          <a:lstStyle/>
          <a:p>
            <a:pPr marL="0" indent="0">
              <a:lnSpc>
                <a:spcPts val="2100"/>
              </a:lnSpc>
              <a:buNone/>
            </a:pPr>
            <a:r>
              <a:rPr lang="en-US" sz="1350" dirty="0">
                <a:solidFill>
                  <a:srgbClr val="374151"/>
                </a:solidFill>
                <a:latin typeface="ui-sans-serif" pitchFamily="34" charset="0"/>
                <a:ea typeface="ui-sans-serif" pitchFamily="34" charset="-122"/>
                <a:cs typeface="ui-sans-serif" pitchFamily="34" charset="-120"/>
              </a:rPr>
              <a:t>The alignment between theoretical framework and research method is critical for methodological coherence. The method must be appropriate for testing the theory's propositions and addressing its underlying assumptions.</a:t>
            </a:r>
            <a:endParaRPr lang="en-US" sz="1350" dirty="0"/>
          </a:p>
        </p:txBody>
      </p:sp>
      <p:sp>
        <p:nvSpPr>
          <p:cNvPr id="22" name="Text 2"/>
          <p:cNvSpPr/>
          <p:nvPr/>
        </p:nvSpPr>
        <p:spPr>
          <a:xfrm>
            <a:off x="647700" y="1562100"/>
            <a:ext cx="5562600"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Proper Alignment</a:t>
            </a:r>
            <a:endParaRPr lang="en-US" sz="1500" dirty="0"/>
          </a:p>
        </p:txBody>
      </p:sp>
      <p:sp>
        <p:nvSpPr>
          <p:cNvPr id="23" name="Text 3"/>
          <p:cNvSpPr/>
          <p:nvPr/>
        </p:nvSpPr>
        <p:spPr>
          <a:xfrm>
            <a:off x="876300" y="2114550"/>
            <a:ext cx="1954351" cy="266700"/>
          </a:xfrm>
          <a:prstGeom prst="rect">
            <a:avLst/>
          </a:prstGeom>
          <a:noFill/>
          <a:ln/>
        </p:spPr>
        <p:txBody>
          <a:bodyPr vert="horz" wrap="square" lIns="0" tIns="0" rIns="0" bIns="0" rtlCol="0" anchor="t"/>
          <a:lstStyle/>
          <a:p>
            <a:pPr marL="0" indent="0">
              <a:lnSpc>
                <a:spcPts val="2100"/>
              </a:lnSpc>
              <a:buNone/>
            </a:pPr>
            <a:r>
              <a:rPr lang="en-US" sz="1350" b="1" dirty="0">
                <a:solidFill>
                  <a:srgbClr val="1F2937"/>
                </a:solidFill>
                <a:latin typeface="ui-sans-serif" pitchFamily="34" charset="0"/>
                <a:ea typeface="ui-sans-serif" pitchFamily="34" charset="-122"/>
                <a:cs typeface="ui-sans-serif" pitchFamily="34" charset="-120"/>
              </a:rPr>
              <a:t>Positivist Theory</a:t>
            </a:r>
            <a:endParaRPr lang="en-US" sz="1350" dirty="0"/>
          </a:p>
        </p:txBody>
      </p:sp>
      <p:sp>
        <p:nvSpPr>
          <p:cNvPr id="24" name="Text 4"/>
          <p:cNvSpPr/>
          <p:nvPr/>
        </p:nvSpPr>
        <p:spPr>
          <a:xfrm>
            <a:off x="1401202" y="2495550"/>
            <a:ext cx="1550372" cy="180975"/>
          </a:xfrm>
          <a:prstGeom prst="rect">
            <a:avLst/>
          </a:prstGeom>
          <a:noFill/>
          <a:ln/>
        </p:spPr>
        <p:txBody>
          <a:bodyPr vert="horz" wrap="square" lIns="0" tIns="0" rIns="0" bIns="0" rtlCol="0" anchor="t"/>
          <a:lstStyle/>
          <a:p>
            <a:pPr marL="0" indent="0" algn="ctr">
              <a:lnSpc>
                <a:spcPts val="1800"/>
              </a:lnSpc>
              <a:buNone/>
            </a:pPr>
            <a:r>
              <a:rPr lang="en-US" sz="1200" dirty="0">
                <a:solidFill>
                  <a:srgbClr val="1D4ED8"/>
                </a:solidFill>
                <a:latin typeface="ui-sans-serif" pitchFamily="34" charset="0"/>
                <a:ea typeface="ui-sans-serif" pitchFamily="34" charset="-122"/>
                <a:cs typeface="ui-sans-serif" pitchFamily="34" charset="-120"/>
              </a:rPr>
              <a:t>Objective Reality</a:t>
            </a:r>
            <a:endParaRPr lang="en-US" sz="1200" dirty="0"/>
          </a:p>
        </p:txBody>
      </p:sp>
      <p:sp>
        <p:nvSpPr>
          <p:cNvPr id="25" name="Text 5"/>
          <p:cNvSpPr/>
          <p:nvPr/>
        </p:nvSpPr>
        <p:spPr>
          <a:xfrm>
            <a:off x="3162136" y="2495550"/>
            <a:ext cx="1971854" cy="180975"/>
          </a:xfrm>
          <a:prstGeom prst="rect">
            <a:avLst/>
          </a:prstGeom>
          <a:noFill/>
          <a:ln/>
        </p:spPr>
        <p:txBody>
          <a:bodyPr vert="horz" wrap="square" lIns="0" tIns="0" rIns="0" bIns="0" rtlCol="0" anchor="t"/>
          <a:lstStyle/>
          <a:p>
            <a:pPr marL="0" indent="0" algn="ctr">
              <a:lnSpc>
                <a:spcPts val="1800"/>
              </a:lnSpc>
              <a:buNone/>
            </a:pPr>
            <a:r>
              <a:rPr lang="en-US" sz="1200" dirty="0">
                <a:solidFill>
                  <a:srgbClr val="1D4ED8"/>
                </a:solidFill>
                <a:latin typeface="ui-sans-serif" pitchFamily="34" charset="0"/>
                <a:ea typeface="ui-sans-serif" pitchFamily="34" charset="-122"/>
                <a:cs typeface="ui-sans-serif" pitchFamily="34" charset="-120"/>
              </a:rPr>
              <a:t>measurable variables</a:t>
            </a:r>
            <a:endParaRPr lang="en-US" sz="1200" dirty="0"/>
          </a:p>
        </p:txBody>
      </p:sp>
      <p:sp>
        <p:nvSpPr>
          <p:cNvPr id="26" name="Text 6"/>
          <p:cNvSpPr/>
          <p:nvPr/>
        </p:nvSpPr>
        <p:spPr>
          <a:xfrm>
            <a:off x="7620" y="3162300"/>
            <a:ext cx="6309360" cy="190500"/>
          </a:xfrm>
          <a:prstGeom prst="rect">
            <a:avLst/>
          </a:prstGeom>
          <a:noFill/>
          <a:ln/>
        </p:spPr>
        <p:txBody>
          <a:bodyPr vert="horz" wrap="square" lIns="0" tIns="0" rIns="0" bIns="0" rtlCol="0" anchor="t"/>
          <a:lstStyle/>
          <a:p>
            <a:pPr marL="0" indent="0" algn="ctr">
              <a:lnSpc>
                <a:spcPts val="1500"/>
              </a:lnSpc>
              <a:buNone/>
            </a:pPr>
            <a:r>
              <a:rPr lang="en-US" sz="1050" dirty="0">
                <a:solidFill>
                  <a:srgbClr val="4B5563"/>
                </a:solidFill>
                <a:latin typeface="ui-sans-serif" pitchFamily="34" charset="0"/>
                <a:ea typeface="ui-sans-serif" pitchFamily="34" charset="-122"/>
                <a:cs typeface="ui-sans-serif" pitchFamily="34" charset="-120"/>
              </a:rPr>
              <a:t>Quantitative methods: surveys, experiments, statistical modeling</a:t>
            </a:r>
            <a:endParaRPr lang="en-US" sz="1050" dirty="0"/>
          </a:p>
        </p:txBody>
      </p:sp>
      <p:sp>
        <p:nvSpPr>
          <p:cNvPr id="27" name="Text 7"/>
          <p:cNvSpPr/>
          <p:nvPr/>
        </p:nvSpPr>
        <p:spPr>
          <a:xfrm>
            <a:off x="933450" y="3829050"/>
            <a:ext cx="2419945" cy="266700"/>
          </a:xfrm>
          <a:prstGeom prst="rect">
            <a:avLst/>
          </a:prstGeom>
          <a:noFill/>
          <a:ln/>
        </p:spPr>
        <p:txBody>
          <a:bodyPr vert="horz" wrap="square" lIns="0" tIns="0" rIns="0" bIns="0" rtlCol="0" anchor="t"/>
          <a:lstStyle/>
          <a:p>
            <a:pPr marL="0" indent="0">
              <a:lnSpc>
                <a:spcPts val="2100"/>
              </a:lnSpc>
              <a:buNone/>
            </a:pPr>
            <a:r>
              <a:rPr lang="en-US" sz="1350" b="1" dirty="0">
                <a:solidFill>
                  <a:srgbClr val="1F2937"/>
                </a:solidFill>
                <a:latin typeface="ui-sans-serif" pitchFamily="34" charset="0"/>
                <a:ea typeface="ui-sans-serif" pitchFamily="34" charset="-122"/>
                <a:cs typeface="ui-sans-serif" pitchFamily="34" charset="-120"/>
              </a:rPr>
              <a:t>Interpretivist Theory</a:t>
            </a:r>
            <a:endParaRPr lang="en-US" sz="1350" dirty="0"/>
          </a:p>
        </p:txBody>
      </p:sp>
      <p:sp>
        <p:nvSpPr>
          <p:cNvPr id="28" name="Text 8"/>
          <p:cNvSpPr/>
          <p:nvPr/>
        </p:nvSpPr>
        <p:spPr>
          <a:xfrm>
            <a:off x="1395710" y="4210050"/>
            <a:ext cx="1561505" cy="409575"/>
          </a:xfrm>
          <a:prstGeom prst="rect">
            <a:avLst/>
          </a:prstGeom>
          <a:noFill/>
          <a:ln/>
        </p:spPr>
        <p:txBody>
          <a:bodyPr vert="horz" wrap="square" lIns="0" tIns="0" rIns="0" bIns="0" rtlCol="0" anchor="t"/>
          <a:lstStyle/>
          <a:p>
            <a:pPr marL="0" indent="0" algn="ctr">
              <a:lnSpc>
                <a:spcPts val="1800"/>
              </a:lnSpc>
              <a:buNone/>
            </a:pPr>
            <a:r>
              <a:rPr lang="en-US" sz="1200" dirty="0">
                <a:solidFill>
                  <a:srgbClr val="15803D"/>
                </a:solidFill>
                <a:latin typeface="ui-sans-serif" pitchFamily="34" charset="0"/>
                <a:ea typeface="ui-sans-serif" pitchFamily="34" charset="-122"/>
                <a:cs typeface="ui-sans-serif" pitchFamily="34" charset="-120"/>
              </a:rPr>
              <a:t>Socially Constructed Reality</a:t>
            </a:r>
            <a:endParaRPr lang="en-US" sz="1200" dirty="0"/>
          </a:p>
        </p:txBody>
      </p:sp>
      <p:sp>
        <p:nvSpPr>
          <p:cNvPr id="29" name="Text 9"/>
          <p:cNvSpPr/>
          <p:nvPr/>
        </p:nvSpPr>
        <p:spPr>
          <a:xfrm>
            <a:off x="3203391" y="4324350"/>
            <a:ext cx="1889343" cy="180975"/>
          </a:xfrm>
          <a:prstGeom prst="rect">
            <a:avLst/>
          </a:prstGeom>
          <a:noFill/>
          <a:ln/>
        </p:spPr>
        <p:txBody>
          <a:bodyPr vert="horz" wrap="square" lIns="0" tIns="0" rIns="0" bIns="0" rtlCol="0" anchor="t"/>
          <a:lstStyle/>
          <a:p>
            <a:pPr marL="0" indent="0" algn="ctr">
              <a:lnSpc>
                <a:spcPts val="1800"/>
              </a:lnSpc>
              <a:buNone/>
            </a:pPr>
            <a:r>
              <a:rPr lang="en-US" sz="1200" dirty="0">
                <a:solidFill>
                  <a:srgbClr val="15803D"/>
                </a:solidFill>
                <a:latin typeface="ui-sans-serif" pitchFamily="34" charset="0"/>
                <a:ea typeface="ui-sans-serif" pitchFamily="34" charset="-122"/>
                <a:cs typeface="ui-sans-serif" pitchFamily="34" charset="-120"/>
              </a:rPr>
              <a:t>subjective meanings</a:t>
            </a:r>
            <a:endParaRPr lang="en-US" sz="1200" dirty="0"/>
          </a:p>
        </p:txBody>
      </p:sp>
      <p:sp>
        <p:nvSpPr>
          <p:cNvPr id="30" name="Text 10"/>
          <p:cNvSpPr/>
          <p:nvPr/>
        </p:nvSpPr>
        <p:spPr>
          <a:xfrm>
            <a:off x="7620" y="5105400"/>
            <a:ext cx="6309360" cy="190500"/>
          </a:xfrm>
          <a:prstGeom prst="rect">
            <a:avLst/>
          </a:prstGeom>
          <a:noFill/>
          <a:ln/>
        </p:spPr>
        <p:txBody>
          <a:bodyPr vert="horz" wrap="square" lIns="0" tIns="0" rIns="0" bIns="0" rtlCol="0" anchor="t"/>
          <a:lstStyle/>
          <a:p>
            <a:pPr marL="0" indent="0" algn="ctr">
              <a:lnSpc>
                <a:spcPts val="1500"/>
              </a:lnSpc>
              <a:buNone/>
            </a:pPr>
            <a:r>
              <a:rPr lang="en-US" sz="1050" dirty="0">
                <a:solidFill>
                  <a:srgbClr val="4B5563"/>
                </a:solidFill>
                <a:latin typeface="ui-sans-serif" pitchFamily="34" charset="0"/>
                <a:ea typeface="ui-sans-serif" pitchFamily="34" charset="-122"/>
                <a:cs typeface="ui-sans-serif" pitchFamily="34" charset="-120"/>
              </a:rPr>
              <a:t>Qualitative methods: interviews, ethnography, narrative analysis</a:t>
            </a:r>
            <a:endParaRPr lang="en-US" sz="1050" dirty="0"/>
          </a:p>
        </p:txBody>
      </p:sp>
      <p:sp>
        <p:nvSpPr>
          <p:cNvPr id="31" name="Text 11"/>
          <p:cNvSpPr/>
          <p:nvPr/>
        </p:nvSpPr>
        <p:spPr>
          <a:xfrm>
            <a:off x="6515100" y="1562100"/>
            <a:ext cx="6675120"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Misalignment Consequences</a:t>
            </a:r>
            <a:endParaRPr lang="en-US" sz="1500" dirty="0"/>
          </a:p>
        </p:txBody>
      </p:sp>
      <p:sp>
        <p:nvSpPr>
          <p:cNvPr id="32" name="Text 12"/>
          <p:cNvSpPr/>
          <p:nvPr/>
        </p:nvSpPr>
        <p:spPr>
          <a:xfrm>
            <a:off x="6705600" y="2152650"/>
            <a:ext cx="2345650" cy="180975"/>
          </a:xfrm>
          <a:prstGeom prst="rect">
            <a:avLst/>
          </a:prstGeom>
          <a:noFill/>
          <a:ln/>
        </p:spPr>
        <p:txBody>
          <a:bodyPr vert="horz" wrap="square" lIns="0" tIns="0" rIns="0" bIns="0" rtlCol="0" anchor="t"/>
          <a:lstStyle/>
          <a:p>
            <a:pPr marL="0" indent="0" algn="l">
              <a:lnSpc>
                <a:spcPts val="1800"/>
              </a:lnSpc>
              <a:buNone/>
            </a:pPr>
            <a:r>
              <a:rPr lang="en-US" sz="1200" b="1" dirty="0">
                <a:solidFill>
                  <a:srgbClr val="000000"/>
                </a:solidFill>
                <a:latin typeface="ui-sans-serif" pitchFamily="34" charset="0"/>
                <a:ea typeface="ui-sans-serif" pitchFamily="34" charset="-122"/>
                <a:cs typeface="ui-sans-serif" pitchFamily="34" charset="-120"/>
              </a:rPr>
              <a:t>Undermines credibility</a:t>
            </a:r>
            <a:endParaRPr lang="en-US" sz="1200" dirty="0"/>
          </a:p>
        </p:txBody>
      </p:sp>
      <p:sp>
        <p:nvSpPr>
          <p:cNvPr id="33" name="Text 13"/>
          <p:cNvSpPr/>
          <p:nvPr/>
        </p:nvSpPr>
        <p:spPr>
          <a:xfrm>
            <a:off x="6705600" y="2362200"/>
            <a:ext cx="4914900" cy="381000"/>
          </a:xfrm>
          <a:prstGeom prst="rect">
            <a:avLst/>
          </a:prstGeom>
          <a:noFill/>
          <a:ln/>
        </p:spPr>
        <p:txBody>
          <a:bodyPr vert="horz" wrap="square" lIns="0" tIns="0" rIns="0" bIns="0" rtlCol="0" anchor="t"/>
          <a:lstStyle/>
          <a:p>
            <a:pPr marL="0" indent="0" algn="l">
              <a:lnSpc>
                <a:spcPts val="1500"/>
              </a:lnSpc>
              <a:buNone/>
            </a:pPr>
            <a:r>
              <a:rPr lang="en-US" sz="1050" dirty="0">
                <a:solidFill>
                  <a:srgbClr val="4B5563"/>
                </a:solidFill>
                <a:latin typeface="ui-sans-serif" pitchFamily="34" charset="0"/>
                <a:ea typeface="ui-sans-serif" pitchFamily="34" charset="-122"/>
                <a:cs typeface="ui-sans-serif" pitchFamily="34" charset="-120"/>
              </a:rPr>
              <a:t>Attempting to test a theory about lived experiences using only statistical analysis results in superficial understanding</a:t>
            </a:r>
            <a:endParaRPr lang="en-US" sz="1050" dirty="0"/>
          </a:p>
        </p:txBody>
      </p:sp>
      <p:sp>
        <p:nvSpPr>
          <p:cNvPr id="34" name="Text 14"/>
          <p:cNvSpPr/>
          <p:nvPr/>
        </p:nvSpPr>
        <p:spPr>
          <a:xfrm>
            <a:off x="6705600" y="2876550"/>
            <a:ext cx="2384227" cy="180975"/>
          </a:xfrm>
          <a:prstGeom prst="rect">
            <a:avLst/>
          </a:prstGeom>
          <a:noFill/>
          <a:ln/>
        </p:spPr>
        <p:txBody>
          <a:bodyPr vert="horz" wrap="square" lIns="0" tIns="0" rIns="0" bIns="0" rtlCol="0" anchor="t"/>
          <a:lstStyle/>
          <a:p>
            <a:pPr marL="0" indent="0" algn="l">
              <a:lnSpc>
                <a:spcPts val="1800"/>
              </a:lnSpc>
              <a:buNone/>
            </a:pPr>
            <a:r>
              <a:rPr lang="en-US" sz="1200" b="1" dirty="0">
                <a:solidFill>
                  <a:srgbClr val="000000"/>
                </a:solidFill>
                <a:latin typeface="ui-sans-serif" pitchFamily="34" charset="0"/>
                <a:ea typeface="ui-sans-serif" pitchFamily="34" charset="-122"/>
                <a:cs typeface="ui-sans-serif" pitchFamily="34" charset="-120"/>
              </a:rPr>
              <a:t>Limits external validity</a:t>
            </a:r>
            <a:endParaRPr lang="en-US" sz="1200" dirty="0"/>
          </a:p>
        </p:txBody>
      </p:sp>
      <p:sp>
        <p:nvSpPr>
          <p:cNvPr id="35" name="Text 15"/>
          <p:cNvSpPr/>
          <p:nvPr/>
        </p:nvSpPr>
        <p:spPr>
          <a:xfrm>
            <a:off x="6705600" y="3086100"/>
            <a:ext cx="4914900" cy="381000"/>
          </a:xfrm>
          <a:prstGeom prst="rect">
            <a:avLst/>
          </a:prstGeom>
          <a:noFill/>
          <a:ln/>
        </p:spPr>
        <p:txBody>
          <a:bodyPr vert="horz" wrap="square" lIns="0" tIns="0" rIns="0" bIns="0" rtlCol="0" anchor="t"/>
          <a:lstStyle/>
          <a:p>
            <a:pPr marL="0" indent="0" algn="l">
              <a:lnSpc>
                <a:spcPts val="1500"/>
              </a:lnSpc>
              <a:buNone/>
            </a:pPr>
            <a:r>
              <a:rPr lang="en-US" sz="1050" dirty="0">
                <a:solidFill>
                  <a:srgbClr val="4B5563"/>
                </a:solidFill>
                <a:latin typeface="ui-sans-serif" pitchFamily="34" charset="0"/>
                <a:ea typeface="ui-sans-serif" pitchFamily="34" charset="-122"/>
                <a:cs typeface="ui-sans-serif" pitchFamily="34" charset="-120"/>
              </a:rPr>
              <a:t>Applying qualitative methods to theories requiring large-scale generalization</a:t>
            </a:r>
            <a:endParaRPr lang="en-US" sz="1050" dirty="0"/>
          </a:p>
        </p:txBody>
      </p:sp>
      <p:sp>
        <p:nvSpPr>
          <p:cNvPr id="36" name="Text 16"/>
          <p:cNvSpPr/>
          <p:nvPr/>
        </p:nvSpPr>
        <p:spPr>
          <a:xfrm>
            <a:off x="6667500" y="3600450"/>
            <a:ext cx="2200632" cy="180975"/>
          </a:xfrm>
          <a:prstGeom prst="rect">
            <a:avLst/>
          </a:prstGeom>
          <a:noFill/>
          <a:ln/>
        </p:spPr>
        <p:txBody>
          <a:bodyPr vert="horz" wrap="square" lIns="0" tIns="0" rIns="0" bIns="0" rtlCol="0" anchor="t"/>
          <a:lstStyle/>
          <a:p>
            <a:pPr marL="0" indent="0" algn="l">
              <a:lnSpc>
                <a:spcPts val="1800"/>
              </a:lnSpc>
              <a:buNone/>
            </a:pPr>
            <a:r>
              <a:rPr lang="en-US" sz="1200" b="1" dirty="0">
                <a:solidFill>
                  <a:srgbClr val="000000"/>
                </a:solidFill>
                <a:latin typeface="ui-sans-serif" pitchFamily="34" charset="0"/>
                <a:ea typeface="ui-sans-serif" pitchFamily="34" charset="-122"/>
                <a:cs typeface="ui-sans-serif" pitchFamily="34" charset="-120"/>
              </a:rPr>
              <a:t>Requires justification</a:t>
            </a:r>
            <a:endParaRPr lang="en-US" sz="1200" dirty="0"/>
          </a:p>
        </p:txBody>
      </p:sp>
      <p:sp>
        <p:nvSpPr>
          <p:cNvPr id="37" name="Text 17"/>
          <p:cNvSpPr/>
          <p:nvPr/>
        </p:nvSpPr>
        <p:spPr>
          <a:xfrm>
            <a:off x="6667500" y="3810000"/>
            <a:ext cx="4953000" cy="381000"/>
          </a:xfrm>
          <a:prstGeom prst="rect">
            <a:avLst/>
          </a:prstGeom>
          <a:noFill/>
          <a:ln/>
        </p:spPr>
        <p:txBody>
          <a:bodyPr vert="horz" wrap="square" lIns="0" tIns="0" rIns="0" bIns="0" rtlCol="0" anchor="t"/>
          <a:lstStyle/>
          <a:p>
            <a:pPr marL="0" indent="0" algn="l">
              <a:lnSpc>
                <a:spcPts val="1500"/>
              </a:lnSpc>
              <a:buNone/>
            </a:pPr>
            <a:r>
              <a:rPr lang="en-US" sz="1050" dirty="0">
                <a:solidFill>
                  <a:srgbClr val="4B5563"/>
                </a:solidFill>
                <a:latin typeface="ui-sans-serif" pitchFamily="34" charset="0"/>
                <a:ea typeface="ui-sans-serif" pitchFamily="34" charset="-122"/>
                <a:cs typeface="ui-sans-serif" pitchFamily="34" charset="-120"/>
              </a:rPr>
              <a:t>Researchers must justify methodological choices in light of their theoretical stance</a:t>
            </a:r>
            <a:endParaRPr lang="en-US" sz="1050" dirty="0"/>
          </a:p>
        </p:txBody>
      </p:sp>
      <p:sp>
        <p:nvSpPr>
          <p:cNvPr id="38" name="Text 18"/>
          <p:cNvSpPr/>
          <p:nvPr/>
        </p:nvSpPr>
        <p:spPr>
          <a:xfrm>
            <a:off x="6705600" y="4324350"/>
            <a:ext cx="2525673" cy="180975"/>
          </a:xfrm>
          <a:prstGeom prst="rect">
            <a:avLst/>
          </a:prstGeom>
          <a:noFill/>
          <a:ln/>
        </p:spPr>
        <p:txBody>
          <a:bodyPr vert="horz" wrap="square" lIns="0" tIns="0" rIns="0" bIns="0" rtlCol="0" anchor="t"/>
          <a:lstStyle/>
          <a:p>
            <a:pPr marL="0" indent="0" algn="l">
              <a:lnSpc>
                <a:spcPts val="1800"/>
              </a:lnSpc>
              <a:buNone/>
            </a:pPr>
            <a:r>
              <a:rPr lang="en-US" sz="1200" b="1" dirty="0">
                <a:solidFill>
                  <a:srgbClr val="000000"/>
                </a:solidFill>
                <a:latin typeface="ui-sans-serif" pitchFamily="34" charset="0"/>
                <a:ea typeface="ui-sans-serif" pitchFamily="34" charset="-122"/>
                <a:cs typeface="ui-sans-serif" pitchFamily="34" charset="-120"/>
              </a:rPr>
              <a:t>Ensures valid inferences</a:t>
            </a:r>
            <a:endParaRPr lang="en-US" sz="1200" dirty="0"/>
          </a:p>
        </p:txBody>
      </p:sp>
      <p:sp>
        <p:nvSpPr>
          <p:cNvPr id="39" name="Text 19"/>
          <p:cNvSpPr/>
          <p:nvPr/>
        </p:nvSpPr>
        <p:spPr>
          <a:xfrm>
            <a:off x="6705600" y="4533900"/>
            <a:ext cx="4914900" cy="381000"/>
          </a:xfrm>
          <a:prstGeom prst="rect">
            <a:avLst/>
          </a:prstGeom>
          <a:noFill/>
          <a:ln/>
        </p:spPr>
        <p:txBody>
          <a:bodyPr vert="horz" wrap="square" lIns="0" tIns="0" rIns="0" bIns="0" rtlCol="0" anchor="t"/>
          <a:lstStyle/>
          <a:p>
            <a:pPr marL="0" indent="0" algn="l">
              <a:lnSpc>
                <a:spcPts val="1500"/>
              </a:lnSpc>
              <a:buNone/>
            </a:pPr>
            <a:r>
              <a:rPr lang="en-US" sz="1050" dirty="0">
                <a:solidFill>
                  <a:srgbClr val="4B5563"/>
                </a:solidFill>
                <a:latin typeface="ui-sans-serif" pitchFamily="34" charset="0"/>
                <a:ea typeface="ui-sans-serif" pitchFamily="34" charset="-122"/>
                <a:cs typeface="ui-sans-serif" pitchFamily="34" charset="-120"/>
              </a:rPr>
              <a:t>Proper alignment enables researchers to draw valid and meaningful inferences</a:t>
            </a:r>
            <a:endParaRPr lang="en-US" sz="1050" dirty="0"/>
          </a:p>
        </p:txBody>
      </p:sp>
      <p:sp>
        <p:nvSpPr>
          <p:cNvPr id="40" name="Text 20"/>
          <p:cNvSpPr/>
          <p:nvPr/>
        </p:nvSpPr>
        <p:spPr>
          <a:xfrm>
            <a:off x="381000" y="6591300"/>
            <a:ext cx="379618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Theory-Method Alignment: Ensuring Coherence</a:t>
            </a:r>
            <a:endParaRPr lang="en-US" sz="1050" dirty="0"/>
          </a:p>
        </p:txBody>
      </p:sp>
      <p:sp>
        <p:nvSpPr>
          <p:cNvPr id="41" name="Text 21"/>
          <p:cNvSpPr/>
          <p:nvPr/>
        </p:nvSpPr>
        <p:spPr>
          <a:xfrm>
            <a:off x="11511409" y="6591300"/>
            <a:ext cx="35950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7/10</a:t>
            </a:r>
            <a:endParaRPr lang="en-US" sz="10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58000"/>
          </a:xfrm>
          <a:prstGeom prst="rect">
            <a:avLst/>
          </a:prstGeom>
        </p:spPr>
      </p:pic>
      <p:pic>
        <p:nvPicPr>
          <p:cNvPr id="3" name="Image 1" descr="preencoded.png"/>
          <p:cNvPicPr>
            <a:picLocks noChangeAspect="1"/>
          </p:cNvPicPr>
          <p:nvPr/>
        </p:nvPicPr>
        <p:blipFill>
          <a:blip r:embed="rId4"/>
          <a:stretch>
            <a:fillRect/>
          </a:stretch>
        </p:blipFill>
        <p:spPr>
          <a:xfrm>
            <a:off x="0" y="0"/>
            <a:ext cx="12192000" cy="647700"/>
          </a:xfrm>
          <a:prstGeom prst="rect">
            <a:avLst/>
          </a:prstGeom>
        </p:spPr>
      </p:pic>
      <p:pic>
        <p:nvPicPr>
          <p:cNvPr id="4" name="Image 2" descr="preencoded.png"/>
          <p:cNvPicPr>
            <a:picLocks noChangeAspect="1"/>
          </p:cNvPicPr>
          <p:nvPr/>
        </p:nvPicPr>
        <p:blipFill>
          <a:blip r:embed="rId5"/>
          <a:stretch>
            <a:fillRect/>
          </a:stretch>
        </p:blipFill>
        <p:spPr>
          <a:xfrm>
            <a:off x="381000" y="1562100"/>
            <a:ext cx="5486400" cy="4876800"/>
          </a:xfrm>
          <a:prstGeom prst="rect">
            <a:avLst/>
          </a:prstGeom>
        </p:spPr>
      </p:pic>
      <p:pic>
        <p:nvPicPr>
          <p:cNvPr id="5" name="Image 3" descr="preencoded.png"/>
          <p:cNvPicPr>
            <a:picLocks noChangeAspect="1"/>
          </p:cNvPicPr>
          <p:nvPr/>
        </p:nvPicPr>
        <p:blipFill>
          <a:blip r:embed="rId6"/>
          <a:stretch>
            <a:fillRect/>
          </a:stretch>
        </p:blipFill>
        <p:spPr>
          <a:xfrm>
            <a:off x="609600" y="1828800"/>
            <a:ext cx="285750" cy="228600"/>
          </a:xfrm>
          <a:prstGeom prst="rect">
            <a:avLst/>
          </a:prstGeom>
        </p:spPr>
      </p:pic>
      <p:pic>
        <p:nvPicPr>
          <p:cNvPr id="6" name="Image 4" descr="preencoded.png"/>
          <p:cNvPicPr>
            <a:picLocks noChangeAspect="1"/>
          </p:cNvPicPr>
          <p:nvPr/>
        </p:nvPicPr>
        <p:blipFill>
          <a:blip r:embed="rId7"/>
          <a:stretch>
            <a:fillRect/>
          </a:stretch>
        </p:blipFill>
        <p:spPr>
          <a:xfrm>
            <a:off x="609600" y="2286000"/>
            <a:ext cx="152400" cy="152400"/>
          </a:xfrm>
          <a:prstGeom prst="rect">
            <a:avLst/>
          </a:prstGeom>
        </p:spPr>
      </p:pic>
      <p:pic>
        <p:nvPicPr>
          <p:cNvPr id="7" name="Image 5" descr="preencoded.png"/>
          <p:cNvPicPr>
            <a:picLocks noChangeAspect="1"/>
          </p:cNvPicPr>
          <p:nvPr/>
        </p:nvPicPr>
        <p:blipFill>
          <a:blip r:embed="rId7"/>
          <a:stretch>
            <a:fillRect/>
          </a:stretch>
        </p:blipFill>
        <p:spPr>
          <a:xfrm>
            <a:off x="609600" y="2628900"/>
            <a:ext cx="152400" cy="152400"/>
          </a:xfrm>
          <a:prstGeom prst="rect">
            <a:avLst/>
          </a:prstGeom>
        </p:spPr>
      </p:pic>
      <p:pic>
        <p:nvPicPr>
          <p:cNvPr id="8" name="Image 6" descr="preencoded.png"/>
          <p:cNvPicPr>
            <a:picLocks noChangeAspect="1"/>
          </p:cNvPicPr>
          <p:nvPr/>
        </p:nvPicPr>
        <p:blipFill>
          <a:blip r:embed="rId7"/>
          <a:stretch>
            <a:fillRect/>
          </a:stretch>
        </p:blipFill>
        <p:spPr>
          <a:xfrm>
            <a:off x="609600" y="3200400"/>
            <a:ext cx="152400" cy="152400"/>
          </a:xfrm>
          <a:prstGeom prst="rect">
            <a:avLst/>
          </a:prstGeom>
        </p:spPr>
      </p:pic>
      <p:pic>
        <p:nvPicPr>
          <p:cNvPr id="9" name="Image 7" descr="preencoded.png"/>
          <p:cNvPicPr>
            <a:picLocks noChangeAspect="1"/>
          </p:cNvPicPr>
          <p:nvPr/>
        </p:nvPicPr>
        <p:blipFill>
          <a:blip r:embed="rId8"/>
          <a:stretch>
            <a:fillRect/>
          </a:stretch>
        </p:blipFill>
        <p:spPr>
          <a:xfrm>
            <a:off x="609600" y="3848100"/>
            <a:ext cx="5029200" cy="1562100"/>
          </a:xfrm>
          <a:prstGeom prst="rect">
            <a:avLst/>
          </a:prstGeom>
        </p:spPr>
      </p:pic>
      <p:pic>
        <p:nvPicPr>
          <p:cNvPr id="10" name="Image 8" descr="preencoded.png"/>
          <p:cNvPicPr>
            <a:picLocks noChangeAspect="1"/>
          </p:cNvPicPr>
          <p:nvPr/>
        </p:nvPicPr>
        <p:blipFill>
          <a:blip r:embed="rId5"/>
          <a:stretch>
            <a:fillRect/>
          </a:stretch>
        </p:blipFill>
        <p:spPr>
          <a:xfrm>
            <a:off x="6324600" y="1562100"/>
            <a:ext cx="5486400" cy="4876800"/>
          </a:xfrm>
          <a:prstGeom prst="rect">
            <a:avLst/>
          </a:prstGeom>
        </p:spPr>
      </p:pic>
      <p:pic>
        <p:nvPicPr>
          <p:cNvPr id="11" name="Image 9" descr="preencoded.png"/>
          <p:cNvPicPr>
            <a:picLocks noChangeAspect="1"/>
          </p:cNvPicPr>
          <p:nvPr/>
        </p:nvPicPr>
        <p:blipFill>
          <a:blip r:embed="rId9"/>
          <a:stretch>
            <a:fillRect/>
          </a:stretch>
        </p:blipFill>
        <p:spPr>
          <a:xfrm>
            <a:off x="6553200" y="1828800"/>
            <a:ext cx="228600" cy="228600"/>
          </a:xfrm>
          <a:prstGeom prst="rect">
            <a:avLst/>
          </a:prstGeom>
        </p:spPr>
      </p:pic>
      <p:pic>
        <p:nvPicPr>
          <p:cNvPr id="12" name="Image 10" descr="preencoded.png"/>
          <p:cNvPicPr>
            <a:picLocks noChangeAspect="1"/>
          </p:cNvPicPr>
          <p:nvPr/>
        </p:nvPicPr>
        <p:blipFill>
          <a:blip r:embed="rId10"/>
          <a:stretch>
            <a:fillRect/>
          </a:stretch>
        </p:blipFill>
        <p:spPr>
          <a:xfrm>
            <a:off x="6553200" y="2247900"/>
            <a:ext cx="1676400" cy="1600200"/>
          </a:xfrm>
          <a:prstGeom prst="rect">
            <a:avLst/>
          </a:prstGeom>
        </p:spPr>
      </p:pic>
      <p:pic>
        <p:nvPicPr>
          <p:cNvPr id="13" name="Image 11" descr="preencoded.png"/>
          <p:cNvPicPr>
            <a:picLocks noChangeAspect="1"/>
          </p:cNvPicPr>
          <p:nvPr/>
        </p:nvPicPr>
        <p:blipFill>
          <a:blip r:embed="rId11"/>
          <a:stretch>
            <a:fillRect/>
          </a:stretch>
        </p:blipFill>
        <p:spPr>
          <a:xfrm>
            <a:off x="7277100" y="2362200"/>
            <a:ext cx="228600" cy="304800"/>
          </a:xfrm>
          <a:prstGeom prst="rect">
            <a:avLst/>
          </a:prstGeom>
        </p:spPr>
      </p:pic>
      <p:pic>
        <p:nvPicPr>
          <p:cNvPr id="14" name="Image 12" descr="preencoded.png"/>
          <p:cNvPicPr>
            <a:picLocks noChangeAspect="1"/>
          </p:cNvPicPr>
          <p:nvPr/>
        </p:nvPicPr>
        <p:blipFill>
          <a:blip r:embed="rId12"/>
          <a:stretch>
            <a:fillRect/>
          </a:stretch>
        </p:blipFill>
        <p:spPr>
          <a:xfrm>
            <a:off x="9906000" y="2438400"/>
            <a:ext cx="1676400" cy="1219200"/>
          </a:xfrm>
          <a:prstGeom prst="rect">
            <a:avLst/>
          </a:prstGeom>
        </p:spPr>
      </p:pic>
      <p:pic>
        <p:nvPicPr>
          <p:cNvPr id="15" name="Image 13" descr="preencoded.png"/>
          <p:cNvPicPr>
            <a:picLocks noChangeAspect="1"/>
          </p:cNvPicPr>
          <p:nvPr/>
        </p:nvPicPr>
        <p:blipFill>
          <a:blip r:embed="rId13"/>
          <a:stretch>
            <a:fillRect/>
          </a:stretch>
        </p:blipFill>
        <p:spPr>
          <a:xfrm>
            <a:off x="10629900" y="2552700"/>
            <a:ext cx="228600" cy="304800"/>
          </a:xfrm>
          <a:prstGeom prst="rect">
            <a:avLst/>
          </a:prstGeom>
        </p:spPr>
      </p:pic>
      <p:pic>
        <p:nvPicPr>
          <p:cNvPr id="16" name="Image 14" descr="preencoded.png"/>
          <p:cNvPicPr>
            <a:picLocks noChangeAspect="1"/>
          </p:cNvPicPr>
          <p:nvPr/>
        </p:nvPicPr>
        <p:blipFill>
          <a:blip r:embed="rId14"/>
          <a:stretch>
            <a:fillRect/>
          </a:stretch>
        </p:blipFill>
        <p:spPr>
          <a:xfrm>
            <a:off x="8115300" y="3095625"/>
            <a:ext cx="1905000" cy="19050"/>
          </a:xfrm>
          <a:prstGeom prst="rect">
            <a:avLst/>
          </a:prstGeom>
        </p:spPr>
      </p:pic>
      <p:pic>
        <p:nvPicPr>
          <p:cNvPr id="17" name="Image 15" descr="preencoded.png"/>
          <p:cNvPicPr>
            <a:picLocks noChangeAspect="1"/>
          </p:cNvPicPr>
          <p:nvPr/>
        </p:nvPicPr>
        <p:blipFill>
          <a:blip r:embed="rId15"/>
          <a:stretch>
            <a:fillRect/>
          </a:stretch>
        </p:blipFill>
        <p:spPr>
          <a:xfrm>
            <a:off x="6553200" y="4191000"/>
            <a:ext cx="5029200" cy="2019300"/>
          </a:xfrm>
          <a:prstGeom prst="rect">
            <a:avLst/>
          </a:prstGeom>
        </p:spPr>
      </p:pic>
      <p:pic>
        <p:nvPicPr>
          <p:cNvPr id="18" name="Image 16" descr="preencoded.png"/>
          <p:cNvPicPr>
            <a:picLocks noChangeAspect="1"/>
          </p:cNvPicPr>
          <p:nvPr/>
        </p:nvPicPr>
        <p:blipFill>
          <a:blip r:embed="rId16"/>
          <a:stretch>
            <a:fillRect/>
          </a:stretch>
        </p:blipFill>
        <p:spPr>
          <a:xfrm>
            <a:off x="0" y="6515100"/>
            <a:ext cx="12192000" cy="342900"/>
          </a:xfrm>
          <a:prstGeom prst="rect">
            <a:avLst/>
          </a:prstGeom>
        </p:spPr>
      </p:pic>
      <p:sp>
        <p:nvSpPr>
          <p:cNvPr id="19" name="Text 0"/>
          <p:cNvSpPr/>
          <p:nvPr/>
        </p:nvSpPr>
        <p:spPr>
          <a:xfrm>
            <a:off x="381000" y="152400"/>
            <a:ext cx="13716000" cy="342900"/>
          </a:xfrm>
          <a:prstGeom prst="rect">
            <a:avLst/>
          </a:prstGeom>
          <a:noFill/>
          <a:ln/>
        </p:spPr>
        <p:txBody>
          <a:bodyPr vert="horz" wrap="square" lIns="0" tIns="0" rIns="0" bIns="0" rtlCol="0" anchor="t"/>
          <a:lstStyle/>
          <a:p>
            <a:pPr marL="0" indent="0">
              <a:lnSpc>
                <a:spcPts val="2700"/>
              </a:lnSpc>
              <a:buNone/>
            </a:pPr>
            <a:r>
              <a:rPr lang="en-US" sz="2250" b="1" dirty="0">
                <a:solidFill>
                  <a:srgbClr val="FFFFFF"/>
                </a:solidFill>
                <a:latin typeface="ui-sans-serif" pitchFamily="34" charset="0"/>
                <a:ea typeface="ui-sans-serif" pitchFamily="34" charset="-122"/>
                <a:cs typeface="ui-sans-serif" pitchFamily="34" charset="-120"/>
              </a:rPr>
              <a:t>Causal Inference: Beyond Correlation</a:t>
            </a:r>
            <a:endParaRPr lang="en-US" sz="2250" dirty="0"/>
          </a:p>
        </p:txBody>
      </p:sp>
      <p:sp>
        <p:nvSpPr>
          <p:cNvPr id="20" name="Text 1"/>
          <p:cNvSpPr/>
          <p:nvPr/>
        </p:nvSpPr>
        <p:spPr>
          <a:xfrm>
            <a:off x="381000" y="800100"/>
            <a:ext cx="11430000" cy="533400"/>
          </a:xfrm>
          <a:prstGeom prst="rect">
            <a:avLst/>
          </a:prstGeom>
          <a:noFill/>
          <a:ln/>
        </p:spPr>
        <p:txBody>
          <a:bodyPr vert="horz" wrap="square" lIns="0" tIns="0" rIns="0" bIns="0" rtlCol="0" anchor="t"/>
          <a:lstStyle/>
          <a:p>
            <a:pPr marL="0" indent="0">
              <a:lnSpc>
                <a:spcPts val="2100"/>
              </a:lnSpc>
              <a:buNone/>
            </a:pPr>
            <a:r>
              <a:rPr lang="en-US" sz="1350" dirty="0">
                <a:solidFill>
                  <a:srgbClr val="374151"/>
                </a:solidFill>
                <a:latin typeface="ui-sans-serif" pitchFamily="34" charset="0"/>
                <a:ea typeface="ui-sans-serif" pitchFamily="34" charset="-122"/>
                <a:cs typeface="ui-sans-serif" pitchFamily="34" charset="-120"/>
              </a:rPr>
              <a:t>Causal inference is the process of identifying and quantifying the causal effect of one variable on another. It distinguishes cause-and-effect relationships from mere associations, which is critical for decision-making in individual lives and on a societal scale.</a:t>
            </a:r>
            <a:endParaRPr lang="en-US" sz="1350" dirty="0"/>
          </a:p>
        </p:txBody>
      </p:sp>
      <p:sp>
        <p:nvSpPr>
          <p:cNvPr id="21" name="Text 2"/>
          <p:cNvSpPr/>
          <p:nvPr/>
        </p:nvSpPr>
        <p:spPr>
          <a:xfrm>
            <a:off x="1009650" y="1790700"/>
            <a:ext cx="5029200" cy="304800"/>
          </a:xfrm>
          <a:prstGeom prst="rect">
            <a:avLst/>
          </a:prstGeom>
          <a:noFill/>
          <a:ln/>
        </p:spPr>
        <p:txBody>
          <a:bodyPr vert="horz" wrap="square" lIns="0" tIns="0" rIns="0" bIns="0" rtlCol="0" anchor="t"/>
          <a:lstStyle/>
          <a:p>
            <a:pPr marL="0" indent="0">
              <a:lnSpc>
                <a:spcPts val="2400"/>
              </a:lnSpc>
              <a:buNone/>
            </a:pPr>
            <a:r>
              <a:rPr lang="en-US" sz="1800" b="1" dirty="0">
                <a:solidFill>
                  <a:srgbClr val="4338CA"/>
                </a:solidFill>
                <a:latin typeface="ui-sans-serif" pitchFamily="34" charset="0"/>
                <a:ea typeface="ui-sans-serif" pitchFamily="34" charset="-122"/>
                <a:cs typeface="ui-sans-serif" pitchFamily="34" charset="-120"/>
              </a:rPr>
              <a:t>What is Causality?</a:t>
            </a:r>
            <a:endParaRPr lang="en-US" sz="1800" dirty="0"/>
          </a:p>
        </p:txBody>
      </p:sp>
      <p:sp>
        <p:nvSpPr>
          <p:cNvPr id="22" name="Text 3"/>
          <p:cNvSpPr/>
          <p:nvPr/>
        </p:nvSpPr>
        <p:spPr>
          <a:xfrm>
            <a:off x="838200" y="2247900"/>
            <a:ext cx="3722072" cy="2286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Requires </a:t>
            </a:r>
            <a:r>
              <a:rPr lang="en-US" sz="1200" b="1" dirty="0">
                <a:solidFill>
                  <a:srgbClr val="374151"/>
                </a:solidFill>
                <a:latin typeface="ui-sans-serif" pitchFamily="34" charset="0"/>
                <a:ea typeface="ui-sans-serif" pitchFamily="34" charset="-122"/>
                <a:cs typeface="ui-sans-serif" pitchFamily="34" charset="-120"/>
              </a:rPr>
              <a:t>correlation</a:t>
            </a:r>
            <a:r>
              <a:rPr lang="en-US" sz="1200" dirty="0">
                <a:solidFill>
                  <a:srgbClr val="374151"/>
                </a:solidFill>
                <a:latin typeface="ui-sans-serif" pitchFamily="34" charset="0"/>
                <a:ea typeface="ui-sans-serif" pitchFamily="34" charset="-122"/>
                <a:cs typeface="ui-sans-serif" pitchFamily="34" charset="-120"/>
              </a:rPr>
              <a:t> between variables</a:t>
            </a:r>
            <a:endParaRPr lang="en-US" sz="1200" dirty="0"/>
          </a:p>
        </p:txBody>
      </p:sp>
      <p:sp>
        <p:nvSpPr>
          <p:cNvPr id="23" name="Text 4"/>
          <p:cNvSpPr/>
          <p:nvPr/>
        </p:nvSpPr>
        <p:spPr>
          <a:xfrm>
            <a:off x="838200" y="2590800"/>
            <a:ext cx="4800600" cy="4572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Establishes </a:t>
            </a:r>
            <a:r>
              <a:rPr lang="en-US" sz="1200" b="1" dirty="0">
                <a:solidFill>
                  <a:srgbClr val="374151"/>
                </a:solidFill>
                <a:latin typeface="ui-sans-serif" pitchFamily="34" charset="0"/>
                <a:ea typeface="ui-sans-serif" pitchFamily="34" charset="-122"/>
                <a:cs typeface="ui-sans-serif" pitchFamily="34" charset="-120"/>
              </a:rPr>
              <a:t>temporal precedence</a:t>
            </a:r>
            <a:r>
              <a:rPr lang="en-US" sz="1200" dirty="0">
                <a:solidFill>
                  <a:srgbClr val="374151"/>
                </a:solidFill>
                <a:latin typeface="ui-sans-serif" pitchFamily="34" charset="0"/>
                <a:ea typeface="ui-sans-serif" pitchFamily="34" charset="-122"/>
                <a:cs typeface="ui-sans-serif" pitchFamily="34" charset="-120"/>
              </a:rPr>
              <a:t> (cause must precede effect)</a:t>
            </a:r>
            <a:endParaRPr lang="en-US" sz="1200" dirty="0"/>
          </a:p>
        </p:txBody>
      </p:sp>
      <p:sp>
        <p:nvSpPr>
          <p:cNvPr id="24" name="Text 5"/>
          <p:cNvSpPr/>
          <p:nvPr/>
        </p:nvSpPr>
        <p:spPr>
          <a:xfrm>
            <a:off x="838200" y="3162300"/>
            <a:ext cx="4800600" cy="457200"/>
          </a:xfrm>
          <a:prstGeom prst="rect">
            <a:avLst/>
          </a:prstGeom>
          <a:noFill/>
          <a:ln/>
        </p:spPr>
        <p:txBody>
          <a:bodyPr vert="horz" wrap="square" lIns="0" tIns="0" rIns="0" bIns="0" rtlCol="0" anchor="t"/>
          <a:lstStyle/>
          <a:p>
            <a:pPr marL="0" indent="0" algn="l">
              <a:lnSpc>
                <a:spcPts val="1800"/>
              </a:lnSpc>
              <a:buNone/>
            </a:pPr>
            <a:r>
              <a:rPr lang="en-US" sz="1200" dirty="0">
                <a:solidFill>
                  <a:srgbClr val="374151"/>
                </a:solidFill>
                <a:latin typeface="ui-sans-serif" pitchFamily="34" charset="0"/>
                <a:ea typeface="ui-sans-serif" pitchFamily="34" charset="-122"/>
                <a:cs typeface="ui-sans-serif" pitchFamily="34" charset="-120"/>
              </a:rPr>
              <a:t>Eliminates </a:t>
            </a:r>
            <a:r>
              <a:rPr lang="en-US" sz="1200" b="1" dirty="0">
                <a:solidFill>
                  <a:srgbClr val="374151"/>
                </a:solidFill>
                <a:latin typeface="ui-sans-serif" pitchFamily="34" charset="0"/>
                <a:ea typeface="ui-sans-serif" pitchFamily="34" charset="-122"/>
                <a:cs typeface="ui-sans-serif" pitchFamily="34" charset="-120"/>
              </a:rPr>
              <a:t>alternative explanations</a:t>
            </a:r>
            <a:r>
              <a:rPr lang="en-US" sz="1200" dirty="0">
                <a:solidFill>
                  <a:srgbClr val="374151"/>
                </a:solidFill>
                <a:latin typeface="ui-sans-serif" pitchFamily="34" charset="0"/>
                <a:ea typeface="ui-sans-serif" pitchFamily="34" charset="-122"/>
                <a:cs typeface="ui-sans-serif" pitchFamily="34" charset="-120"/>
              </a:rPr>
              <a:t> for the observed relationship</a:t>
            </a:r>
            <a:endParaRPr lang="en-US" sz="1200" dirty="0"/>
          </a:p>
        </p:txBody>
      </p:sp>
      <p:sp>
        <p:nvSpPr>
          <p:cNvPr id="25" name="Text 6"/>
          <p:cNvSpPr/>
          <p:nvPr/>
        </p:nvSpPr>
        <p:spPr>
          <a:xfrm>
            <a:off x="762000" y="4000500"/>
            <a:ext cx="4724400" cy="266700"/>
          </a:xfrm>
          <a:prstGeom prst="rect">
            <a:avLst/>
          </a:prstGeom>
          <a:noFill/>
          <a:ln/>
        </p:spPr>
        <p:txBody>
          <a:bodyPr vert="horz" wrap="square" lIns="0" tIns="0" rIns="0" bIns="0" rtlCol="0" anchor="t"/>
          <a:lstStyle/>
          <a:p>
            <a:pPr marL="0" indent="0">
              <a:lnSpc>
                <a:spcPts val="2100"/>
              </a:lnSpc>
              <a:buNone/>
            </a:pPr>
            <a:r>
              <a:rPr lang="en-US" sz="1350" b="1" dirty="0">
                <a:solidFill>
                  <a:srgbClr val="1E40AF"/>
                </a:solidFill>
                <a:latin typeface="ui-sans-serif" pitchFamily="34" charset="0"/>
                <a:ea typeface="ui-sans-serif" pitchFamily="34" charset="-122"/>
                <a:cs typeface="ui-sans-serif" pitchFamily="34" charset="-120"/>
              </a:rPr>
              <a:t>Why It Matters</a:t>
            </a:r>
            <a:endParaRPr lang="en-US" sz="1350" dirty="0"/>
          </a:p>
        </p:txBody>
      </p:sp>
      <p:sp>
        <p:nvSpPr>
          <p:cNvPr id="26" name="Text 7"/>
          <p:cNvSpPr/>
          <p:nvPr/>
        </p:nvSpPr>
        <p:spPr>
          <a:xfrm>
            <a:off x="762000" y="4343400"/>
            <a:ext cx="4724400" cy="914400"/>
          </a:xfrm>
          <a:prstGeom prst="rect">
            <a:avLst/>
          </a:prstGeom>
          <a:noFill/>
          <a:ln/>
        </p:spPr>
        <p:txBody>
          <a:bodyPr vert="horz" wrap="square" lIns="0" tIns="0" rIns="0" bIns="0" rtlCol="0" anchor="t"/>
          <a:lstStyle/>
          <a:p>
            <a:pPr marL="0" indent="0">
              <a:lnSpc>
                <a:spcPts val="1800"/>
              </a:lnSpc>
              <a:buNone/>
            </a:pPr>
            <a:r>
              <a:rPr lang="en-US" sz="1200" dirty="0">
                <a:solidFill>
                  <a:srgbClr val="374151"/>
                </a:solidFill>
                <a:latin typeface="ui-sans-serif" pitchFamily="34" charset="0"/>
                <a:ea typeface="ui-sans-serif" pitchFamily="34" charset="-122"/>
                <a:cs typeface="ui-sans-serif" pitchFamily="34" charset="-120"/>
              </a:rPr>
              <a:t>Understanding cause-and-effect relationships is critical for decision-making in individual lives and on a societal scale. It enables us to move beyond mere correlation to understand the mechanisms that drive outcomes.</a:t>
            </a:r>
            <a:endParaRPr lang="en-US" sz="1200" dirty="0"/>
          </a:p>
        </p:txBody>
      </p:sp>
      <p:sp>
        <p:nvSpPr>
          <p:cNvPr id="27" name="Text 8"/>
          <p:cNvSpPr/>
          <p:nvPr/>
        </p:nvSpPr>
        <p:spPr>
          <a:xfrm>
            <a:off x="6896100" y="1790700"/>
            <a:ext cx="6035040" cy="304800"/>
          </a:xfrm>
          <a:prstGeom prst="rect">
            <a:avLst/>
          </a:prstGeom>
          <a:noFill/>
          <a:ln/>
        </p:spPr>
        <p:txBody>
          <a:bodyPr vert="horz" wrap="square" lIns="0" tIns="0" rIns="0" bIns="0" rtlCol="0" anchor="t"/>
          <a:lstStyle/>
          <a:p>
            <a:pPr marL="0" indent="0">
              <a:lnSpc>
                <a:spcPts val="2400"/>
              </a:lnSpc>
              <a:buNone/>
            </a:pPr>
            <a:r>
              <a:rPr lang="en-US" sz="1800" b="1" dirty="0">
                <a:solidFill>
                  <a:srgbClr val="4338CA"/>
                </a:solidFill>
                <a:latin typeface="ui-sans-serif" pitchFamily="34" charset="0"/>
                <a:ea typeface="ui-sans-serif" pitchFamily="34" charset="-122"/>
                <a:cs typeface="ui-sans-serif" pitchFamily="34" charset="-120"/>
              </a:rPr>
              <a:t>Correlation vs. Causation</a:t>
            </a:r>
            <a:endParaRPr lang="en-US" sz="1800" dirty="0"/>
          </a:p>
        </p:txBody>
      </p:sp>
      <p:sp>
        <p:nvSpPr>
          <p:cNvPr id="28" name="Text 9"/>
          <p:cNvSpPr/>
          <p:nvPr/>
        </p:nvSpPr>
        <p:spPr>
          <a:xfrm>
            <a:off x="6522720" y="2743200"/>
            <a:ext cx="1737360" cy="228600"/>
          </a:xfrm>
          <a:prstGeom prst="rect">
            <a:avLst/>
          </a:prstGeom>
          <a:noFill/>
          <a:ln/>
        </p:spPr>
        <p:txBody>
          <a:bodyPr vert="horz" wrap="square" lIns="0" tIns="0" rIns="0" bIns="0" rtlCol="0" anchor="t"/>
          <a:lstStyle/>
          <a:p>
            <a:pPr marL="0" indent="0" algn="ctr">
              <a:lnSpc>
                <a:spcPts val="1800"/>
              </a:lnSpc>
              <a:buNone/>
            </a:pPr>
            <a:r>
              <a:rPr lang="en-US" sz="1200" b="1" dirty="0">
                <a:solidFill>
                  <a:srgbClr val="1F2937"/>
                </a:solidFill>
                <a:latin typeface="ui-sans-serif" pitchFamily="34" charset="0"/>
                <a:ea typeface="ui-sans-serif" pitchFamily="34" charset="-122"/>
                <a:cs typeface="ui-sans-serif" pitchFamily="34" charset="-120"/>
              </a:rPr>
              <a:t>Correlation</a:t>
            </a:r>
            <a:endParaRPr lang="en-US" sz="1200" dirty="0"/>
          </a:p>
        </p:txBody>
      </p:sp>
      <p:sp>
        <p:nvSpPr>
          <p:cNvPr id="29" name="Text 10"/>
          <p:cNvSpPr/>
          <p:nvPr/>
        </p:nvSpPr>
        <p:spPr>
          <a:xfrm>
            <a:off x="6667500" y="2971800"/>
            <a:ext cx="1447800" cy="762000"/>
          </a:xfrm>
          <a:prstGeom prst="rect">
            <a:avLst/>
          </a:prstGeom>
          <a:noFill/>
          <a:ln/>
        </p:spPr>
        <p:txBody>
          <a:bodyPr vert="horz" wrap="square" lIns="0" tIns="0" rIns="0" bIns="0" rtlCol="0" anchor="t"/>
          <a:lstStyle/>
          <a:p>
            <a:pPr marL="0" indent="0" algn="ctr">
              <a:lnSpc>
                <a:spcPts val="1500"/>
              </a:lnSpc>
              <a:buNone/>
            </a:pPr>
            <a:r>
              <a:rPr lang="en-US" sz="1050" dirty="0">
                <a:solidFill>
                  <a:srgbClr val="4B5563"/>
                </a:solidFill>
                <a:latin typeface="ui-sans-serif" pitchFamily="34" charset="0"/>
                <a:ea typeface="ui-sans-serif" pitchFamily="34" charset="-122"/>
                <a:cs typeface="ui-sans-serif" pitchFamily="34" charset="-120"/>
              </a:rPr>
              <a:t>Change in one variable associated with change in another</a:t>
            </a:r>
            <a:endParaRPr lang="en-US" sz="1050" dirty="0"/>
          </a:p>
        </p:txBody>
      </p:sp>
      <p:sp>
        <p:nvSpPr>
          <p:cNvPr id="30" name="Text 11"/>
          <p:cNvSpPr/>
          <p:nvPr/>
        </p:nvSpPr>
        <p:spPr>
          <a:xfrm>
            <a:off x="9875520" y="2933700"/>
            <a:ext cx="1737360" cy="228600"/>
          </a:xfrm>
          <a:prstGeom prst="rect">
            <a:avLst/>
          </a:prstGeom>
          <a:noFill/>
          <a:ln/>
        </p:spPr>
        <p:txBody>
          <a:bodyPr vert="horz" wrap="square" lIns="0" tIns="0" rIns="0" bIns="0" rtlCol="0" anchor="t"/>
          <a:lstStyle/>
          <a:p>
            <a:pPr marL="0" indent="0" algn="ctr">
              <a:lnSpc>
                <a:spcPts val="1800"/>
              </a:lnSpc>
              <a:buNone/>
            </a:pPr>
            <a:r>
              <a:rPr lang="en-US" sz="1200" b="1" dirty="0">
                <a:solidFill>
                  <a:srgbClr val="1F2937"/>
                </a:solidFill>
                <a:latin typeface="ui-sans-serif" pitchFamily="34" charset="0"/>
                <a:ea typeface="ui-sans-serif" pitchFamily="34" charset="-122"/>
                <a:cs typeface="ui-sans-serif" pitchFamily="34" charset="-120"/>
              </a:rPr>
              <a:t>Causation</a:t>
            </a:r>
            <a:endParaRPr lang="en-US" sz="1200" dirty="0"/>
          </a:p>
        </p:txBody>
      </p:sp>
      <p:sp>
        <p:nvSpPr>
          <p:cNvPr id="31" name="Text 12"/>
          <p:cNvSpPr/>
          <p:nvPr/>
        </p:nvSpPr>
        <p:spPr>
          <a:xfrm>
            <a:off x="10020300" y="3162300"/>
            <a:ext cx="1447800" cy="381000"/>
          </a:xfrm>
          <a:prstGeom prst="rect">
            <a:avLst/>
          </a:prstGeom>
          <a:noFill/>
          <a:ln/>
        </p:spPr>
        <p:txBody>
          <a:bodyPr vert="horz" wrap="square" lIns="0" tIns="0" rIns="0" bIns="0" rtlCol="0" anchor="t"/>
          <a:lstStyle/>
          <a:p>
            <a:pPr marL="0" indent="0" algn="ctr">
              <a:lnSpc>
                <a:spcPts val="1500"/>
              </a:lnSpc>
              <a:buNone/>
            </a:pPr>
            <a:r>
              <a:rPr lang="en-US" sz="1050" dirty="0">
                <a:solidFill>
                  <a:srgbClr val="4B5563"/>
                </a:solidFill>
                <a:latin typeface="ui-sans-serif" pitchFamily="34" charset="0"/>
                <a:ea typeface="ui-sans-serif" pitchFamily="34" charset="-122"/>
                <a:cs typeface="ui-sans-serif" pitchFamily="34" charset="-120"/>
              </a:rPr>
              <a:t>One variable directly affects another</a:t>
            </a:r>
            <a:endParaRPr lang="en-US" sz="1050" dirty="0"/>
          </a:p>
        </p:txBody>
      </p:sp>
      <p:sp>
        <p:nvSpPr>
          <p:cNvPr id="32" name="Text 13"/>
          <p:cNvSpPr/>
          <p:nvPr/>
        </p:nvSpPr>
        <p:spPr>
          <a:xfrm>
            <a:off x="6705600" y="4343400"/>
            <a:ext cx="4724400" cy="266700"/>
          </a:xfrm>
          <a:prstGeom prst="rect">
            <a:avLst/>
          </a:prstGeom>
          <a:noFill/>
          <a:ln/>
        </p:spPr>
        <p:txBody>
          <a:bodyPr vert="horz" wrap="square" lIns="0" tIns="0" rIns="0" bIns="0" rtlCol="0" anchor="t"/>
          <a:lstStyle/>
          <a:p>
            <a:pPr marL="0" indent="0">
              <a:lnSpc>
                <a:spcPts val="2100"/>
              </a:lnSpc>
              <a:buNone/>
            </a:pPr>
            <a:r>
              <a:rPr lang="en-US" sz="1350" b="1" dirty="0">
                <a:solidFill>
                  <a:srgbClr val="1F2937"/>
                </a:solidFill>
                <a:latin typeface="ui-sans-serif" pitchFamily="34" charset="0"/>
                <a:ea typeface="ui-sans-serif" pitchFamily="34" charset="-122"/>
                <a:cs typeface="ui-sans-serif" pitchFamily="34" charset="-120"/>
              </a:rPr>
              <a:t>Example from Research</a:t>
            </a:r>
            <a:endParaRPr lang="en-US" sz="1350" dirty="0"/>
          </a:p>
        </p:txBody>
      </p:sp>
      <p:sp>
        <p:nvSpPr>
          <p:cNvPr id="33" name="Text 14"/>
          <p:cNvSpPr/>
          <p:nvPr/>
        </p:nvSpPr>
        <p:spPr>
          <a:xfrm>
            <a:off x="6705600" y="4686300"/>
            <a:ext cx="4724400" cy="1371600"/>
          </a:xfrm>
          <a:prstGeom prst="rect">
            <a:avLst/>
          </a:prstGeom>
          <a:noFill/>
          <a:ln/>
        </p:spPr>
        <p:txBody>
          <a:bodyPr vert="horz" wrap="square" lIns="0" tIns="0" rIns="0" bIns="0" rtlCol="0" anchor="t"/>
          <a:lstStyle/>
          <a:p>
            <a:pPr marL="0" indent="0">
              <a:lnSpc>
                <a:spcPts val="1800"/>
              </a:lnSpc>
              <a:buNone/>
            </a:pPr>
            <a:r>
              <a:rPr lang="en-US" sz="1200" dirty="0">
                <a:solidFill>
                  <a:srgbClr val="374151"/>
                </a:solidFill>
                <a:latin typeface="ui-sans-serif" pitchFamily="34" charset="0"/>
                <a:ea typeface="ui-sans-serif" pitchFamily="34" charset="-122"/>
                <a:cs typeface="ui-sans-serif" pitchFamily="34" charset="-120"/>
              </a:rPr>
              <a:t>The correlation between ice cream sales and drowning deaths does not imply causation. Both are influenced by a third variable- temperature. Higher temperatures lead to increased ice cream consumption and more people swimming, which increases the likelihood of drowning incidents.</a:t>
            </a:r>
            <a:endParaRPr lang="en-US" sz="1200" dirty="0"/>
          </a:p>
        </p:txBody>
      </p:sp>
      <p:sp>
        <p:nvSpPr>
          <p:cNvPr id="34" name="Text 15"/>
          <p:cNvSpPr/>
          <p:nvPr/>
        </p:nvSpPr>
        <p:spPr>
          <a:xfrm>
            <a:off x="381000" y="6591300"/>
            <a:ext cx="2981801"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Causal Inference: Beyond Correlation</a:t>
            </a:r>
            <a:endParaRPr lang="en-US" sz="1050" dirty="0"/>
          </a:p>
        </p:txBody>
      </p:sp>
      <p:sp>
        <p:nvSpPr>
          <p:cNvPr id="35" name="Text 16"/>
          <p:cNvSpPr/>
          <p:nvPr/>
        </p:nvSpPr>
        <p:spPr>
          <a:xfrm>
            <a:off x="11511409" y="6591300"/>
            <a:ext cx="35950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8/10</a:t>
            </a:r>
            <a:endParaRPr lang="en-US" sz="10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58000"/>
          </a:xfrm>
          <a:prstGeom prst="rect">
            <a:avLst/>
          </a:prstGeom>
        </p:spPr>
      </p:pic>
      <p:pic>
        <p:nvPicPr>
          <p:cNvPr id="3" name="Image 1" descr="preencoded.png"/>
          <p:cNvPicPr>
            <a:picLocks noChangeAspect="1"/>
          </p:cNvPicPr>
          <p:nvPr/>
        </p:nvPicPr>
        <p:blipFill>
          <a:blip r:embed="rId4"/>
          <a:stretch>
            <a:fillRect/>
          </a:stretch>
        </p:blipFill>
        <p:spPr>
          <a:xfrm>
            <a:off x="0" y="0"/>
            <a:ext cx="12192000" cy="647700"/>
          </a:xfrm>
          <a:prstGeom prst="rect">
            <a:avLst/>
          </a:prstGeom>
        </p:spPr>
      </p:pic>
      <p:pic>
        <p:nvPicPr>
          <p:cNvPr id="4" name="Image 2" descr="preencoded.png"/>
          <p:cNvPicPr>
            <a:picLocks noChangeAspect="1"/>
          </p:cNvPicPr>
          <p:nvPr/>
        </p:nvPicPr>
        <p:blipFill>
          <a:blip r:embed="rId5"/>
          <a:stretch>
            <a:fillRect/>
          </a:stretch>
        </p:blipFill>
        <p:spPr>
          <a:xfrm>
            <a:off x="381000" y="1562100"/>
            <a:ext cx="3657600" cy="2552700"/>
          </a:xfrm>
          <a:prstGeom prst="rect">
            <a:avLst/>
          </a:prstGeom>
        </p:spPr>
      </p:pic>
      <p:pic>
        <p:nvPicPr>
          <p:cNvPr id="5" name="Image 3" descr="preencoded.png"/>
          <p:cNvPicPr>
            <a:picLocks noChangeAspect="1"/>
          </p:cNvPicPr>
          <p:nvPr/>
        </p:nvPicPr>
        <p:blipFill>
          <a:blip r:embed="rId6"/>
          <a:stretch>
            <a:fillRect/>
          </a:stretch>
        </p:blipFill>
        <p:spPr>
          <a:xfrm>
            <a:off x="571500" y="1847850"/>
            <a:ext cx="247650" cy="342900"/>
          </a:xfrm>
          <a:prstGeom prst="rect">
            <a:avLst/>
          </a:prstGeom>
        </p:spPr>
      </p:pic>
      <p:pic>
        <p:nvPicPr>
          <p:cNvPr id="6" name="Image 4" descr="preencoded.png"/>
          <p:cNvPicPr>
            <a:picLocks noChangeAspect="1"/>
          </p:cNvPicPr>
          <p:nvPr/>
        </p:nvPicPr>
        <p:blipFill>
          <a:blip r:embed="rId7"/>
          <a:stretch>
            <a:fillRect/>
          </a:stretch>
        </p:blipFill>
        <p:spPr>
          <a:xfrm>
            <a:off x="571500" y="2733675"/>
            <a:ext cx="152400" cy="152400"/>
          </a:xfrm>
          <a:prstGeom prst="rect">
            <a:avLst/>
          </a:prstGeom>
        </p:spPr>
      </p:pic>
      <p:pic>
        <p:nvPicPr>
          <p:cNvPr id="7" name="Image 5" descr="preencoded.png"/>
          <p:cNvPicPr>
            <a:picLocks noChangeAspect="1"/>
          </p:cNvPicPr>
          <p:nvPr/>
        </p:nvPicPr>
        <p:blipFill>
          <a:blip r:embed="rId7"/>
          <a:stretch>
            <a:fillRect/>
          </a:stretch>
        </p:blipFill>
        <p:spPr>
          <a:xfrm>
            <a:off x="571500" y="3228975"/>
            <a:ext cx="152400" cy="152400"/>
          </a:xfrm>
          <a:prstGeom prst="rect">
            <a:avLst/>
          </a:prstGeom>
        </p:spPr>
      </p:pic>
      <p:pic>
        <p:nvPicPr>
          <p:cNvPr id="8" name="Image 6" descr="preencoded.png"/>
          <p:cNvPicPr>
            <a:picLocks noChangeAspect="1"/>
          </p:cNvPicPr>
          <p:nvPr/>
        </p:nvPicPr>
        <p:blipFill>
          <a:blip r:embed="rId7"/>
          <a:stretch>
            <a:fillRect/>
          </a:stretch>
        </p:blipFill>
        <p:spPr>
          <a:xfrm>
            <a:off x="571500" y="3495675"/>
            <a:ext cx="152400" cy="152400"/>
          </a:xfrm>
          <a:prstGeom prst="rect">
            <a:avLst/>
          </a:prstGeom>
        </p:spPr>
      </p:pic>
      <p:pic>
        <p:nvPicPr>
          <p:cNvPr id="9" name="Image 7" descr="preencoded.png"/>
          <p:cNvPicPr>
            <a:picLocks noChangeAspect="1"/>
          </p:cNvPicPr>
          <p:nvPr/>
        </p:nvPicPr>
        <p:blipFill>
          <a:blip r:embed="rId8"/>
          <a:stretch>
            <a:fillRect/>
          </a:stretch>
        </p:blipFill>
        <p:spPr>
          <a:xfrm>
            <a:off x="4267200" y="1562100"/>
            <a:ext cx="3657600" cy="2552700"/>
          </a:xfrm>
          <a:prstGeom prst="rect">
            <a:avLst/>
          </a:prstGeom>
        </p:spPr>
      </p:pic>
      <p:pic>
        <p:nvPicPr>
          <p:cNvPr id="10" name="Image 8" descr="preencoded.png"/>
          <p:cNvPicPr>
            <a:picLocks noChangeAspect="1"/>
          </p:cNvPicPr>
          <p:nvPr/>
        </p:nvPicPr>
        <p:blipFill>
          <a:blip r:embed="rId9"/>
          <a:stretch>
            <a:fillRect/>
          </a:stretch>
        </p:blipFill>
        <p:spPr>
          <a:xfrm>
            <a:off x="4457700" y="1752600"/>
            <a:ext cx="285750" cy="342900"/>
          </a:xfrm>
          <a:prstGeom prst="rect">
            <a:avLst/>
          </a:prstGeom>
        </p:spPr>
      </p:pic>
      <p:pic>
        <p:nvPicPr>
          <p:cNvPr id="11" name="Image 9" descr="preencoded.png"/>
          <p:cNvPicPr>
            <a:picLocks noChangeAspect="1"/>
          </p:cNvPicPr>
          <p:nvPr/>
        </p:nvPicPr>
        <p:blipFill>
          <a:blip r:embed="rId10"/>
          <a:stretch>
            <a:fillRect/>
          </a:stretch>
        </p:blipFill>
        <p:spPr>
          <a:xfrm>
            <a:off x="4457700" y="2543175"/>
            <a:ext cx="152400" cy="152400"/>
          </a:xfrm>
          <a:prstGeom prst="rect">
            <a:avLst/>
          </a:prstGeom>
        </p:spPr>
      </p:pic>
      <p:pic>
        <p:nvPicPr>
          <p:cNvPr id="12" name="Image 10" descr="preencoded.png"/>
          <p:cNvPicPr>
            <a:picLocks noChangeAspect="1"/>
          </p:cNvPicPr>
          <p:nvPr/>
        </p:nvPicPr>
        <p:blipFill>
          <a:blip r:embed="rId10"/>
          <a:stretch>
            <a:fillRect/>
          </a:stretch>
        </p:blipFill>
        <p:spPr>
          <a:xfrm>
            <a:off x="4457700" y="2809875"/>
            <a:ext cx="152400" cy="152400"/>
          </a:xfrm>
          <a:prstGeom prst="rect">
            <a:avLst/>
          </a:prstGeom>
        </p:spPr>
      </p:pic>
      <p:pic>
        <p:nvPicPr>
          <p:cNvPr id="13" name="Image 11" descr="preencoded.png"/>
          <p:cNvPicPr>
            <a:picLocks noChangeAspect="1"/>
          </p:cNvPicPr>
          <p:nvPr/>
        </p:nvPicPr>
        <p:blipFill>
          <a:blip r:embed="rId10"/>
          <a:stretch>
            <a:fillRect/>
          </a:stretch>
        </p:blipFill>
        <p:spPr>
          <a:xfrm>
            <a:off x="4457700" y="3076575"/>
            <a:ext cx="152400" cy="152400"/>
          </a:xfrm>
          <a:prstGeom prst="rect">
            <a:avLst/>
          </a:prstGeom>
        </p:spPr>
      </p:pic>
      <p:pic>
        <p:nvPicPr>
          <p:cNvPr id="14" name="Image 12" descr="preencoded.png"/>
          <p:cNvPicPr>
            <a:picLocks noChangeAspect="1"/>
          </p:cNvPicPr>
          <p:nvPr/>
        </p:nvPicPr>
        <p:blipFill>
          <a:blip r:embed="rId11"/>
          <a:stretch>
            <a:fillRect/>
          </a:stretch>
        </p:blipFill>
        <p:spPr>
          <a:xfrm>
            <a:off x="8153400" y="1562100"/>
            <a:ext cx="3657600" cy="2552700"/>
          </a:xfrm>
          <a:prstGeom prst="rect">
            <a:avLst/>
          </a:prstGeom>
        </p:spPr>
      </p:pic>
      <p:pic>
        <p:nvPicPr>
          <p:cNvPr id="15" name="Image 13" descr="preencoded.png"/>
          <p:cNvPicPr>
            <a:picLocks noChangeAspect="1"/>
          </p:cNvPicPr>
          <p:nvPr/>
        </p:nvPicPr>
        <p:blipFill>
          <a:blip r:embed="rId12"/>
          <a:stretch>
            <a:fillRect/>
          </a:stretch>
        </p:blipFill>
        <p:spPr>
          <a:xfrm>
            <a:off x="8343900" y="1752600"/>
            <a:ext cx="323850" cy="342900"/>
          </a:xfrm>
          <a:prstGeom prst="rect">
            <a:avLst/>
          </a:prstGeom>
        </p:spPr>
      </p:pic>
      <p:pic>
        <p:nvPicPr>
          <p:cNvPr id="16" name="Image 14" descr="preencoded.png"/>
          <p:cNvPicPr>
            <a:picLocks noChangeAspect="1"/>
          </p:cNvPicPr>
          <p:nvPr/>
        </p:nvPicPr>
        <p:blipFill>
          <a:blip r:embed="rId13"/>
          <a:stretch>
            <a:fillRect/>
          </a:stretch>
        </p:blipFill>
        <p:spPr>
          <a:xfrm>
            <a:off x="8343900" y="2771775"/>
            <a:ext cx="152400" cy="152400"/>
          </a:xfrm>
          <a:prstGeom prst="rect">
            <a:avLst/>
          </a:prstGeom>
        </p:spPr>
      </p:pic>
      <p:pic>
        <p:nvPicPr>
          <p:cNvPr id="17" name="Image 15" descr="preencoded.png"/>
          <p:cNvPicPr>
            <a:picLocks noChangeAspect="1"/>
          </p:cNvPicPr>
          <p:nvPr/>
        </p:nvPicPr>
        <p:blipFill>
          <a:blip r:embed="rId13"/>
          <a:stretch>
            <a:fillRect/>
          </a:stretch>
        </p:blipFill>
        <p:spPr>
          <a:xfrm>
            <a:off x="8343900" y="3038475"/>
            <a:ext cx="152400" cy="152400"/>
          </a:xfrm>
          <a:prstGeom prst="rect">
            <a:avLst/>
          </a:prstGeom>
        </p:spPr>
      </p:pic>
      <p:pic>
        <p:nvPicPr>
          <p:cNvPr id="18" name="Image 16" descr="preencoded.png"/>
          <p:cNvPicPr>
            <a:picLocks noChangeAspect="1"/>
          </p:cNvPicPr>
          <p:nvPr/>
        </p:nvPicPr>
        <p:blipFill>
          <a:blip r:embed="rId13"/>
          <a:stretch>
            <a:fillRect/>
          </a:stretch>
        </p:blipFill>
        <p:spPr>
          <a:xfrm>
            <a:off x="8343900" y="3305175"/>
            <a:ext cx="152400" cy="152400"/>
          </a:xfrm>
          <a:prstGeom prst="rect">
            <a:avLst/>
          </a:prstGeom>
        </p:spPr>
      </p:pic>
      <p:pic>
        <p:nvPicPr>
          <p:cNvPr id="19" name="Image 17" descr="preencoded.png"/>
          <p:cNvPicPr>
            <a:picLocks noChangeAspect="1"/>
          </p:cNvPicPr>
          <p:nvPr/>
        </p:nvPicPr>
        <p:blipFill>
          <a:blip r:embed="rId14"/>
          <a:stretch>
            <a:fillRect/>
          </a:stretch>
        </p:blipFill>
        <p:spPr>
          <a:xfrm>
            <a:off x="381000" y="4343400"/>
            <a:ext cx="11430000" cy="762000"/>
          </a:xfrm>
          <a:prstGeom prst="rect">
            <a:avLst/>
          </a:prstGeom>
        </p:spPr>
      </p:pic>
      <p:pic>
        <p:nvPicPr>
          <p:cNvPr id="20" name="Image 18" descr="preencoded.png"/>
          <p:cNvPicPr>
            <a:picLocks noChangeAspect="1"/>
          </p:cNvPicPr>
          <p:nvPr/>
        </p:nvPicPr>
        <p:blipFill>
          <a:blip r:embed="rId15"/>
          <a:stretch>
            <a:fillRect/>
          </a:stretch>
        </p:blipFill>
        <p:spPr>
          <a:xfrm>
            <a:off x="533400" y="4524375"/>
            <a:ext cx="152400" cy="152400"/>
          </a:xfrm>
          <a:prstGeom prst="rect">
            <a:avLst/>
          </a:prstGeom>
        </p:spPr>
      </p:pic>
      <p:pic>
        <p:nvPicPr>
          <p:cNvPr id="21" name="Image 19" descr="preencoded.png"/>
          <p:cNvPicPr>
            <a:picLocks noChangeAspect="1"/>
          </p:cNvPicPr>
          <p:nvPr/>
        </p:nvPicPr>
        <p:blipFill>
          <a:blip r:embed="rId16"/>
          <a:stretch>
            <a:fillRect/>
          </a:stretch>
        </p:blipFill>
        <p:spPr>
          <a:xfrm>
            <a:off x="0" y="6515100"/>
            <a:ext cx="12192000" cy="342900"/>
          </a:xfrm>
          <a:prstGeom prst="rect">
            <a:avLst/>
          </a:prstGeom>
        </p:spPr>
      </p:pic>
      <p:sp>
        <p:nvSpPr>
          <p:cNvPr id="22" name="Text 0"/>
          <p:cNvSpPr/>
          <p:nvPr/>
        </p:nvSpPr>
        <p:spPr>
          <a:xfrm>
            <a:off x="381000" y="152400"/>
            <a:ext cx="13716000" cy="342900"/>
          </a:xfrm>
          <a:prstGeom prst="rect">
            <a:avLst/>
          </a:prstGeom>
          <a:noFill/>
          <a:ln/>
        </p:spPr>
        <p:txBody>
          <a:bodyPr vert="horz" wrap="square" lIns="0" tIns="0" rIns="0" bIns="0" rtlCol="0" anchor="t"/>
          <a:lstStyle/>
          <a:p>
            <a:pPr marL="0" indent="0">
              <a:lnSpc>
                <a:spcPts val="2700"/>
              </a:lnSpc>
              <a:buNone/>
            </a:pPr>
            <a:r>
              <a:rPr lang="en-US" sz="2250" b="1" dirty="0">
                <a:solidFill>
                  <a:srgbClr val="FFFFFF"/>
                </a:solidFill>
                <a:latin typeface="ui-sans-serif" pitchFamily="34" charset="0"/>
                <a:ea typeface="ui-sans-serif" pitchFamily="34" charset="-122"/>
                <a:cs typeface="ui-sans-serif" pitchFamily="34" charset="-120"/>
              </a:rPr>
              <a:t>Methods for Causal Inference: RCTs to Causal Modeling</a:t>
            </a:r>
            <a:endParaRPr lang="en-US" sz="2250" dirty="0"/>
          </a:p>
        </p:txBody>
      </p:sp>
      <p:sp>
        <p:nvSpPr>
          <p:cNvPr id="23" name="Text 1"/>
          <p:cNvSpPr/>
          <p:nvPr/>
        </p:nvSpPr>
        <p:spPr>
          <a:xfrm>
            <a:off x="381000" y="800100"/>
            <a:ext cx="11430000" cy="533400"/>
          </a:xfrm>
          <a:prstGeom prst="rect">
            <a:avLst/>
          </a:prstGeom>
          <a:noFill/>
          <a:ln/>
        </p:spPr>
        <p:txBody>
          <a:bodyPr vert="horz" wrap="square" lIns="0" tIns="0" rIns="0" bIns="0" rtlCol="0" anchor="t"/>
          <a:lstStyle/>
          <a:p>
            <a:pPr marL="0" indent="0">
              <a:lnSpc>
                <a:spcPts val="2100"/>
              </a:lnSpc>
              <a:buNone/>
            </a:pPr>
            <a:r>
              <a:rPr lang="en-US" sz="1350" dirty="0">
                <a:solidFill>
                  <a:srgbClr val="374151"/>
                </a:solidFill>
                <a:latin typeface="ui-sans-serif" pitchFamily="34" charset="0"/>
                <a:ea typeface="ui-sans-serif" pitchFamily="34" charset="-122"/>
                <a:cs typeface="ui-sans-serif" pitchFamily="34" charset="-120"/>
              </a:rPr>
              <a:t>Causal inference methods enable researchers to establish cause-effect relationships. From randomized trials to advanced modeling techniques, various approaches address different research contexts.</a:t>
            </a:r>
            <a:endParaRPr lang="en-US" sz="1350" dirty="0"/>
          </a:p>
        </p:txBody>
      </p:sp>
      <p:sp>
        <p:nvSpPr>
          <p:cNvPr id="24" name="Text 2"/>
          <p:cNvSpPr/>
          <p:nvPr/>
        </p:nvSpPr>
        <p:spPr>
          <a:xfrm>
            <a:off x="933450" y="1752600"/>
            <a:ext cx="2914650" cy="5334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Randomized Controlled Trials</a:t>
            </a:r>
            <a:endParaRPr lang="en-US" sz="1500" dirty="0"/>
          </a:p>
        </p:txBody>
      </p:sp>
      <p:sp>
        <p:nvSpPr>
          <p:cNvPr id="25" name="Text 3"/>
          <p:cNvSpPr/>
          <p:nvPr/>
        </p:nvSpPr>
        <p:spPr>
          <a:xfrm>
            <a:off x="571500" y="2400300"/>
            <a:ext cx="3931920" cy="2286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The gold standard for causal inference.</a:t>
            </a:r>
            <a:endParaRPr lang="en-US" sz="1200" dirty="0"/>
          </a:p>
        </p:txBody>
      </p:sp>
      <p:sp>
        <p:nvSpPr>
          <p:cNvPr id="26" name="Text 4"/>
          <p:cNvSpPr/>
          <p:nvPr/>
        </p:nvSpPr>
        <p:spPr>
          <a:xfrm>
            <a:off x="609600" y="2705100"/>
            <a:ext cx="34671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Random assignment to treatment &amp; control</a:t>
            </a:r>
            <a:endParaRPr lang="en-US" sz="1200" dirty="0"/>
          </a:p>
        </p:txBody>
      </p:sp>
      <p:sp>
        <p:nvSpPr>
          <p:cNvPr id="27" name="Text 5"/>
          <p:cNvSpPr/>
          <p:nvPr/>
        </p:nvSpPr>
        <p:spPr>
          <a:xfrm>
            <a:off x="609600" y="3200400"/>
            <a:ext cx="416052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Minimizes selection bias</a:t>
            </a:r>
            <a:endParaRPr lang="en-US" sz="1200" dirty="0"/>
          </a:p>
        </p:txBody>
      </p:sp>
      <p:sp>
        <p:nvSpPr>
          <p:cNvPr id="28" name="Text 6"/>
          <p:cNvSpPr/>
          <p:nvPr/>
        </p:nvSpPr>
        <p:spPr>
          <a:xfrm>
            <a:off x="609600" y="3467100"/>
            <a:ext cx="3467100" cy="4572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Strong evidence for causal relationships</a:t>
            </a:r>
            <a:endParaRPr lang="en-US" sz="1200" dirty="0"/>
          </a:p>
        </p:txBody>
      </p:sp>
      <p:sp>
        <p:nvSpPr>
          <p:cNvPr id="29" name="Text 7"/>
          <p:cNvSpPr/>
          <p:nvPr/>
        </p:nvSpPr>
        <p:spPr>
          <a:xfrm>
            <a:off x="4857750" y="1790700"/>
            <a:ext cx="2435483"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Quasi-Experiments</a:t>
            </a:r>
            <a:endParaRPr lang="en-US" sz="1500" dirty="0"/>
          </a:p>
        </p:txBody>
      </p:sp>
      <p:sp>
        <p:nvSpPr>
          <p:cNvPr id="30" name="Text 8"/>
          <p:cNvSpPr/>
          <p:nvPr/>
        </p:nvSpPr>
        <p:spPr>
          <a:xfrm>
            <a:off x="4457700" y="2209800"/>
            <a:ext cx="3931920" cy="2286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Used when RCTs are impractical.</a:t>
            </a:r>
            <a:endParaRPr lang="en-US" sz="1200" dirty="0"/>
          </a:p>
        </p:txBody>
      </p:sp>
      <p:sp>
        <p:nvSpPr>
          <p:cNvPr id="31" name="Text 9"/>
          <p:cNvSpPr/>
          <p:nvPr/>
        </p:nvSpPr>
        <p:spPr>
          <a:xfrm>
            <a:off x="4495800" y="2514600"/>
            <a:ext cx="416052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Difference-in-differences</a:t>
            </a:r>
            <a:endParaRPr lang="en-US" sz="1200" dirty="0"/>
          </a:p>
        </p:txBody>
      </p:sp>
      <p:sp>
        <p:nvSpPr>
          <p:cNvPr id="32" name="Text 10"/>
          <p:cNvSpPr/>
          <p:nvPr/>
        </p:nvSpPr>
        <p:spPr>
          <a:xfrm>
            <a:off x="4495800" y="2781300"/>
            <a:ext cx="416052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Regression discontinuity</a:t>
            </a:r>
            <a:endParaRPr lang="en-US" sz="1200" dirty="0"/>
          </a:p>
        </p:txBody>
      </p:sp>
      <p:sp>
        <p:nvSpPr>
          <p:cNvPr id="33" name="Text 11"/>
          <p:cNvSpPr/>
          <p:nvPr/>
        </p:nvSpPr>
        <p:spPr>
          <a:xfrm>
            <a:off x="4495800" y="3048000"/>
            <a:ext cx="416052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Instrumental variables</a:t>
            </a:r>
            <a:endParaRPr lang="en-US" sz="1200" dirty="0"/>
          </a:p>
        </p:txBody>
      </p:sp>
      <p:sp>
        <p:nvSpPr>
          <p:cNvPr id="34" name="Text 12"/>
          <p:cNvSpPr/>
          <p:nvPr/>
        </p:nvSpPr>
        <p:spPr>
          <a:xfrm>
            <a:off x="8782050" y="1790700"/>
            <a:ext cx="2119372"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Causal Modeling</a:t>
            </a:r>
            <a:endParaRPr lang="en-US" sz="1500" dirty="0"/>
          </a:p>
        </p:txBody>
      </p:sp>
      <p:sp>
        <p:nvSpPr>
          <p:cNvPr id="35" name="Text 13"/>
          <p:cNvSpPr/>
          <p:nvPr/>
        </p:nvSpPr>
        <p:spPr>
          <a:xfrm>
            <a:off x="8343900" y="2209800"/>
            <a:ext cx="3276600"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Advanced methods for complex causal relationships.</a:t>
            </a:r>
            <a:endParaRPr lang="en-US" sz="1200" dirty="0"/>
          </a:p>
        </p:txBody>
      </p:sp>
      <p:sp>
        <p:nvSpPr>
          <p:cNvPr id="36" name="Text 14"/>
          <p:cNvSpPr/>
          <p:nvPr/>
        </p:nvSpPr>
        <p:spPr>
          <a:xfrm>
            <a:off x="8382000" y="2743200"/>
            <a:ext cx="416052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Structural causal models</a:t>
            </a:r>
            <a:endParaRPr lang="en-US" sz="1200" dirty="0"/>
          </a:p>
        </p:txBody>
      </p:sp>
      <p:sp>
        <p:nvSpPr>
          <p:cNvPr id="37" name="Text 15"/>
          <p:cNvSpPr/>
          <p:nvPr/>
        </p:nvSpPr>
        <p:spPr>
          <a:xfrm>
            <a:off x="8382000" y="3009900"/>
            <a:ext cx="416052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Directed acyclic graphs (DAGs)</a:t>
            </a:r>
            <a:endParaRPr lang="en-US" sz="1200" dirty="0"/>
          </a:p>
        </p:txBody>
      </p:sp>
      <p:sp>
        <p:nvSpPr>
          <p:cNvPr id="38" name="Text 16"/>
          <p:cNvSpPr/>
          <p:nvPr/>
        </p:nvSpPr>
        <p:spPr>
          <a:xfrm>
            <a:off x="8382000" y="3276600"/>
            <a:ext cx="4160520" cy="228600"/>
          </a:xfrm>
          <a:prstGeom prst="rect">
            <a:avLst/>
          </a:prstGeom>
          <a:noFill/>
          <a:ln/>
        </p:spPr>
        <p:txBody>
          <a:bodyPr vert="horz" wrap="square" lIns="0" tIns="0" rIns="0" bIns="0" rtlCol="0" anchor="t"/>
          <a:lstStyle/>
          <a:p>
            <a:pPr marL="342900" indent="-342900" algn="l">
              <a:lnSpc>
                <a:spcPts val="1800"/>
              </a:lnSpc>
              <a:buSzPct val="100000"/>
              <a:buChar char="•"/>
            </a:pPr>
            <a:r>
              <a:rPr lang="en-US" sz="1200" dirty="0">
                <a:solidFill>
                  <a:srgbClr val="4B5563"/>
                </a:solidFill>
                <a:latin typeface="ui-sans-serif" pitchFamily="34" charset="0"/>
                <a:ea typeface="ui-sans-serif" pitchFamily="34" charset="-122"/>
                <a:cs typeface="ui-sans-serif" pitchFamily="34" charset="-120"/>
              </a:rPr>
              <a:t>Potential outcomes framework</a:t>
            </a:r>
            <a:endParaRPr lang="en-US" sz="1200" dirty="0"/>
          </a:p>
        </p:txBody>
      </p:sp>
      <p:sp>
        <p:nvSpPr>
          <p:cNvPr id="39" name="Text 17"/>
          <p:cNvSpPr/>
          <p:nvPr/>
        </p:nvSpPr>
        <p:spPr>
          <a:xfrm>
            <a:off x="800100" y="4495800"/>
            <a:ext cx="10858500" cy="457200"/>
          </a:xfrm>
          <a:prstGeom prst="rect">
            <a:avLst/>
          </a:prstGeom>
          <a:noFill/>
          <a:ln/>
        </p:spPr>
        <p:txBody>
          <a:bodyPr vert="horz" wrap="square" lIns="0" tIns="0" rIns="0" bIns="0" rtlCol="0" anchor="t"/>
          <a:lstStyle/>
          <a:p>
            <a:pPr marL="0" indent="0">
              <a:lnSpc>
                <a:spcPts val="1800"/>
              </a:lnSpc>
              <a:buNone/>
            </a:pPr>
            <a:r>
              <a:rPr lang="en-US" sz="1200" dirty="0">
                <a:solidFill>
                  <a:srgbClr val="1D4ED8"/>
                </a:solidFill>
                <a:latin typeface="ui-sans-serif" pitchFamily="34" charset="0"/>
                <a:ea typeface="ui-sans-serif" pitchFamily="34" charset="-122"/>
                <a:cs typeface="ui-sans-serif" pitchFamily="34" charset="-120"/>
              </a:rPr>
              <a:t>The choice of method depends on research context, data availability, and ethical considerations. Each approach has specific assumptions and requirements.</a:t>
            </a:r>
            <a:endParaRPr lang="en-US" sz="1200" dirty="0"/>
          </a:p>
        </p:txBody>
      </p:sp>
      <p:sp>
        <p:nvSpPr>
          <p:cNvPr id="40" name="Text 18"/>
          <p:cNvSpPr/>
          <p:nvPr/>
        </p:nvSpPr>
        <p:spPr>
          <a:xfrm>
            <a:off x="381000" y="6591300"/>
            <a:ext cx="4397871"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Methods for Causal Inference: RCTs to Causal Modeling</a:t>
            </a:r>
            <a:endParaRPr lang="en-US" sz="1050" dirty="0"/>
          </a:p>
        </p:txBody>
      </p:sp>
      <p:sp>
        <p:nvSpPr>
          <p:cNvPr id="41" name="Text 19"/>
          <p:cNvSpPr/>
          <p:nvPr/>
        </p:nvSpPr>
        <p:spPr>
          <a:xfrm>
            <a:off x="11511409" y="6591300"/>
            <a:ext cx="359509"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9/10</a:t>
            </a:r>
            <a:endParaRPr lang="en-US" sz="10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6858000"/>
          </a:xfrm>
          <a:prstGeom prst="rect">
            <a:avLst/>
          </a:prstGeom>
        </p:spPr>
      </p:pic>
      <p:pic>
        <p:nvPicPr>
          <p:cNvPr id="3" name="Image 1" descr="preencoded.png"/>
          <p:cNvPicPr>
            <a:picLocks noChangeAspect="1"/>
          </p:cNvPicPr>
          <p:nvPr/>
        </p:nvPicPr>
        <p:blipFill>
          <a:blip r:embed="rId4"/>
          <a:stretch>
            <a:fillRect/>
          </a:stretch>
        </p:blipFill>
        <p:spPr>
          <a:xfrm>
            <a:off x="0" y="0"/>
            <a:ext cx="12192000" cy="647700"/>
          </a:xfrm>
          <a:prstGeom prst="rect">
            <a:avLst/>
          </a:prstGeom>
        </p:spPr>
      </p:pic>
      <p:pic>
        <p:nvPicPr>
          <p:cNvPr id="4" name="Image 2" descr="preencoded.png"/>
          <p:cNvPicPr>
            <a:picLocks noChangeAspect="1"/>
          </p:cNvPicPr>
          <p:nvPr/>
        </p:nvPicPr>
        <p:blipFill>
          <a:blip r:embed="rId5"/>
          <a:stretch>
            <a:fillRect/>
          </a:stretch>
        </p:blipFill>
        <p:spPr>
          <a:xfrm>
            <a:off x="1219200" y="1638300"/>
            <a:ext cx="2438400" cy="1257300"/>
          </a:xfrm>
          <a:prstGeom prst="rect">
            <a:avLst/>
          </a:prstGeom>
        </p:spPr>
      </p:pic>
      <p:pic>
        <p:nvPicPr>
          <p:cNvPr id="5" name="Image 3" descr="preencoded.png"/>
          <p:cNvPicPr>
            <a:picLocks noChangeAspect="1"/>
          </p:cNvPicPr>
          <p:nvPr/>
        </p:nvPicPr>
        <p:blipFill>
          <a:blip r:embed="rId6"/>
          <a:stretch>
            <a:fillRect/>
          </a:stretch>
        </p:blipFill>
        <p:spPr>
          <a:xfrm>
            <a:off x="1409700" y="1828800"/>
            <a:ext cx="228600" cy="304800"/>
          </a:xfrm>
          <a:prstGeom prst="rect">
            <a:avLst/>
          </a:prstGeom>
        </p:spPr>
      </p:pic>
      <p:pic>
        <p:nvPicPr>
          <p:cNvPr id="6" name="Image 4" descr="preencoded.png"/>
          <p:cNvPicPr>
            <a:picLocks noChangeAspect="1"/>
          </p:cNvPicPr>
          <p:nvPr/>
        </p:nvPicPr>
        <p:blipFill>
          <a:blip r:embed="rId7"/>
          <a:stretch>
            <a:fillRect/>
          </a:stretch>
        </p:blipFill>
        <p:spPr>
          <a:xfrm>
            <a:off x="3962400" y="2257425"/>
            <a:ext cx="609600" cy="19050"/>
          </a:xfrm>
          <a:prstGeom prst="rect">
            <a:avLst/>
          </a:prstGeom>
        </p:spPr>
      </p:pic>
      <p:pic>
        <p:nvPicPr>
          <p:cNvPr id="7" name="Image 5" descr="preencoded.png"/>
          <p:cNvPicPr>
            <a:picLocks noChangeAspect="1"/>
          </p:cNvPicPr>
          <p:nvPr/>
        </p:nvPicPr>
        <p:blipFill>
          <a:blip r:embed="rId8"/>
          <a:stretch>
            <a:fillRect/>
          </a:stretch>
        </p:blipFill>
        <p:spPr>
          <a:xfrm>
            <a:off x="4876800" y="1638300"/>
            <a:ext cx="2438400" cy="1257300"/>
          </a:xfrm>
          <a:prstGeom prst="rect">
            <a:avLst/>
          </a:prstGeom>
        </p:spPr>
      </p:pic>
      <p:pic>
        <p:nvPicPr>
          <p:cNvPr id="8" name="Image 6" descr="preencoded.png"/>
          <p:cNvPicPr>
            <a:picLocks noChangeAspect="1"/>
          </p:cNvPicPr>
          <p:nvPr/>
        </p:nvPicPr>
        <p:blipFill>
          <a:blip r:embed="rId9"/>
          <a:stretch>
            <a:fillRect/>
          </a:stretch>
        </p:blipFill>
        <p:spPr>
          <a:xfrm>
            <a:off x="5067300" y="1828800"/>
            <a:ext cx="171450" cy="304800"/>
          </a:xfrm>
          <a:prstGeom prst="rect">
            <a:avLst/>
          </a:prstGeom>
        </p:spPr>
      </p:pic>
      <p:pic>
        <p:nvPicPr>
          <p:cNvPr id="9" name="Image 7" descr="preencoded.png"/>
          <p:cNvPicPr>
            <a:picLocks noChangeAspect="1"/>
          </p:cNvPicPr>
          <p:nvPr/>
        </p:nvPicPr>
        <p:blipFill>
          <a:blip r:embed="rId7"/>
          <a:stretch>
            <a:fillRect/>
          </a:stretch>
        </p:blipFill>
        <p:spPr>
          <a:xfrm>
            <a:off x="7620000" y="2257425"/>
            <a:ext cx="609600" cy="19050"/>
          </a:xfrm>
          <a:prstGeom prst="rect">
            <a:avLst/>
          </a:prstGeom>
        </p:spPr>
      </p:pic>
      <p:pic>
        <p:nvPicPr>
          <p:cNvPr id="10" name="Image 8" descr="preencoded.png"/>
          <p:cNvPicPr>
            <a:picLocks noChangeAspect="1"/>
          </p:cNvPicPr>
          <p:nvPr/>
        </p:nvPicPr>
        <p:blipFill>
          <a:blip r:embed="rId10"/>
          <a:stretch>
            <a:fillRect/>
          </a:stretch>
        </p:blipFill>
        <p:spPr>
          <a:xfrm>
            <a:off x="8534400" y="1638300"/>
            <a:ext cx="2438400" cy="1257300"/>
          </a:xfrm>
          <a:prstGeom prst="rect">
            <a:avLst/>
          </a:prstGeom>
        </p:spPr>
      </p:pic>
      <p:pic>
        <p:nvPicPr>
          <p:cNvPr id="11" name="Image 9" descr="preencoded.png"/>
          <p:cNvPicPr>
            <a:picLocks noChangeAspect="1"/>
          </p:cNvPicPr>
          <p:nvPr/>
        </p:nvPicPr>
        <p:blipFill>
          <a:blip r:embed="rId11"/>
          <a:stretch>
            <a:fillRect/>
          </a:stretch>
        </p:blipFill>
        <p:spPr>
          <a:xfrm>
            <a:off x="8724900" y="1828800"/>
            <a:ext cx="285750" cy="304800"/>
          </a:xfrm>
          <a:prstGeom prst="rect">
            <a:avLst/>
          </a:prstGeom>
        </p:spPr>
      </p:pic>
      <p:pic>
        <p:nvPicPr>
          <p:cNvPr id="12" name="Image 10" descr="preencoded.png"/>
          <p:cNvPicPr>
            <a:picLocks noChangeAspect="1"/>
          </p:cNvPicPr>
          <p:nvPr/>
        </p:nvPicPr>
        <p:blipFill>
          <a:blip r:embed="rId12"/>
          <a:stretch>
            <a:fillRect/>
          </a:stretch>
        </p:blipFill>
        <p:spPr>
          <a:xfrm>
            <a:off x="381000" y="3619500"/>
            <a:ext cx="152400" cy="152400"/>
          </a:xfrm>
          <a:prstGeom prst="rect">
            <a:avLst/>
          </a:prstGeom>
        </p:spPr>
      </p:pic>
      <p:pic>
        <p:nvPicPr>
          <p:cNvPr id="13" name="Image 11" descr="preencoded.png"/>
          <p:cNvPicPr>
            <a:picLocks noChangeAspect="1"/>
          </p:cNvPicPr>
          <p:nvPr/>
        </p:nvPicPr>
        <p:blipFill>
          <a:blip r:embed="rId12"/>
          <a:stretch>
            <a:fillRect/>
          </a:stretch>
        </p:blipFill>
        <p:spPr>
          <a:xfrm>
            <a:off x="6172200" y="3619500"/>
            <a:ext cx="152400" cy="152400"/>
          </a:xfrm>
          <a:prstGeom prst="rect">
            <a:avLst/>
          </a:prstGeom>
        </p:spPr>
      </p:pic>
      <p:pic>
        <p:nvPicPr>
          <p:cNvPr id="14" name="Image 12" descr="preencoded.png"/>
          <p:cNvPicPr>
            <a:picLocks noChangeAspect="1"/>
          </p:cNvPicPr>
          <p:nvPr/>
        </p:nvPicPr>
        <p:blipFill>
          <a:blip r:embed="rId12"/>
          <a:stretch>
            <a:fillRect/>
          </a:stretch>
        </p:blipFill>
        <p:spPr>
          <a:xfrm>
            <a:off x="381000" y="4000500"/>
            <a:ext cx="152400" cy="152400"/>
          </a:xfrm>
          <a:prstGeom prst="rect">
            <a:avLst/>
          </a:prstGeom>
        </p:spPr>
      </p:pic>
      <p:pic>
        <p:nvPicPr>
          <p:cNvPr id="15" name="Image 13" descr="preencoded.png"/>
          <p:cNvPicPr>
            <a:picLocks noChangeAspect="1"/>
          </p:cNvPicPr>
          <p:nvPr/>
        </p:nvPicPr>
        <p:blipFill>
          <a:blip r:embed="rId12"/>
          <a:stretch>
            <a:fillRect/>
          </a:stretch>
        </p:blipFill>
        <p:spPr>
          <a:xfrm>
            <a:off x="6172200" y="4000500"/>
            <a:ext cx="152400" cy="152400"/>
          </a:xfrm>
          <a:prstGeom prst="rect">
            <a:avLst/>
          </a:prstGeom>
        </p:spPr>
      </p:pic>
      <p:pic>
        <p:nvPicPr>
          <p:cNvPr id="16" name="Image 14" descr="preencoded.png"/>
          <p:cNvPicPr>
            <a:picLocks noChangeAspect="1"/>
          </p:cNvPicPr>
          <p:nvPr/>
        </p:nvPicPr>
        <p:blipFill>
          <a:blip r:embed="rId13"/>
          <a:stretch>
            <a:fillRect/>
          </a:stretch>
        </p:blipFill>
        <p:spPr>
          <a:xfrm>
            <a:off x="381000" y="4495800"/>
            <a:ext cx="11430000" cy="838200"/>
          </a:xfrm>
          <a:prstGeom prst="rect">
            <a:avLst/>
          </a:prstGeom>
        </p:spPr>
      </p:pic>
      <p:pic>
        <p:nvPicPr>
          <p:cNvPr id="17" name="Image 15" descr="preencoded.png"/>
          <p:cNvPicPr>
            <a:picLocks noChangeAspect="1"/>
          </p:cNvPicPr>
          <p:nvPr/>
        </p:nvPicPr>
        <p:blipFill>
          <a:blip r:embed="rId14"/>
          <a:stretch>
            <a:fillRect/>
          </a:stretch>
        </p:blipFill>
        <p:spPr>
          <a:xfrm>
            <a:off x="0" y="6515100"/>
            <a:ext cx="12192000" cy="342900"/>
          </a:xfrm>
          <a:prstGeom prst="rect">
            <a:avLst/>
          </a:prstGeom>
        </p:spPr>
      </p:pic>
      <p:sp>
        <p:nvSpPr>
          <p:cNvPr id="18" name="Text 0"/>
          <p:cNvSpPr/>
          <p:nvPr/>
        </p:nvSpPr>
        <p:spPr>
          <a:xfrm>
            <a:off x="381000" y="152400"/>
            <a:ext cx="13716000" cy="342900"/>
          </a:xfrm>
          <a:prstGeom prst="rect">
            <a:avLst/>
          </a:prstGeom>
          <a:noFill/>
          <a:ln/>
        </p:spPr>
        <p:txBody>
          <a:bodyPr vert="horz" wrap="square" lIns="0" tIns="0" rIns="0" bIns="0" rtlCol="0" anchor="t"/>
          <a:lstStyle/>
          <a:p>
            <a:pPr marL="0" indent="0">
              <a:lnSpc>
                <a:spcPts val="2700"/>
              </a:lnSpc>
              <a:buNone/>
            </a:pPr>
            <a:r>
              <a:rPr lang="en-US" sz="2250" b="1" dirty="0">
                <a:solidFill>
                  <a:srgbClr val="FFFFFF"/>
                </a:solidFill>
                <a:latin typeface="ui-sans-serif" pitchFamily="34" charset="0"/>
                <a:ea typeface="ui-sans-serif" pitchFamily="34" charset="-122"/>
                <a:cs typeface="ui-sans-serif" pitchFamily="34" charset="-120"/>
              </a:rPr>
              <a:t>Integrating Paradigms, Theory, and Causality</a:t>
            </a:r>
            <a:endParaRPr lang="en-US" sz="2250" dirty="0"/>
          </a:p>
        </p:txBody>
      </p:sp>
      <p:sp>
        <p:nvSpPr>
          <p:cNvPr id="19" name="Text 1"/>
          <p:cNvSpPr/>
          <p:nvPr/>
        </p:nvSpPr>
        <p:spPr>
          <a:xfrm>
            <a:off x="381000" y="800100"/>
            <a:ext cx="11430000" cy="533400"/>
          </a:xfrm>
          <a:prstGeom prst="rect">
            <a:avLst/>
          </a:prstGeom>
          <a:noFill/>
          <a:ln/>
        </p:spPr>
        <p:txBody>
          <a:bodyPr vert="horz" wrap="square" lIns="0" tIns="0" rIns="0" bIns="0" rtlCol="0" anchor="t"/>
          <a:lstStyle/>
          <a:p>
            <a:pPr marL="0" indent="0">
              <a:lnSpc>
                <a:spcPts val="2100"/>
              </a:lnSpc>
              <a:buNone/>
            </a:pPr>
            <a:r>
              <a:rPr lang="en-US" sz="1350" dirty="0">
                <a:solidFill>
                  <a:srgbClr val="374151"/>
                </a:solidFill>
                <a:latin typeface="ui-sans-serif" pitchFamily="34" charset="0"/>
                <a:ea typeface="ui-sans-serif" pitchFamily="34" charset="-122"/>
                <a:cs typeface="ui-sans-serif" pitchFamily="34" charset="-120"/>
              </a:rPr>
              <a:t>Effective research integrates philosophical stance, theoretical foundation, and causal methodology to ensure rigor, coherence, and real-world relevance.</a:t>
            </a:r>
            <a:endParaRPr lang="en-US" sz="1350" dirty="0"/>
          </a:p>
        </p:txBody>
      </p:sp>
      <p:sp>
        <p:nvSpPr>
          <p:cNvPr id="20" name="Text 2"/>
          <p:cNvSpPr/>
          <p:nvPr/>
        </p:nvSpPr>
        <p:spPr>
          <a:xfrm>
            <a:off x="1752600" y="1847850"/>
            <a:ext cx="1226582"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Paradigm</a:t>
            </a:r>
            <a:endParaRPr lang="en-US" sz="1500" dirty="0"/>
          </a:p>
        </p:txBody>
      </p:sp>
      <p:sp>
        <p:nvSpPr>
          <p:cNvPr id="21" name="Text 3"/>
          <p:cNvSpPr/>
          <p:nvPr/>
        </p:nvSpPr>
        <p:spPr>
          <a:xfrm>
            <a:off x="1409700" y="2247900"/>
            <a:ext cx="2057400"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Worldview that shapes research approach</a:t>
            </a:r>
            <a:endParaRPr lang="en-US" sz="1200" dirty="0"/>
          </a:p>
        </p:txBody>
      </p:sp>
      <p:sp>
        <p:nvSpPr>
          <p:cNvPr id="22" name="Text 4"/>
          <p:cNvSpPr/>
          <p:nvPr/>
        </p:nvSpPr>
        <p:spPr>
          <a:xfrm>
            <a:off x="5353050" y="1847850"/>
            <a:ext cx="892612"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Theory</a:t>
            </a:r>
            <a:endParaRPr lang="en-US" sz="1500" dirty="0"/>
          </a:p>
        </p:txBody>
      </p:sp>
      <p:sp>
        <p:nvSpPr>
          <p:cNvPr id="23" name="Text 5"/>
          <p:cNvSpPr/>
          <p:nvPr/>
        </p:nvSpPr>
        <p:spPr>
          <a:xfrm>
            <a:off x="5067300" y="2247900"/>
            <a:ext cx="2057400"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Conceptual framework guiding inquiry</a:t>
            </a:r>
            <a:endParaRPr lang="en-US" sz="1200" dirty="0"/>
          </a:p>
        </p:txBody>
      </p:sp>
      <p:sp>
        <p:nvSpPr>
          <p:cNvPr id="24" name="Text 6"/>
          <p:cNvSpPr/>
          <p:nvPr/>
        </p:nvSpPr>
        <p:spPr>
          <a:xfrm>
            <a:off x="9124950" y="1847850"/>
            <a:ext cx="1190149"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Causality</a:t>
            </a:r>
            <a:endParaRPr lang="en-US" sz="1500" dirty="0"/>
          </a:p>
        </p:txBody>
      </p:sp>
      <p:sp>
        <p:nvSpPr>
          <p:cNvPr id="25" name="Text 7"/>
          <p:cNvSpPr/>
          <p:nvPr/>
        </p:nvSpPr>
        <p:spPr>
          <a:xfrm>
            <a:off x="8724900" y="2247900"/>
            <a:ext cx="2057400" cy="457200"/>
          </a:xfrm>
          <a:prstGeom prst="rect">
            <a:avLst/>
          </a:prstGeom>
          <a:noFill/>
          <a:ln/>
        </p:spPr>
        <p:txBody>
          <a:bodyPr vert="horz" wrap="square" lIns="0" tIns="0" rIns="0" bIns="0" rtlCol="0" anchor="t"/>
          <a:lstStyle/>
          <a:p>
            <a:pPr marL="0" indent="0">
              <a:lnSpc>
                <a:spcPts val="1800"/>
              </a:lnSpc>
              <a:buNone/>
            </a:pPr>
            <a:r>
              <a:rPr lang="en-US" sz="1200" dirty="0">
                <a:solidFill>
                  <a:srgbClr val="4B5563"/>
                </a:solidFill>
                <a:latin typeface="ui-sans-serif" pitchFamily="34" charset="0"/>
                <a:ea typeface="ui-sans-serif" pitchFamily="34" charset="-122"/>
                <a:cs typeface="ui-sans-serif" pitchFamily="34" charset="-120"/>
              </a:rPr>
              <a:t>Understanding cause-effect relationships</a:t>
            </a:r>
            <a:endParaRPr lang="en-US" sz="1200" dirty="0"/>
          </a:p>
        </p:txBody>
      </p:sp>
      <p:sp>
        <p:nvSpPr>
          <p:cNvPr id="26" name="Text 8"/>
          <p:cNvSpPr/>
          <p:nvPr/>
        </p:nvSpPr>
        <p:spPr>
          <a:xfrm>
            <a:off x="381000" y="3200400"/>
            <a:ext cx="11430000" cy="266700"/>
          </a:xfrm>
          <a:prstGeom prst="rect">
            <a:avLst/>
          </a:prstGeom>
          <a:noFill/>
          <a:ln/>
        </p:spPr>
        <p:txBody>
          <a:bodyPr vert="horz" wrap="square" lIns="0" tIns="0" rIns="0" bIns="0" rtlCol="0" anchor="t"/>
          <a:lstStyle/>
          <a:p>
            <a:pPr marL="0" indent="0">
              <a:lnSpc>
                <a:spcPts val="2100"/>
              </a:lnSpc>
              <a:buNone/>
            </a:pPr>
            <a:r>
              <a:rPr lang="en-US" sz="1500" b="1" dirty="0">
                <a:solidFill>
                  <a:srgbClr val="1F2937"/>
                </a:solidFill>
                <a:latin typeface="ui-sans-serif" pitchFamily="34" charset="0"/>
                <a:ea typeface="ui-sans-serif" pitchFamily="34" charset="-122"/>
                <a:cs typeface="ui-sans-serif" pitchFamily="34" charset="-120"/>
              </a:rPr>
              <a:t>Best Practices for Integration:</a:t>
            </a:r>
            <a:endParaRPr lang="en-US" sz="1500" dirty="0"/>
          </a:p>
        </p:txBody>
      </p:sp>
      <p:sp>
        <p:nvSpPr>
          <p:cNvPr id="27" name="Text 9"/>
          <p:cNvSpPr/>
          <p:nvPr/>
        </p:nvSpPr>
        <p:spPr>
          <a:xfrm>
            <a:off x="609600" y="3581400"/>
            <a:ext cx="4499312" cy="228600"/>
          </a:xfrm>
          <a:prstGeom prst="rect">
            <a:avLst/>
          </a:prstGeom>
          <a:noFill/>
          <a:ln/>
        </p:spPr>
        <p:txBody>
          <a:bodyPr vert="horz" wrap="square" lIns="0" tIns="0" rIns="0" bIns="0" rtlCol="0" anchor="t"/>
          <a:lstStyle/>
          <a:p>
            <a:pPr marL="0" indent="0">
              <a:lnSpc>
                <a:spcPts val="1800"/>
              </a:lnSpc>
              <a:buNone/>
            </a:pPr>
            <a:r>
              <a:rPr lang="en-US" sz="1200" dirty="0">
                <a:solidFill>
                  <a:srgbClr val="374151"/>
                </a:solidFill>
                <a:latin typeface="ui-sans-serif" pitchFamily="34" charset="0"/>
                <a:ea typeface="ui-sans-serif" pitchFamily="34" charset="-122"/>
                <a:cs typeface="ui-sans-serif" pitchFamily="34" charset="-120"/>
              </a:rPr>
              <a:t>Ensure paradigm supports theoretical framework</a:t>
            </a:r>
            <a:endParaRPr lang="en-US" sz="1200" dirty="0"/>
          </a:p>
        </p:txBody>
      </p:sp>
      <p:sp>
        <p:nvSpPr>
          <p:cNvPr id="28" name="Text 10"/>
          <p:cNvSpPr/>
          <p:nvPr/>
        </p:nvSpPr>
        <p:spPr>
          <a:xfrm>
            <a:off x="6400800" y="3581400"/>
            <a:ext cx="4019967" cy="228600"/>
          </a:xfrm>
          <a:prstGeom prst="rect">
            <a:avLst/>
          </a:prstGeom>
          <a:noFill/>
          <a:ln/>
        </p:spPr>
        <p:txBody>
          <a:bodyPr vert="horz" wrap="square" lIns="0" tIns="0" rIns="0" bIns="0" rtlCol="0" anchor="t"/>
          <a:lstStyle/>
          <a:p>
            <a:pPr marL="0" indent="0">
              <a:lnSpc>
                <a:spcPts val="1800"/>
              </a:lnSpc>
              <a:buNone/>
            </a:pPr>
            <a:r>
              <a:rPr lang="en-US" sz="1200" dirty="0">
                <a:solidFill>
                  <a:srgbClr val="374151"/>
                </a:solidFill>
                <a:latin typeface="ui-sans-serif" pitchFamily="34" charset="0"/>
                <a:ea typeface="ui-sans-serif" pitchFamily="34" charset="-122"/>
                <a:cs typeface="ui-sans-serif" pitchFamily="34" charset="-120"/>
              </a:rPr>
              <a:t>Align causal method with theoretical stance</a:t>
            </a:r>
            <a:endParaRPr lang="en-US" sz="1200" dirty="0"/>
          </a:p>
        </p:txBody>
      </p:sp>
      <p:sp>
        <p:nvSpPr>
          <p:cNvPr id="29" name="Text 11"/>
          <p:cNvSpPr/>
          <p:nvPr/>
        </p:nvSpPr>
        <p:spPr>
          <a:xfrm>
            <a:off x="609600" y="3962400"/>
            <a:ext cx="5061704" cy="228600"/>
          </a:xfrm>
          <a:prstGeom prst="rect">
            <a:avLst/>
          </a:prstGeom>
          <a:noFill/>
          <a:ln/>
        </p:spPr>
        <p:txBody>
          <a:bodyPr vert="horz" wrap="square" lIns="0" tIns="0" rIns="0" bIns="0" rtlCol="0" anchor="t"/>
          <a:lstStyle/>
          <a:p>
            <a:pPr marL="0" indent="0">
              <a:lnSpc>
                <a:spcPts val="1800"/>
              </a:lnSpc>
              <a:buNone/>
            </a:pPr>
            <a:r>
              <a:rPr lang="en-US" sz="1200" dirty="0">
                <a:solidFill>
                  <a:srgbClr val="374151"/>
                </a:solidFill>
                <a:latin typeface="ui-sans-serif" pitchFamily="34" charset="0"/>
                <a:ea typeface="ui-sans-serif" pitchFamily="34" charset="-122"/>
                <a:cs typeface="ui-sans-serif" pitchFamily="34" charset="-120"/>
              </a:rPr>
              <a:t>Justify methodological choices based on research goals</a:t>
            </a:r>
            <a:endParaRPr lang="en-US" sz="1200" dirty="0"/>
          </a:p>
        </p:txBody>
      </p:sp>
      <p:sp>
        <p:nvSpPr>
          <p:cNvPr id="30" name="Text 12"/>
          <p:cNvSpPr/>
          <p:nvPr/>
        </p:nvSpPr>
        <p:spPr>
          <a:xfrm>
            <a:off x="6400800" y="3962400"/>
            <a:ext cx="4511814" cy="228600"/>
          </a:xfrm>
          <a:prstGeom prst="rect">
            <a:avLst/>
          </a:prstGeom>
          <a:noFill/>
          <a:ln/>
        </p:spPr>
        <p:txBody>
          <a:bodyPr vert="horz" wrap="square" lIns="0" tIns="0" rIns="0" bIns="0" rtlCol="0" anchor="t"/>
          <a:lstStyle/>
          <a:p>
            <a:pPr marL="0" indent="0">
              <a:lnSpc>
                <a:spcPts val="1800"/>
              </a:lnSpc>
              <a:buNone/>
            </a:pPr>
            <a:r>
              <a:rPr lang="en-US" sz="1200" dirty="0">
                <a:solidFill>
                  <a:srgbClr val="374151"/>
                </a:solidFill>
                <a:latin typeface="ui-sans-serif" pitchFamily="34" charset="0"/>
                <a:ea typeface="ui-sans-serif" pitchFamily="34" charset="-122"/>
                <a:cs typeface="ui-sans-serif" pitchFamily="34" charset="-120"/>
              </a:rPr>
              <a:t>Conduct sensitivity analysis for causal inferences</a:t>
            </a:r>
            <a:endParaRPr lang="en-US" sz="1200" dirty="0"/>
          </a:p>
        </p:txBody>
      </p:sp>
      <p:sp>
        <p:nvSpPr>
          <p:cNvPr id="31" name="Text 13"/>
          <p:cNvSpPr/>
          <p:nvPr/>
        </p:nvSpPr>
        <p:spPr>
          <a:xfrm>
            <a:off x="533400" y="4648200"/>
            <a:ext cx="11125200" cy="533400"/>
          </a:xfrm>
          <a:prstGeom prst="rect">
            <a:avLst/>
          </a:prstGeom>
          <a:noFill/>
          <a:ln/>
        </p:spPr>
        <p:txBody>
          <a:bodyPr vert="horz" wrap="square" lIns="0" tIns="0" rIns="0" bIns="0" rtlCol="0" anchor="t"/>
          <a:lstStyle/>
          <a:p>
            <a:pPr marL="0" indent="0">
              <a:lnSpc>
                <a:spcPts val="2100"/>
              </a:lnSpc>
              <a:buNone/>
            </a:pPr>
            <a:r>
              <a:rPr lang="en-US" sz="1350" dirty="0">
                <a:solidFill>
                  <a:srgbClr val="3730A3"/>
                </a:solidFill>
                <a:latin typeface="ui-sans-serif" pitchFamily="34" charset="0"/>
                <a:ea typeface="ui-sans-serif" pitchFamily="34" charset="-122"/>
                <a:cs typeface="ui-sans-serif" pitchFamily="34" charset="-120"/>
              </a:rPr>
              <a:t>Integration is not a static process but a dynamic one that evolves throughout the research journey, leading to more robust, meaningful, and impactful findings.</a:t>
            </a:r>
            <a:endParaRPr lang="en-US" sz="1350" dirty="0"/>
          </a:p>
        </p:txBody>
      </p:sp>
      <p:sp>
        <p:nvSpPr>
          <p:cNvPr id="32" name="Text 14"/>
          <p:cNvSpPr/>
          <p:nvPr/>
        </p:nvSpPr>
        <p:spPr>
          <a:xfrm>
            <a:off x="381000" y="6591300"/>
            <a:ext cx="3624917"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Integrating Paradigms, Theory, and Causality</a:t>
            </a:r>
            <a:endParaRPr lang="en-US" sz="1050" dirty="0"/>
          </a:p>
        </p:txBody>
      </p:sp>
      <p:sp>
        <p:nvSpPr>
          <p:cNvPr id="33" name="Text 15"/>
          <p:cNvSpPr/>
          <p:nvPr/>
        </p:nvSpPr>
        <p:spPr>
          <a:xfrm>
            <a:off x="11426577" y="6591300"/>
            <a:ext cx="461308" cy="190500"/>
          </a:xfrm>
          <a:prstGeom prst="rect">
            <a:avLst/>
          </a:prstGeom>
          <a:noFill/>
          <a:ln/>
        </p:spPr>
        <p:txBody>
          <a:bodyPr vert="horz" wrap="square" lIns="0" tIns="0" rIns="0" bIns="0" rtlCol="0" anchor="t"/>
          <a:lstStyle/>
          <a:p>
            <a:pPr marL="0" indent="0">
              <a:lnSpc>
                <a:spcPts val="1500"/>
              </a:lnSpc>
              <a:buNone/>
            </a:pPr>
            <a:r>
              <a:rPr lang="en-US" sz="1050" dirty="0">
                <a:solidFill>
                  <a:srgbClr val="4B5563"/>
                </a:solidFill>
                <a:latin typeface="ui-sans-serif" pitchFamily="34" charset="0"/>
                <a:ea typeface="ui-sans-serif" pitchFamily="34" charset="-122"/>
                <a:cs typeface="ui-sans-serif" pitchFamily="34" charset="-120"/>
              </a:rPr>
              <a:t>10/10</a:t>
            </a:r>
            <a:endParaRPr lang="en-US" sz="10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1258</Words>
  <Application>Microsoft Office PowerPoint</Application>
  <PresentationFormat>Widescreen</PresentationFormat>
  <Paragraphs>201</Paragraphs>
  <Slides>10</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ui-sans-serif</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Jaliya De Silva</cp:lastModifiedBy>
  <cp:revision>2</cp:revision>
  <dcterms:created xsi:type="dcterms:W3CDTF">2026-01-24T21:51:24Z</dcterms:created>
  <dcterms:modified xsi:type="dcterms:W3CDTF">2026-01-25T23:46:57Z</dcterms:modified>
</cp:coreProperties>
</file>