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60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3D1C6B-5010-4EC5-89E3-5ACA632C0173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518642-7407-4285-AF4E-3A00DDDC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069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2BA9-C33C-4F7D-9D81-7EE99FC54D40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4FF3-75C5-43D1-B22D-B564CD72D3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2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2BA9-C33C-4F7D-9D81-7EE99FC54D40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4FF3-75C5-43D1-B22D-B564CD72D3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406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2BA9-C33C-4F7D-9D81-7EE99FC54D40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4FF3-75C5-43D1-B22D-B564CD72D3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921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2BA9-C33C-4F7D-9D81-7EE99FC54D40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4FF3-75C5-43D1-B22D-B564CD72D3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502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2BA9-C33C-4F7D-9D81-7EE99FC54D40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4FF3-75C5-43D1-B22D-B564CD72D3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374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2BA9-C33C-4F7D-9D81-7EE99FC54D40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4FF3-75C5-43D1-B22D-B564CD72D3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466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2BA9-C33C-4F7D-9D81-7EE99FC54D40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4FF3-75C5-43D1-B22D-B564CD72D3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841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2BA9-C33C-4F7D-9D81-7EE99FC54D40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4FF3-75C5-43D1-B22D-B564CD72D3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800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2BA9-C33C-4F7D-9D81-7EE99FC54D40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4FF3-75C5-43D1-B22D-B564CD72D3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156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2BA9-C33C-4F7D-9D81-7EE99FC54D40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4FF3-75C5-43D1-B22D-B564CD72D3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204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2BA9-C33C-4F7D-9D81-7EE99FC54D40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4FF3-75C5-43D1-B22D-B564CD72D3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100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AC2BA9-C33C-4F7D-9D81-7EE99FC54D40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2C4FF3-75C5-43D1-B22D-B564CD72D3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707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4933" y="227367"/>
            <a:ext cx="5824090" cy="132556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‘WEIRD’ SOUNDS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8509" y="1682222"/>
            <a:ext cx="10084776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GN /ɲ/</a:t>
            </a:r>
          </a:p>
          <a:p>
            <a:pPr marL="0" indent="0">
              <a:buNone/>
            </a:pPr>
            <a:r>
              <a:rPr lang="en-GB" dirty="0"/>
              <a:t>The sound /g/ is not pronounced at all.</a:t>
            </a:r>
          </a:p>
          <a:p>
            <a:pPr marL="0" indent="0">
              <a:buNone/>
            </a:pPr>
            <a:r>
              <a:rPr lang="en-GB" dirty="0" err="1"/>
              <a:t>Nb</a:t>
            </a:r>
            <a:r>
              <a:rPr lang="en-GB" dirty="0"/>
              <a:t>: GN is NEVER pronounced /</a:t>
            </a:r>
            <a:r>
              <a:rPr lang="en-GB" dirty="0" err="1"/>
              <a:t>gn</a:t>
            </a:r>
            <a:r>
              <a:rPr lang="en-GB" dirty="0"/>
              <a:t>/</a:t>
            </a:r>
          </a:p>
          <a:p>
            <a:pPr marL="0" indent="0">
              <a:buNone/>
            </a:pPr>
            <a:r>
              <a:rPr lang="en-GB" dirty="0"/>
              <a:t>The sound /n/ becomes very nasal and goes towards the following vowel.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gno</a:t>
            </a:r>
            <a:r>
              <a:rPr lang="en-GB" b="1" dirty="0"/>
              <a:t>cchi </a:t>
            </a:r>
          </a:p>
          <a:p>
            <a:pPr marL="0" indent="0">
              <a:buNone/>
            </a:pPr>
            <a:r>
              <a:rPr lang="en-GB" b="1" dirty="0" err="1">
                <a:solidFill>
                  <a:srgbClr val="FF0000"/>
                </a:solidFill>
              </a:rPr>
              <a:t>gno</a:t>
            </a:r>
            <a:r>
              <a:rPr lang="en-GB" b="1" dirty="0" err="1"/>
              <a:t>mo</a:t>
            </a:r>
            <a:r>
              <a:rPr lang="en-GB" b="1" dirty="0"/>
              <a:t> – Bolo</a:t>
            </a:r>
            <a:r>
              <a:rPr lang="en-GB" b="1" dirty="0">
                <a:solidFill>
                  <a:srgbClr val="FF0000"/>
                </a:solidFill>
              </a:rPr>
              <a:t>gna</a:t>
            </a:r>
            <a:r>
              <a:rPr lang="en-GB" b="1" dirty="0"/>
              <a:t> – </a:t>
            </a:r>
            <a:r>
              <a:rPr lang="en-GB" b="1" dirty="0" err="1"/>
              <a:t>i</a:t>
            </a:r>
            <a:r>
              <a:rPr lang="en-GB" b="1" dirty="0" err="1">
                <a:solidFill>
                  <a:srgbClr val="FF0000"/>
                </a:solidFill>
              </a:rPr>
              <a:t>gno</a:t>
            </a:r>
            <a:r>
              <a:rPr lang="en-GB" b="1" dirty="0" err="1"/>
              <a:t>rante</a:t>
            </a:r>
            <a:r>
              <a:rPr lang="en-GB" b="1" dirty="0"/>
              <a:t> – </a:t>
            </a:r>
            <a:r>
              <a:rPr lang="en-GB" b="1" dirty="0" err="1"/>
              <a:t>lasa</a:t>
            </a:r>
            <a:r>
              <a:rPr lang="en-GB" b="1" dirty="0" err="1">
                <a:solidFill>
                  <a:srgbClr val="FF0000"/>
                </a:solidFill>
              </a:rPr>
              <a:t>gna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/>
              <a:t>- lasa</a:t>
            </a:r>
            <a:r>
              <a:rPr lang="en-GB" b="1" dirty="0">
                <a:solidFill>
                  <a:srgbClr val="FF0000"/>
                </a:solidFill>
              </a:rPr>
              <a:t>gne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GLI /ʎ /</a:t>
            </a:r>
          </a:p>
          <a:p>
            <a:pPr marL="0" indent="0">
              <a:buNone/>
            </a:pPr>
            <a:r>
              <a:rPr lang="en-GB" dirty="0"/>
              <a:t>The sound /g/ is not pronounced at all.</a:t>
            </a:r>
          </a:p>
          <a:p>
            <a:pPr marL="0" indent="0">
              <a:buNone/>
            </a:pPr>
            <a:r>
              <a:rPr lang="en-GB" dirty="0"/>
              <a:t>Similar to the sound /l/ at the beginning of ‘liaison’, but not the same.</a:t>
            </a:r>
          </a:p>
          <a:p>
            <a:pPr marL="0" indent="0">
              <a:buNone/>
            </a:pPr>
            <a:r>
              <a:rPr lang="en-GB" b="1" dirty="0" err="1">
                <a:solidFill>
                  <a:srgbClr val="FF0000"/>
                </a:solidFill>
              </a:rPr>
              <a:t>gli</a:t>
            </a:r>
            <a:r>
              <a:rPr lang="en-GB" b="1" dirty="0"/>
              <a:t> – </a:t>
            </a:r>
            <a:r>
              <a:rPr lang="en-GB" b="1" dirty="0" err="1"/>
              <a:t>fi</a:t>
            </a:r>
            <a:r>
              <a:rPr lang="en-GB" b="1" dirty="0" err="1">
                <a:solidFill>
                  <a:srgbClr val="FF0000"/>
                </a:solidFill>
              </a:rPr>
              <a:t>gli</a:t>
            </a:r>
            <a:r>
              <a:rPr lang="en-GB" b="1" dirty="0"/>
              <a:t> </a:t>
            </a:r>
          </a:p>
          <a:p>
            <a:pPr marL="0" indent="0">
              <a:buNone/>
            </a:pPr>
            <a:r>
              <a:rPr lang="en-GB" b="1" dirty="0" err="1"/>
              <a:t>ta</a:t>
            </a:r>
            <a:r>
              <a:rPr lang="en-GB" b="1" dirty="0" err="1">
                <a:solidFill>
                  <a:srgbClr val="FF0000"/>
                </a:solidFill>
              </a:rPr>
              <a:t>glia</a:t>
            </a:r>
            <a:r>
              <a:rPr lang="en-GB" b="1" dirty="0" err="1"/>
              <a:t>telle</a:t>
            </a:r>
            <a:r>
              <a:rPr lang="en-GB" b="1" dirty="0"/>
              <a:t> – </a:t>
            </a:r>
            <a:r>
              <a:rPr lang="en-GB" b="1" dirty="0" err="1"/>
              <a:t>a</a:t>
            </a:r>
            <a:r>
              <a:rPr lang="en-GB" b="1" dirty="0" err="1">
                <a:solidFill>
                  <a:srgbClr val="FF0000"/>
                </a:solidFill>
              </a:rPr>
              <a:t>glio</a:t>
            </a:r>
            <a:r>
              <a:rPr lang="en-GB" b="1" dirty="0"/>
              <a:t> – </a:t>
            </a:r>
            <a:r>
              <a:rPr lang="en-GB" b="1" dirty="0" err="1"/>
              <a:t>fi</a:t>
            </a:r>
            <a:r>
              <a:rPr lang="en-GB" b="1" dirty="0" err="1">
                <a:solidFill>
                  <a:srgbClr val="FF0000"/>
                </a:solidFill>
              </a:rPr>
              <a:t>glio</a:t>
            </a:r>
            <a:r>
              <a:rPr lang="en-GB" b="1" dirty="0"/>
              <a:t> – </a:t>
            </a:r>
            <a:r>
              <a:rPr lang="en-GB" b="1" dirty="0" err="1"/>
              <a:t>ma</a:t>
            </a:r>
            <a:r>
              <a:rPr lang="en-GB" b="1" dirty="0" err="1">
                <a:solidFill>
                  <a:srgbClr val="FF0000"/>
                </a:solidFill>
              </a:rPr>
              <a:t>glio</a:t>
            </a:r>
            <a:r>
              <a:rPr lang="en-GB" b="1" dirty="0" err="1"/>
              <a:t>ne</a:t>
            </a:r>
            <a:r>
              <a:rPr lang="en-GB" b="1" dirty="0"/>
              <a:t> – </a:t>
            </a:r>
            <a:r>
              <a:rPr lang="en-GB" b="1" dirty="0" err="1"/>
              <a:t>fami</a:t>
            </a:r>
            <a:r>
              <a:rPr lang="en-GB" b="1" dirty="0" err="1">
                <a:solidFill>
                  <a:srgbClr val="FF0000"/>
                </a:solidFill>
              </a:rPr>
              <a:t>glia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/>
              <a:t>- </a:t>
            </a:r>
            <a:r>
              <a:rPr lang="en-GB" b="1" dirty="0" err="1"/>
              <a:t>conchi</a:t>
            </a:r>
            <a:r>
              <a:rPr lang="en-GB" b="1" dirty="0" err="1">
                <a:solidFill>
                  <a:srgbClr val="FF0000"/>
                </a:solidFill>
              </a:rPr>
              <a:t>glia</a:t>
            </a: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91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56733" y="804333"/>
            <a:ext cx="77808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ROLL THOSE </a:t>
            </a:r>
            <a:r>
              <a:rPr lang="en-GB" sz="3200" dirty="0" err="1">
                <a:solidFill>
                  <a:srgbClr val="FF0000"/>
                </a:solidFill>
              </a:rPr>
              <a:t>Rs</a:t>
            </a:r>
            <a:r>
              <a:rPr lang="en-GB" sz="3200" dirty="0">
                <a:solidFill>
                  <a:srgbClr val="FF0000"/>
                </a:solidFill>
              </a:rPr>
              <a:t>!!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9132" y="1624912"/>
            <a:ext cx="6324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LEVEL 1</a:t>
            </a:r>
          </a:p>
          <a:p>
            <a:r>
              <a:rPr lang="en-GB" sz="2400" dirty="0"/>
              <a:t>TIGRE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9132" y="2785189"/>
            <a:ext cx="3708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LEVEL 2</a:t>
            </a:r>
          </a:p>
          <a:p>
            <a:r>
              <a:rPr lang="en-GB" sz="2400" dirty="0"/>
              <a:t>TIGRE CONTRO TIGRE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9132" y="3945467"/>
            <a:ext cx="45296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LEVEL 3</a:t>
            </a:r>
          </a:p>
          <a:p>
            <a:r>
              <a:rPr lang="en-GB" sz="2400" dirty="0"/>
              <a:t>TRE TIGRI CONTRO TRE TIGRI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09132" y="5105744"/>
            <a:ext cx="65362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LEVEL 4</a:t>
            </a:r>
          </a:p>
          <a:p>
            <a:r>
              <a:rPr lang="en-GB" sz="2400" dirty="0"/>
              <a:t>TRENTATRÈ TIGRI CONTRO TRENTATRÈ TIGRI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799" y="1261292"/>
            <a:ext cx="1752600" cy="26003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217023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127</Words>
  <Application>Microsoft Office PowerPoint</Application>
  <PresentationFormat>Widescreen</PresentationFormat>
  <Paragraphs>22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‘WEIRD’ SOUNDS </vt:lpstr>
      <vt:lpstr>PowerPoint Presentation</vt:lpstr>
    </vt:vector>
  </TitlesOfParts>
  <Company>Oxford Brookes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Alessandra Palidda</dc:creator>
  <cp:lastModifiedBy>Alessandra Palidda</cp:lastModifiedBy>
  <cp:revision>9</cp:revision>
  <dcterms:created xsi:type="dcterms:W3CDTF">2018-10-12T11:31:36Z</dcterms:created>
  <dcterms:modified xsi:type="dcterms:W3CDTF">2018-10-21T11:45:42Z</dcterms:modified>
</cp:coreProperties>
</file>