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A52A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5"/>
  </p:normalViewPr>
  <p:slideViewPr>
    <p:cSldViewPr snapToGrid="0" snapToObjects="1">
      <p:cViewPr varScale="1">
        <p:scale>
          <a:sx n="77" d="100"/>
          <a:sy n="77" d="100"/>
        </p:scale>
        <p:origin x="17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571258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2057691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3F5971-5078-9D42-B1FC-01E5342E179A}" type="datetimeFigureOut">
              <a:rPr lang="en-US" smtClean="0"/>
              <a:t>12/16/18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433114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3F5971-5078-9D42-B1FC-01E5342E179A}" type="datetimeFigureOut">
              <a:rPr lang="en-US" smtClean="0"/>
              <a:t>12/16/18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367339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3F5971-5078-9D42-B1FC-01E5342E179A}" type="datetimeFigureOut">
              <a:rPr lang="en-US" smtClean="0"/>
              <a:t>12/16/18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525059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3F5971-5078-9D42-B1FC-01E5342E179A}" type="datetimeFigureOut">
              <a:rPr lang="en-US" smtClean="0"/>
              <a:t>12/16/18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12552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3F5971-5078-9D42-B1FC-01E5342E179A}" type="datetimeFigureOut">
              <a:rPr lang="en-US" smtClean="0"/>
              <a:t>12/16/18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2159182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DF3F5971-5078-9D42-B1FC-01E5342E179A}" type="datetimeFigureOut">
              <a:rPr lang="en-US" smtClean="0"/>
              <a:t>12/16/18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1334020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DF3F5971-5078-9D42-B1FC-01E5342E179A}" type="datetimeFigureOut">
              <a:rPr lang="en-US" smtClean="0"/>
              <a:t>12/16/18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387735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4104845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3F5971-5078-9D42-B1FC-01E5342E179A}" type="datetimeFigureOut">
              <a:rPr lang="en-US" smtClean="0"/>
              <a:t>12/16/18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257322-0110-354B-8020-8B62468DFC12}" type="slidenum">
              <a:rPr lang="en-US" smtClean="0"/>
              <a:t>‹#›</a:t>
            </a:fld>
            <a:endParaRPr lang="en-US"/>
          </a:p>
        </p:txBody>
      </p:sp>
    </p:spTree>
    <p:extLst>
      <p:ext uri="{BB962C8B-B14F-4D97-AF65-F5344CB8AC3E}">
        <p14:creationId xmlns:p14="http://schemas.microsoft.com/office/powerpoint/2010/main" val="33011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DF3F5971-5078-9D42-B1FC-01E5342E179A}" type="datetimeFigureOut">
              <a:rPr lang="en-US" smtClean="0"/>
              <a:t>12/16/18</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A3257322-0110-354B-8020-8B62468DFC12}" type="slidenum">
              <a:rPr lang="en-US" smtClean="0"/>
              <a:t>‹#›</a:t>
            </a:fld>
            <a:endParaRPr lang="en-US"/>
          </a:p>
        </p:txBody>
      </p:sp>
    </p:spTree>
    <p:extLst>
      <p:ext uri="{BB962C8B-B14F-4D97-AF65-F5344CB8AC3E}">
        <p14:creationId xmlns:p14="http://schemas.microsoft.com/office/powerpoint/2010/main" val="13421442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8" Type="http://schemas.openxmlformats.org/officeDocument/2006/relationships/hyperlink" Target="https://www.annualreviews.org/doi/pdf/10.1146/annurev-psych-010416-044022" TargetMode="External"/><Relationship Id="rId3" Type="http://schemas.openxmlformats.org/officeDocument/2006/relationships/hyperlink" Target="https://greatergood.berkeley.edu/article/item/why_we_should_embrace_mistakes_in_school" TargetMode="External"/><Relationship Id="rId7" Type="http://schemas.openxmlformats.org/officeDocument/2006/relationships/hyperlink" Target="https://www.tandfonline.com/doi/full/10.1080/10508406.2011.591717?scroll=top&amp;needAccess=true" TargetMode="External"/><Relationship Id="rId2" Type="http://schemas.openxmlformats.org/officeDocument/2006/relationships/hyperlink" Target="https://childmind.org/article/how-to-help-kids-learn-to-fail/" TargetMode="External"/><Relationship Id="rId1" Type="http://schemas.openxmlformats.org/officeDocument/2006/relationships/slideLayout" Target="../slideLayouts/slideLayout2.xml"/><Relationship Id="rId6" Type="http://schemas.openxmlformats.org/officeDocument/2006/relationships/hyperlink" Target="https://www.tes.com/news/why-you-need-know-about-hidden-curriculum-and-how-teach-it-sponsored-article" TargetMode="External"/><Relationship Id="rId5" Type="http://schemas.openxmlformats.org/officeDocument/2006/relationships/hyperlink" Target="http://www.gofal.org.uk/news/2015/02/25/welsh-government-must-deliver-on-mental-health-curriculum-recommendations/" TargetMode="External"/><Relationship Id="rId10" Type="http://schemas.openxmlformats.org/officeDocument/2006/relationships/hyperlink" Target="https://rutgersstudent.blog/2017/02/24/how-to-cope-with-that-failing-grade/" TargetMode="External"/><Relationship Id="rId4" Type="http://schemas.openxmlformats.org/officeDocument/2006/relationships/hyperlink" Target="https://www.gettyimages.co.uk/photos/failure?sort=mostpopular&amp;mediatype=photography&amp;phrase=failure" TargetMode="External"/><Relationship Id="rId9" Type="http://schemas.openxmlformats.org/officeDocument/2006/relationships/hyperlink" Target="http://www.teachhub.com/teaching-strategies-let-students-learn-failur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ric.ed.gov/?id=EJ1003550" TargetMode="External"/><Relationship Id="rId2" Type="http://schemas.openxmlformats.org/officeDocument/2006/relationships/hyperlink" Target="https://sociologytwynham.com/2008/12/20/hidden-curriculum-3/" TargetMode="External"/><Relationship Id="rId1" Type="http://schemas.openxmlformats.org/officeDocument/2006/relationships/slideLayout" Target="../slideLayouts/slideLayout2.xml"/><Relationship Id="rId5" Type="http://schemas.openxmlformats.org/officeDocument/2006/relationships/hyperlink" Target="https://greatergood.berkeley.edu/article/item/how_to_help_kids_overcome_fear_of_failure" TargetMode="External"/><Relationship Id="rId4" Type="http://schemas.openxmlformats.org/officeDocument/2006/relationships/hyperlink" Target="https://www.theguardian.com/teacher-network/2016/jan/12/science-resilience-how-to-teach-students-perseve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A12ED9-D54F-BA46-981B-B0279D879226}"/>
              </a:ext>
            </a:extLst>
          </p:cNvPr>
          <p:cNvPicPr>
            <a:picLocks noChangeAspect="1"/>
          </p:cNvPicPr>
          <p:nvPr/>
        </p:nvPicPr>
        <p:blipFill>
          <a:blip r:embed="rId2"/>
          <a:stretch>
            <a:fillRect/>
          </a:stretch>
        </p:blipFill>
        <p:spPr>
          <a:xfrm>
            <a:off x="-216231" y="-115867"/>
            <a:ext cx="3607924" cy="2384367"/>
          </a:xfrm>
          <a:prstGeom prst="rect">
            <a:avLst/>
          </a:prstGeom>
          <a:effectLst>
            <a:softEdge rad="292100"/>
          </a:effectLst>
        </p:spPr>
      </p:pic>
      <p:sp>
        <p:nvSpPr>
          <p:cNvPr id="5" name="Rectangle 4">
            <a:extLst>
              <a:ext uri="{FF2B5EF4-FFF2-40B4-BE49-F238E27FC236}">
                <a16:creationId xmlns:a16="http://schemas.microsoft.com/office/drawing/2014/main" id="{01F0AADA-7D0B-8740-B3EA-19890215FDCA}"/>
              </a:ext>
            </a:extLst>
          </p:cNvPr>
          <p:cNvSpPr/>
          <p:nvPr/>
        </p:nvSpPr>
        <p:spPr>
          <a:xfrm>
            <a:off x="-17171" y="115707"/>
            <a:ext cx="12801600" cy="369332"/>
          </a:xfrm>
          <a:prstGeom prst="rect">
            <a:avLst/>
          </a:prstGeom>
          <a:noFill/>
        </p:spPr>
        <p:txBody>
          <a:bodyPr wrap="square" lIns="91440" tIns="45720" rIns="91440" bIns="45720">
            <a:spAutoFit/>
          </a:bodyPr>
          <a:lstStyle/>
          <a:p>
            <a:pPr algn="ctr"/>
            <a:r>
              <a:rPr lang="en-US" b="1" cap="none" spc="0" dirty="0">
                <a:ln w="12700">
                  <a:noFill/>
                  <a:prstDash val="solid"/>
                </a:ln>
                <a:solidFill>
                  <a:srgbClr val="0070C0"/>
                </a:solidFill>
                <a:effectLst>
                  <a:outerShdw blurRad="41275" dist="20320" dir="1800000" algn="tl" rotWithShape="0">
                    <a:srgbClr val="000000">
                      <a:alpha val="40000"/>
                    </a:srgbClr>
                  </a:outerShdw>
                </a:effectLst>
                <a:latin typeface="Chalkboard SE" panose="03050602040202020205" pitchFamily="66" charset="77"/>
              </a:rPr>
              <a:t>Are </a:t>
            </a:r>
            <a:r>
              <a:rPr lang="en-US" b="1" dirty="0">
                <a:ln w="12700">
                  <a:noFill/>
                  <a:prstDash val="solid"/>
                </a:ln>
                <a:solidFill>
                  <a:srgbClr val="0070C0"/>
                </a:solidFill>
                <a:effectLst>
                  <a:outerShdw blurRad="41275" dist="20320" dir="1800000" algn="tl" rotWithShape="0">
                    <a:srgbClr val="000000">
                      <a:alpha val="40000"/>
                    </a:srgbClr>
                  </a:outerShdw>
                </a:effectLst>
                <a:latin typeface="Chalkboard SE" panose="03050602040202020205" pitchFamily="66" charset="77"/>
              </a:rPr>
              <a:t>Our </a:t>
            </a:r>
            <a:r>
              <a:rPr lang="en-US" b="1" cap="none" spc="0" dirty="0">
                <a:ln w="12700">
                  <a:noFill/>
                  <a:prstDash val="solid"/>
                </a:ln>
                <a:solidFill>
                  <a:srgbClr val="0070C0"/>
                </a:solidFill>
                <a:effectLst>
                  <a:outerShdw blurRad="41275" dist="20320" dir="1800000" algn="tl" rotWithShape="0">
                    <a:srgbClr val="000000">
                      <a:alpha val="40000"/>
                    </a:srgbClr>
                  </a:outerShdw>
                </a:effectLst>
                <a:latin typeface="Chalkboard SE" panose="03050602040202020205" pitchFamily="66" charset="77"/>
              </a:rPr>
              <a:t>Learners Really Failing if they Learn from their Errors?</a:t>
            </a:r>
          </a:p>
        </p:txBody>
      </p:sp>
      <p:sp>
        <p:nvSpPr>
          <p:cNvPr id="7" name="TextBox 6">
            <a:extLst>
              <a:ext uri="{FF2B5EF4-FFF2-40B4-BE49-F238E27FC236}">
                <a16:creationId xmlns:a16="http://schemas.microsoft.com/office/drawing/2014/main" id="{1077E223-7A9C-AF41-9339-25F1764B96F9}"/>
              </a:ext>
            </a:extLst>
          </p:cNvPr>
          <p:cNvSpPr txBox="1"/>
          <p:nvPr/>
        </p:nvSpPr>
        <p:spPr>
          <a:xfrm>
            <a:off x="5707505" y="2863089"/>
            <a:ext cx="6257943" cy="2785378"/>
          </a:xfrm>
          <a:prstGeom prst="rect">
            <a:avLst/>
          </a:prstGeom>
          <a:noFill/>
        </p:spPr>
        <p:txBody>
          <a:bodyPr wrap="square" rtlCol="0">
            <a:spAutoFit/>
          </a:bodyPr>
          <a:lstStyle/>
          <a:p>
            <a:r>
              <a:rPr lang="en-US" sz="1100" b="1" u="sng" dirty="0">
                <a:solidFill>
                  <a:srgbClr val="002060"/>
                </a:solidFill>
                <a:latin typeface="Chalkboard SE" panose="03050602040202020205" pitchFamily="66" charset="77"/>
              </a:rPr>
              <a:t>Promoting resilience in schools…</a:t>
            </a:r>
          </a:p>
          <a:p>
            <a:r>
              <a:rPr lang="en-US" sz="1100" dirty="0">
                <a:solidFill>
                  <a:srgbClr val="002060"/>
                </a:solidFill>
                <a:latin typeface="Chalkboard SE" panose="03050602040202020205" pitchFamily="66" charset="77"/>
              </a:rPr>
              <a:t>“When you incorporate opportunities for students to experience mistakes as an expected part of learning, you build their resilience to set backs” (Willis, 2016, para 8). </a:t>
            </a:r>
          </a:p>
          <a:p>
            <a:r>
              <a:rPr lang="en-US" sz="1100" dirty="0">
                <a:solidFill>
                  <a:srgbClr val="002060"/>
                </a:solidFill>
                <a:latin typeface="Chalkboard SE" panose="03050602040202020205" pitchFamily="66" charset="77"/>
              </a:rPr>
              <a:t>Willis (2016) states learners will benefit from:</a:t>
            </a:r>
          </a:p>
          <a:p>
            <a:pPr marL="285750" indent="-285750">
              <a:buFont typeface="Arial" panose="020B0604020202020204" pitchFamily="34" charset="0"/>
              <a:buChar char="•"/>
            </a:pPr>
            <a:r>
              <a:rPr lang="en-US" sz="1100" dirty="0">
                <a:solidFill>
                  <a:srgbClr val="002060"/>
                </a:solidFill>
                <a:latin typeface="Chalkboard SE" panose="03050602040202020205" pitchFamily="66" charset="77"/>
              </a:rPr>
              <a:t>Class discussions</a:t>
            </a:r>
          </a:p>
          <a:p>
            <a:pPr marL="285750" indent="-285750">
              <a:buFont typeface="Arial" panose="020B0604020202020204" pitchFamily="34" charset="0"/>
              <a:buChar char="•"/>
            </a:pPr>
            <a:r>
              <a:rPr lang="en-US" sz="1100" dirty="0">
                <a:solidFill>
                  <a:srgbClr val="002060"/>
                </a:solidFill>
                <a:latin typeface="Chalkboard SE" panose="03050602040202020205" pitchFamily="66" charset="77"/>
              </a:rPr>
              <a:t>Bringing attention to your own errors</a:t>
            </a:r>
          </a:p>
          <a:p>
            <a:pPr marL="285750" indent="-285750">
              <a:buFont typeface="Arial" panose="020B0604020202020204" pitchFamily="34" charset="0"/>
              <a:buChar char="•"/>
            </a:pPr>
            <a:r>
              <a:rPr lang="en-US" sz="1100" dirty="0">
                <a:solidFill>
                  <a:srgbClr val="002060"/>
                </a:solidFill>
                <a:latin typeface="Chalkboard SE" panose="03050602040202020205" pitchFamily="66" charset="77"/>
              </a:rPr>
              <a:t>Building learners’ understanding of how they learn</a:t>
            </a:r>
          </a:p>
          <a:p>
            <a:pPr marL="285750" indent="-285750">
              <a:buFont typeface="Arial" panose="020B0604020202020204" pitchFamily="34" charset="0"/>
              <a:buChar char="•"/>
            </a:pPr>
            <a:r>
              <a:rPr lang="en-US" sz="1100" dirty="0">
                <a:solidFill>
                  <a:srgbClr val="002060"/>
                </a:solidFill>
                <a:latin typeface="Chalkboard SE" panose="03050602040202020205" pitchFamily="66" charset="77"/>
              </a:rPr>
              <a:t>Corrective feedback</a:t>
            </a:r>
          </a:p>
          <a:p>
            <a:pPr marL="285750" indent="-285750">
              <a:buFont typeface="Arial" panose="020B0604020202020204" pitchFamily="34" charset="0"/>
              <a:buChar char="•"/>
            </a:pPr>
            <a:r>
              <a:rPr lang="en-US" sz="1100" dirty="0">
                <a:solidFill>
                  <a:srgbClr val="002060"/>
                </a:solidFill>
                <a:latin typeface="Chalkboard SE" panose="03050602040202020205" pitchFamily="66" charset="77"/>
              </a:rPr>
              <a:t>Discussing common errors made by previous learners</a:t>
            </a:r>
          </a:p>
          <a:p>
            <a:r>
              <a:rPr lang="en-US" sz="1100" dirty="0">
                <a:solidFill>
                  <a:srgbClr val="002060"/>
                </a:solidFill>
                <a:latin typeface="Chalkboard SE" panose="03050602040202020205" pitchFamily="66" charset="77"/>
              </a:rPr>
              <a:t>Learners will obtain the ability, confidence and knowledge to persist and make progress through their errors.</a:t>
            </a:r>
          </a:p>
          <a:p>
            <a:r>
              <a:rPr lang="en-US" sz="1100" dirty="0">
                <a:solidFill>
                  <a:srgbClr val="002060"/>
                </a:solidFill>
                <a:latin typeface="Chalkboard SE" panose="03050602040202020205" pitchFamily="66" charset="77"/>
              </a:rPr>
              <a:t> “The opportunity to make and learn from errors in the pursuit of challenging goals builds confidence and resilience” (Donaldson, 2015, p.64)</a:t>
            </a:r>
          </a:p>
          <a:p>
            <a:endParaRPr lang="en-US" sz="1400" dirty="0">
              <a:solidFill>
                <a:schemeClr val="accent1">
                  <a:lumMod val="75000"/>
                </a:schemeClr>
              </a:solidFill>
              <a:latin typeface="Chalkboard SE" panose="03050602040202020205" pitchFamily="66" charset="77"/>
            </a:endParaRPr>
          </a:p>
          <a:p>
            <a:pPr marL="285750" indent="-285750">
              <a:buFont typeface="Arial" panose="020B0604020202020204" pitchFamily="34" charset="0"/>
              <a:buChar char="•"/>
            </a:pPr>
            <a:endParaRPr lang="en-US" dirty="0">
              <a:solidFill>
                <a:schemeClr val="accent1">
                  <a:lumMod val="75000"/>
                </a:schemeClr>
              </a:solidFill>
              <a:latin typeface="Chalkboard SE" panose="03050602040202020205" pitchFamily="66" charset="77"/>
            </a:endParaRPr>
          </a:p>
        </p:txBody>
      </p:sp>
      <p:sp>
        <p:nvSpPr>
          <p:cNvPr id="9" name="TextBox 8">
            <a:extLst>
              <a:ext uri="{FF2B5EF4-FFF2-40B4-BE49-F238E27FC236}">
                <a16:creationId xmlns:a16="http://schemas.microsoft.com/office/drawing/2014/main" id="{89DA276F-D5F0-4444-8829-7F89BC3D1160}"/>
              </a:ext>
            </a:extLst>
          </p:cNvPr>
          <p:cNvSpPr txBox="1"/>
          <p:nvPr/>
        </p:nvSpPr>
        <p:spPr>
          <a:xfrm>
            <a:off x="3042398" y="485199"/>
            <a:ext cx="8703525" cy="584775"/>
          </a:xfrm>
          <a:prstGeom prst="rect">
            <a:avLst/>
          </a:prstGeom>
          <a:noFill/>
        </p:spPr>
        <p:txBody>
          <a:bodyPr wrap="square" rtlCol="0">
            <a:spAutoFit/>
          </a:bodyPr>
          <a:lstStyle/>
          <a:p>
            <a:r>
              <a:rPr lang="en-US" sz="1600" b="1" dirty="0">
                <a:solidFill>
                  <a:srgbClr val="002060"/>
                </a:solidFill>
                <a:latin typeface="Chalkboard SE" panose="03050602040202020205" pitchFamily="66" charset="77"/>
              </a:rPr>
              <a:t>“Students and teachers believe learning comes from success, when in truth, it’s as likely the product of failure” (Murray, 2018, p.1)</a:t>
            </a:r>
          </a:p>
        </p:txBody>
      </p:sp>
      <p:sp>
        <p:nvSpPr>
          <p:cNvPr id="10" name="TextBox 9">
            <a:extLst>
              <a:ext uri="{FF2B5EF4-FFF2-40B4-BE49-F238E27FC236}">
                <a16:creationId xmlns:a16="http://schemas.microsoft.com/office/drawing/2014/main" id="{ACF5551D-8448-A748-8099-8778D252FAA6}"/>
              </a:ext>
            </a:extLst>
          </p:cNvPr>
          <p:cNvSpPr txBox="1"/>
          <p:nvPr/>
        </p:nvSpPr>
        <p:spPr>
          <a:xfrm>
            <a:off x="-32483" y="6114273"/>
            <a:ext cx="5652655" cy="600164"/>
          </a:xfrm>
          <a:prstGeom prst="rect">
            <a:avLst/>
          </a:prstGeom>
          <a:noFill/>
        </p:spPr>
        <p:txBody>
          <a:bodyPr wrap="square" rtlCol="0">
            <a:spAutoFit/>
          </a:bodyPr>
          <a:lstStyle/>
          <a:p>
            <a:r>
              <a:rPr lang="en-US" sz="1100" b="1" u="sng" dirty="0">
                <a:solidFill>
                  <a:srgbClr val="002060"/>
                </a:solidFill>
                <a:latin typeface="Chalkboard SE" panose="03050602040202020205" pitchFamily="66" charset="77"/>
              </a:rPr>
              <a:t>Encourage learners to embrace their errors</a:t>
            </a:r>
          </a:p>
          <a:p>
            <a:r>
              <a:rPr lang="en-US" sz="1100" dirty="0">
                <a:solidFill>
                  <a:srgbClr val="002060"/>
                </a:solidFill>
                <a:latin typeface="Chalkboard SE" panose="03050602040202020205" pitchFamily="66" charset="77"/>
              </a:rPr>
              <a:t>Murray (2018) states it is vital that we reinforce to our learners the fact that learning has many faces and it is not all about getting it right the first time around.</a:t>
            </a:r>
          </a:p>
        </p:txBody>
      </p:sp>
      <p:sp>
        <p:nvSpPr>
          <p:cNvPr id="11" name="TextBox 10">
            <a:extLst>
              <a:ext uri="{FF2B5EF4-FFF2-40B4-BE49-F238E27FC236}">
                <a16:creationId xmlns:a16="http://schemas.microsoft.com/office/drawing/2014/main" id="{B23DF580-4167-734D-BB1C-E5B323DB769A}"/>
              </a:ext>
            </a:extLst>
          </p:cNvPr>
          <p:cNvSpPr txBox="1"/>
          <p:nvPr/>
        </p:nvSpPr>
        <p:spPr>
          <a:xfrm>
            <a:off x="1521229" y="2329446"/>
            <a:ext cx="9767436" cy="461665"/>
          </a:xfrm>
          <a:prstGeom prst="rect">
            <a:avLst/>
          </a:prstGeom>
          <a:noFill/>
        </p:spPr>
        <p:txBody>
          <a:bodyPr wrap="square" rtlCol="0">
            <a:spAutoFit/>
          </a:bodyPr>
          <a:lstStyle/>
          <a:p>
            <a:r>
              <a:rPr lang="en-GB" sz="1200" dirty="0">
                <a:solidFill>
                  <a:srgbClr val="002060"/>
                </a:solidFill>
                <a:latin typeface="Chalkboard SE" panose="03050602040202020205" pitchFamily="66" charset="77"/>
              </a:rPr>
              <a:t>The Donaldson Report (2015) states learners should be confident individuals in school and schools should be developing their mental and emotional well-being by teaching them how to face and overcome different challenging and promoting resilience and empathy.</a:t>
            </a:r>
          </a:p>
        </p:txBody>
      </p:sp>
      <p:sp>
        <p:nvSpPr>
          <p:cNvPr id="13" name="TextBox 12">
            <a:extLst>
              <a:ext uri="{FF2B5EF4-FFF2-40B4-BE49-F238E27FC236}">
                <a16:creationId xmlns:a16="http://schemas.microsoft.com/office/drawing/2014/main" id="{D0788C4B-4520-F148-81C3-4F2D61E8B7DB}"/>
              </a:ext>
            </a:extLst>
          </p:cNvPr>
          <p:cNvSpPr txBox="1"/>
          <p:nvPr/>
        </p:nvSpPr>
        <p:spPr>
          <a:xfrm>
            <a:off x="144333" y="8654496"/>
            <a:ext cx="4876553" cy="830997"/>
          </a:xfrm>
          <a:prstGeom prst="rect">
            <a:avLst/>
          </a:prstGeom>
          <a:noFill/>
        </p:spPr>
        <p:txBody>
          <a:bodyPr wrap="square" rtlCol="0">
            <a:spAutoFit/>
          </a:bodyPr>
          <a:lstStyle/>
          <a:p>
            <a:r>
              <a:rPr lang="en-US" sz="1200" dirty="0">
                <a:solidFill>
                  <a:srgbClr val="FF0000"/>
                </a:solidFill>
                <a:latin typeface="Chalkboard SE" panose="03050602040202020205" pitchFamily="66" charset="77"/>
              </a:rPr>
              <a:t>Bandura (1968) and Skinner (1953) both agree making errors should be avoided. </a:t>
            </a:r>
            <a:r>
              <a:rPr lang="en-US" sz="1200" dirty="0" err="1">
                <a:solidFill>
                  <a:srgbClr val="FF0000"/>
                </a:solidFill>
                <a:latin typeface="Chalkboard SE" panose="03050602040202020205" pitchFamily="66" charset="77"/>
              </a:rPr>
              <a:t>Ausubel</a:t>
            </a:r>
            <a:r>
              <a:rPr lang="en-US" sz="1200" dirty="0">
                <a:solidFill>
                  <a:srgbClr val="FF0000"/>
                </a:solidFill>
                <a:latin typeface="Chalkboard SE" panose="03050602040202020205" pitchFamily="66" charset="77"/>
              </a:rPr>
              <a:t> (1968) warned that making errors may encourage learners to use inaccurate approaches that will be challenging to correct.</a:t>
            </a:r>
          </a:p>
        </p:txBody>
      </p:sp>
      <p:sp>
        <p:nvSpPr>
          <p:cNvPr id="14" name="TextBox 13">
            <a:extLst>
              <a:ext uri="{FF2B5EF4-FFF2-40B4-BE49-F238E27FC236}">
                <a16:creationId xmlns:a16="http://schemas.microsoft.com/office/drawing/2014/main" id="{4616D626-E9F0-A846-BD25-158F7C5A2518}"/>
              </a:ext>
            </a:extLst>
          </p:cNvPr>
          <p:cNvSpPr txBox="1"/>
          <p:nvPr/>
        </p:nvSpPr>
        <p:spPr>
          <a:xfrm>
            <a:off x="6635177" y="8554469"/>
            <a:ext cx="6048624" cy="1015663"/>
          </a:xfrm>
          <a:prstGeom prst="rect">
            <a:avLst/>
          </a:prstGeom>
          <a:noFill/>
        </p:spPr>
        <p:txBody>
          <a:bodyPr wrap="square" rtlCol="0">
            <a:spAutoFit/>
          </a:bodyPr>
          <a:lstStyle/>
          <a:p>
            <a:r>
              <a:rPr lang="en-US" sz="1200" b="1" dirty="0">
                <a:solidFill>
                  <a:srgbClr val="FF0000"/>
                </a:solidFill>
                <a:latin typeface="Chalkboard SE" panose="03050602040202020205" pitchFamily="66" charset="77"/>
              </a:rPr>
              <a:t>Metcalfe (2017) argues that if learners avoid or have a fear of making errors in school this can prevent them learning from highly productive generative strategies. Whereas error avoidance is even more detrimental to learning since when learners make mistakes and corrective feedback is given, it is actually beneficial to their learning.</a:t>
            </a:r>
            <a:endParaRPr lang="en-GB" sz="1200" b="1" dirty="0">
              <a:solidFill>
                <a:srgbClr val="FF0000"/>
              </a:solidFill>
              <a:latin typeface="Chalkboard SE" panose="03050602040202020205" pitchFamily="66" charset="77"/>
            </a:endParaRPr>
          </a:p>
        </p:txBody>
      </p:sp>
      <p:sp>
        <p:nvSpPr>
          <p:cNvPr id="20" name="TextBox 19">
            <a:extLst>
              <a:ext uri="{FF2B5EF4-FFF2-40B4-BE49-F238E27FC236}">
                <a16:creationId xmlns:a16="http://schemas.microsoft.com/office/drawing/2014/main" id="{368B3BBE-F170-6E40-B6E2-83DEC9544381}"/>
              </a:ext>
            </a:extLst>
          </p:cNvPr>
          <p:cNvSpPr txBox="1"/>
          <p:nvPr/>
        </p:nvSpPr>
        <p:spPr>
          <a:xfrm>
            <a:off x="-32483" y="2957968"/>
            <a:ext cx="5685905" cy="938719"/>
          </a:xfrm>
          <a:prstGeom prst="rect">
            <a:avLst/>
          </a:prstGeom>
          <a:noFill/>
        </p:spPr>
        <p:txBody>
          <a:bodyPr wrap="square" rtlCol="0">
            <a:spAutoFit/>
          </a:bodyPr>
          <a:lstStyle/>
          <a:p>
            <a:r>
              <a:rPr lang="en-GB" sz="1100" dirty="0">
                <a:solidFill>
                  <a:srgbClr val="002060"/>
                </a:solidFill>
                <a:latin typeface="Chalkboard SE" panose="03050602040202020205" pitchFamily="66" charset="77"/>
                <a:cs typeface="Times New Roman" panose="02020603050405020304" pitchFamily="18" charset="0"/>
              </a:rPr>
              <a:t>“Learning cannot – and should not – be understood as a purely cognitive activity: practitioners need to be aware of and responsive to students’ emotions and motivations in order for successful learning to happen... They need to feel competent to do what is expected of them and learn better when they experience positive emotions” (OECD, 2014 cited in Donaldson, 2015, p.21)</a:t>
            </a:r>
            <a:endParaRPr lang="en-US" sz="1100" dirty="0">
              <a:solidFill>
                <a:srgbClr val="002060"/>
              </a:solidFill>
              <a:latin typeface="Chalkboard SE" panose="03050602040202020205" pitchFamily="66" charset="77"/>
              <a:cs typeface="Times New Roman" panose="02020603050405020304" pitchFamily="18" charset="0"/>
            </a:endParaRPr>
          </a:p>
        </p:txBody>
      </p:sp>
      <p:sp>
        <p:nvSpPr>
          <p:cNvPr id="22" name="TextBox 21">
            <a:extLst>
              <a:ext uri="{FF2B5EF4-FFF2-40B4-BE49-F238E27FC236}">
                <a16:creationId xmlns:a16="http://schemas.microsoft.com/office/drawing/2014/main" id="{D07243D8-9F2A-5647-8053-53AAF20B021D}"/>
              </a:ext>
            </a:extLst>
          </p:cNvPr>
          <p:cNvSpPr txBox="1"/>
          <p:nvPr/>
        </p:nvSpPr>
        <p:spPr>
          <a:xfrm>
            <a:off x="3150665" y="1788046"/>
            <a:ext cx="8354231" cy="738664"/>
          </a:xfrm>
          <a:prstGeom prst="rect">
            <a:avLst/>
          </a:prstGeom>
          <a:noFill/>
        </p:spPr>
        <p:txBody>
          <a:bodyPr wrap="square" rtlCol="0">
            <a:spAutoFit/>
          </a:bodyPr>
          <a:lstStyle/>
          <a:p>
            <a:r>
              <a:rPr lang="en-US" sz="1200" dirty="0">
                <a:solidFill>
                  <a:srgbClr val="002060"/>
                </a:solidFill>
                <a:latin typeface="Chalkboard SE" panose="03050602040202020205" pitchFamily="66" charset="77"/>
              </a:rPr>
              <a:t>The </a:t>
            </a:r>
            <a:r>
              <a:rPr lang="en-GB" sz="1200" dirty="0">
                <a:solidFill>
                  <a:srgbClr val="002060"/>
                </a:solidFill>
                <a:latin typeface="Chalkboard SE" panose="03050602040202020205" pitchFamily="66" charset="77"/>
              </a:rPr>
              <a:t>introduction of the Donaldson Report means that elements of schooling that were previously considered part of the Hidden Curriculum become a key part of the education framework for Wales.</a:t>
            </a:r>
          </a:p>
          <a:p>
            <a:endParaRPr lang="en-US" dirty="0"/>
          </a:p>
        </p:txBody>
      </p:sp>
      <p:cxnSp>
        <p:nvCxnSpPr>
          <p:cNvPr id="32" name="Straight Arrow Connector 31">
            <a:extLst>
              <a:ext uri="{FF2B5EF4-FFF2-40B4-BE49-F238E27FC236}">
                <a16:creationId xmlns:a16="http://schemas.microsoft.com/office/drawing/2014/main" id="{843B2D10-F268-1941-A719-B4DB61E6614D}"/>
              </a:ext>
            </a:extLst>
          </p:cNvPr>
          <p:cNvCxnSpPr>
            <a:cxnSpLocks/>
          </p:cNvCxnSpPr>
          <p:nvPr/>
        </p:nvCxnSpPr>
        <p:spPr>
          <a:xfrm flipH="1">
            <a:off x="1125844" y="6703175"/>
            <a:ext cx="240300" cy="2482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2E7ECBE-A7A5-6540-A99F-AB0F719F2AE3}"/>
              </a:ext>
            </a:extLst>
          </p:cNvPr>
          <p:cNvSpPr txBox="1"/>
          <p:nvPr/>
        </p:nvSpPr>
        <p:spPr>
          <a:xfrm>
            <a:off x="101284" y="6854608"/>
            <a:ext cx="2111432" cy="938719"/>
          </a:xfrm>
          <a:prstGeom prst="rect">
            <a:avLst/>
          </a:prstGeom>
          <a:noFill/>
        </p:spPr>
        <p:txBody>
          <a:bodyPr wrap="square" rtlCol="0">
            <a:spAutoFit/>
          </a:bodyPr>
          <a:lstStyle/>
          <a:p>
            <a:r>
              <a:rPr lang="en-US" sz="1100" dirty="0">
                <a:solidFill>
                  <a:srgbClr val="002060"/>
                </a:solidFill>
                <a:latin typeface="Chalkboard SE" panose="03050602040202020205" pitchFamily="66" charset="77"/>
              </a:rPr>
              <a:t>”If we embrace and even study errors in our classrooms, students my actually learn more” (Eva, 2017, para 21)</a:t>
            </a:r>
          </a:p>
        </p:txBody>
      </p:sp>
      <p:sp>
        <p:nvSpPr>
          <p:cNvPr id="36" name="TextBox 35">
            <a:extLst>
              <a:ext uri="{FF2B5EF4-FFF2-40B4-BE49-F238E27FC236}">
                <a16:creationId xmlns:a16="http://schemas.microsoft.com/office/drawing/2014/main" id="{7864860D-1CDE-1043-A85F-8B33F4D202EC}"/>
              </a:ext>
            </a:extLst>
          </p:cNvPr>
          <p:cNvSpPr txBox="1"/>
          <p:nvPr/>
        </p:nvSpPr>
        <p:spPr>
          <a:xfrm>
            <a:off x="-17171" y="4981538"/>
            <a:ext cx="4651019" cy="1107996"/>
          </a:xfrm>
          <a:prstGeom prst="rect">
            <a:avLst/>
          </a:prstGeom>
          <a:noFill/>
        </p:spPr>
        <p:txBody>
          <a:bodyPr wrap="square" rtlCol="0">
            <a:spAutoFit/>
          </a:bodyPr>
          <a:lstStyle/>
          <a:p>
            <a:r>
              <a:rPr lang="en-US" sz="1100" b="1" u="sng" dirty="0">
                <a:solidFill>
                  <a:srgbClr val="002060"/>
                </a:solidFill>
                <a:latin typeface="Chalkboard SE" panose="03050602040202020205" pitchFamily="66" charset="77"/>
              </a:rPr>
              <a:t>Corrective feedback</a:t>
            </a:r>
          </a:p>
          <a:p>
            <a:r>
              <a:rPr lang="en-US" sz="1100" dirty="0">
                <a:solidFill>
                  <a:srgbClr val="002060"/>
                </a:solidFill>
                <a:latin typeface="Chalkboard SE" panose="03050602040202020205" pitchFamily="66" charset="77"/>
              </a:rPr>
              <a:t>“Analysis of the reason leading up to the mistake is crucial” (Metcalfe, 2017, p.465). Anderson et al (1971) support this view, stating when learners have made an error in their work, feedback is vital and learners need to understand and pay attention to their feedback in order for it to be effective.</a:t>
            </a:r>
          </a:p>
        </p:txBody>
      </p:sp>
      <p:cxnSp>
        <p:nvCxnSpPr>
          <p:cNvPr id="39" name="Straight Arrow Connector 38">
            <a:extLst>
              <a:ext uri="{FF2B5EF4-FFF2-40B4-BE49-F238E27FC236}">
                <a16:creationId xmlns:a16="http://schemas.microsoft.com/office/drawing/2014/main" id="{2ADFFF03-86B6-C945-9C71-C8FC37CC7D13}"/>
              </a:ext>
            </a:extLst>
          </p:cNvPr>
          <p:cNvCxnSpPr/>
          <p:nvPr/>
        </p:nvCxnSpPr>
        <p:spPr>
          <a:xfrm>
            <a:off x="2045729" y="7484788"/>
            <a:ext cx="53195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8128B348-B744-1743-9CC4-D9D7A49F8CA4}"/>
              </a:ext>
            </a:extLst>
          </p:cNvPr>
          <p:cNvSpPr txBox="1"/>
          <p:nvPr/>
        </p:nvSpPr>
        <p:spPr>
          <a:xfrm>
            <a:off x="2746160" y="6871261"/>
            <a:ext cx="1645821" cy="938719"/>
          </a:xfrm>
          <a:prstGeom prst="rect">
            <a:avLst/>
          </a:prstGeom>
          <a:noFill/>
        </p:spPr>
        <p:txBody>
          <a:bodyPr wrap="square" rtlCol="0">
            <a:spAutoFit/>
          </a:bodyPr>
          <a:lstStyle/>
          <a:p>
            <a:r>
              <a:rPr lang="en-US" sz="1100" dirty="0">
                <a:solidFill>
                  <a:srgbClr val="002060"/>
                </a:solidFill>
                <a:latin typeface="Chalkboard SE" panose="03050602040202020205" pitchFamily="66" charset="77"/>
              </a:rPr>
              <a:t>”Generating errors helps later memory for the correct answer” (Richland et al, 2009, p.469)</a:t>
            </a:r>
          </a:p>
        </p:txBody>
      </p:sp>
      <p:sp>
        <p:nvSpPr>
          <p:cNvPr id="44" name="TextBox 43">
            <a:extLst>
              <a:ext uri="{FF2B5EF4-FFF2-40B4-BE49-F238E27FC236}">
                <a16:creationId xmlns:a16="http://schemas.microsoft.com/office/drawing/2014/main" id="{C5E6E09F-7A59-9344-AE9D-F912D8ABCBC5}"/>
              </a:ext>
            </a:extLst>
          </p:cNvPr>
          <p:cNvSpPr txBox="1"/>
          <p:nvPr/>
        </p:nvSpPr>
        <p:spPr>
          <a:xfrm>
            <a:off x="0" y="2014289"/>
            <a:ext cx="1521229" cy="215444"/>
          </a:xfrm>
          <a:prstGeom prst="rect">
            <a:avLst/>
          </a:prstGeom>
          <a:noFill/>
        </p:spPr>
        <p:txBody>
          <a:bodyPr wrap="square" rtlCol="0">
            <a:spAutoFit/>
          </a:bodyPr>
          <a:lstStyle/>
          <a:p>
            <a:r>
              <a:rPr lang="en-US" sz="800" dirty="0"/>
              <a:t>(</a:t>
            </a:r>
            <a:r>
              <a:rPr lang="en-US" sz="800" dirty="0" err="1"/>
              <a:t>Rutger</a:t>
            </a:r>
            <a:r>
              <a:rPr lang="en-US" sz="800" dirty="0"/>
              <a:t> Student Blogs, 2017)</a:t>
            </a:r>
          </a:p>
        </p:txBody>
      </p:sp>
      <p:pic>
        <p:nvPicPr>
          <p:cNvPr id="50" name="Picture 49">
            <a:extLst>
              <a:ext uri="{FF2B5EF4-FFF2-40B4-BE49-F238E27FC236}">
                <a16:creationId xmlns:a16="http://schemas.microsoft.com/office/drawing/2014/main" id="{8F063B8F-8612-C643-86A6-84C247E496A0}"/>
              </a:ext>
            </a:extLst>
          </p:cNvPr>
          <p:cNvPicPr>
            <a:picLocks noChangeAspect="1"/>
          </p:cNvPicPr>
          <p:nvPr/>
        </p:nvPicPr>
        <p:blipFill>
          <a:blip r:embed="rId3"/>
          <a:stretch>
            <a:fillRect/>
          </a:stretch>
        </p:blipFill>
        <p:spPr>
          <a:xfrm>
            <a:off x="5707505" y="6150017"/>
            <a:ext cx="5572300" cy="2381209"/>
          </a:xfrm>
          <a:prstGeom prst="rect">
            <a:avLst/>
          </a:prstGeom>
        </p:spPr>
      </p:pic>
      <p:sp>
        <p:nvSpPr>
          <p:cNvPr id="52" name="TextBox 51">
            <a:extLst>
              <a:ext uri="{FF2B5EF4-FFF2-40B4-BE49-F238E27FC236}">
                <a16:creationId xmlns:a16="http://schemas.microsoft.com/office/drawing/2014/main" id="{0F010AE3-FAE5-4349-92CE-811E81DD44F1}"/>
              </a:ext>
            </a:extLst>
          </p:cNvPr>
          <p:cNvSpPr txBox="1"/>
          <p:nvPr/>
        </p:nvSpPr>
        <p:spPr>
          <a:xfrm>
            <a:off x="6487713" y="6293372"/>
            <a:ext cx="3171776" cy="507831"/>
          </a:xfrm>
          <a:prstGeom prst="rect">
            <a:avLst/>
          </a:prstGeom>
          <a:noFill/>
        </p:spPr>
        <p:txBody>
          <a:bodyPr wrap="square" rtlCol="0">
            <a:spAutoFit/>
          </a:bodyPr>
          <a:lstStyle/>
          <a:p>
            <a:r>
              <a:rPr lang="en-GB" sz="900" dirty="0">
                <a:solidFill>
                  <a:srgbClr val="002060"/>
                </a:solidFill>
                <a:latin typeface="Chalkboard SE" panose="03050602040202020205" pitchFamily="66" charset="77"/>
              </a:rPr>
              <a:t>The findings of a study by </a:t>
            </a:r>
            <a:r>
              <a:rPr lang="en-GB" sz="900" dirty="0" err="1">
                <a:solidFill>
                  <a:srgbClr val="002060"/>
                </a:solidFill>
                <a:latin typeface="Chalkboard SE" panose="03050602040202020205" pitchFamily="66" charset="77"/>
              </a:rPr>
              <a:t>Kornell</a:t>
            </a:r>
            <a:r>
              <a:rPr lang="en-GB" sz="900" dirty="0">
                <a:solidFill>
                  <a:srgbClr val="002060"/>
                </a:solidFill>
                <a:latin typeface="Chalkboard SE" panose="03050602040202020205" pitchFamily="66" charset="77"/>
              </a:rPr>
              <a:t> et al (2009) showing the quantity of correct answers from learners that took part in error-generating and error-free study</a:t>
            </a:r>
            <a:r>
              <a:rPr lang="en-GB" sz="800" dirty="0">
                <a:solidFill>
                  <a:srgbClr val="002060"/>
                </a:solidFill>
                <a:latin typeface="Chalkboard SE" panose="03050602040202020205" pitchFamily="66" charset="77"/>
              </a:rPr>
              <a:t>. </a:t>
            </a:r>
            <a:endParaRPr lang="en-US" sz="800" dirty="0">
              <a:solidFill>
                <a:srgbClr val="002060"/>
              </a:solidFill>
              <a:latin typeface="Chalkboard SE" panose="03050602040202020205" pitchFamily="66" charset="77"/>
            </a:endParaRPr>
          </a:p>
        </p:txBody>
      </p:sp>
      <p:sp>
        <p:nvSpPr>
          <p:cNvPr id="62" name="TextBox 61">
            <a:extLst>
              <a:ext uri="{FF2B5EF4-FFF2-40B4-BE49-F238E27FC236}">
                <a16:creationId xmlns:a16="http://schemas.microsoft.com/office/drawing/2014/main" id="{813F0C1B-706D-8149-9AAC-60B4236ADFEF}"/>
              </a:ext>
            </a:extLst>
          </p:cNvPr>
          <p:cNvSpPr txBox="1"/>
          <p:nvPr/>
        </p:nvSpPr>
        <p:spPr>
          <a:xfrm>
            <a:off x="5802086" y="8280125"/>
            <a:ext cx="1275502" cy="215444"/>
          </a:xfrm>
          <a:prstGeom prst="rect">
            <a:avLst/>
          </a:prstGeom>
          <a:noFill/>
        </p:spPr>
        <p:txBody>
          <a:bodyPr wrap="square" rtlCol="0">
            <a:spAutoFit/>
          </a:bodyPr>
          <a:lstStyle/>
          <a:p>
            <a:r>
              <a:rPr lang="en-US" sz="800" dirty="0"/>
              <a:t>(</a:t>
            </a:r>
            <a:r>
              <a:rPr lang="en-US" sz="800" dirty="0" err="1"/>
              <a:t>Kornell</a:t>
            </a:r>
            <a:r>
              <a:rPr lang="en-US" sz="800" dirty="0"/>
              <a:t> et al 2009)</a:t>
            </a:r>
          </a:p>
        </p:txBody>
      </p:sp>
      <p:sp>
        <p:nvSpPr>
          <p:cNvPr id="6" name="Down Arrow 5">
            <a:extLst>
              <a:ext uri="{FF2B5EF4-FFF2-40B4-BE49-F238E27FC236}">
                <a16:creationId xmlns:a16="http://schemas.microsoft.com/office/drawing/2014/main" id="{1693CFB9-D8D7-E444-A842-F99E10A8322A}"/>
              </a:ext>
            </a:extLst>
          </p:cNvPr>
          <p:cNvSpPr/>
          <p:nvPr/>
        </p:nvSpPr>
        <p:spPr>
          <a:xfrm rot="16200000">
            <a:off x="5636683" y="8403275"/>
            <a:ext cx="429862" cy="11764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9DF033FF-67CD-564A-B85E-D1D65DA7343C}"/>
              </a:ext>
            </a:extLst>
          </p:cNvPr>
          <p:cNvPicPr>
            <a:picLocks noChangeAspect="1"/>
          </p:cNvPicPr>
          <p:nvPr/>
        </p:nvPicPr>
        <p:blipFill>
          <a:blip r:embed="rId4"/>
          <a:stretch>
            <a:fillRect/>
          </a:stretch>
        </p:blipFill>
        <p:spPr>
          <a:xfrm>
            <a:off x="144333" y="7793327"/>
            <a:ext cx="4247647" cy="840834"/>
          </a:xfrm>
          <a:prstGeom prst="rect">
            <a:avLst/>
          </a:prstGeom>
          <a:effectLst>
            <a:softEdge rad="88900"/>
          </a:effectLst>
        </p:spPr>
      </p:pic>
      <p:sp>
        <p:nvSpPr>
          <p:cNvPr id="15" name="Rectangle 14">
            <a:extLst>
              <a:ext uri="{FF2B5EF4-FFF2-40B4-BE49-F238E27FC236}">
                <a16:creationId xmlns:a16="http://schemas.microsoft.com/office/drawing/2014/main" id="{33FBEBB8-9F27-2F40-9992-2358CDCAAEDC}"/>
              </a:ext>
            </a:extLst>
          </p:cNvPr>
          <p:cNvSpPr/>
          <p:nvPr/>
        </p:nvSpPr>
        <p:spPr>
          <a:xfrm>
            <a:off x="2751522" y="8326748"/>
            <a:ext cx="1069524" cy="215444"/>
          </a:xfrm>
          <a:prstGeom prst="rect">
            <a:avLst/>
          </a:prstGeom>
        </p:spPr>
        <p:txBody>
          <a:bodyPr wrap="none">
            <a:spAutoFit/>
          </a:bodyPr>
          <a:lstStyle/>
          <a:p>
            <a:r>
              <a:rPr lang="en-US" sz="800" dirty="0">
                <a:solidFill>
                  <a:schemeClr val="bg1"/>
                </a:solidFill>
              </a:rPr>
              <a:t>(Getty Images, 2017) </a:t>
            </a:r>
          </a:p>
        </p:txBody>
      </p:sp>
      <p:sp>
        <p:nvSpPr>
          <p:cNvPr id="17" name="TextBox 16">
            <a:extLst>
              <a:ext uri="{FF2B5EF4-FFF2-40B4-BE49-F238E27FC236}">
                <a16:creationId xmlns:a16="http://schemas.microsoft.com/office/drawing/2014/main" id="{1DCED969-70D8-3448-A359-3C5E604B70F5}"/>
              </a:ext>
            </a:extLst>
          </p:cNvPr>
          <p:cNvSpPr txBox="1"/>
          <p:nvPr/>
        </p:nvSpPr>
        <p:spPr>
          <a:xfrm>
            <a:off x="3150665" y="1069974"/>
            <a:ext cx="8237771" cy="646331"/>
          </a:xfrm>
          <a:prstGeom prst="rect">
            <a:avLst/>
          </a:prstGeom>
          <a:noFill/>
        </p:spPr>
        <p:txBody>
          <a:bodyPr wrap="square" rtlCol="0">
            <a:spAutoFit/>
          </a:bodyPr>
          <a:lstStyle/>
          <a:p>
            <a:r>
              <a:rPr lang="en-US" sz="1200" dirty="0">
                <a:solidFill>
                  <a:srgbClr val="002060"/>
                </a:solidFill>
                <a:latin typeface="Chalkboard SE" panose="03050602040202020205" pitchFamily="66" charset="77"/>
              </a:rPr>
              <a:t>Eva (2017) states children and young people are watching each other closely these days, not just in school but on social media as well. They are comparing, judging and evaluating each other whilst mental health conditions like anxiety and depression are on the rise. </a:t>
            </a:r>
          </a:p>
        </p:txBody>
      </p:sp>
      <p:cxnSp>
        <p:nvCxnSpPr>
          <p:cNvPr id="27" name="Straight Arrow Connector 26">
            <a:extLst>
              <a:ext uri="{FF2B5EF4-FFF2-40B4-BE49-F238E27FC236}">
                <a16:creationId xmlns:a16="http://schemas.microsoft.com/office/drawing/2014/main" id="{D2CD0DEB-2506-294F-9483-ACC757E14F7E}"/>
              </a:ext>
            </a:extLst>
          </p:cNvPr>
          <p:cNvCxnSpPr/>
          <p:nvPr/>
        </p:nvCxnSpPr>
        <p:spPr>
          <a:xfrm>
            <a:off x="4539124" y="7414092"/>
            <a:ext cx="7140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550BF41-B4D9-B442-A5EB-D2A7E108939D}"/>
              </a:ext>
            </a:extLst>
          </p:cNvPr>
          <p:cNvSpPr txBox="1"/>
          <p:nvPr/>
        </p:nvSpPr>
        <p:spPr>
          <a:xfrm>
            <a:off x="0" y="3910772"/>
            <a:ext cx="4394790" cy="1107996"/>
          </a:xfrm>
          <a:prstGeom prst="rect">
            <a:avLst/>
          </a:prstGeom>
          <a:noFill/>
        </p:spPr>
        <p:txBody>
          <a:bodyPr wrap="square" rtlCol="0">
            <a:spAutoFit/>
          </a:bodyPr>
          <a:lstStyle/>
          <a:p>
            <a:r>
              <a:rPr lang="en-US" sz="1100" dirty="0">
                <a:solidFill>
                  <a:srgbClr val="002060"/>
                </a:solidFill>
                <a:latin typeface="Chalkboard SE" panose="03050602040202020205" pitchFamily="66" charset="77"/>
              </a:rPr>
              <a:t>“The skills of a good teacher lies in establishing  in children the more intrinsic satisfaction that’s comes from making the efforts to address and succeed with challenging tasks. In that way, lifelong learning can become a matter of personal fulfilment as opposed to one off responses to external demands” (Donaldson, 2015, p.64)</a:t>
            </a:r>
          </a:p>
        </p:txBody>
      </p:sp>
      <p:sp>
        <p:nvSpPr>
          <p:cNvPr id="29" name="Right Arrow 28">
            <a:extLst>
              <a:ext uri="{FF2B5EF4-FFF2-40B4-BE49-F238E27FC236}">
                <a16:creationId xmlns:a16="http://schemas.microsoft.com/office/drawing/2014/main" id="{43981098-3060-F64C-80BF-6DD5F0028BFC}"/>
              </a:ext>
            </a:extLst>
          </p:cNvPr>
          <p:cNvSpPr/>
          <p:nvPr/>
        </p:nvSpPr>
        <p:spPr>
          <a:xfrm>
            <a:off x="4539124" y="5532957"/>
            <a:ext cx="1114298" cy="1775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907083D1-113C-2F4A-8629-26B80C11AD85}"/>
              </a:ext>
            </a:extLst>
          </p:cNvPr>
          <p:cNvSpPr txBox="1"/>
          <p:nvPr/>
        </p:nvSpPr>
        <p:spPr>
          <a:xfrm>
            <a:off x="5707505" y="5364918"/>
            <a:ext cx="5572299" cy="610935"/>
          </a:xfrm>
          <a:prstGeom prst="rect">
            <a:avLst/>
          </a:prstGeom>
          <a:noFill/>
        </p:spPr>
        <p:txBody>
          <a:bodyPr wrap="square" rtlCol="0">
            <a:spAutoFit/>
          </a:bodyPr>
          <a:lstStyle/>
          <a:p>
            <a:r>
              <a:rPr lang="en-US" sz="1100" dirty="0">
                <a:solidFill>
                  <a:srgbClr val="002060"/>
                </a:solidFill>
                <a:latin typeface="Chalkboard SE" panose="03050602040202020205" pitchFamily="66" charset="77"/>
              </a:rPr>
              <a:t>Donaldson (2015) states the importance of sending out a consistent message to learners that sustained effort is a vital part of good learning and can lead to high achievement.</a:t>
            </a:r>
          </a:p>
        </p:txBody>
      </p:sp>
      <p:sp>
        <p:nvSpPr>
          <p:cNvPr id="38" name="TextBox 37">
            <a:extLst>
              <a:ext uri="{FF2B5EF4-FFF2-40B4-BE49-F238E27FC236}">
                <a16:creationId xmlns:a16="http://schemas.microsoft.com/office/drawing/2014/main" id="{6813E6FC-407A-F342-8A17-62C4AB53BABF}"/>
              </a:ext>
            </a:extLst>
          </p:cNvPr>
          <p:cNvSpPr txBox="1"/>
          <p:nvPr/>
        </p:nvSpPr>
        <p:spPr>
          <a:xfrm>
            <a:off x="131864" y="2786571"/>
            <a:ext cx="3845777" cy="261610"/>
          </a:xfrm>
          <a:prstGeom prst="rect">
            <a:avLst/>
          </a:prstGeom>
          <a:noFill/>
        </p:spPr>
        <p:txBody>
          <a:bodyPr wrap="square" rtlCol="0">
            <a:spAutoFit/>
          </a:bodyPr>
          <a:lstStyle/>
          <a:p>
            <a:r>
              <a:rPr lang="en-US" sz="1100" b="1" u="sng" dirty="0">
                <a:solidFill>
                  <a:srgbClr val="002060"/>
                </a:solidFill>
                <a:latin typeface="Chalkboard SE" panose="03050602040202020205" pitchFamily="66" charset="77"/>
              </a:rPr>
              <a:t>A learner’s mental health and well-being is paramount</a:t>
            </a:r>
          </a:p>
        </p:txBody>
      </p:sp>
      <p:sp>
        <p:nvSpPr>
          <p:cNvPr id="43" name="TextBox 42">
            <a:extLst>
              <a:ext uri="{FF2B5EF4-FFF2-40B4-BE49-F238E27FC236}">
                <a16:creationId xmlns:a16="http://schemas.microsoft.com/office/drawing/2014/main" id="{9A068F3C-5956-1D40-B3C0-A057D040FE5B}"/>
              </a:ext>
            </a:extLst>
          </p:cNvPr>
          <p:cNvSpPr txBox="1"/>
          <p:nvPr/>
        </p:nvSpPr>
        <p:spPr>
          <a:xfrm>
            <a:off x="5313185" y="8881855"/>
            <a:ext cx="1950898" cy="246221"/>
          </a:xfrm>
          <a:prstGeom prst="rect">
            <a:avLst/>
          </a:prstGeom>
          <a:noFill/>
        </p:spPr>
        <p:txBody>
          <a:bodyPr wrap="square" rtlCol="0">
            <a:spAutoFit/>
          </a:bodyPr>
          <a:lstStyle/>
          <a:p>
            <a:r>
              <a:rPr lang="en-US" sz="1000" b="1" dirty="0">
                <a:solidFill>
                  <a:srgbClr val="FFFF00"/>
                </a:solidFill>
              </a:rPr>
              <a:t>However….</a:t>
            </a:r>
          </a:p>
        </p:txBody>
      </p:sp>
      <p:sp>
        <p:nvSpPr>
          <p:cNvPr id="8" name="Left Arrow 7">
            <a:extLst>
              <a:ext uri="{FF2B5EF4-FFF2-40B4-BE49-F238E27FC236}">
                <a16:creationId xmlns:a16="http://schemas.microsoft.com/office/drawing/2014/main" id="{CA2D1E38-E87A-D448-83D9-3FB5B8DF8E74}"/>
              </a:ext>
            </a:extLst>
          </p:cNvPr>
          <p:cNvSpPr/>
          <p:nvPr/>
        </p:nvSpPr>
        <p:spPr>
          <a:xfrm rot="19994190">
            <a:off x="4067035" y="3958832"/>
            <a:ext cx="1658266" cy="15405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036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3830-AF04-C643-BD79-9842BBF129BC}"/>
              </a:ext>
            </a:extLst>
          </p:cNvPr>
          <p:cNvSpPr>
            <a:spLocks noGrp="1"/>
          </p:cNvSpPr>
          <p:nvPr>
            <p:ph type="title"/>
          </p:nvPr>
        </p:nvSpPr>
        <p:spPr>
          <a:xfrm>
            <a:off x="880110" y="0"/>
            <a:ext cx="11041380" cy="282633"/>
          </a:xfrm>
        </p:spPr>
        <p:txBody>
          <a:bodyPr>
            <a:normAutofit/>
          </a:bodyPr>
          <a:lstStyle/>
          <a:p>
            <a:pPr algn="ctr"/>
            <a:r>
              <a:rPr lang="en-US" sz="1200" b="1" u="sng"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3417CE83-B985-2C47-8120-5342696A5134}"/>
              </a:ext>
            </a:extLst>
          </p:cNvPr>
          <p:cNvSpPr>
            <a:spLocks noGrp="1"/>
          </p:cNvSpPr>
          <p:nvPr>
            <p:ph idx="1"/>
          </p:nvPr>
        </p:nvSpPr>
        <p:spPr>
          <a:xfrm>
            <a:off x="0" y="442275"/>
            <a:ext cx="12801600" cy="9158925"/>
          </a:xfrm>
        </p:spPr>
        <p:txBody>
          <a:bodyPr>
            <a:normAutofit fontScale="92500"/>
          </a:bodyPr>
          <a:lstStyle/>
          <a:p>
            <a:pPr marL="0" indent="0">
              <a:lnSpc>
                <a:spcPct val="150000"/>
              </a:lnSpc>
              <a:buNone/>
            </a:pPr>
            <a:r>
              <a:rPr lang="en-GB" sz="1200" dirty="0">
                <a:latin typeface="Times New Roman" panose="02020603050405020304" pitchFamily="18" charset="0"/>
                <a:cs typeface="Times New Roman" panose="02020603050405020304" pitchFamily="18" charset="0"/>
              </a:rPr>
              <a:t>Anderson, R. C, </a:t>
            </a:r>
            <a:r>
              <a:rPr lang="en-GB" sz="1200" dirty="0" err="1">
                <a:latin typeface="Times New Roman" panose="02020603050405020304" pitchFamily="18" charset="0"/>
                <a:cs typeface="Times New Roman" panose="02020603050405020304" pitchFamily="18" charset="0"/>
              </a:rPr>
              <a:t>Kulhavy</a:t>
            </a:r>
            <a:r>
              <a:rPr lang="en-GB" sz="1200" dirty="0">
                <a:latin typeface="Times New Roman" panose="02020603050405020304" pitchFamily="18" charset="0"/>
                <a:cs typeface="Times New Roman" panose="02020603050405020304" pitchFamily="18" charset="0"/>
              </a:rPr>
              <a:t>, R. M. &amp; Andre T. (1971). </a:t>
            </a:r>
            <a:r>
              <a:rPr lang="en-GB" sz="1200" i="1" dirty="0">
                <a:latin typeface="Times New Roman" panose="02020603050405020304" pitchFamily="18" charset="0"/>
                <a:cs typeface="Times New Roman" panose="02020603050405020304" pitchFamily="18" charset="0"/>
              </a:rPr>
              <a:t>Conditions under which feedback facilitates learning from programmed lessons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J. Educ. Psychol. </a:t>
            </a:r>
            <a:r>
              <a:rPr lang="en-GB" sz="1200" dirty="0">
                <a:latin typeface="Times New Roman" panose="02020603050405020304" pitchFamily="18" charset="0"/>
                <a:cs typeface="Times New Roman" panose="02020603050405020304" pitchFamily="18" charset="0"/>
              </a:rPr>
              <a:t>63 pp.186–188 </a:t>
            </a:r>
          </a:p>
          <a:p>
            <a:pPr marL="0" indent="0">
              <a:lnSpc>
                <a:spcPct val="150000"/>
              </a:lnSpc>
              <a:buNone/>
            </a:pPr>
            <a:r>
              <a:rPr lang="en-GB" sz="1200" dirty="0" err="1">
                <a:latin typeface="Times New Roman" panose="02020603050405020304" pitchFamily="18" charset="0"/>
                <a:cs typeface="Times New Roman" panose="02020603050405020304" pitchFamily="18" charset="0"/>
              </a:rPr>
              <a:t>Arky</a:t>
            </a:r>
            <a:r>
              <a:rPr lang="en-GB" sz="1200" dirty="0">
                <a:latin typeface="Times New Roman" panose="02020603050405020304" pitchFamily="18" charset="0"/>
                <a:cs typeface="Times New Roman" panose="02020603050405020304" pitchFamily="18" charset="0"/>
              </a:rPr>
              <a:t>, B. (2018) </a:t>
            </a:r>
            <a:r>
              <a:rPr lang="en-GB" sz="1200" i="1" dirty="0">
                <a:latin typeface="Times New Roman" panose="02020603050405020304" pitchFamily="18" charset="0"/>
                <a:cs typeface="Times New Roman" panose="02020603050405020304" pitchFamily="18" charset="0"/>
              </a:rPr>
              <a:t>How to Help Kids Learn to Fail</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2"/>
              </a:rPr>
              <a:t>https://childmind.org/article/how-to-help-kids-learn-to-fail/</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5 December 2018]</a:t>
            </a:r>
          </a:p>
          <a:p>
            <a:pPr marL="0" indent="0">
              <a:lnSpc>
                <a:spcPct val="150000"/>
              </a:lnSpc>
              <a:buNone/>
            </a:pPr>
            <a:r>
              <a:rPr lang="en-GB" sz="1200" dirty="0" err="1">
                <a:latin typeface="Times New Roman" panose="02020603050405020304" pitchFamily="18" charset="0"/>
                <a:cs typeface="Times New Roman" panose="02020603050405020304" pitchFamily="18" charset="0"/>
              </a:rPr>
              <a:t>Ausubel</a:t>
            </a:r>
            <a:r>
              <a:rPr lang="en-GB" sz="1200" dirty="0">
                <a:latin typeface="Times New Roman" panose="02020603050405020304" pitchFamily="18" charset="0"/>
                <a:cs typeface="Times New Roman" panose="02020603050405020304" pitchFamily="18" charset="0"/>
              </a:rPr>
              <a:t> D.P. (1968) </a:t>
            </a:r>
            <a:r>
              <a:rPr lang="en-GB" sz="1200" i="1" dirty="0">
                <a:latin typeface="Times New Roman" panose="02020603050405020304" pitchFamily="18" charset="0"/>
                <a:cs typeface="Times New Roman" panose="02020603050405020304" pitchFamily="18" charset="0"/>
              </a:rPr>
              <a:t>Educational Psychology: A Cognitive View</a:t>
            </a:r>
            <a:r>
              <a:rPr lang="en-GB" sz="1200" dirty="0">
                <a:latin typeface="Times New Roman" panose="02020603050405020304" pitchFamily="18" charset="0"/>
                <a:cs typeface="Times New Roman" panose="02020603050405020304" pitchFamily="18" charset="0"/>
              </a:rPr>
              <a:t>. New York: Holt, Rinehart &amp; Winston</a:t>
            </a:r>
          </a:p>
          <a:p>
            <a:pPr marL="0" indent="0">
              <a:lnSpc>
                <a:spcPct val="150000"/>
              </a:lnSpc>
              <a:buNone/>
            </a:pPr>
            <a:r>
              <a:rPr lang="en-GB" sz="1200" dirty="0">
                <a:latin typeface="Times New Roman" panose="02020603050405020304" pitchFamily="18" charset="0"/>
                <a:cs typeface="Times New Roman" panose="02020603050405020304" pitchFamily="18" charset="0"/>
              </a:rPr>
              <a:t>Bandura A. (1986) </a:t>
            </a:r>
            <a:r>
              <a:rPr lang="en-GB" sz="1200" i="1" dirty="0">
                <a:latin typeface="Times New Roman" panose="02020603050405020304" pitchFamily="18" charset="0"/>
                <a:cs typeface="Times New Roman" panose="02020603050405020304" pitchFamily="18" charset="0"/>
              </a:rPr>
              <a:t>Social Foundations of Thought and Action: A Social Cognitive Theory</a:t>
            </a:r>
            <a:r>
              <a:rPr lang="en-GB" sz="1200" dirty="0">
                <a:latin typeface="Times New Roman" panose="02020603050405020304" pitchFamily="18" charset="0"/>
                <a:cs typeface="Times New Roman" panose="02020603050405020304" pitchFamily="18" charset="0"/>
              </a:rPr>
              <a:t>. Englewood Cliffs, NJ: Prentice-Hall</a:t>
            </a:r>
          </a:p>
          <a:p>
            <a:pPr marL="0" indent="0">
              <a:lnSpc>
                <a:spcPct val="150000"/>
              </a:lnSpc>
              <a:buNone/>
            </a:pPr>
            <a:r>
              <a:rPr lang="en-GB" sz="1200" dirty="0">
                <a:latin typeface="Times New Roman" panose="02020603050405020304" pitchFamily="18" charset="0"/>
                <a:cs typeface="Times New Roman" panose="02020603050405020304" pitchFamily="18" charset="0"/>
              </a:rPr>
              <a:t>Bilbao, P. P., </a:t>
            </a:r>
            <a:r>
              <a:rPr lang="en-GB" sz="1200" dirty="0" err="1">
                <a:latin typeface="Times New Roman" panose="02020603050405020304" pitchFamily="18" charset="0"/>
                <a:cs typeface="Times New Roman" panose="02020603050405020304" pitchFamily="18" charset="0"/>
              </a:rPr>
              <a:t>Lucido</a:t>
            </a:r>
            <a:r>
              <a:rPr lang="en-GB" sz="1200" dirty="0">
                <a:latin typeface="Times New Roman" panose="02020603050405020304" pitchFamily="18" charset="0"/>
                <a:cs typeface="Times New Roman" panose="02020603050405020304" pitchFamily="18" charset="0"/>
              </a:rPr>
              <a:t>, P. I., </a:t>
            </a:r>
            <a:r>
              <a:rPr lang="en-GB" sz="1200" dirty="0" err="1">
                <a:latin typeface="Times New Roman" panose="02020603050405020304" pitchFamily="18" charset="0"/>
                <a:cs typeface="Times New Roman" panose="02020603050405020304" pitchFamily="18" charset="0"/>
              </a:rPr>
              <a:t>Iringan</a:t>
            </a:r>
            <a:r>
              <a:rPr lang="en-GB" sz="1200" dirty="0">
                <a:latin typeface="Times New Roman" panose="02020603050405020304" pitchFamily="18" charset="0"/>
                <a:cs typeface="Times New Roman" panose="02020603050405020304" pitchFamily="18" charset="0"/>
              </a:rPr>
              <a:t>, T. C., Javier, R. B., (2008). </a:t>
            </a:r>
            <a:r>
              <a:rPr lang="en-GB" sz="1200" i="1" dirty="0">
                <a:latin typeface="Times New Roman" panose="02020603050405020304" pitchFamily="18" charset="0"/>
                <a:cs typeface="Times New Roman" panose="02020603050405020304" pitchFamily="18" charset="0"/>
              </a:rPr>
              <a:t>Curriculum development</a:t>
            </a:r>
            <a:r>
              <a:rPr lang="en-GB" sz="1200" dirty="0">
                <a:latin typeface="Times New Roman" panose="02020603050405020304" pitchFamily="18" charset="0"/>
                <a:cs typeface="Times New Roman" panose="02020603050405020304" pitchFamily="18" charset="0"/>
              </a:rPr>
              <a:t>. Philippines: Lorimar Publishing, Inc.</a:t>
            </a:r>
          </a:p>
          <a:p>
            <a:pPr marL="0" indent="0">
              <a:lnSpc>
                <a:spcPct val="150000"/>
              </a:lnSpc>
              <a:buNone/>
            </a:pPr>
            <a:r>
              <a:rPr lang="en-GB" sz="1200" dirty="0">
                <a:latin typeface="Times New Roman" panose="02020603050405020304" pitchFamily="18" charset="0"/>
                <a:cs typeface="Times New Roman" panose="02020603050405020304" pitchFamily="18" charset="0"/>
              </a:rPr>
              <a:t>Donaldson, G. (2015) </a:t>
            </a:r>
            <a:r>
              <a:rPr lang="en-GB" sz="1200" i="1" dirty="0">
                <a:latin typeface="Times New Roman" panose="02020603050405020304" pitchFamily="18" charset="0"/>
                <a:cs typeface="Times New Roman" panose="02020603050405020304" pitchFamily="18" charset="0"/>
              </a:rPr>
              <a:t>Successful Futures</a:t>
            </a:r>
            <a:r>
              <a:rPr lang="en-GB" sz="1200" dirty="0">
                <a:latin typeface="Times New Roman" panose="02020603050405020304" pitchFamily="18" charset="0"/>
                <a:cs typeface="Times New Roman" panose="02020603050405020304" pitchFamily="18" charset="0"/>
              </a:rPr>
              <a:t>. Cardiff: Crown </a:t>
            </a:r>
          </a:p>
          <a:p>
            <a:pPr marL="0" indent="0">
              <a:lnSpc>
                <a:spcPct val="150000"/>
              </a:lnSpc>
              <a:buNone/>
            </a:pPr>
            <a:r>
              <a:rPr lang="en-GB" sz="1200" dirty="0">
                <a:latin typeface="Times New Roman" panose="02020603050405020304" pitchFamily="18" charset="0"/>
                <a:cs typeface="Times New Roman" panose="02020603050405020304" pitchFamily="18" charset="0"/>
              </a:rPr>
              <a:t>Eva, A.L. (2017</a:t>
            </a:r>
            <a:r>
              <a:rPr lang="en-GB" sz="1200" i="1" dirty="0">
                <a:latin typeface="Times New Roman" panose="02020603050405020304" pitchFamily="18" charset="0"/>
                <a:cs typeface="Times New Roman" panose="02020603050405020304" pitchFamily="18" charset="0"/>
              </a:rPr>
              <a:t>) Why We Should Embrace Failure in School.</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3"/>
              </a:rPr>
              <a:t>https://greatergood.berkeley.edu/article/item/why_we_should_embrace_mistakes_in_school</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10 December 2018]</a:t>
            </a:r>
          </a:p>
          <a:p>
            <a:pPr marL="0" indent="0">
              <a:lnSpc>
                <a:spcPct val="150000"/>
              </a:lnSpc>
              <a:buNone/>
            </a:pPr>
            <a:r>
              <a:rPr lang="en-GB" sz="1200" dirty="0">
                <a:latin typeface="Times New Roman" panose="02020603050405020304" pitchFamily="18" charset="0"/>
                <a:cs typeface="Times New Roman" panose="02020603050405020304" pitchFamily="18" charset="0"/>
              </a:rPr>
              <a:t>Getty Images (2017) </a:t>
            </a:r>
            <a:r>
              <a:rPr lang="en-GB" sz="1200" i="1" dirty="0">
                <a:latin typeface="Times New Roman" panose="02020603050405020304" pitchFamily="18" charset="0"/>
                <a:cs typeface="Times New Roman" panose="02020603050405020304" pitchFamily="18" charset="0"/>
              </a:rPr>
              <a:t>Try Fail Tray Again Succeed.</a:t>
            </a:r>
            <a:r>
              <a:rPr lang="en-GB" sz="1200" dirty="0">
                <a:latin typeface="Times New Roman" panose="02020603050405020304" pitchFamily="18" charset="0"/>
                <a:cs typeface="Times New Roman" panose="02020603050405020304" pitchFamily="18" charset="0"/>
              </a:rPr>
              <a:t> (Online) Available at: </a:t>
            </a:r>
            <a:r>
              <a:rPr lang="en-GB" sz="1200" dirty="0">
                <a:latin typeface="Times New Roman" panose="02020603050405020304" pitchFamily="18" charset="0"/>
                <a:cs typeface="Times New Roman" panose="02020603050405020304" pitchFamily="18" charset="0"/>
                <a:hlinkClick r:id="rId4"/>
              </a:rPr>
              <a:t>https://www.gettyimages.co.uk/photos/failure?sort=mostpopular&amp;mediatype=photography&amp;phrase=failure</a:t>
            </a:r>
            <a:r>
              <a:rPr lang="en-GB" sz="1200" dirty="0">
                <a:latin typeface="Times New Roman" panose="02020603050405020304" pitchFamily="18" charset="0"/>
                <a:cs typeface="Times New Roman" panose="02020603050405020304" pitchFamily="18" charset="0"/>
              </a:rPr>
              <a:t> [Accessed on 10 December 2018].</a:t>
            </a:r>
          </a:p>
          <a:p>
            <a:pPr marL="0" indent="0">
              <a:lnSpc>
                <a:spcPct val="150000"/>
              </a:lnSpc>
              <a:buNone/>
            </a:pPr>
            <a:r>
              <a:rPr lang="en-GB" sz="1200" dirty="0">
                <a:latin typeface="Times New Roman" panose="02020603050405020304" pitchFamily="18" charset="0"/>
                <a:cs typeface="Times New Roman" panose="02020603050405020304" pitchFamily="18" charset="0"/>
              </a:rPr>
              <a:t>GOFAL (2015) </a:t>
            </a:r>
            <a:r>
              <a:rPr lang="en-GB" sz="1200" i="1" dirty="0">
                <a:latin typeface="Times New Roman" panose="02020603050405020304" pitchFamily="18" charset="0"/>
                <a:cs typeface="Times New Roman" panose="02020603050405020304" pitchFamily="18" charset="0"/>
              </a:rPr>
              <a:t>Welsh Government must deliver on mental health curriculum recommendations</a:t>
            </a:r>
            <a:r>
              <a:rPr lang="en-GB" sz="1200" dirty="0">
                <a:latin typeface="Times New Roman" panose="02020603050405020304" pitchFamily="18" charset="0"/>
                <a:cs typeface="Times New Roman" panose="02020603050405020304" pitchFamily="18" charset="0"/>
              </a:rPr>
              <a:t>. [Online] Available at: </a:t>
            </a:r>
            <a:r>
              <a:rPr lang="en-GB" sz="1200" b="1" u="sng" dirty="0">
                <a:latin typeface="Times New Roman" panose="02020603050405020304" pitchFamily="18" charset="0"/>
                <a:cs typeface="Times New Roman" panose="02020603050405020304" pitchFamily="18" charset="0"/>
                <a:hlinkClick r:id="rId5"/>
              </a:rPr>
              <a:t>http://www.gofal.org.uk/news/2015/02/25/welsh-government-must-deliver-on-mental-health-curriculum-recommendations/</a:t>
            </a:r>
            <a:r>
              <a:rPr lang="en-GB" sz="1200" b="1"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4 December 2018]. </a:t>
            </a:r>
          </a:p>
          <a:p>
            <a:pPr marL="0" indent="0">
              <a:lnSpc>
                <a:spcPct val="150000"/>
              </a:lnSpc>
              <a:buNone/>
            </a:pPr>
            <a:r>
              <a:rPr lang="en-GB" sz="1200" dirty="0">
                <a:latin typeface="Times New Roman" panose="02020603050405020304" pitchFamily="18" charset="0"/>
                <a:cs typeface="Times New Roman" panose="02020603050405020304" pitchFamily="18" charset="0"/>
              </a:rPr>
              <a:t>Gravells, A. &amp; Simpson, S. (2014) </a:t>
            </a:r>
            <a:r>
              <a:rPr lang="en-GB" sz="1200" i="1" dirty="0">
                <a:latin typeface="Times New Roman" panose="02020603050405020304" pitchFamily="18" charset="0"/>
                <a:cs typeface="Times New Roman" panose="02020603050405020304" pitchFamily="18" charset="0"/>
              </a:rPr>
              <a:t>The Certificate in Education Training</a:t>
            </a:r>
            <a:r>
              <a:rPr lang="en-GB" sz="1200" dirty="0">
                <a:latin typeface="Times New Roman" panose="02020603050405020304" pitchFamily="18" charset="0"/>
                <a:cs typeface="Times New Roman" panose="02020603050405020304" pitchFamily="18" charset="0"/>
              </a:rPr>
              <a:t>. London: SAGE.</a:t>
            </a:r>
          </a:p>
          <a:p>
            <a:pPr marL="0" indent="0">
              <a:lnSpc>
                <a:spcPct val="150000"/>
              </a:lnSpc>
              <a:buNone/>
            </a:pPr>
            <a:r>
              <a:rPr lang="en-GB" sz="1200" dirty="0">
                <a:latin typeface="Times New Roman" panose="02020603050405020304" pitchFamily="18" charset="0"/>
                <a:cs typeface="Times New Roman" panose="02020603050405020304" pitchFamily="18" charset="0"/>
              </a:rPr>
              <a:t>James, D. (2018) </a:t>
            </a:r>
            <a:r>
              <a:rPr lang="en-GB" sz="1200" i="1" dirty="0">
                <a:latin typeface="Times New Roman" panose="02020603050405020304" pitchFamily="18" charset="0"/>
                <a:cs typeface="Times New Roman" panose="02020603050405020304" pitchFamily="18" charset="0"/>
              </a:rPr>
              <a:t>Why you need to know about the ‘hidden curriculum’, and how to teach it</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6"/>
              </a:rPr>
              <a:t>https://www.tes.com/news/why-you-need-know-about-hidden-curriculum-and-how-teach-it-sponsored-article</a:t>
            </a:r>
            <a:r>
              <a:rPr lang="en-GB" sz="1200" dirty="0">
                <a:latin typeface="Times New Roman" panose="02020603050405020304" pitchFamily="18" charset="0"/>
                <a:cs typeface="Times New Roman" panose="02020603050405020304" pitchFamily="18" charset="0"/>
              </a:rPr>
              <a:t> [Accessed on: 12 December 2018].</a:t>
            </a:r>
          </a:p>
          <a:p>
            <a:pPr marL="0" indent="0">
              <a:lnSpc>
                <a:spcPct val="150000"/>
              </a:lnSpc>
              <a:buNone/>
            </a:pPr>
            <a:r>
              <a:rPr lang="en-GB" sz="1200" dirty="0">
                <a:latin typeface="Times New Roman" panose="02020603050405020304" pitchFamily="18" charset="0"/>
                <a:cs typeface="Times New Roman" panose="02020603050405020304" pitchFamily="18" charset="0"/>
              </a:rPr>
              <a:t>Lynch, K</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1989) </a:t>
            </a:r>
            <a:r>
              <a:rPr lang="en-GB" sz="1200" i="1" dirty="0">
                <a:latin typeface="Times New Roman" panose="02020603050405020304" pitchFamily="18" charset="0"/>
                <a:cs typeface="Times New Roman" panose="02020603050405020304" pitchFamily="18" charset="0"/>
              </a:rPr>
              <a:t>Hidden curriculum: reproduction in education a reappraisal</a:t>
            </a:r>
            <a:r>
              <a:rPr lang="en-GB" sz="1200" dirty="0">
                <a:latin typeface="Times New Roman" panose="02020603050405020304" pitchFamily="18" charset="0"/>
                <a:cs typeface="Times New Roman" panose="02020603050405020304" pitchFamily="18" charset="0"/>
              </a:rPr>
              <a:t>.  London: Falmer.</a:t>
            </a:r>
          </a:p>
          <a:p>
            <a:pPr marL="0" indent="0">
              <a:lnSpc>
                <a:spcPct val="150000"/>
              </a:lnSpc>
              <a:buNone/>
            </a:pPr>
            <a:r>
              <a:rPr lang="en-GB" sz="1200" dirty="0" err="1">
                <a:latin typeface="Times New Roman" panose="02020603050405020304" pitchFamily="18" charset="0"/>
                <a:cs typeface="Times New Roman" panose="02020603050405020304" pitchFamily="18" charset="0"/>
              </a:rPr>
              <a:t>Kapur</a:t>
            </a:r>
            <a:r>
              <a:rPr lang="en-GB" sz="1200" dirty="0">
                <a:latin typeface="Times New Roman" panose="02020603050405020304" pitchFamily="18" charset="0"/>
                <a:cs typeface="Times New Roman" panose="02020603050405020304" pitchFamily="18" charset="0"/>
              </a:rPr>
              <a:t>, M &amp; </a:t>
            </a:r>
            <a:r>
              <a:rPr lang="en-GB" sz="1200" dirty="0" err="1">
                <a:latin typeface="Times New Roman" panose="02020603050405020304" pitchFamily="18" charset="0"/>
                <a:cs typeface="Times New Roman" panose="02020603050405020304" pitchFamily="18" charset="0"/>
              </a:rPr>
              <a:t>Bielazyck</a:t>
            </a:r>
            <a:r>
              <a:rPr lang="en-GB" sz="1200" dirty="0">
                <a:latin typeface="Times New Roman" panose="02020603050405020304" pitchFamily="18" charset="0"/>
                <a:cs typeface="Times New Roman" panose="02020603050405020304" pitchFamily="18" charset="0"/>
              </a:rPr>
              <a:t>, K. (2012) Designing for Productive Failure. </a:t>
            </a:r>
            <a:r>
              <a:rPr lang="en-GB" sz="1200" i="1" dirty="0">
                <a:latin typeface="Times New Roman" panose="02020603050405020304" pitchFamily="18" charset="0"/>
                <a:cs typeface="Times New Roman" panose="02020603050405020304" pitchFamily="18" charset="0"/>
              </a:rPr>
              <a:t>Journal of the Learning Sciences</a:t>
            </a:r>
            <a:r>
              <a:rPr lang="en-GB" sz="1200" dirty="0">
                <a:latin typeface="Times New Roman" panose="02020603050405020304" pitchFamily="18" charset="0"/>
                <a:cs typeface="Times New Roman" panose="02020603050405020304" pitchFamily="18" charset="0"/>
              </a:rPr>
              <a:t>. 21 (1) pp.45-83. [Online].Available at: </a:t>
            </a:r>
            <a:r>
              <a:rPr lang="en-GB" sz="1200" u="sng" dirty="0">
                <a:solidFill>
                  <a:srgbClr val="0070C0"/>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https://www.tandfonline.com/doi/full/10.1080/10508406.2011.591717?scroll=top&amp;needAccess=true</a:t>
            </a:r>
            <a:r>
              <a:rPr lang="en-GB" sz="1200" u="sng" dirty="0">
                <a:solidFill>
                  <a:srgbClr val="0070C0"/>
                </a:solidFill>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1 December 2018].</a:t>
            </a:r>
            <a:endParaRPr lang="en-GB" sz="1200" u="sng" dirty="0">
              <a:latin typeface="Times New Roman" panose="02020603050405020304" pitchFamily="18" charset="0"/>
              <a:cs typeface="Times New Roman" panose="02020603050405020304" pitchFamily="18" charset="0"/>
            </a:endParaRPr>
          </a:p>
          <a:p>
            <a:pPr marL="0" indent="0">
              <a:lnSpc>
                <a:spcPct val="150000"/>
              </a:lnSpc>
              <a:buNone/>
            </a:pPr>
            <a:r>
              <a:rPr lang="en-GB" sz="1200" dirty="0" err="1">
                <a:latin typeface="Times New Roman" panose="02020603050405020304" pitchFamily="18" charset="0"/>
                <a:cs typeface="Times New Roman" panose="02020603050405020304" pitchFamily="18" charset="0"/>
              </a:rPr>
              <a:t>Kornell</a:t>
            </a:r>
            <a:r>
              <a:rPr lang="en-GB" sz="1200" dirty="0">
                <a:latin typeface="Times New Roman" panose="02020603050405020304" pitchFamily="18" charset="0"/>
                <a:cs typeface="Times New Roman" panose="02020603050405020304" pitchFamily="18" charset="0"/>
              </a:rPr>
              <a:t> N, Hays MJ, Bjork RA. 2009. Unsuccessful retrieval attempts enhance subsequent learning</a:t>
            </a:r>
            <a:r>
              <a:rPr lang="en-GB" sz="1200" i="1" dirty="0">
                <a:latin typeface="Times New Roman" panose="02020603050405020304" pitchFamily="18" charset="0"/>
                <a:cs typeface="Times New Roman" panose="02020603050405020304" pitchFamily="18" charset="0"/>
              </a:rPr>
              <a:t>. . J. Exp. Psychol.: Learn. Mem. </a:t>
            </a:r>
            <a:r>
              <a:rPr lang="en-GB" sz="1200" i="1" dirty="0" err="1">
                <a:latin typeface="Times New Roman" panose="02020603050405020304" pitchFamily="18" charset="0"/>
                <a:cs typeface="Times New Roman" panose="02020603050405020304" pitchFamily="18" charset="0"/>
              </a:rPr>
              <a:t>Cogn</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35 pp.989–98.</a:t>
            </a:r>
            <a:endParaRPr lang="en-GB" sz="1200" dirty="0">
              <a:solidFill>
                <a:srgbClr val="FF0000"/>
              </a:solidFill>
              <a:latin typeface="Times New Roman" panose="02020603050405020304" pitchFamily="18" charset="0"/>
              <a:cs typeface="Times New Roman" panose="02020603050405020304" pitchFamily="18" charset="0"/>
            </a:endParaRPr>
          </a:p>
          <a:p>
            <a:pPr marL="0" indent="0">
              <a:lnSpc>
                <a:spcPct val="150000"/>
              </a:lnSpc>
              <a:buNone/>
            </a:pPr>
            <a:r>
              <a:rPr lang="en-GB" sz="1200" dirty="0">
                <a:latin typeface="Times New Roman" panose="02020603050405020304" pitchFamily="18" charset="0"/>
                <a:cs typeface="Times New Roman" panose="02020603050405020304" pitchFamily="18" charset="0"/>
              </a:rPr>
              <a:t>Metcalfe, J. (2017) Learning from Errors. Annual Review of Psychology. Vol.68 p.465-489. Available at: </a:t>
            </a:r>
            <a:r>
              <a:rPr lang="en-GB" sz="1200" u="sng" dirty="0">
                <a:latin typeface="Times New Roman" panose="02020603050405020304" pitchFamily="18" charset="0"/>
                <a:cs typeface="Times New Roman" panose="02020603050405020304" pitchFamily="18" charset="0"/>
                <a:hlinkClick r:id="rId8"/>
              </a:rPr>
              <a:t>https://www.annualreviews.org/doi/pdf/10.1146/annurev-psych-010416-044022</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5 December 2018]</a:t>
            </a:r>
          </a:p>
          <a:p>
            <a:pPr marL="0" indent="0">
              <a:lnSpc>
                <a:spcPct val="150000"/>
              </a:lnSpc>
              <a:buNone/>
            </a:pPr>
            <a:r>
              <a:rPr lang="en-GB" sz="1200" dirty="0">
                <a:latin typeface="Times New Roman" panose="02020603050405020304" pitchFamily="18" charset="0"/>
                <a:cs typeface="Times New Roman" panose="02020603050405020304" pitchFamily="18" charset="0"/>
              </a:rPr>
              <a:t>Murray, J. (2009) Teaching Strategies: Let Student Learn From Failure. [Online] Available </a:t>
            </a:r>
            <a:r>
              <a:rPr lang="en-GB" sz="1200" dirty="0" err="1">
                <a:latin typeface="Times New Roman" panose="02020603050405020304" pitchFamily="18" charset="0"/>
                <a:cs typeface="Times New Roman" panose="02020603050405020304" pitchFamily="18" charset="0"/>
              </a:rPr>
              <a:t>at:</a:t>
            </a:r>
            <a:r>
              <a:rPr lang="en-GB" sz="1200" u="sng" dirty="0" err="1">
                <a:latin typeface="Times New Roman" panose="02020603050405020304" pitchFamily="18" charset="0"/>
                <a:cs typeface="Times New Roman" panose="02020603050405020304" pitchFamily="18" charset="0"/>
                <a:hlinkClick r:id="rId9"/>
              </a:rPr>
              <a:t>http</a:t>
            </a:r>
            <a:r>
              <a:rPr lang="en-GB" sz="1200" u="sng" dirty="0">
                <a:latin typeface="Times New Roman" panose="02020603050405020304" pitchFamily="18" charset="0"/>
                <a:cs typeface="Times New Roman" panose="02020603050405020304" pitchFamily="18" charset="0"/>
                <a:hlinkClick r:id="rId9"/>
              </a:rPr>
              <a:t>://www.teachhub.com/teaching-strategies-let-students-learn-failure</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12 December 2018].</a:t>
            </a:r>
          </a:p>
          <a:p>
            <a:pPr marL="0" indent="0">
              <a:lnSpc>
                <a:spcPct val="150000"/>
              </a:lnSpc>
              <a:buNone/>
            </a:pPr>
            <a:r>
              <a:rPr lang="en-GB" sz="1200" dirty="0">
                <a:latin typeface="Times New Roman" panose="02020603050405020304" pitchFamily="18" charset="0"/>
                <a:cs typeface="Times New Roman" panose="02020603050405020304" pitchFamily="18" charset="0"/>
              </a:rPr>
              <a:t>Richland L.E, Kao L.S &amp; </a:t>
            </a:r>
            <a:r>
              <a:rPr lang="en-GB" sz="1200" dirty="0" err="1">
                <a:latin typeface="Times New Roman" panose="02020603050405020304" pitchFamily="18" charset="0"/>
                <a:cs typeface="Times New Roman" panose="02020603050405020304" pitchFamily="18" charset="0"/>
              </a:rPr>
              <a:t>Kornell</a:t>
            </a:r>
            <a:r>
              <a:rPr lang="en-GB" sz="1200" dirty="0">
                <a:latin typeface="Times New Roman" panose="02020603050405020304" pitchFamily="18" charset="0"/>
                <a:cs typeface="Times New Roman" panose="02020603050405020304" pitchFamily="18" charset="0"/>
              </a:rPr>
              <a:t> N. (2009). The pretesting effect: Do unsuccessful retrieval attempts enhance learning? </a:t>
            </a:r>
            <a:r>
              <a:rPr lang="en-GB" sz="1200" i="1" dirty="0">
                <a:latin typeface="Times New Roman" panose="02020603050405020304" pitchFamily="18" charset="0"/>
                <a:cs typeface="Times New Roman" panose="02020603050405020304" pitchFamily="18" charset="0"/>
              </a:rPr>
              <a:t>J. Exp. Psychol. Appl. </a:t>
            </a:r>
            <a:r>
              <a:rPr lang="en-GB" sz="1200" dirty="0">
                <a:latin typeface="Times New Roman" panose="02020603050405020304" pitchFamily="18" charset="0"/>
                <a:cs typeface="Times New Roman" panose="02020603050405020304" pitchFamily="18" charset="0"/>
              </a:rPr>
              <a:t>15:243–57</a:t>
            </a:r>
          </a:p>
          <a:p>
            <a:pPr marL="0" indent="0">
              <a:lnSpc>
                <a:spcPct val="150000"/>
              </a:lnSpc>
              <a:buNone/>
            </a:pPr>
            <a:r>
              <a:rPr lang="en-GB" sz="1200" dirty="0" err="1">
                <a:latin typeface="Times New Roman" panose="02020603050405020304" pitchFamily="18" charset="0"/>
                <a:cs typeface="Times New Roman" panose="02020603050405020304" pitchFamily="18" charset="0"/>
              </a:rPr>
              <a:t>Rutger</a:t>
            </a:r>
            <a:r>
              <a:rPr lang="en-GB" sz="1200" dirty="0">
                <a:latin typeface="Times New Roman" panose="02020603050405020304" pitchFamily="18" charset="0"/>
                <a:cs typeface="Times New Roman" panose="02020603050405020304" pitchFamily="18" charset="0"/>
              </a:rPr>
              <a:t> Student Blogs (2017) How to Cope with that Failing Grade. [Online] Available at: </a:t>
            </a:r>
            <a:r>
              <a:rPr lang="en-GB" sz="1200" u="sng" dirty="0">
                <a:latin typeface="Times New Roman" panose="02020603050405020304" pitchFamily="18" charset="0"/>
                <a:cs typeface="Times New Roman" panose="02020603050405020304" pitchFamily="18" charset="0"/>
                <a:hlinkClick r:id="rId10"/>
              </a:rPr>
              <a:t>https://rutgersstudent.blog/2017/02/24/how-to-cope-with-that-failing-grade/</a:t>
            </a:r>
            <a:r>
              <a:rPr lang="en-GB" sz="1200" dirty="0">
                <a:latin typeface="Times New Roman" panose="02020603050405020304" pitchFamily="18" charset="0"/>
                <a:cs typeface="Times New Roman" panose="02020603050405020304" pitchFamily="18" charset="0"/>
              </a:rPr>
              <a:t> [Accessed on: 12 December 2018]</a:t>
            </a:r>
          </a:p>
          <a:p>
            <a:pPr marL="0" indent="0">
              <a:lnSpc>
                <a:spcPct val="150000"/>
              </a:lnSpc>
              <a:buNone/>
            </a:pPr>
            <a:endParaRPr lang="en-GB" sz="1200" dirty="0">
              <a:latin typeface="Times New Roman" panose="02020603050405020304" pitchFamily="18" charset="0"/>
              <a:cs typeface="Times New Roman" panose="02020603050405020304" pitchFamily="18" charset="0"/>
            </a:endParaRPr>
          </a:p>
          <a:p>
            <a:pPr marL="0" indent="0">
              <a:lnSpc>
                <a:spcPct val="150000"/>
              </a:lnSpc>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lnSpc>
                <a:spcPct val="150000"/>
              </a:lnSpc>
              <a:buNone/>
            </a:pPr>
            <a:endParaRPr lang="en-GB" sz="1200" dirty="0">
              <a:latin typeface="Times New Roman" panose="02020603050405020304" pitchFamily="18" charset="0"/>
              <a:cs typeface="Times New Roman" panose="02020603050405020304" pitchFamily="18" charset="0"/>
            </a:endParaRPr>
          </a:p>
          <a:p>
            <a:pPr marL="0" indent="0">
              <a:buNone/>
            </a:pPr>
            <a:endParaRPr lang="en-US" sz="1200" dirty="0"/>
          </a:p>
        </p:txBody>
      </p:sp>
    </p:spTree>
    <p:extLst>
      <p:ext uri="{BB962C8B-B14F-4D97-AF65-F5344CB8AC3E}">
        <p14:creationId xmlns:p14="http://schemas.microsoft.com/office/powerpoint/2010/main" val="1867094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069E7A-611D-6543-9543-81674EE3D39D}"/>
              </a:ext>
            </a:extLst>
          </p:cNvPr>
          <p:cNvSpPr txBox="1"/>
          <p:nvPr/>
        </p:nvSpPr>
        <p:spPr>
          <a:xfrm>
            <a:off x="0" y="-315883"/>
            <a:ext cx="12685222" cy="4939814"/>
          </a:xfrm>
          <a:prstGeom prst="rect">
            <a:avLst/>
          </a:prstGeom>
          <a:noFill/>
        </p:spPr>
        <p:txBody>
          <a:bodyPr wrap="square" rtlCol="0">
            <a:spAutoFit/>
          </a:bodyPr>
          <a:lstStyle/>
          <a:p>
            <a:pPr>
              <a:lnSpc>
                <a:spcPct val="150000"/>
              </a:lnSpc>
            </a:pPr>
            <a:endParaRPr lang="en-GB" sz="1400" b="1"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Skinner B.F. (1953) </a:t>
            </a:r>
            <a:r>
              <a:rPr lang="en-GB" sz="1200" i="1" dirty="0">
                <a:latin typeface="Times New Roman" panose="02020603050405020304" pitchFamily="18" charset="0"/>
                <a:cs typeface="Times New Roman" panose="02020603050405020304" pitchFamily="18" charset="0"/>
              </a:rPr>
              <a:t>Science and Human Behaviour</a:t>
            </a:r>
            <a:r>
              <a:rPr lang="en-GB" sz="1200" dirty="0">
                <a:latin typeface="Times New Roman" panose="02020603050405020304" pitchFamily="18" charset="0"/>
                <a:cs typeface="Times New Roman" panose="02020603050405020304" pitchFamily="18" charset="0"/>
              </a:rPr>
              <a:t>. New York: MacMillan.</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Stevenson, H. &amp; Stigler J.W. (1994). </a:t>
            </a:r>
            <a:r>
              <a:rPr lang="en-GB" sz="1200" i="1" dirty="0">
                <a:latin typeface="Times New Roman" panose="02020603050405020304" pitchFamily="18" charset="0"/>
                <a:cs typeface="Times New Roman" panose="02020603050405020304" pitchFamily="18" charset="0"/>
              </a:rPr>
              <a:t>The Learning Gap: Why Our Schools Are Failing and What We Can Learn from Japanese and Chinese Education</a:t>
            </a:r>
            <a:r>
              <a:rPr lang="en-GB" sz="1200" dirty="0">
                <a:latin typeface="Times New Roman" panose="02020603050405020304" pitchFamily="18" charset="0"/>
                <a:cs typeface="Times New Roman" panose="02020603050405020304" pitchFamily="18" charset="0"/>
              </a:rPr>
              <a:t>. New York: Simon &amp; Schuster.</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Thomson, C.H. (2008) The Hidden Curriculum. [Online] Available at: </a:t>
            </a:r>
            <a:r>
              <a:rPr lang="en-GB" sz="1200" u="sng" dirty="0">
                <a:latin typeface="Times New Roman" panose="02020603050405020304" pitchFamily="18" charset="0"/>
                <a:cs typeface="Times New Roman" panose="02020603050405020304" pitchFamily="18" charset="0"/>
                <a:hlinkClick r:id="rId2"/>
              </a:rPr>
              <a:t>https://sociologytwynham.com/2008/12/20/hidden-curriculum-3/</a:t>
            </a:r>
            <a:r>
              <a:rPr lang="en-GB" sz="1200" dirty="0">
                <a:latin typeface="Times New Roman" panose="02020603050405020304" pitchFamily="18" charset="0"/>
                <a:cs typeface="Times New Roman" panose="02020603050405020304" pitchFamily="18" charset="0"/>
              </a:rPr>
              <a:t> [Accessed on 1 December 2018].</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err="1">
                <a:latin typeface="Times New Roman" panose="02020603050405020304" pitchFamily="18" charset="0"/>
                <a:cs typeface="Times New Roman" panose="02020603050405020304" pitchFamily="18" charset="0"/>
              </a:rPr>
              <a:t>Tulis</a:t>
            </a:r>
            <a:r>
              <a:rPr lang="en-GB" sz="1200" dirty="0">
                <a:latin typeface="Times New Roman" panose="02020603050405020304" pitchFamily="18" charset="0"/>
                <a:cs typeface="Times New Roman" panose="02020603050405020304" pitchFamily="18" charset="0"/>
              </a:rPr>
              <a:t>, M. (2013) Error Management in Classrooms: Teachers Response to Students Mistakes. </a:t>
            </a:r>
            <a:r>
              <a:rPr lang="en-GB" sz="1200" i="1" dirty="0">
                <a:latin typeface="Times New Roman" panose="02020603050405020304" pitchFamily="18" charset="0"/>
                <a:cs typeface="Times New Roman" panose="02020603050405020304" pitchFamily="18" charset="0"/>
              </a:rPr>
              <a:t>Teaching and Teach Education: An international Journal of Research and Studies</a:t>
            </a:r>
            <a:r>
              <a:rPr lang="en-GB" sz="1200" dirty="0">
                <a:latin typeface="Times New Roman" panose="02020603050405020304" pitchFamily="18" charset="0"/>
                <a:cs typeface="Times New Roman" panose="02020603050405020304" pitchFamily="18" charset="0"/>
              </a:rPr>
              <a:t>. 33 (July 2013) pp.56-58. [Online]. Available at; </a:t>
            </a:r>
            <a:r>
              <a:rPr lang="en-GB" sz="1200" u="sng" dirty="0">
                <a:latin typeface="Times New Roman" panose="02020603050405020304" pitchFamily="18" charset="0"/>
                <a:cs typeface="Times New Roman" panose="02020603050405020304" pitchFamily="18" charset="0"/>
                <a:hlinkClick r:id="rId3"/>
              </a:rPr>
              <a:t>https://eric.ed.gov/?id=EJ1003550</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8 December 2018]</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Willis, J. (2016) The science of resilience: how to teach students to persevere. [Online] Available at: </a:t>
            </a:r>
            <a:r>
              <a:rPr lang="en-GB" sz="1200" u="sng" dirty="0">
                <a:latin typeface="Times New Roman" panose="02020603050405020304" pitchFamily="18" charset="0"/>
                <a:cs typeface="Times New Roman" panose="02020603050405020304" pitchFamily="18" charset="0"/>
                <a:hlinkClick r:id="rId4"/>
              </a:rPr>
              <a:t>https://www.theguardian.com/teacher-network/2016/jan/12/science-resilience-how-to-teach-students-persevere</a:t>
            </a:r>
            <a:r>
              <a:rPr lang="en-GB" sz="1200" dirty="0">
                <a:latin typeface="Times New Roman" panose="02020603050405020304" pitchFamily="18" charset="0"/>
                <a:cs typeface="Times New Roman" panose="02020603050405020304" pitchFamily="18" charset="0"/>
              </a:rPr>
              <a:t>. [Accessed on: 10 December 2018].</a:t>
            </a:r>
          </a:p>
          <a:p>
            <a:pPr>
              <a:lnSpc>
                <a:spcPct val="150000"/>
              </a:lnSpc>
            </a:pP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err="1">
                <a:latin typeface="Times New Roman" panose="02020603050405020304" pitchFamily="18" charset="0"/>
                <a:cs typeface="Times New Roman" panose="02020603050405020304" pitchFamily="18" charset="0"/>
              </a:rPr>
              <a:t>Zakrzewski</a:t>
            </a:r>
            <a:r>
              <a:rPr lang="en-GB" sz="1200" dirty="0">
                <a:latin typeface="Times New Roman" panose="02020603050405020304" pitchFamily="18" charset="0"/>
                <a:cs typeface="Times New Roman" panose="02020603050405020304" pitchFamily="18" charset="0"/>
              </a:rPr>
              <a:t>, V. (2013) How to Help Kids Overcome Fear of Failure. [Online} Available at: </a:t>
            </a:r>
            <a:r>
              <a:rPr lang="en-GB" sz="1200" u="sng" dirty="0">
                <a:latin typeface="Times New Roman" panose="02020603050405020304" pitchFamily="18" charset="0"/>
                <a:cs typeface="Times New Roman" panose="02020603050405020304" pitchFamily="18" charset="0"/>
                <a:hlinkClick r:id="rId5"/>
              </a:rPr>
              <a:t>https://greatergood.berkeley.edu/article/item/how_to_help_kids_overcome_fear_of_failure</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on 5 December 2018] </a:t>
            </a:r>
          </a:p>
          <a:p>
            <a:pPr>
              <a:lnSpc>
                <a:spcPct val="150000"/>
              </a:lnSpc>
            </a:pPr>
            <a:endParaRPr lang="en-GB" sz="16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312185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970</TotalTime>
  <Words>1703</Words>
  <Application>Microsoft Macintosh PowerPoint</Application>
  <PresentationFormat>A3 Paper (297x420 mm)</PresentationFormat>
  <Paragraphs>69</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Chalkboard SE</vt:lpstr>
      <vt:lpstr>Times New Roman</vt:lpstr>
      <vt:lpstr>Office Theme</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60</cp:revision>
  <cp:lastPrinted>2018-12-15T21:31:26Z</cp:lastPrinted>
  <dcterms:created xsi:type="dcterms:W3CDTF">2018-12-13T19:56:00Z</dcterms:created>
  <dcterms:modified xsi:type="dcterms:W3CDTF">2018-12-16T11:52:51Z</dcterms:modified>
</cp:coreProperties>
</file>