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311" r:id="rId2"/>
    <p:sldId id="312" r:id="rId3"/>
    <p:sldId id="313" r:id="rId4"/>
    <p:sldId id="314" r:id="rId5"/>
    <p:sldId id="315" r:id="rId6"/>
    <p:sldId id="316" r:id="rId7"/>
    <p:sldId id="317" r:id="rId8"/>
    <p:sldId id="318" r:id="rId9"/>
    <p:sldId id="319" r:id="rId10"/>
    <p:sldId id="320" r:id="rId11"/>
    <p:sldId id="321" r:id="rId12"/>
    <p:sldId id="322" r:id="rId13"/>
    <p:sldId id="323" r:id="rId14"/>
    <p:sldId id="324" r:id="rId15"/>
    <p:sldId id="325" r:id="rId16"/>
    <p:sldId id="326" r:id="rId17"/>
    <p:sldId id="327" r:id="rId18"/>
    <p:sldId id="328" r:id="rId19"/>
    <p:sldId id="329" r:id="rId20"/>
    <p:sldId id="330" r:id="rId21"/>
    <p:sldId id="331" r:id="rId22"/>
    <p:sldId id="332" r:id="rId23"/>
    <p:sldId id="333" r:id="rId24"/>
    <p:sldId id="334" r:id="rId25"/>
    <p:sldId id="335" r:id="rId26"/>
    <p:sldId id="336" r:id="rId27"/>
    <p:sldId id="337" r:id="rId28"/>
    <p:sldId id="338" r:id="rId29"/>
  </p:sldIdLst>
  <p:sldSz cx="9144000" cy="6858000" type="screen4x3"/>
  <p:notesSz cx="6858000" cy="9144000"/>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000" autoAdjust="0"/>
    <p:restoredTop sz="94660"/>
  </p:normalViewPr>
  <p:slideViewPr>
    <p:cSldViewPr>
      <p:cViewPr varScale="1">
        <p:scale>
          <a:sx n="92" d="100"/>
          <a:sy n="92" d="100"/>
        </p:scale>
        <p:origin x="-1182"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70" d="100"/>
          <a:sy n="70" d="100"/>
        </p:scale>
        <p:origin x="-2766"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extLst>
      <p:ext uri="{BB962C8B-B14F-4D97-AF65-F5344CB8AC3E}">
        <p14:creationId xmlns:p14="http://schemas.microsoft.com/office/powerpoint/2010/main" val="264334922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2</a:t>
            </a:fld>
            <a:endParaRPr lang="en-GB"/>
          </a:p>
        </p:txBody>
      </p:sp>
    </p:spTree>
    <p:extLst>
      <p:ext uri="{BB962C8B-B14F-4D97-AF65-F5344CB8AC3E}">
        <p14:creationId xmlns:p14="http://schemas.microsoft.com/office/powerpoint/2010/main" val="1051847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fld id="{82547641-0543-4A74-BA7F-8345D1CF3725}" type="slidenum">
              <a:rPr lang="en-GB" smtClean="0">
                <a:latin typeface="Times New Roman" pitchFamily="18" charset="0"/>
              </a:rPr>
              <a:pPr/>
              <a:t>13</a:t>
            </a:fld>
            <a:endParaRPr lang="en-GB" smtClean="0">
              <a:latin typeface="Times New Roman" pitchFamily="18" charset="0"/>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fld id="{9C8F87C4-5B76-4F83-802E-65FE938F97F5}" type="slidenum">
              <a:rPr lang="en-GB" smtClean="0">
                <a:latin typeface="Times New Roman" pitchFamily="18" charset="0"/>
              </a:rPr>
              <a:pPr/>
              <a:t>14</a:t>
            </a:fld>
            <a:endParaRPr lang="en-GB" smtClean="0">
              <a:latin typeface="Times New Roman" pitchFamily="18" charset="0"/>
            </a:endParaRPr>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5F24160-E4BA-494D-A1BF-FD6F57B9238B}" type="datetime1">
              <a:rPr lang="en-GB" smtClean="0"/>
              <a:pPr/>
              <a:t>23/04/2013</a:t>
            </a:fld>
            <a:endParaRPr lang="en-GB"/>
          </a:p>
        </p:txBody>
      </p:sp>
      <p:sp>
        <p:nvSpPr>
          <p:cNvPr id="5" name="Footer Placeholder 4"/>
          <p:cNvSpPr>
            <a:spLocks noGrp="1"/>
          </p:cNvSpPr>
          <p:nvPr>
            <p:ph type="ftr" sz="quarter" idx="11"/>
          </p:nvPr>
        </p:nvSpPr>
        <p:spPr/>
        <p:txBody>
          <a:bodyPr/>
          <a:lstStyle/>
          <a:p>
            <a:r>
              <a:rPr lang="en-GB" smtClean="0"/>
              <a:t>Footer</a:t>
            </a:r>
            <a:endParaRPr lang="en-GB"/>
          </a:p>
        </p:txBody>
      </p:sp>
      <p:sp>
        <p:nvSpPr>
          <p:cNvPr id="6" name="Slide Number Placeholder 5"/>
          <p:cNvSpPr>
            <a:spLocks noGrp="1"/>
          </p:cNvSpPr>
          <p:nvPr>
            <p:ph type="sldNum" sz="quarter" idx="12"/>
          </p:nvPr>
        </p:nvSpPr>
        <p:spPr/>
        <p:txBody>
          <a:bodyPr/>
          <a:lstStyle/>
          <a:p>
            <a:fld id="{BA8B2F8E-3916-4238-A191-6B893705E389}"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1A7D28B-C6F2-48AF-8A3D-E2DAA2198555}" type="datetime1">
              <a:rPr lang="en-GB" smtClean="0"/>
              <a:pPr/>
              <a:t>23/04/2013</a:t>
            </a:fld>
            <a:endParaRPr lang="en-GB"/>
          </a:p>
        </p:txBody>
      </p:sp>
      <p:sp>
        <p:nvSpPr>
          <p:cNvPr id="5" name="Footer Placeholder 4"/>
          <p:cNvSpPr>
            <a:spLocks noGrp="1"/>
          </p:cNvSpPr>
          <p:nvPr>
            <p:ph type="ftr" sz="quarter" idx="11"/>
          </p:nvPr>
        </p:nvSpPr>
        <p:spPr/>
        <p:txBody>
          <a:bodyPr/>
          <a:lstStyle/>
          <a:p>
            <a:r>
              <a:rPr lang="en-GB" smtClean="0"/>
              <a:t>Footer</a:t>
            </a:r>
            <a:endParaRPr lang="en-GB"/>
          </a:p>
        </p:txBody>
      </p:sp>
      <p:sp>
        <p:nvSpPr>
          <p:cNvPr id="6" name="Slide Number Placeholder 5"/>
          <p:cNvSpPr>
            <a:spLocks noGrp="1"/>
          </p:cNvSpPr>
          <p:nvPr>
            <p:ph type="sldNum" sz="quarter" idx="12"/>
          </p:nvPr>
        </p:nvSpPr>
        <p:spPr/>
        <p:txBody>
          <a:bodyPr/>
          <a:lstStyle/>
          <a:p>
            <a:fld id="{2754E468-17A5-4843-824A-ECDB2178EE7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EFBBB23-762D-405C-9786-754696D62DF8}" type="datetime1">
              <a:rPr lang="en-GB" smtClean="0"/>
              <a:pPr/>
              <a:t>23/04/2013</a:t>
            </a:fld>
            <a:endParaRPr lang="en-GB"/>
          </a:p>
        </p:txBody>
      </p:sp>
      <p:sp>
        <p:nvSpPr>
          <p:cNvPr id="5" name="Footer Placeholder 4"/>
          <p:cNvSpPr>
            <a:spLocks noGrp="1"/>
          </p:cNvSpPr>
          <p:nvPr>
            <p:ph type="ftr" sz="quarter" idx="11"/>
          </p:nvPr>
        </p:nvSpPr>
        <p:spPr/>
        <p:txBody>
          <a:bodyPr/>
          <a:lstStyle/>
          <a:p>
            <a:r>
              <a:rPr lang="en-GB" smtClean="0"/>
              <a:t>Footer</a:t>
            </a:r>
            <a:endParaRPr lang="en-GB"/>
          </a:p>
        </p:txBody>
      </p:sp>
      <p:sp>
        <p:nvSpPr>
          <p:cNvPr id="6" name="Slide Number Placeholder 5"/>
          <p:cNvSpPr>
            <a:spLocks noGrp="1"/>
          </p:cNvSpPr>
          <p:nvPr>
            <p:ph type="sldNum" sz="quarter" idx="12"/>
          </p:nvPr>
        </p:nvSpPr>
        <p:spPr/>
        <p:txBody>
          <a:bodyPr/>
          <a:lstStyle/>
          <a:p>
            <a:fld id="{8C473FF6-3C18-4656-B3A4-82781250472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E9081E4-F518-4ACB-ADB2-4D4E0ED0D908}" type="datetime1">
              <a:rPr lang="en-GB" smtClean="0"/>
              <a:pPr/>
              <a:t>23/04/2013</a:t>
            </a:fld>
            <a:endParaRPr lang="en-GB"/>
          </a:p>
        </p:txBody>
      </p:sp>
      <p:sp>
        <p:nvSpPr>
          <p:cNvPr id="6" name="Footer Placeholder 5"/>
          <p:cNvSpPr>
            <a:spLocks noGrp="1"/>
          </p:cNvSpPr>
          <p:nvPr>
            <p:ph type="ftr" sz="quarter" idx="11"/>
          </p:nvPr>
        </p:nvSpPr>
        <p:spPr/>
        <p:txBody>
          <a:bodyPr/>
          <a:lstStyle/>
          <a:p>
            <a:r>
              <a:rPr lang="en-GB" smtClean="0"/>
              <a:t>Footer</a:t>
            </a:r>
            <a:endParaRPr lang="en-GB"/>
          </a:p>
        </p:txBody>
      </p:sp>
      <p:sp>
        <p:nvSpPr>
          <p:cNvPr id="7" name="Slide Number Placeholder 6"/>
          <p:cNvSpPr>
            <a:spLocks noGrp="1"/>
          </p:cNvSpPr>
          <p:nvPr>
            <p:ph type="sldNum" sz="quarter" idx="12"/>
          </p:nvPr>
        </p:nvSpPr>
        <p:spPr/>
        <p:txBody>
          <a:bodyPr/>
          <a:lstStyle/>
          <a:p>
            <a:fld id="{C3C9C090-EA6F-4E3B-90A2-496B69476DD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BA6DF1-4661-4EB1-B72D-1EDA8A9733BF}" type="datetime1">
              <a:rPr lang="en-GB" smtClean="0"/>
              <a:pPr/>
              <a:t>23/04/2013</a:t>
            </a:fld>
            <a:endParaRPr lang="en-GB"/>
          </a:p>
        </p:txBody>
      </p:sp>
      <p:sp>
        <p:nvSpPr>
          <p:cNvPr id="8" name="Footer Placeholder 7"/>
          <p:cNvSpPr>
            <a:spLocks noGrp="1"/>
          </p:cNvSpPr>
          <p:nvPr>
            <p:ph type="ftr" sz="quarter" idx="11"/>
          </p:nvPr>
        </p:nvSpPr>
        <p:spPr/>
        <p:txBody>
          <a:bodyPr/>
          <a:lstStyle/>
          <a:p>
            <a:r>
              <a:rPr lang="en-GB" smtClean="0"/>
              <a:t>Footer</a:t>
            </a:r>
            <a:endParaRPr lang="en-GB"/>
          </a:p>
        </p:txBody>
      </p:sp>
      <p:sp>
        <p:nvSpPr>
          <p:cNvPr id="9" name="Slide Number Placeholder 8"/>
          <p:cNvSpPr>
            <a:spLocks noGrp="1"/>
          </p:cNvSpPr>
          <p:nvPr>
            <p:ph type="sldNum" sz="quarter" idx="12"/>
          </p:nvPr>
        </p:nvSpPr>
        <p:spPr/>
        <p:txBody>
          <a:bodyPr/>
          <a:lstStyle/>
          <a:p>
            <a:fld id="{C894E974-5E47-45F7-8966-0CDE3BD92BBE}"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3DF52BF-B86D-465C-8F78-6FC3A3F5975D}" type="datetime1">
              <a:rPr lang="en-GB" smtClean="0"/>
              <a:pPr/>
              <a:t>23/04/2013</a:t>
            </a:fld>
            <a:endParaRPr lang="en-GB"/>
          </a:p>
        </p:txBody>
      </p:sp>
      <p:sp>
        <p:nvSpPr>
          <p:cNvPr id="4" name="Footer Placeholder 3"/>
          <p:cNvSpPr>
            <a:spLocks noGrp="1"/>
          </p:cNvSpPr>
          <p:nvPr>
            <p:ph type="ftr" sz="quarter" idx="11"/>
          </p:nvPr>
        </p:nvSpPr>
        <p:spPr/>
        <p:txBody>
          <a:bodyPr/>
          <a:lstStyle/>
          <a:p>
            <a:r>
              <a:rPr lang="en-GB" smtClean="0"/>
              <a:t>Footer</a:t>
            </a:r>
            <a:endParaRPr lang="en-GB"/>
          </a:p>
        </p:txBody>
      </p:sp>
      <p:sp>
        <p:nvSpPr>
          <p:cNvPr id="5" name="Slide Number Placeholder 4"/>
          <p:cNvSpPr>
            <a:spLocks noGrp="1"/>
          </p:cNvSpPr>
          <p:nvPr>
            <p:ph type="sldNum" sz="quarter" idx="12"/>
          </p:nvPr>
        </p:nvSpPr>
        <p:spPr/>
        <p:txBody>
          <a:bodyPr/>
          <a:lstStyle/>
          <a:p>
            <a:fld id="{DEC58ADF-EC61-4A11-A9AD-5671EFF5B68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1293B4-8C48-4CDD-9281-64FBD05B9582}" type="datetime1">
              <a:rPr lang="en-GB" smtClean="0"/>
              <a:pPr/>
              <a:t>23/04/2013</a:t>
            </a:fld>
            <a:endParaRPr lang="en-GB"/>
          </a:p>
        </p:txBody>
      </p:sp>
      <p:sp>
        <p:nvSpPr>
          <p:cNvPr id="3" name="Footer Placeholder 2"/>
          <p:cNvSpPr>
            <a:spLocks noGrp="1"/>
          </p:cNvSpPr>
          <p:nvPr>
            <p:ph type="ftr" sz="quarter" idx="11"/>
          </p:nvPr>
        </p:nvSpPr>
        <p:spPr/>
        <p:txBody>
          <a:bodyPr/>
          <a:lstStyle/>
          <a:p>
            <a:r>
              <a:rPr lang="en-GB" smtClean="0"/>
              <a:t>Footer</a:t>
            </a:r>
            <a:endParaRPr lang="en-GB"/>
          </a:p>
        </p:txBody>
      </p:sp>
      <p:sp>
        <p:nvSpPr>
          <p:cNvPr id="4" name="Slide Number Placeholder 3"/>
          <p:cNvSpPr>
            <a:spLocks noGrp="1"/>
          </p:cNvSpPr>
          <p:nvPr>
            <p:ph type="sldNum" sz="quarter" idx="12"/>
          </p:nvPr>
        </p:nvSpPr>
        <p:spPr/>
        <p:txBody>
          <a:bodyPr/>
          <a:lstStyle/>
          <a:p>
            <a:fld id="{6E6CD6D9-1108-4251-89A2-8CE36F5C349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177A87-369E-46D9-A117-7D6137DC3F3F}" type="datetime1">
              <a:rPr lang="en-GB" smtClean="0"/>
              <a:pPr/>
              <a:t>23/04/2013</a:t>
            </a:fld>
            <a:endParaRPr lang="en-GB"/>
          </a:p>
        </p:txBody>
      </p:sp>
      <p:sp>
        <p:nvSpPr>
          <p:cNvPr id="6" name="Footer Placeholder 5"/>
          <p:cNvSpPr>
            <a:spLocks noGrp="1"/>
          </p:cNvSpPr>
          <p:nvPr>
            <p:ph type="ftr" sz="quarter" idx="11"/>
          </p:nvPr>
        </p:nvSpPr>
        <p:spPr/>
        <p:txBody>
          <a:bodyPr/>
          <a:lstStyle/>
          <a:p>
            <a:r>
              <a:rPr lang="en-GB" smtClean="0"/>
              <a:t>Footer</a:t>
            </a:r>
            <a:endParaRPr lang="en-GB"/>
          </a:p>
        </p:txBody>
      </p:sp>
      <p:sp>
        <p:nvSpPr>
          <p:cNvPr id="7" name="Slide Number Placeholder 6"/>
          <p:cNvSpPr>
            <a:spLocks noGrp="1"/>
          </p:cNvSpPr>
          <p:nvPr>
            <p:ph type="sldNum" sz="quarter" idx="12"/>
          </p:nvPr>
        </p:nvSpPr>
        <p:spPr/>
        <p:txBody>
          <a:bodyPr/>
          <a:lstStyle/>
          <a:p>
            <a:fld id="{E97B8C44-9EFB-42EF-AFB7-D13DCB8CD88F}"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480CE2-E6B8-4CAD-B70E-932813CD67F4}" type="datetime1">
              <a:rPr lang="en-GB" smtClean="0"/>
              <a:pPr/>
              <a:t>23/04/2013</a:t>
            </a:fld>
            <a:endParaRPr lang="en-GB"/>
          </a:p>
        </p:txBody>
      </p:sp>
      <p:sp>
        <p:nvSpPr>
          <p:cNvPr id="6" name="Footer Placeholder 5"/>
          <p:cNvSpPr>
            <a:spLocks noGrp="1"/>
          </p:cNvSpPr>
          <p:nvPr>
            <p:ph type="ftr" sz="quarter" idx="11"/>
          </p:nvPr>
        </p:nvSpPr>
        <p:spPr/>
        <p:txBody>
          <a:bodyPr/>
          <a:lstStyle/>
          <a:p>
            <a:r>
              <a:rPr lang="en-GB" smtClean="0"/>
              <a:t>Footer</a:t>
            </a:r>
            <a:endParaRPr lang="en-GB"/>
          </a:p>
        </p:txBody>
      </p:sp>
      <p:sp>
        <p:nvSpPr>
          <p:cNvPr id="7" name="Slide Number Placeholder 6"/>
          <p:cNvSpPr>
            <a:spLocks noGrp="1"/>
          </p:cNvSpPr>
          <p:nvPr>
            <p:ph type="sldNum" sz="quarter" idx="12"/>
          </p:nvPr>
        </p:nvSpPr>
        <p:spPr/>
        <p:txBody>
          <a:bodyPr/>
          <a:lstStyle/>
          <a:p>
            <a:fld id="{6AF86CD4-DF0B-461F-9A80-9FB84961E51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DCF1E94-56EC-413B-A164-A58BDC925D3C}" type="datetime1">
              <a:rPr lang="en-GB" smtClean="0"/>
              <a:pPr/>
              <a:t>23/04/2013</a:t>
            </a:fld>
            <a:endParaRPr lang="en-GB"/>
          </a:p>
        </p:txBody>
      </p:sp>
      <p:sp>
        <p:nvSpPr>
          <p:cNvPr id="5" name="Footer Placeholder 4"/>
          <p:cNvSpPr>
            <a:spLocks noGrp="1"/>
          </p:cNvSpPr>
          <p:nvPr>
            <p:ph type="ftr" sz="quarter" idx="11"/>
          </p:nvPr>
        </p:nvSpPr>
        <p:spPr/>
        <p:txBody>
          <a:bodyPr/>
          <a:lstStyle/>
          <a:p>
            <a:r>
              <a:rPr lang="en-GB" smtClean="0"/>
              <a:t>Footer</a:t>
            </a:r>
            <a:endParaRPr lang="en-GB"/>
          </a:p>
        </p:txBody>
      </p:sp>
      <p:sp>
        <p:nvSpPr>
          <p:cNvPr id="6" name="Slide Number Placeholder 5"/>
          <p:cNvSpPr>
            <a:spLocks noGrp="1"/>
          </p:cNvSpPr>
          <p:nvPr>
            <p:ph type="sldNum" sz="quarter" idx="12"/>
          </p:nvPr>
        </p:nvSpPr>
        <p:spPr/>
        <p:txBody>
          <a:bodyPr/>
          <a:lstStyle/>
          <a:p>
            <a:fld id="{AA4DEEE5-F448-4A58-A6BF-62EE1160F3C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46DFF0F-C2F5-46EC-BEAB-046F0BBDEA9D}" type="datetime1">
              <a:rPr lang="en-GB" smtClean="0"/>
              <a:pPr/>
              <a:t>23/04/2013</a:t>
            </a:fld>
            <a:endParaRPr lang="en-GB"/>
          </a:p>
        </p:txBody>
      </p:sp>
      <p:sp>
        <p:nvSpPr>
          <p:cNvPr id="5" name="Footer Placeholder 4"/>
          <p:cNvSpPr>
            <a:spLocks noGrp="1"/>
          </p:cNvSpPr>
          <p:nvPr>
            <p:ph type="ftr" sz="quarter" idx="11"/>
          </p:nvPr>
        </p:nvSpPr>
        <p:spPr/>
        <p:txBody>
          <a:bodyPr/>
          <a:lstStyle/>
          <a:p>
            <a:r>
              <a:rPr lang="en-GB" smtClean="0"/>
              <a:t>Footer</a:t>
            </a:r>
            <a:endParaRPr lang="en-GB"/>
          </a:p>
        </p:txBody>
      </p:sp>
      <p:sp>
        <p:nvSpPr>
          <p:cNvPr id="6" name="Slide Number Placeholder 5"/>
          <p:cNvSpPr>
            <a:spLocks noGrp="1"/>
          </p:cNvSpPr>
          <p:nvPr>
            <p:ph type="sldNum" sz="quarter" idx="12"/>
          </p:nvPr>
        </p:nvSpPr>
        <p:spPr/>
        <p:txBody>
          <a:bodyPr/>
          <a:lstStyle/>
          <a:p>
            <a:fld id="{0A294B4D-C2E8-4514-8611-67EE284164D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025E8B1-A443-47A2-896F-10B5DF746B9E}" type="datetime1">
              <a:rPr lang="en-GB" smtClean="0"/>
              <a:pPr/>
              <a:t>23/04/2013</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r>
              <a:rPr lang="en-GB" smtClean="0"/>
              <a:t>Footer</a:t>
            </a:r>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39F347A4-22F5-48A1-A31A-D5215BA474C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images.google.co.uk/imgres?imgurl=http://blog.taragana.com/wp-content/uploads/2009/05/starsoft_human_resource_management_software.jpg&amp;imgrefurl=http://blog.taragana.com/index.php/t/hrm-software/&amp;usg=__W5UpP_fA6pJxF4HP_Lr9epGUNdo=&amp;h=412&amp;w=494&amp;sz=87&amp;hl=en&amp;start=16&amp;tbnid=fYmYy4YdgijgdM:&amp;tbnh=108&amp;tbnw=130&amp;prev=/images?q=human+resource+management&amp;gbv=2&amp;hl=en"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images.google.co.uk/imgres?imgurl=http://www.inloughborough.com/newsimages//2008/08/images/wages.jpg&amp;imgrefurl=http://www.inloughborough.com/news/001468/Loughborough%20MP%20welcomes%20fair%20tips&amp;usg=__PyIqZkaPWt5pTO9asgzfZy_ttzo=&amp;h=333&amp;w=500&amp;sz=43&amp;hl=en&amp;start=81&amp;um=1&amp;tbnid=x6JI-5eYQ5RaVM:&amp;tbnh=87&amp;tbnw=130&amp;prev=/images?q=wages&amp;ndsp=21&amp;hl=en&amp;rlz=1T4RNWN_enGB257GB259&amp;sa=N&amp;start=63&amp;um=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images.google.co.uk/imgres?imgurl=http://api.ning.com/files/KDXu4vtJnMmS3mGEpE0Y6SZvgEPQX3ReE25u4WfYK*baKInsFoZ7z-moiVYOIRy-*7lB4oxjdAm50Eti3gOVZE1LmtmazFgZ/coffeebreak.jpg&amp;imgrefurl=http://cyber-linklabs.ning.com/group/coffeebreak&amp;usg=__6KTyAY0IaRLqKYxOfv7B-iVH8Xw=&amp;h=264&amp;w=270&amp;sz=40&amp;hl=en&amp;start=2&amp;um=1&amp;tbnid=4GJkptG_BDNQSM:&amp;tbnh=110&amp;tbnw=113&amp;prev=/images?q=coffee+breaks&amp;hl=en&amp;rlz=1T4RNWN_enGB257GB259&amp;um=1"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images.google.co.uk/imgres?imgurl=http://www.bury.gov.uk/elearning/health_safety/images/risk%20assessment.gif&amp;imgrefurl=http://www.bury.gov.uk/elearning/health_safety/Section3/1.html&amp;usg=__4yQvyiMQ8RPkbn8zyp5BDvoQYlM=&amp;h=260&amp;w=315&amp;sz=18&amp;hl=en&amp;start=5&amp;um=1&amp;tbnid=JDTN0ZMuJrddfM:&amp;tbnh=97&amp;tbnw=117&amp;prev=/images?q=health+and+safety+at+work&amp;hl=en&amp;rlz=1T4RNWN_enGB257GB259&amp;um=1"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images.google.co.uk/imgres?imgurl=http://www.yell.com/images/classifications/health_safety.jpg&amp;imgrefurl=http://www.yell.com/find/DoFind/cl/Health-and-Safety-Consultants&amp;usg=__UTLBA3uUnycPZrniGixVwS6Hoi0=&amp;h=290&amp;w=400&amp;sz=33&amp;hl=en&amp;start=16&amp;um=1&amp;tbnid=FwwyvxPyKoAdwM:&amp;tbnh=90&amp;tbnw=124&amp;prev=/images?q=health+and+safety+at+work&amp;hl=en&amp;rlz=1T4RNWN_enGB257GB259&amp;um=1" TargetMode="Externa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hyperlink" Target="http://images.google.co.uk/imgres?imgurl=http://www.info4security.com/pictures/web/f/q/o/iStock_000003385187X.jpg&amp;imgrefurl=http://www.info4security.com/section.asp?navcode=355&amp;usg=__rlRHxury__0dbpPOAHGmRWvszsg=&amp;h=300&amp;w=400&amp;sz=43&amp;hl=en&amp;start=8&amp;um=1&amp;tbnid=2IRNzQGdRWTQsM:&amp;tbnh=93&amp;tbnw=124&amp;prev=/images?q=health+and+safety+at+work&amp;hl=en&amp;rlz=1T4RNWN_enGB257GB259&amp;um=1"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images.google.co.uk/imgres?imgurl=http://www.saffireuk.co.uk/images/health.gif&amp;imgrefurl=http://www.saffireuk.co.uk/safeleg.htm&amp;usg=__dCr-nIY1PjIZ6DwXoIVxiLEYnKk=&amp;h=289&amp;w=250&amp;sz=14&amp;hl=en&amp;start=18&amp;um=1&amp;tbnid=9c81Lt5cAJofJM:&amp;tbnh=115&amp;tbnw=99&amp;prev=/images?q=health+and+safety+at+work&amp;hl=en&amp;rlz=1T4RNWN_enGB257GB259&amp;um=1"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images.google.co.uk/imgres?imgurl=http://www.lvr.sd8.bc.ca/Images/Work%20experience_clip_image002.gif&amp;imgrefurl=http://www.lvr.sd8.bc.ca/Work%20experience.html&amp;usg=__O43zzeOr6u0ELXO9lGftdXx5dE4=&amp;h=407&amp;w=576&amp;sz=42&amp;hl=en&amp;start=10&amp;um=1&amp;tbnid=LVNonVgyPXMhjM:&amp;tbnh=95&amp;tbnw=134&amp;prev=/images?q=work+experience&amp;hl=en&amp;rlz=1T4RNWN_enGB257GB259&amp;um=1"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1116013" y="620713"/>
            <a:ext cx="7772400" cy="50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p>
            <a:r>
              <a:rPr lang="en-GB" sz="3600" b="1">
                <a:solidFill>
                  <a:schemeClr val="tx2"/>
                </a:solidFill>
                <a:latin typeface="Tahoma" pitchFamily="34" charset="0"/>
              </a:rPr>
              <a:t>Human Resource Management</a:t>
            </a:r>
          </a:p>
        </p:txBody>
      </p:sp>
      <p:sp>
        <p:nvSpPr>
          <p:cNvPr id="13315" name="Rectangle 3"/>
          <p:cNvSpPr>
            <a:spLocks noChangeArrowheads="1"/>
          </p:cNvSpPr>
          <p:nvPr/>
        </p:nvSpPr>
        <p:spPr bwMode="auto">
          <a:xfrm>
            <a:off x="3779838" y="2205038"/>
            <a:ext cx="3763962" cy="396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57200" indent="-457200">
              <a:spcBef>
                <a:spcPct val="20000"/>
              </a:spcBef>
              <a:buClr>
                <a:srgbClr val="A50021"/>
              </a:buClr>
              <a:buSzPct val="75000"/>
              <a:buFont typeface="Wingdings" pitchFamily="2" charset="2"/>
              <a:buNone/>
            </a:pPr>
            <a:r>
              <a:rPr lang="en-GB" sz="3200" u="sng" dirty="0">
                <a:latin typeface="Tahoma" pitchFamily="34" charset="0"/>
              </a:rPr>
              <a:t>Employment</a:t>
            </a:r>
          </a:p>
          <a:p>
            <a:pPr marL="457200" indent="-457200">
              <a:spcBef>
                <a:spcPct val="20000"/>
              </a:spcBef>
              <a:buClr>
                <a:srgbClr val="A50021"/>
              </a:buClr>
              <a:buSzPct val="75000"/>
              <a:buFont typeface="Wingdings" pitchFamily="2" charset="2"/>
              <a:buNone/>
            </a:pPr>
            <a:r>
              <a:rPr lang="en-GB" sz="3200" u="sng" dirty="0">
                <a:latin typeface="Tahoma" pitchFamily="34" charset="0"/>
              </a:rPr>
              <a:t>Legislation </a:t>
            </a:r>
            <a:endParaRPr lang="en-GB" sz="3200" u="sng" dirty="0" smtClean="0">
              <a:latin typeface="Tahoma" pitchFamily="34" charset="0"/>
            </a:endParaRPr>
          </a:p>
          <a:p>
            <a:pPr marL="457200" indent="-457200">
              <a:spcBef>
                <a:spcPct val="20000"/>
              </a:spcBef>
              <a:buClr>
                <a:srgbClr val="A50021"/>
              </a:buClr>
              <a:buSzPct val="75000"/>
              <a:buFont typeface="Wingdings" pitchFamily="2" charset="2"/>
              <a:buNone/>
            </a:pPr>
            <a:endParaRPr lang="en-GB" sz="3200" u="sng" dirty="0">
              <a:latin typeface="Tahoma" pitchFamily="34" charset="0"/>
            </a:endParaRPr>
          </a:p>
          <a:p>
            <a:pPr marL="457200" indent="-457200">
              <a:spcBef>
                <a:spcPct val="20000"/>
              </a:spcBef>
              <a:buClr>
                <a:srgbClr val="A50021"/>
              </a:buClr>
              <a:buSzPct val="75000"/>
              <a:buFont typeface="Wingdings" pitchFamily="2" charset="2"/>
              <a:buNone/>
            </a:pPr>
            <a:r>
              <a:rPr lang="en-US" sz="2400" dirty="0" smtClean="0">
                <a:latin typeface="Tahoma" pitchFamily="34" charset="0"/>
              </a:rPr>
              <a:t>contracts </a:t>
            </a:r>
            <a:r>
              <a:rPr lang="en-US" sz="2400" dirty="0">
                <a:latin typeface="Tahoma" pitchFamily="34" charset="0"/>
              </a:rPr>
              <a:t>and obligations</a:t>
            </a:r>
          </a:p>
          <a:p>
            <a:pPr marL="1028700" lvl="1" indent="-457200">
              <a:spcBef>
                <a:spcPct val="20000"/>
              </a:spcBef>
              <a:buClr>
                <a:srgbClr val="A50021"/>
              </a:buClr>
              <a:buSzPct val="75000"/>
              <a:buFontTx/>
              <a:buAutoNum type="arabicPeriod"/>
            </a:pPr>
            <a:r>
              <a:rPr lang="en-US" sz="2400" dirty="0">
                <a:latin typeface="Tahoma" pitchFamily="34" charset="0"/>
              </a:rPr>
              <a:t>wages</a:t>
            </a:r>
          </a:p>
          <a:p>
            <a:pPr marL="1028700" lvl="1" indent="-457200">
              <a:spcBef>
                <a:spcPct val="20000"/>
              </a:spcBef>
              <a:buClr>
                <a:srgbClr val="A50021"/>
              </a:buClr>
              <a:buSzPct val="75000"/>
              <a:buFont typeface="Wingdings" pitchFamily="2" charset="2"/>
              <a:buAutoNum type="arabicPeriod"/>
            </a:pPr>
            <a:r>
              <a:rPr lang="en-US" sz="2400" dirty="0">
                <a:latin typeface="Tahoma" pitchFamily="34" charset="0"/>
              </a:rPr>
              <a:t>working time</a:t>
            </a:r>
          </a:p>
          <a:p>
            <a:pPr marL="1028700" lvl="1" indent="-457200">
              <a:spcBef>
                <a:spcPct val="20000"/>
              </a:spcBef>
              <a:buClr>
                <a:srgbClr val="A50021"/>
              </a:buClr>
              <a:buSzPct val="75000"/>
              <a:buFont typeface="Wingdings" pitchFamily="2" charset="2"/>
              <a:buAutoNum type="arabicPeriod"/>
            </a:pPr>
            <a:r>
              <a:rPr lang="en-US" sz="2400" dirty="0">
                <a:latin typeface="Tahoma" pitchFamily="34" charset="0"/>
              </a:rPr>
              <a:t>health and safety</a:t>
            </a:r>
            <a:endParaRPr lang="en-GB" sz="2400" dirty="0">
              <a:latin typeface="Tahoma" pitchFamily="34" charset="0"/>
            </a:endParaRPr>
          </a:p>
        </p:txBody>
      </p:sp>
      <p:pic>
        <p:nvPicPr>
          <p:cNvPr id="13316" name="Picture 5" descr="starsoft_human_resource_management_softwar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2711450"/>
            <a:ext cx="2808288" cy="233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17416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5"/>
          <p:cNvSpPr>
            <a:spLocks noChangeArrowheads="1"/>
          </p:cNvSpPr>
          <p:nvPr/>
        </p:nvSpPr>
        <p:spPr bwMode="auto">
          <a:xfrm>
            <a:off x="684213" y="549275"/>
            <a:ext cx="26574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sz="2400">
                <a:latin typeface="Arial" charset="0"/>
              </a:rPr>
              <a:t>Acts of Parliament</a:t>
            </a:r>
          </a:p>
        </p:txBody>
      </p:sp>
      <p:sp>
        <p:nvSpPr>
          <p:cNvPr id="14339" name="Rectangle 6"/>
          <p:cNvSpPr>
            <a:spLocks noChangeArrowheads="1"/>
          </p:cNvSpPr>
          <p:nvPr/>
        </p:nvSpPr>
        <p:spPr bwMode="auto">
          <a:xfrm>
            <a:off x="5508625" y="620713"/>
            <a:ext cx="2032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spcBef>
                <a:spcPct val="20000"/>
              </a:spcBef>
              <a:buClr>
                <a:schemeClr val="tx2"/>
              </a:buClr>
            </a:pPr>
            <a:r>
              <a:rPr lang="en-GB" sz="2400">
                <a:latin typeface="Arial" charset="0"/>
              </a:rPr>
              <a:t>EU Directives</a:t>
            </a:r>
          </a:p>
        </p:txBody>
      </p:sp>
      <p:sp>
        <p:nvSpPr>
          <p:cNvPr id="14340" name="Rectangle 7"/>
          <p:cNvSpPr>
            <a:spLocks noChangeArrowheads="1"/>
          </p:cNvSpPr>
          <p:nvPr/>
        </p:nvSpPr>
        <p:spPr bwMode="auto">
          <a:xfrm>
            <a:off x="250825" y="2852738"/>
            <a:ext cx="4271963"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sz="2400">
                <a:latin typeface="Arial" charset="0"/>
              </a:rPr>
              <a:t>eg:Health and Safety at Work</a:t>
            </a:r>
          </a:p>
          <a:p>
            <a:pPr algn="ctr"/>
            <a:r>
              <a:rPr lang="en-GB" sz="2400">
                <a:latin typeface="Arial" charset="0"/>
              </a:rPr>
              <a:t>Act</a:t>
            </a:r>
          </a:p>
        </p:txBody>
      </p:sp>
      <p:sp>
        <p:nvSpPr>
          <p:cNvPr id="14341" name="Rectangle 8"/>
          <p:cNvSpPr>
            <a:spLocks noChangeArrowheads="1"/>
          </p:cNvSpPr>
          <p:nvPr/>
        </p:nvSpPr>
        <p:spPr bwMode="auto">
          <a:xfrm>
            <a:off x="5487988" y="1557338"/>
            <a:ext cx="2185987" cy="89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ctr">
              <a:spcBef>
                <a:spcPct val="20000"/>
              </a:spcBef>
              <a:buClr>
                <a:schemeClr val="tx2"/>
              </a:buClr>
            </a:pPr>
            <a:r>
              <a:rPr lang="en-GB" sz="2400">
                <a:latin typeface="Arial" charset="0"/>
              </a:rPr>
              <a:t>Principles and </a:t>
            </a:r>
          </a:p>
          <a:p>
            <a:pPr algn="ctr">
              <a:spcBef>
                <a:spcPct val="20000"/>
              </a:spcBef>
              <a:buClr>
                <a:schemeClr val="tx2"/>
              </a:buClr>
            </a:pPr>
            <a:r>
              <a:rPr lang="en-GB" sz="2400">
                <a:latin typeface="Arial" charset="0"/>
              </a:rPr>
              <a:t>requirements</a:t>
            </a:r>
          </a:p>
        </p:txBody>
      </p:sp>
      <p:sp>
        <p:nvSpPr>
          <p:cNvPr id="14342" name="Rectangle 9"/>
          <p:cNvSpPr>
            <a:spLocks noChangeArrowheads="1"/>
          </p:cNvSpPr>
          <p:nvPr/>
        </p:nvSpPr>
        <p:spPr bwMode="auto">
          <a:xfrm>
            <a:off x="5219700" y="2924175"/>
            <a:ext cx="2773516" cy="904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spcBef>
                <a:spcPct val="20000"/>
              </a:spcBef>
              <a:buClr>
                <a:schemeClr val="tx2"/>
              </a:buClr>
            </a:pPr>
            <a:r>
              <a:rPr lang="en-GB" sz="2400" dirty="0">
                <a:latin typeface="Arial" charset="0"/>
              </a:rPr>
              <a:t>National legislation</a:t>
            </a:r>
          </a:p>
          <a:p>
            <a:pPr>
              <a:spcBef>
                <a:spcPct val="20000"/>
              </a:spcBef>
              <a:buClr>
                <a:schemeClr val="tx2"/>
              </a:buClr>
            </a:pPr>
            <a:endParaRPr lang="en-GB" sz="2400" dirty="0">
              <a:latin typeface="Arial" charset="0"/>
            </a:endParaRPr>
          </a:p>
        </p:txBody>
      </p:sp>
      <p:sp>
        <p:nvSpPr>
          <p:cNvPr id="14343" name="Rectangle 10"/>
          <p:cNvSpPr>
            <a:spLocks noChangeArrowheads="1"/>
          </p:cNvSpPr>
          <p:nvPr/>
        </p:nvSpPr>
        <p:spPr bwMode="auto">
          <a:xfrm>
            <a:off x="755650" y="4579938"/>
            <a:ext cx="2154238"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sz="2400">
                <a:latin typeface="Arial" charset="0"/>
              </a:rPr>
              <a:t>Regulations</a:t>
            </a:r>
          </a:p>
          <a:p>
            <a:r>
              <a:rPr lang="en-GB" sz="2400">
                <a:latin typeface="Arial" charset="0"/>
              </a:rPr>
              <a:t>and ‘enabling’ </a:t>
            </a:r>
          </a:p>
          <a:p>
            <a:r>
              <a:rPr lang="en-GB" sz="2400">
                <a:latin typeface="Arial" charset="0"/>
              </a:rPr>
              <a:t>legislation</a:t>
            </a:r>
          </a:p>
        </p:txBody>
      </p:sp>
      <p:sp>
        <p:nvSpPr>
          <p:cNvPr id="14344" name="Rectangle 11"/>
          <p:cNvSpPr>
            <a:spLocks noChangeArrowheads="1"/>
          </p:cNvSpPr>
          <p:nvPr/>
        </p:nvSpPr>
        <p:spPr bwMode="auto">
          <a:xfrm>
            <a:off x="3419475" y="4581525"/>
            <a:ext cx="1624013"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sz="2400">
                <a:latin typeface="Arial" charset="0"/>
              </a:rPr>
              <a:t>Guidance</a:t>
            </a:r>
          </a:p>
          <a:p>
            <a:r>
              <a:rPr lang="en-GB" sz="2400">
                <a:latin typeface="Arial" charset="0"/>
              </a:rPr>
              <a:t>See - HSE</a:t>
            </a:r>
          </a:p>
        </p:txBody>
      </p:sp>
      <p:sp>
        <p:nvSpPr>
          <p:cNvPr id="14345" name="Rectangle 12"/>
          <p:cNvSpPr>
            <a:spLocks noChangeArrowheads="1"/>
          </p:cNvSpPr>
          <p:nvPr/>
        </p:nvSpPr>
        <p:spPr bwMode="auto">
          <a:xfrm>
            <a:off x="6156325" y="4579938"/>
            <a:ext cx="1893888"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sz="2400">
                <a:latin typeface="Arial" charset="0"/>
              </a:rPr>
              <a:t>ACOPs</a:t>
            </a:r>
          </a:p>
          <a:p>
            <a:r>
              <a:rPr lang="en-GB" sz="2400">
                <a:latin typeface="Arial" charset="0"/>
              </a:rPr>
              <a:t>(HSE, </a:t>
            </a:r>
          </a:p>
          <a:p>
            <a:r>
              <a:rPr lang="en-GB" sz="2400">
                <a:latin typeface="Arial" charset="0"/>
              </a:rPr>
              <a:t>Prof. Assocs</a:t>
            </a:r>
          </a:p>
          <a:p>
            <a:r>
              <a:rPr lang="en-GB" sz="2400">
                <a:latin typeface="Arial" charset="0"/>
              </a:rPr>
              <a:t>etc)</a:t>
            </a:r>
          </a:p>
        </p:txBody>
      </p:sp>
      <p:sp>
        <p:nvSpPr>
          <p:cNvPr id="14346" name="Line 14"/>
          <p:cNvSpPr>
            <a:spLocks noChangeShapeType="1"/>
          </p:cNvSpPr>
          <p:nvPr/>
        </p:nvSpPr>
        <p:spPr bwMode="auto">
          <a:xfrm>
            <a:off x="1908175" y="1268413"/>
            <a:ext cx="0" cy="1296987"/>
          </a:xfrm>
          <a:prstGeom prst="line">
            <a:avLst/>
          </a:prstGeom>
          <a:noFill/>
          <a:ln w="38100">
            <a:solidFill>
              <a:srgbClr val="FF9933"/>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4347" name="Line 15"/>
          <p:cNvSpPr>
            <a:spLocks noChangeShapeType="1"/>
          </p:cNvSpPr>
          <p:nvPr/>
        </p:nvSpPr>
        <p:spPr bwMode="auto">
          <a:xfrm>
            <a:off x="6516688" y="1052513"/>
            <a:ext cx="0" cy="504825"/>
          </a:xfrm>
          <a:prstGeom prst="line">
            <a:avLst/>
          </a:prstGeom>
          <a:noFill/>
          <a:ln w="38100">
            <a:solidFill>
              <a:srgbClr val="FF9933"/>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4348" name="Line 16"/>
          <p:cNvSpPr>
            <a:spLocks noChangeShapeType="1"/>
          </p:cNvSpPr>
          <p:nvPr/>
        </p:nvSpPr>
        <p:spPr bwMode="auto">
          <a:xfrm>
            <a:off x="1835150" y="3716338"/>
            <a:ext cx="0" cy="865187"/>
          </a:xfrm>
          <a:prstGeom prst="line">
            <a:avLst/>
          </a:prstGeom>
          <a:noFill/>
          <a:ln w="38100">
            <a:solidFill>
              <a:srgbClr val="FF9933"/>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4349" name="Line 17"/>
          <p:cNvSpPr>
            <a:spLocks noChangeShapeType="1"/>
          </p:cNvSpPr>
          <p:nvPr/>
        </p:nvSpPr>
        <p:spPr bwMode="auto">
          <a:xfrm>
            <a:off x="6516688" y="2420938"/>
            <a:ext cx="0" cy="504825"/>
          </a:xfrm>
          <a:prstGeom prst="line">
            <a:avLst/>
          </a:prstGeom>
          <a:noFill/>
          <a:ln w="38100">
            <a:solidFill>
              <a:srgbClr val="FF9933"/>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4350" name="Line 18"/>
          <p:cNvSpPr>
            <a:spLocks noChangeShapeType="1"/>
          </p:cNvSpPr>
          <p:nvPr/>
        </p:nvSpPr>
        <p:spPr bwMode="auto">
          <a:xfrm flipH="1">
            <a:off x="4067175" y="3141663"/>
            <a:ext cx="936625" cy="0"/>
          </a:xfrm>
          <a:prstGeom prst="line">
            <a:avLst/>
          </a:prstGeom>
          <a:noFill/>
          <a:ln w="38100">
            <a:solidFill>
              <a:srgbClr val="FF9933"/>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4351" name="Line 19"/>
          <p:cNvSpPr>
            <a:spLocks noChangeShapeType="1"/>
          </p:cNvSpPr>
          <p:nvPr/>
        </p:nvSpPr>
        <p:spPr bwMode="auto">
          <a:xfrm>
            <a:off x="1835150" y="3716338"/>
            <a:ext cx="2376488" cy="792162"/>
          </a:xfrm>
          <a:prstGeom prst="line">
            <a:avLst/>
          </a:prstGeom>
          <a:noFill/>
          <a:ln w="38100">
            <a:solidFill>
              <a:srgbClr val="FF9933"/>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4352" name="Line 20"/>
          <p:cNvSpPr>
            <a:spLocks noChangeShapeType="1"/>
          </p:cNvSpPr>
          <p:nvPr/>
        </p:nvSpPr>
        <p:spPr bwMode="auto">
          <a:xfrm>
            <a:off x="1835150" y="3716338"/>
            <a:ext cx="5184775" cy="792162"/>
          </a:xfrm>
          <a:prstGeom prst="line">
            <a:avLst/>
          </a:prstGeom>
          <a:noFill/>
          <a:ln w="38100">
            <a:solidFill>
              <a:srgbClr val="FF9933"/>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Tree>
    <p:extLst>
      <p:ext uri="{BB962C8B-B14F-4D97-AF65-F5344CB8AC3E}">
        <p14:creationId xmlns:p14="http://schemas.microsoft.com/office/powerpoint/2010/main" val="22739262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574675" y="304800"/>
            <a:ext cx="8001000" cy="598488"/>
          </a:xfrm>
        </p:spPr>
        <p:txBody>
          <a:bodyPr>
            <a:normAutofit fontScale="90000"/>
          </a:bodyPr>
          <a:lstStyle/>
          <a:p>
            <a:pPr fontAlgn="auto">
              <a:spcAft>
                <a:spcPts val="0"/>
              </a:spcAft>
              <a:defRPr/>
            </a:pPr>
            <a:r>
              <a:rPr lang="en-GB" sz="3400" smtClean="0"/>
              <a:t>A contract of employment is:</a:t>
            </a:r>
          </a:p>
        </p:txBody>
      </p:sp>
      <p:sp>
        <p:nvSpPr>
          <p:cNvPr id="15363" name="Rectangle 3"/>
          <p:cNvSpPr>
            <a:spLocks noGrp="1" noChangeArrowheads="1"/>
          </p:cNvSpPr>
          <p:nvPr>
            <p:ph idx="1"/>
          </p:nvPr>
        </p:nvSpPr>
        <p:spPr>
          <a:xfrm>
            <a:off x="457200" y="981075"/>
            <a:ext cx="8229600" cy="5616575"/>
          </a:xfrm>
        </p:spPr>
        <p:txBody>
          <a:bodyPr/>
          <a:lstStyle/>
          <a:p>
            <a:pPr>
              <a:lnSpc>
                <a:spcPct val="80000"/>
              </a:lnSpc>
            </a:pPr>
            <a:endParaRPr lang="en-GB" sz="2100" u="sng" smtClean="0"/>
          </a:p>
          <a:p>
            <a:pPr>
              <a:lnSpc>
                <a:spcPct val="80000"/>
              </a:lnSpc>
            </a:pPr>
            <a:endParaRPr lang="en-GB" sz="2100" u="sng" smtClean="0"/>
          </a:p>
          <a:p>
            <a:pPr>
              <a:lnSpc>
                <a:spcPct val="80000"/>
              </a:lnSpc>
            </a:pPr>
            <a:endParaRPr lang="en-GB" sz="2100" u="sng" smtClean="0"/>
          </a:p>
          <a:p>
            <a:pPr>
              <a:lnSpc>
                <a:spcPct val="80000"/>
              </a:lnSpc>
            </a:pPr>
            <a:r>
              <a:rPr lang="en-GB" sz="2400" u="sng" smtClean="0"/>
              <a:t>an agreement</a:t>
            </a:r>
            <a:r>
              <a:rPr lang="en-GB" sz="2400" smtClean="0"/>
              <a:t> between employer and employee and is the basis of the employment relationship. </a:t>
            </a:r>
          </a:p>
          <a:p>
            <a:pPr>
              <a:lnSpc>
                <a:spcPct val="80000"/>
              </a:lnSpc>
            </a:pPr>
            <a:r>
              <a:rPr lang="en-GB" sz="2400" smtClean="0"/>
              <a:t>A contract is made when an offer of employment is accepted. A </a:t>
            </a:r>
            <a:r>
              <a:rPr lang="en-GB" sz="2400" u="sng" smtClean="0"/>
              <a:t>number of rights and duties</a:t>
            </a:r>
            <a:r>
              <a:rPr lang="en-GB" sz="2400" smtClean="0"/>
              <a:t>, enforceable through the courts, arise as soon as this happens.</a:t>
            </a:r>
          </a:p>
          <a:p>
            <a:pPr>
              <a:lnSpc>
                <a:spcPct val="80000"/>
              </a:lnSpc>
            </a:pPr>
            <a:r>
              <a:rPr lang="en-GB" sz="2400" smtClean="0"/>
              <a:t>Most employment contracts </a:t>
            </a:r>
            <a:r>
              <a:rPr lang="en-GB" sz="2400" u="sng" smtClean="0"/>
              <a:t>do not need to be in writing</a:t>
            </a:r>
            <a:r>
              <a:rPr lang="en-GB" sz="2400" smtClean="0"/>
              <a:t> to be legally valid, but writing down the terms of the contract will cut down on disagreements later on. </a:t>
            </a:r>
          </a:p>
          <a:p>
            <a:pPr>
              <a:lnSpc>
                <a:spcPct val="80000"/>
              </a:lnSpc>
            </a:pPr>
            <a:r>
              <a:rPr lang="en-GB" sz="2400" smtClean="0"/>
              <a:t>The Employment Rights Act 1996 requires employers to provide most employees with a written statement of the main terms </a:t>
            </a:r>
            <a:r>
              <a:rPr lang="en-GB" sz="2400" u="sng" smtClean="0"/>
              <a:t>within two calendar months</a:t>
            </a:r>
            <a:r>
              <a:rPr lang="en-GB" sz="2400" smtClean="0"/>
              <a:t> of starting work. </a:t>
            </a:r>
          </a:p>
        </p:txBody>
      </p:sp>
    </p:spTree>
    <p:extLst>
      <p:ext uri="{BB962C8B-B14F-4D97-AF65-F5344CB8AC3E}">
        <p14:creationId xmlns:p14="http://schemas.microsoft.com/office/powerpoint/2010/main" val="153235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228" name="Rectangle 4"/>
          <p:cNvSpPr>
            <a:spLocks noChangeArrowheads="1"/>
          </p:cNvSpPr>
          <p:nvPr/>
        </p:nvSpPr>
        <p:spPr bwMode="auto">
          <a:xfrm>
            <a:off x="323850" y="636588"/>
            <a:ext cx="8424863" cy="5632450"/>
          </a:xfrm>
          <a:prstGeom prst="rect">
            <a:avLst/>
          </a:prstGeom>
          <a:noFill/>
          <a:ln w="9525">
            <a:noFill/>
            <a:miter lim="800000"/>
            <a:headEnd/>
            <a:tailEnd/>
          </a:ln>
          <a:effectLst/>
        </p:spPr>
        <p:txBody>
          <a:bodyPr>
            <a:spAutoFit/>
          </a:bodyPr>
          <a:lstStyle/>
          <a:p>
            <a:pPr marL="457200" indent="-457200">
              <a:buFontTx/>
              <a:buChar char="•"/>
              <a:defRPr/>
            </a:pPr>
            <a:r>
              <a:rPr lang="en-GB" sz="2400" dirty="0">
                <a:effectLst>
                  <a:outerShdw blurRad="38100" dist="38100" dir="2700000" algn="tl">
                    <a:srgbClr val="C0C0C0"/>
                  </a:outerShdw>
                </a:effectLst>
              </a:rPr>
              <a:t>Many employers include an </a:t>
            </a:r>
            <a:r>
              <a:rPr lang="en-GB" sz="2400" u="sng" dirty="0">
                <a:effectLst>
                  <a:outerShdw blurRad="38100" dist="38100" dir="2700000" algn="tl">
                    <a:srgbClr val="C0C0C0"/>
                  </a:outerShdw>
                </a:effectLst>
              </a:rPr>
              <a:t>introduction to terms and conditions as part of the induction</a:t>
            </a:r>
            <a:r>
              <a:rPr lang="en-GB" sz="2400" dirty="0">
                <a:effectLst>
                  <a:outerShdw blurRad="38100" dist="38100" dir="2700000" algn="tl">
                    <a:srgbClr val="C0C0C0"/>
                  </a:outerShdw>
                </a:effectLst>
              </a:rPr>
              <a:t> programme</a:t>
            </a:r>
          </a:p>
          <a:p>
            <a:pPr marL="457200" indent="-457200">
              <a:buFontTx/>
              <a:buChar char="•"/>
              <a:defRPr/>
            </a:pPr>
            <a:endParaRPr lang="en-GB" sz="2400" dirty="0">
              <a:effectLst>
                <a:outerShdw blurRad="38100" dist="38100" dir="2700000" algn="tl">
                  <a:srgbClr val="C0C0C0"/>
                </a:outerShdw>
              </a:effectLst>
            </a:endParaRPr>
          </a:p>
          <a:p>
            <a:pPr marL="457200" indent="-457200">
              <a:buFontTx/>
              <a:buChar char="•"/>
              <a:defRPr/>
            </a:pPr>
            <a:endParaRPr lang="en-GB" sz="2400" dirty="0">
              <a:effectLst>
                <a:outerShdw blurRad="38100" dist="38100" dir="2700000" algn="tl">
                  <a:srgbClr val="C0C0C0"/>
                </a:outerShdw>
              </a:effectLst>
            </a:endParaRPr>
          </a:p>
          <a:p>
            <a:pPr marL="457200" indent="-457200">
              <a:buFont typeface="Arial" pitchFamily="34" charset="0"/>
              <a:buChar char="•"/>
              <a:defRPr/>
            </a:pPr>
            <a:r>
              <a:rPr lang="en-GB" sz="2400" u="sng" dirty="0">
                <a:effectLst>
                  <a:outerShdw blurRad="38100" dist="38100" dir="2700000" algn="tl">
                    <a:srgbClr val="C0C0C0"/>
                  </a:outerShdw>
                </a:effectLst>
              </a:rPr>
              <a:t>Not all terms are always explicitly agreed</a:t>
            </a:r>
            <a:r>
              <a:rPr lang="en-GB" sz="2400" dirty="0">
                <a:effectLst>
                  <a:outerShdw blurRad="38100" dist="38100" dir="2700000" algn="tl">
                    <a:srgbClr val="C0C0C0"/>
                  </a:outerShdw>
                </a:effectLst>
              </a:rPr>
              <a:t> in writing (express terms). The courts have established that all employment contracts have the following terms included, whether express or implied:</a:t>
            </a:r>
          </a:p>
          <a:p>
            <a:pPr marL="914400" lvl="1" indent="-457200">
              <a:buFontTx/>
              <a:buAutoNum type="arabicPeriod"/>
              <a:defRPr/>
            </a:pPr>
            <a:r>
              <a:rPr lang="en-GB" sz="2400" dirty="0">
                <a:effectLst>
                  <a:outerShdw blurRad="38100" dist="38100" dir="2700000" algn="tl">
                    <a:srgbClr val="C0C0C0"/>
                  </a:outerShdw>
                </a:effectLst>
              </a:rPr>
              <a:t>to maintain trust and confidence through co-operation </a:t>
            </a:r>
          </a:p>
          <a:p>
            <a:pPr marL="914400" lvl="1" indent="-457200">
              <a:buFontTx/>
              <a:buAutoNum type="arabicPeriod"/>
              <a:defRPr/>
            </a:pPr>
            <a:r>
              <a:rPr lang="en-GB" sz="2400" dirty="0">
                <a:effectLst>
                  <a:outerShdw blurRad="38100" dist="38100" dir="2700000" algn="tl">
                    <a:srgbClr val="C0C0C0"/>
                  </a:outerShdw>
                </a:effectLst>
              </a:rPr>
              <a:t>to act in good faith towards each other </a:t>
            </a:r>
          </a:p>
          <a:p>
            <a:pPr marL="914400" lvl="1" indent="-457200">
              <a:buFontTx/>
              <a:buAutoNum type="arabicPeriod"/>
              <a:defRPr/>
            </a:pPr>
            <a:r>
              <a:rPr lang="en-GB" sz="2400" dirty="0">
                <a:effectLst>
                  <a:outerShdw blurRad="38100" dist="38100" dir="2700000" algn="tl">
                    <a:srgbClr val="C0C0C0"/>
                  </a:outerShdw>
                </a:effectLst>
              </a:rPr>
              <a:t>to take reasonable care to ensure health and safety in the workplace</a:t>
            </a:r>
            <a:r>
              <a:rPr lang="en-GB" dirty="0"/>
              <a:t> </a:t>
            </a:r>
          </a:p>
        </p:txBody>
      </p:sp>
    </p:spTree>
    <p:extLst>
      <p:ext uri="{BB962C8B-B14F-4D97-AF65-F5344CB8AC3E}">
        <p14:creationId xmlns:p14="http://schemas.microsoft.com/office/powerpoint/2010/main" val="41538694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sz="3400" dirty="0" smtClean="0">
                <a:solidFill>
                  <a:srgbClr val="FFFF00"/>
                </a:solidFill>
              </a:rPr>
              <a:t>Implied obligations – the Employer:</a:t>
            </a:r>
          </a:p>
        </p:txBody>
      </p:sp>
      <p:sp>
        <p:nvSpPr>
          <p:cNvPr id="17411" name="Rectangle 3"/>
          <p:cNvSpPr>
            <a:spLocks noGrp="1" noChangeArrowheads="1"/>
          </p:cNvSpPr>
          <p:nvPr>
            <p:ph idx="1"/>
          </p:nvPr>
        </p:nvSpPr>
        <p:spPr>
          <a:xfrm>
            <a:off x="301625" y="1527175"/>
            <a:ext cx="8504238" cy="4572000"/>
          </a:xfrm>
        </p:spPr>
        <p:txBody>
          <a:bodyPr/>
          <a:lstStyle/>
          <a:p>
            <a:pPr marL="609600" indent="-609600">
              <a:lnSpc>
                <a:spcPct val="90000"/>
              </a:lnSpc>
              <a:buFontTx/>
              <a:buAutoNum type="arabicPeriod"/>
            </a:pPr>
            <a:r>
              <a:rPr lang="en-GB" sz="2600" smtClean="0"/>
              <a:t>Show mutual respect to the employee</a:t>
            </a:r>
          </a:p>
          <a:p>
            <a:pPr marL="609600" indent="-609600">
              <a:lnSpc>
                <a:spcPct val="90000"/>
              </a:lnSpc>
              <a:buFontTx/>
              <a:buAutoNum type="arabicPeriod"/>
            </a:pPr>
            <a:r>
              <a:rPr lang="en-GB" sz="2600" smtClean="0"/>
              <a:t>Provide work, or pay the employee if there is no work</a:t>
            </a:r>
          </a:p>
          <a:p>
            <a:pPr marL="609600" indent="-609600">
              <a:lnSpc>
                <a:spcPct val="90000"/>
              </a:lnSpc>
              <a:buFontTx/>
              <a:buAutoNum type="arabicPeriod"/>
            </a:pPr>
            <a:r>
              <a:rPr lang="en-GB" sz="2600" smtClean="0"/>
              <a:t>Pay wages/salary</a:t>
            </a:r>
          </a:p>
          <a:p>
            <a:pPr marL="609600" indent="-609600">
              <a:lnSpc>
                <a:spcPct val="90000"/>
              </a:lnSpc>
              <a:buFontTx/>
              <a:buAutoNum type="arabicPeriod"/>
            </a:pPr>
            <a:r>
              <a:rPr lang="en-GB" sz="2600" smtClean="0"/>
              <a:t>Not to reveal confidential information</a:t>
            </a:r>
          </a:p>
          <a:p>
            <a:pPr marL="609600" indent="-609600">
              <a:lnSpc>
                <a:spcPct val="90000"/>
              </a:lnSpc>
              <a:buFontTx/>
              <a:buAutoNum type="arabicPeriod"/>
            </a:pPr>
            <a:r>
              <a:rPr lang="en-GB" sz="2600" smtClean="0"/>
              <a:t>Indemnify employees fro personal expenses and costs reasonably incurred </a:t>
            </a:r>
          </a:p>
          <a:p>
            <a:pPr marL="609600" indent="-609600">
              <a:lnSpc>
                <a:spcPct val="90000"/>
              </a:lnSpc>
              <a:buFontTx/>
              <a:buAutoNum type="arabicPeriod"/>
            </a:pPr>
            <a:r>
              <a:rPr lang="en-GB" sz="2600" smtClean="0"/>
              <a:t>Insure the employee</a:t>
            </a:r>
          </a:p>
          <a:p>
            <a:pPr marL="609600" indent="-609600">
              <a:lnSpc>
                <a:spcPct val="90000"/>
              </a:lnSpc>
              <a:buFontTx/>
              <a:buAutoNum type="arabicPeriod"/>
            </a:pPr>
            <a:r>
              <a:rPr lang="en-GB" sz="2600" smtClean="0"/>
              <a:t>Take reasonable care and skill in preparing a reference (is not a duty)</a:t>
            </a:r>
            <a:endParaRPr lang="en-US" sz="2600" smtClean="0"/>
          </a:p>
          <a:p>
            <a:pPr marL="609600" indent="-609600">
              <a:lnSpc>
                <a:spcPct val="90000"/>
              </a:lnSpc>
            </a:pPr>
            <a:endParaRPr lang="en-GB" sz="2600" smtClean="0"/>
          </a:p>
        </p:txBody>
      </p:sp>
    </p:spTree>
    <p:extLst>
      <p:ext uri="{BB962C8B-B14F-4D97-AF65-F5344CB8AC3E}">
        <p14:creationId xmlns:p14="http://schemas.microsoft.com/office/powerpoint/2010/main" val="16173780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sz="3400" dirty="0" smtClean="0">
                <a:solidFill>
                  <a:srgbClr val="FFFF00"/>
                </a:solidFill>
              </a:rPr>
              <a:t>Implied obligations – the Employee</a:t>
            </a:r>
          </a:p>
        </p:txBody>
      </p:sp>
      <p:sp>
        <p:nvSpPr>
          <p:cNvPr id="18435" name="Rectangle 3"/>
          <p:cNvSpPr>
            <a:spLocks noGrp="1" noChangeArrowheads="1"/>
          </p:cNvSpPr>
          <p:nvPr>
            <p:ph idx="1"/>
          </p:nvPr>
        </p:nvSpPr>
        <p:spPr>
          <a:xfrm>
            <a:off x="301625" y="1527175"/>
            <a:ext cx="8504238" cy="4572000"/>
          </a:xfrm>
        </p:spPr>
        <p:txBody>
          <a:bodyPr/>
          <a:lstStyle/>
          <a:p>
            <a:pPr marL="609600" indent="-609600">
              <a:buFontTx/>
              <a:buAutoNum type="arabicPeriod"/>
            </a:pPr>
            <a:r>
              <a:rPr lang="en-GB" smtClean="0"/>
              <a:t>Show mutual respect to the employer</a:t>
            </a:r>
          </a:p>
          <a:p>
            <a:pPr marL="609600" indent="-609600">
              <a:buFontTx/>
              <a:buAutoNum type="arabicPeriod"/>
            </a:pPr>
            <a:r>
              <a:rPr lang="en-GB" smtClean="0"/>
              <a:t>Faithfully serve the employer</a:t>
            </a:r>
          </a:p>
          <a:p>
            <a:pPr marL="609600" indent="-609600">
              <a:buFontTx/>
              <a:buAutoNum type="arabicPeriod"/>
            </a:pPr>
            <a:r>
              <a:rPr lang="en-GB" smtClean="0"/>
              <a:t>Obey lawful and reasonable orders</a:t>
            </a:r>
          </a:p>
          <a:p>
            <a:pPr marL="609600" indent="-609600">
              <a:buFontTx/>
              <a:buAutoNum type="arabicPeriod"/>
            </a:pPr>
            <a:r>
              <a:rPr lang="en-GB" smtClean="0"/>
              <a:t>Use reasonable care and skill</a:t>
            </a:r>
          </a:p>
          <a:p>
            <a:pPr marL="609600" indent="-609600">
              <a:buFontTx/>
              <a:buAutoNum type="arabicPeriod"/>
            </a:pPr>
            <a:r>
              <a:rPr lang="en-GB" smtClean="0"/>
              <a:t>Not to accept bribes</a:t>
            </a:r>
          </a:p>
          <a:p>
            <a:pPr marL="609600" indent="-609600">
              <a:buFontTx/>
              <a:buAutoNum type="arabicPeriod"/>
            </a:pPr>
            <a:r>
              <a:rPr lang="en-GB" smtClean="0"/>
              <a:t>Not to reveal confidential information</a:t>
            </a:r>
          </a:p>
        </p:txBody>
      </p:sp>
    </p:spTree>
    <p:extLst>
      <p:ext uri="{BB962C8B-B14F-4D97-AF65-F5344CB8AC3E}">
        <p14:creationId xmlns:p14="http://schemas.microsoft.com/office/powerpoint/2010/main" val="41272387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574675" y="304800"/>
            <a:ext cx="8001000" cy="674688"/>
          </a:xfrm>
        </p:spPr>
        <p:txBody>
          <a:bodyPr/>
          <a:lstStyle/>
          <a:p>
            <a:r>
              <a:rPr lang="en-GB" sz="2400" dirty="0" smtClean="0">
                <a:solidFill>
                  <a:srgbClr val="FFFF00"/>
                </a:solidFill>
                <a:latin typeface="Tahoma" pitchFamily="34" charset="0"/>
              </a:rPr>
              <a:t>Your written statement must include: </a:t>
            </a:r>
          </a:p>
        </p:txBody>
      </p:sp>
      <p:sp>
        <p:nvSpPr>
          <p:cNvPr id="19459" name="Rectangle 3"/>
          <p:cNvSpPr>
            <a:spLocks noGrp="1" noChangeArrowheads="1"/>
          </p:cNvSpPr>
          <p:nvPr>
            <p:ph idx="1"/>
          </p:nvPr>
        </p:nvSpPr>
        <p:spPr>
          <a:xfrm>
            <a:off x="457200" y="1700213"/>
            <a:ext cx="8229600" cy="4968875"/>
          </a:xfrm>
        </p:spPr>
        <p:txBody>
          <a:bodyPr/>
          <a:lstStyle/>
          <a:p>
            <a:pPr>
              <a:lnSpc>
                <a:spcPct val="80000"/>
              </a:lnSpc>
            </a:pPr>
            <a:r>
              <a:rPr lang="en-GB" sz="2600" smtClean="0">
                <a:latin typeface="Tahoma" pitchFamily="34" charset="0"/>
              </a:rPr>
              <a:t>your name </a:t>
            </a:r>
          </a:p>
          <a:p>
            <a:pPr>
              <a:lnSpc>
                <a:spcPct val="80000"/>
              </a:lnSpc>
            </a:pPr>
            <a:r>
              <a:rPr lang="en-GB" sz="2600" smtClean="0">
                <a:latin typeface="Tahoma" pitchFamily="34" charset="0"/>
              </a:rPr>
              <a:t>your employer's name </a:t>
            </a:r>
          </a:p>
          <a:p>
            <a:pPr>
              <a:lnSpc>
                <a:spcPct val="80000"/>
              </a:lnSpc>
            </a:pPr>
            <a:r>
              <a:rPr lang="en-GB" sz="2600" smtClean="0">
                <a:latin typeface="Tahoma" pitchFamily="34" charset="0"/>
              </a:rPr>
              <a:t>the date when your employment (and the period of continuous employment) began </a:t>
            </a:r>
          </a:p>
          <a:p>
            <a:pPr>
              <a:lnSpc>
                <a:spcPct val="80000"/>
              </a:lnSpc>
            </a:pPr>
            <a:r>
              <a:rPr lang="en-GB" sz="2600" smtClean="0">
                <a:latin typeface="Tahoma" pitchFamily="34" charset="0"/>
              </a:rPr>
              <a:t>pay and the intervals at which you will be paid </a:t>
            </a:r>
          </a:p>
          <a:p>
            <a:pPr>
              <a:lnSpc>
                <a:spcPct val="80000"/>
              </a:lnSpc>
            </a:pPr>
            <a:r>
              <a:rPr lang="en-GB" sz="2600" smtClean="0">
                <a:latin typeface="Tahoma" pitchFamily="34" charset="0"/>
              </a:rPr>
              <a:t>hours of work </a:t>
            </a:r>
          </a:p>
          <a:p>
            <a:pPr>
              <a:lnSpc>
                <a:spcPct val="80000"/>
              </a:lnSpc>
            </a:pPr>
            <a:r>
              <a:rPr lang="en-GB" sz="2600" smtClean="0">
                <a:latin typeface="Tahoma" pitchFamily="34" charset="0"/>
              </a:rPr>
              <a:t>holiday entitlement </a:t>
            </a:r>
          </a:p>
          <a:p>
            <a:pPr>
              <a:lnSpc>
                <a:spcPct val="80000"/>
              </a:lnSpc>
            </a:pPr>
            <a:r>
              <a:rPr lang="en-GB" sz="2600" smtClean="0">
                <a:latin typeface="Tahoma" pitchFamily="34" charset="0"/>
              </a:rPr>
              <a:t>entitlement to sick leave, including any entitlement to sick pay </a:t>
            </a:r>
          </a:p>
          <a:p>
            <a:pPr>
              <a:lnSpc>
                <a:spcPct val="80000"/>
              </a:lnSpc>
            </a:pPr>
            <a:r>
              <a:rPr lang="en-GB" sz="2600" smtClean="0">
                <a:latin typeface="Tahoma" pitchFamily="34" charset="0"/>
              </a:rPr>
              <a:t>pensions and pension schemes </a:t>
            </a:r>
          </a:p>
          <a:p>
            <a:pPr>
              <a:lnSpc>
                <a:spcPct val="80000"/>
              </a:lnSpc>
            </a:pPr>
            <a:r>
              <a:rPr lang="en-GB" sz="2600" smtClean="0">
                <a:latin typeface="Tahoma" pitchFamily="34" charset="0"/>
              </a:rPr>
              <a:t>your and your employer's entitlement to notice of termination </a:t>
            </a:r>
          </a:p>
          <a:p>
            <a:pPr>
              <a:lnSpc>
                <a:spcPct val="80000"/>
              </a:lnSpc>
            </a:pPr>
            <a:endParaRPr lang="en-GB" sz="2600" smtClean="0">
              <a:latin typeface="Tahoma" pitchFamily="34" charset="0"/>
            </a:endParaRPr>
          </a:p>
        </p:txBody>
      </p:sp>
    </p:spTree>
    <p:extLst>
      <p:ext uri="{BB962C8B-B14F-4D97-AF65-F5344CB8AC3E}">
        <p14:creationId xmlns:p14="http://schemas.microsoft.com/office/powerpoint/2010/main" val="31675055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585788" y="319088"/>
            <a:ext cx="7851775" cy="722312"/>
          </a:xfrm>
        </p:spPr>
        <p:txBody>
          <a:bodyPr/>
          <a:lstStyle/>
          <a:p>
            <a:r>
              <a:rPr lang="en-GB" sz="2100" dirty="0" smtClean="0">
                <a:solidFill>
                  <a:srgbClr val="FFFF00"/>
                </a:solidFill>
                <a:latin typeface="Tahoma" pitchFamily="34" charset="0"/>
              </a:rPr>
              <a:t>written statement - </a:t>
            </a:r>
            <a:r>
              <a:rPr lang="en-GB" sz="2100" dirty="0" err="1" smtClean="0">
                <a:solidFill>
                  <a:srgbClr val="FFFF00"/>
                </a:solidFill>
                <a:latin typeface="Tahoma" pitchFamily="34" charset="0"/>
              </a:rPr>
              <a:t>ctd</a:t>
            </a:r>
            <a:endParaRPr lang="en-GB" sz="2100" dirty="0" smtClean="0">
              <a:solidFill>
                <a:srgbClr val="FFFF00"/>
              </a:solidFill>
              <a:latin typeface="Tahoma" pitchFamily="34" charset="0"/>
            </a:endParaRPr>
          </a:p>
        </p:txBody>
      </p:sp>
      <p:sp>
        <p:nvSpPr>
          <p:cNvPr id="20483" name="Rectangle 3"/>
          <p:cNvSpPr>
            <a:spLocks noGrp="1" noChangeArrowheads="1"/>
          </p:cNvSpPr>
          <p:nvPr>
            <p:ph idx="1"/>
          </p:nvPr>
        </p:nvSpPr>
        <p:spPr>
          <a:xfrm>
            <a:off x="468313" y="1773238"/>
            <a:ext cx="8229600" cy="4679950"/>
          </a:xfrm>
        </p:spPr>
        <p:txBody>
          <a:bodyPr/>
          <a:lstStyle/>
          <a:p>
            <a:pPr>
              <a:lnSpc>
                <a:spcPct val="80000"/>
              </a:lnSpc>
            </a:pPr>
            <a:r>
              <a:rPr lang="en-GB" sz="2100" smtClean="0">
                <a:latin typeface="Tahoma" pitchFamily="34" charset="0"/>
              </a:rPr>
              <a:t>job title or a brief job description </a:t>
            </a:r>
          </a:p>
          <a:p>
            <a:pPr>
              <a:lnSpc>
                <a:spcPct val="80000"/>
              </a:lnSpc>
            </a:pPr>
            <a:r>
              <a:rPr lang="en-GB" sz="2100" smtClean="0">
                <a:latin typeface="Tahoma" pitchFamily="34" charset="0"/>
              </a:rPr>
              <a:t>where it is not permanent, the period for which your employment is expected to continue or, if it is for a fixed term, the date when it will end </a:t>
            </a:r>
          </a:p>
          <a:p>
            <a:pPr>
              <a:lnSpc>
                <a:spcPct val="80000"/>
              </a:lnSpc>
            </a:pPr>
            <a:r>
              <a:rPr lang="en-GB" sz="2100" smtClean="0">
                <a:latin typeface="Tahoma" pitchFamily="34" charset="0"/>
              </a:rPr>
              <a:t>either the place of work or, if you're required or allowed to work in more than one location, an indication of this and of your employer's address </a:t>
            </a:r>
          </a:p>
          <a:p>
            <a:pPr>
              <a:lnSpc>
                <a:spcPct val="80000"/>
              </a:lnSpc>
            </a:pPr>
            <a:r>
              <a:rPr lang="en-GB" sz="2100" smtClean="0">
                <a:latin typeface="Tahoma" pitchFamily="34" charset="0"/>
              </a:rPr>
              <a:t>details of the existence of any relevant collective agreements which directly affect the terms and conditions of your employment - including, if your employer isn't a party, the persons by whom they were made </a:t>
            </a:r>
          </a:p>
          <a:p>
            <a:pPr>
              <a:lnSpc>
                <a:spcPct val="80000"/>
              </a:lnSpc>
            </a:pPr>
            <a:r>
              <a:rPr lang="en-GB" sz="2100" smtClean="0">
                <a:latin typeface="Tahoma" pitchFamily="34" charset="0"/>
              </a:rPr>
              <a:t>a note giving certain details of disciplinary and grievance procedures, and stating whether or not a pensions contracting-out certificate is in force for your employment</a:t>
            </a:r>
          </a:p>
        </p:txBody>
      </p:sp>
    </p:spTree>
    <p:extLst>
      <p:ext uri="{BB962C8B-B14F-4D97-AF65-F5344CB8AC3E}">
        <p14:creationId xmlns:p14="http://schemas.microsoft.com/office/powerpoint/2010/main" val="36838261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838200" y="260350"/>
            <a:ext cx="8077200" cy="720725"/>
          </a:xfrm>
        </p:spPr>
        <p:txBody>
          <a:bodyPr/>
          <a:lstStyle/>
          <a:p>
            <a:r>
              <a:rPr lang="en-GB" sz="2900" dirty="0" smtClean="0">
                <a:solidFill>
                  <a:srgbClr val="FFFF00"/>
                </a:solidFill>
              </a:rPr>
              <a:t>National Minimum Wage Act 1999</a:t>
            </a:r>
          </a:p>
        </p:txBody>
      </p:sp>
      <p:sp>
        <p:nvSpPr>
          <p:cNvPr id="21507" name="Rectangle 3"/>
          <p:cNvSpPr>
            <a:spLocks noGrp="1" noChangeArrowheads="1"/>
          </p:cNvSpPr>
          <p:nvPr>
            <p:ph idx="1"/>
          </p:nvPr>
        </p:nvSpPr>
        <p:spPr>
          <a:xfrm>
            <a:off x="1066800" y="2057400"/>
            <a:ext cx="7772400" cy="4159250"/>
          </a:xfrm>
        </p:spPr>
        <p:txBody>
          <a:bodyPr/>
          <a:lstStyle/>
          <a:p>
            <a:r>
              <a:rPr lang="en-GB" sz="2100" smtClean="0">
                <a:latin typeface="Tahoma" pitchFamily="34" charset="0"/>
              </a:rPr>
              <a:t>The National Minimum Wage Act 1999 became law in the UK in 1999</a:t>
            </a:r>
          </a:p>
          <a:p>
            <a:endParaRPr lang="en-GB" sz="2100" smtClean="0">
              <a:latin typeface="Tahoma" pitchFamily="34" charset="0"/>
            </a:endParaRPr>
          </a:p>
          <a:p>
            <a:r>
              <a:rPr lang="en-GB" sz="2100" smtClean="0">
                <a:latin typeface="Tahoma" pitchFamily="34" charset="0"/>
              </a:rPr>
              <a:t>Purpose: enforcing a statutory minimum wage, thus making it illegal for any UK employer to pay less – regardless of the size or type of business.</a:t>
            </a:r>
            <a:r>
              <a:rPr lang="en-GB" sz="2600" smtClean="0">
                <a:latin typeface="Tahoma" pitchFamily="34" charset="0"/>
              </a:rPr>
              <a:t> </a:t>
            </a:r>
            <a:endParaRPr lang="en-GB" sz="2100" smtClean="0">
              <a:latin typeface="Tahoma" pitchFamily="34" charset="0"/>
            </a:endParaRPr>
          </a:p>
        </p:txBody>
      </p:sp>
      <p:pic>
        <p:nvPicPr>
          <p:cNvPr id="21508" name="Picture 5" descr="wage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688" y="4851400"/>
            <a:ext cx="2232025" cy="149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117685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38200" y="260350"/>
            <a:ext cx="8077200" cy="792163"/>
          </a:xfrm>
        </p:spPr>
        <p:txBody>
          <a:bodyPr>
            <a:normAutofit fontScale="90000"/>
          </a:bodyPr>
          <a:lstStyle/>
          <a:p>
            <a:pPr fontAlgn="auto">
              <a:spcAft>
                <a:spcPts val="0"/>
              </a:spcAft>
              <a:defRPr/>
            </a:pPr>
            <a:r>
              <a:rPr lang="en-GB" sz="2500" dirty="0" smtClean="0">
                <a:latin typeface="Tahoma" pitchFamily="34" charset="0"/>
              </a:rPr>
              <a:t>Minimum wage rates covered by the </a:t>
            </a:r>
            <a:br>
              <a:rPr lang="en-GB" sz="2500" dirty="0" smtClean="0">
                <a:latin typeface="Tahoma" pitchFamily="34" charset="0"/>
              </a:rPr>
            </a:br>
            <a:r>
              <a:rPr lang="en-GB" sz="2500" dirty="0" smtClean="0">
                <a:latin typeface="Tahoma" pitchFamily="34" charset="0"/>
              </a:rPr>
              <a:t>Minimum Wage Act 1999</a:t>
            </a:r>
          </a:p>
        </p:txBody>
      </p:sp>
      <p:sp>
        <p:nvSpPr>
          <p:cNvPr id="22531" name="Rectangle 3"/>
          <p:cNvSpPr>
            <a:spLocks noGrp="1" noChangeArrowheads="1"/>
          </p:cNvSpPr>
          <p:nvPr>
            <p:ph idx="1"/>
          </p:nvPr>
        </p:nvSpPr>
        <p:spPr>
          <a:xfrm>
            <a:off x="566738" y="2020888"/>
            <a:ext cx="8001000" cy="3998912"/>
          </a:xfrm>
        </p:spPr>
        <p:txBody>
          <a:bodyPr/>
          <a:lstStyle/>
          <a:p>
            <a:pPr>
              <a:lnSpc>
                <a:spcPct val="80000"/>
              </a:lnSpc>
              <a:buFont typeface="Wingdings" pitchFamily="2" charset="2"/>
              <a:buNone/>
            </a:pPr>
            <a:r>
              <a:rPr lang="en-GB" sz="1900" dirty="0" smtClean="0">
                <a:latin typeface="Tahoma" pitchFamily="34" charset="0"/>
              </a:rPr>
              <a:t>The National Minimum Wage (NMW) is the minimum amount of pay that workers must be paid. </a:t>
            </a:r>
          </a:p>
          <a:p>
            <a:pPr>
              <a:lnSpc>
                <a:spcPct val="80000"/>
              </a:lnSpc>
              <a:buFont typeface="Wingdings" pitchFamily="2" charset="2"/>
              <a:buNone/>
            </a:pPr>
            <a:endParaRPr lang="en-GB" sz="1900" dirty="0" smtClean="0">
              <a:latin typeface="Tahoma" pitchFamily="34" charset="0"/>
            </a:endParaRPr>
          </a:p>
          <a:p>
            <a:pPr>
              <a:buFont typeface="Wingdings" pitchFamily="2" charset="2"/>
              <a:buNone/>
            </a:pPr>
            <a:r>
              <a:rPr lang="en-GB" sz="1900" dirty="0" smtClean="0">
                <a:latin typeface="Tahoma" pitchFamily="34" charset="0"/>
              </a:rPr>
              <a:t>From 1</a:t>
            </a:r>
            <a:r>
              <a:rPr lang="en-GB" sz="1900" baseline="30000" dirty="0" smtClean="0">
                <a:latin typeface="Tahoma" pitchFamily="34" charset="0"/>
              </a:rPr>
              <a:t>st</a:t>
            </a:r>
            <a:r>
              <a:rPr lang="en-GB" sz="1900" dirty="0" smtClean="0">
                <a:latin typeface="Tahoma" pitchFamily="34" charset="0"/>
              </a:rPr>
              <a:t> October 2012, National Minimum Wage rates are:</a:t>
            </a:r>
          </a:p>
          <a:p>
            <a:r>
              <a:rPr lang="en-GB" sz="2000" dirty="0"/>
              <a:t>£6.19 - the main rate for workers aged 21 and over </a:t>
            </a:r>
          </a:p>
          <a:p>
            <a:r>
              <a:rPr lang="en-GB" sz="2000" dirty="0"/>
              <a:t>£4.98 - the 18-20 rate</a:t>
            </a:r>
          </a:p>
          <a:p>
            <a:r>
              <a:rPr lang="en-GB" sz="2000" dirty="0"/>
              <a:t>£3.68 - the 16-17 rate for workers above school leaving age but under 18</a:t>
            </a:r>
          </a:p>
          <a:p>
            <a:r>
              <a:rPr lang="en-GB" sz="2000" dirty="0"/>
              <a:t>£2.65 - the apprentice rate, for apprentices under 19 or 19 or over and in the first year of their apprenticeship</a:t>
            </a:r>
          </a:p>
          <a:p>
            <a:pPr>
              <a:lnSpc>
                <a:spcPct val="80000"/>
              </a:lnSpc>
              <a:buFont typeface="Wingdings" pitchFamily="2" charset="2"/>
              <a:buNone/>
            </a:pPr>
            <a:endParaRPr lang="en-GB" sz="1900" dirty="0" smtClean="0">
              <a:latin typeface="Tahoma" pitchFamily="34" charset="0"/>
            </a:endParaRPr>
          </a:p>
          <a:p>
            <a:pPr>
              <a:lnSpc>
                <a:spcPct val="80000"/>
              </a:lnSpc>
              <a:buFont typeface="Wingdings" pitchFamily="2" charset="2"/>
              <a:buNone/>
            </a:pPr>
            <a:r>
              <a:rPr lang="en-GB" sz="1900" dirty="0" smtClean="0">
                <a:latin typeface="Tahoma" pitchFamily="34" charset="0"/>
              </a:rPr>
              <a:t> </a:t>
            </a:r>
          </a:p>
        </p:txBody>
      </p:sp>
    </p:spTree>
    <p:extLst>
      <p:ext uri="{BB962C8B-B14F-4D97-AF65-F5344CB8AC3E}">
        <p14:creationId xmlns:p14="http://schemas.microsoft.com/office/powerpoint/2010/main" val="41522906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38200" y="188912"/>
            <a:ext cx="8077200" cy="1943943"/>
          </a:xfrm>
        </p:spPr>
        <p:txBody>
          <a:bodyPr>
            <a:normAutofit/>
          </a:bodyPr>
          <a:lstStyle/>
          <a:p>
            <a:pPr fontAlgn="auto">
              <a:spcAft>
                <a:spcPts val="0"/>
              </a:spcAft>
              <a:defRPr/>
            </a:pPr>
            <a:r>
              <a:rPr lang="en-GB" sz="2500" dirty="0" smtClean="0"/>
              <a:t>Types of worker covered by the National Minimum Wage Act 1999</a:t>
            </a:r>
          </a:p>
        </p:txBody>
      </p:sp>
      <p:sp>
        <p:nvSpPr>
          <p:cNvPr id="23555" name="Rectangle 3"/>
          <p:cNvSpPr>
            <a:spLocks noGrp="1" noChangeArrowheads="1"/>
          </p:cNvSpPr>
          <p:nvPr>
            <p:ph idx="1"/>
          </p:nvPr>
        </p:nvSpPr>
        <p:spPr>
          <a:xfrm>
            <a:off x="611188" y="1838325"/>
            <a:ext cx="7931150" cy="4470400"/>
          </a:xfrm>
        </p:spPr>
        <p:txBody>
          <a:bodyPr/>
          <a:lstStyle/>
          <a:p>
            <a:endParaRPr lang="en-GB" smtClean="0"/>
          </a:p>
          <a:p>
            <a:r>
              <a:rPr lang="en-US" smtClean="0">
                <a:latin typeface="Tahoma" pitchFamily="34" charset="0"/>
              </a:rPr>
              <a:t>there are no exemptions according to size of business or by sector, job or region. All workers including pieceworkers, home-workers, agency workers, commission workers, part-time workers and casual workers must receive at least the NMW.</a:t>
            </a:r>
            <a:r>
              <a:rPr lang="en-US" smtClean="0"/>
              <a:t> </a:t>
            </a:r>
          </a:p>
        </p:txBody>
      </p:sp>
    </p:spTree>
    <p:extLst>
      <p:ext uri="{BB962C8B-B14F-4D97-AF65-F5344CB8AC3E}">
        <p14:creationId xmlns:p14="http://schemas.microsoft.com/office/powerpoint/2010/main" val="13626918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01625" y="228600"/>
            <a:ext cx="8534400" cy="823913"/>
          </a:xfrm>
        </p:spPr>
        <p:txBody>
          <a:bodyPr>
            <a:normAutofit fontScale="90000"/>
          </a:bodyPr>
          <a:lstStyle/>
          <a:p>
            <a:pPr fontAlgn="auto">
              <a:spcAft>
                <a:spcPts val="0"/>
              </a:spcAft>
              <a:defRPr/>
            </a:pPr>
            <a:r>
              <a:rPr lang="en-GB" sz="3000" dirty="0" smtClean="0">
                <a:latin typeface="Tahoma" pitchFamily="34" charset="0"/>
              </a:rPr>
              <a:t>Types of worker NOT covered by the National Minimum Wage Act 1999</a:t>
            </a:r>
            <a:endParaRPr lang="en-US" sz="3000" dirty="0" smtClean="0">
              <a:latin typeface="Tahoma" pitchFamily="34" charset="0"/>
            </a:endParaRPr>
          </a:p>
        </p:txBody>
      </p:sp>
      <p:sp>
        <p:nvSpPr>
          <p:cNvPr id="24579" name="Rectangle 3"/>
          <p:cNvSpPr>
            <a:spLocks noGrp="1" noChangeArrowheads="1"/>
          </p:cNvSpPr>
          <p:nvPr>
            <p:ph idx="1"/>
          </p:nvPr>
        </p:nvSpPr>
        <p:spPr>
          <a:xfrm>
            <a:off x="301625" y="1527175"/>
            <a:ext cx="8504238" cy="4572000"/>
          </a:xfrm>
        </p:spPr>
        <p:txBody>
          <a:bodyPr/>
          <a:lstStyle/>
          <a:p>
            <a:r>
              <a:rPr lang="en-US" sz="2600" smtClean="0">
                <a:latin typeface="Tahoma" pitchFamily="34" charset="0"/>
              </a:rPr>
              <a:t>the genuinely self-employed, </a:t>
            </a:r>
          </a:p>
          <a:p>
            <a:r>
              <a:rPr lang="en-US" sz="2600" smtClean="0">
                <a:latin typeface="Tahoma" pitchFamily="34" charset="0"/>
              </a:rPr>
              <a:t>genuine volunteers, </a:t>
            </a:r>
          </a:p>
          <a:p>
            <a:r>
              <a:rPr lang="en-US" sz="2600" smtClean="0">
                <a:latin typeface="Tahoma" pitchFamily="34" charset="0"/>
              </a:rPr>
              <a:t>apprentices under 19, or within the first 12 months of their apprenticeship, </a:t>
            </a:r>
          </a:p>
          <a:p>
            <a:r>
              <a:rPr lang="en-US" sz="2600" smtClean="0">
                <a:latin typeface="Tahoma" pitchFamily="34" charset="0"/>
              </a:rPr>
              <a:t>students doing work as part of their undergraduate or post-graduate course, </a:t>
            </a:r>
          </a:p>
          <a:p>
            <a:r>
              <a:rPr lang="en-US" sz="2600" smtClean="0">
                <a:latin typeface="Tahoma" pitchFamily="34" charset="0"/>
              </a:rPr>
              <a:t>workers on certain training schemes, </a:t>
            </a:r>
          </a:p>
          <a:p>
            <a:r>
              <a:rPr lang="en-US" sz="2600" smtClean="0">
                <a:latin typeface="Tahoma" pitchFamily="34" charset="0"/>
              </a:rPr>
              <a:t>residents of certain religious communities, prisoners, the armed forces and share fishermen.</a:t>
            </a:r>
          </a:p>
          <a:p>
            <a:endParaRPr lang="en-US" sz="2600" smtClean="0">
              <a:latin typeface="Tahoma" pitchFamily="34" charset="0"/>
            </a:endParaRPr>
          </a:p>
        </p:txBody>
      </p:sp>
    </p:spTree>
    <p:extLst>
      <p:ext uri="{BB962C8B-B14F-4D97-AF65-F5344CB8AC3E}">
        <p14:creationId xmlns:p14="http://schemas.microsoft.com/office/powerpoint/2010/main" val="38125374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95288" y="260350"/>
            <a:ext cx="8520112" cy="792163"/>
          </a:xfrm>
        </p:spPr>
        <p:txBody>
          <a:bodyPr/>
          <a:lstStyle/>
          <a:p>
            <a:r>
              <a:rPr lang="en-GB" sz="2900" dirty="0" smtClean="0">
                <a:solidFill>
                  <a:srgbClr val="FFFF00"/>
                </a:solidFill>
                <a:latin typeface="Tahoma" pitchFamily="34" charset="0"/>
              </a:rPr>
              <a:t>Working Time Directive 1999</a:t>
            </a:r>
          </a:p>
        </p:txBody>
      </p:sp>
      <p:sp>
        <p:nvSpPr>
          <p:cNvPr id="25603" name="Rectangle 3"/>
          <p:cNvSpPr>
            <a:spLocks noGrp="1" noChangeArrowheads="1"/>
          </p:cNvSpPr>
          <p:nvPr>
            <p:ph idx="1"/>
          </p:nvPr>
        </p:nvSpPr>
        <p:spPr>
          <a:xfrm>
            <a:off x="1066800" y="2057400"/>
            <a:ext cx="7772400" cy="4159250"/>
          </a:xfrm>
        </p:spPr>
        <p:txBody>
          <a:bodyPr/>
          <a:lstStyle/>
          <a:p>
            <a:pPr>
              <a:lnSpc>
                <a:spcPct val="80000"/>
              </a:lnSpc>
            </a:pPr>
            <a:r>
              <a:rPr lang="en-GB" sz="1900" b="1" smtClean="0">
                <a:latin typeface="Tahoma" pitchFamily="34" charset="0"/>
              </a:rPr>
              <a:t>The Working Time Directive 1999 came into force in 1998. </a:t>
            </a:r>
          </a:p>
          <a:p>
            <a:pPr>
              <a:lnSpc>
                <a:spcPct val="80000"/>
              </a:lnSpc>
            </a:pPr>
            <a:endParaRPr lang="en-GB" sz="1900" b="1" smtClean="0">
              <a:latin typeface="Tahoma" pitchFamily="34" charset="0"/>
            </a:endParaRPr>
          </a:p>
          <a:p>
            <a:pPr>
              <a:lnSpc>
                <a:spcPct val="80000"/>
              </a:lnSpc>
            </a:pPr>
            <a:r>
              <a:rPr lang="en-GB" sz="1900" b="1" smtClean="0">
                <a:latin typeface="Tahoma" pitchFamily="34" charset="0"/>
              </a:rPr>
              <a:t>It is an EU directive which applies to full-time, part-time and casual workers as long as they have been in their job at least 13 weeks.</a:t>
            </a:r>
          </a:p>
          <a:p>
            <a:pPr>
              <a:lnSpc>
                <a:spcPct val="80000"/>
              </a:lnSpc>
            </a:pPr>
            <a:endParaRPr lang="en-GB" sz="1900" b="1" smtClean="0">
              <a:latin typeface="Tahoma" pitchFamily="34" charset="0"/>
            </a:endParaRPr>
          </a:p>
          <a:p>
            <a:pPr>
              <a:lnSpc>
                <a:spcPct val="80000"/>
              </a:lnSpc>
            </a:pPr>
            <a:r>
              <a:rPr lang="en-GB" sz="1900" b="1" smtClean="0">
                <a:latin typeface="Tahoma" pitchFamily="34" charset="0"/>
              </a:rPr>
              <a:t>The following workers are exempt:</a:t>
            </a:r>
          </a:p>
          <a:p>
            <a:pPr lvl="1">
              <a:lnSpc>
                <a:spcPct val="80000"/>
              </a:lnSpc>
            </a:pPr>
            <a:r>
              <a:rPr lang="en-GB" sz="2000" b="1" smtClean="0">
                <a:latin typeface="Tahoma" pitchFamily="34" charset="0"/>
              </a:rPr>
              <a:t>Transport workers</a:t>
            </a:r>
          </a:p>
          <a:p>
            <a:pPr lvl="1">
              <a:lnSpc>
                <a:spcPct val="80000"/>
              </a:lnSpc>
            </a:pPr>
            <a:r>
              <a:rPr lang="en-GB" sz="2000" b="1" smtClean="0">
                <a:latin typeface="Tahoma" pitchFamily="34" charset="0"/>
              </a:rPr>
              <a:t>Doctors in training</a:t>
            </a:r>
          </a:p>
          <a:p>
            <a:pPr lvl="1">
              <a:lnSpc>
                <a:spcPct val="80000"/>
              </a:lnSpc>
            </a:pPr>
            <a:r>
              <a:rPr lang="en-GB" sz="2000" b="1" smtClean="0">
                <a:latin typeface="Tahoma" pitchFamily="34" charset="0"/>
              </a:rPr>
              <a:t>Members of the armed forces</a:t>
            </a:r>
          </a:p>
          <a:p>
            <a:pPr lvl="1">
              <a:lnSpc>
                <a:spcPct val="80000"/>
              </a:lnSpc>
            </a:pPr>
            <a:r>
              <a:rPr lang="en-GB" sz="2000" b="1" smtClean="0">
                <a:latin typeface="Tahoma" pitchFamily="34" charset="0"/>
              </a:rPr>
              <a:t>Police officers</a:t>
            </a:r>
          </a:p>
          <a:p>
            <a:pPr lvl="1">
              <a:lnSpc>
                <a:spcPct val="80000"/>
              </a:lnSpc>
            </a:pPr>
            <a:r>
              <a:rPr lang="en-GB" sz="2000" b="1" smtClean="0">
                <a:latin typeface="Tahoma" pitchFamily="34" charset="0"/>
              </a:rPr>
              <a:t>Self-employed</a:t>
            </a:r>
            <a:r>
              <a:rPr lang="en-GB" smtClean="0">
                <a:latin typeface="Tahoma" pitchFamily="34" charset="0"/>
              </a:rPr>
              <a:t> </a:t>
            </a:r>
          </a:p>
        </p:txBody>
      </p:sp>
    </p:spTree>
    <p:extLst>
      <p:ext uri="{BB962C8B-B14F-4D97-AF65-F5344CB8AC3E}">
        <p14:creationId xmlns:p14="http://schemas.microsoft.com/office/powerpoint/2010/main" val="4204933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95288" y="260350"/>
            <a:ext cx="8520112" cy="865188"/>
          </a:xfrm>
        </p:spPr>
        <p:txBody>
          <a:bodyPr/>
          <a:lstStyle/>
          <a:p>
            <a:r>
              <a:rPr lang="en-GB" sz="2900" dirty="0" smtClean="0">
                <a:solidFill>
                  <a:srgbClr val="FFFF00"/>
                </a:solidFill>
                <a:latin typeface="Tahoma" pitchFamily="34" charset="0"/>
              </a:rPr>
              <a:t>Working Time Regulation 1998</a:t>
            </a:r>
          </a:p>
        </p:txBody>
      </p:sp>
      <p:sp>
        <p:nvSpPr>
          <p:cNvPr id="26627" name="Rectangle 3"/>
          <p:cNvSpPr>
            <a:spLocks noGrp="1" noChangeArrowheads="1"/>
          </p:cNvSpPr>
          <p:nvPr>
            <p:ph idx="1"/>
          </p:nvPr>
        </p:nvSpPr>
        <p:spPr>
          <a:xfrm>
            <a:off x="1066800" y="1905000"/>
            <a:ext cx="7772400" cy="4311650"/>
          </a:xfrm>
        </p:spPr>
        <p:txBody>
          <a:bodyPr/>
          <a:lstStyle/>
          <a:p>
            <a:pPr>
              <a:lnSpc>
                <a:spcPct val="80000"/>
              </a:lnSpc>
            </a:pPr>
            <a:r>
              <a:rPr lang="en-GB" sz="2600" smtClean="0">
                <a:latin typeface="Tahoma" pitchFamily="34" charset="0"/>
              </a:rPr>
              <a:t>A limit on average weekly working time of 48 hours (although individuals can choose to work longer)</a:t>
            </a:r>
          </a:p>
          <a:p>
            <a:pPr>
              <a:lnSpc>
                <a:spcPct val="80000"/>
              </a:lnSpc>
            </a:pPr>
            <a:r>
              <a:rPr lang="en-GB" sz="2600" smtClean="0">
                <a:latin typeface="Tahoma" pitchFamily="34" charset="0"/>
              </a:rPr>
              <a:t>A limit on night workers’ average normal daily working time to eight hours</a:t>
            </a:r>
          </a:p>
          <a:p>
            <a:pPr>
              <a:lnSpc>
                <a:spcPct val="80000"/>
              </a:lnSpc>
            </a:pPr>
            <a:r>
              <a:rPr lang="en-GB" sz="2600" smtClean="0">
                <a:latin typeface="Tahoma" pitchFamily="34" charset="0"/>
              </a:rPr>
              <a:t>A requirement to offer health assessments to night workers</a:t>
            </a:r>
          </a:p>
          <a:p>
            <a:pPr>
              <a:lnSpc>
                <a:spcPct val="80000"/>
              </a:lnSpc>
            </a:pPr>
            <a:r>
              <a:rPr lang="en-GB" sz="2600" smtClean="0">
                <a:latin typeface="Tahoma" pitchFamily="34" charset="0"/>
              </a:rPr>
              <a:t>Minimum daily and weekly rest periods</a:t>
            </a:r>
          </a:p>
          <a:p>
            <a:pPr>
              <a:lnSpc>
                <a:spcPct val="80000"/>
              </a:lnSpc>
            </a:pPr>
            <a:r>
              <a:rPr lang="en-GB" sz="2600" smtClean="0">
                <a:latin typeface="Tahoma" pitchFamily="34" charset="0"/>
              </a:rPr>
              <a:t>Rest breaks at work</a:t>
            </a:r>
          </a:p>
          <a:p>
            <a:pPr>
              <a:lnSpc>
                <a:spcPct val="80000"/>
              </a:lnSpc>
            </a:pPr>
            <a:r>
              <a:rPr lang="en-GB" sz="2600" smtClean="0">
                <a:latin typeface="Tahoma" pitchFamily="34" charset="0"/>
              </a:rPr>
              <a:t>Paid annual leave</a:t>
            </a:r>
          </a:p>
          <a:p>
            <a:pPr lvl="4">
              <a:lnSpc>
                <a:spcPct val="80000"/>
              </a:lnSpc>
              <a:buFont typeface="Wingdings" pitchFamily="2" charset="2"/>
              <a:buNone/>
            </a:pPr>
            <a:r>
              <a:rPr lang="en-GB" smtClean="0">
                <a:latin typeface="Tahoma" pitchFamily="34" charset="0"/>
              </a:rPr>
              <a:t>					       - Maund (2001)	</a:t>
            </a:r>
            <a:r>
              <a:rPr lang="en-GB" smtClean="0"/>
              <a:t>			</a:t>
            </a:r>
          </a:p>
        </p:txBody>
      </p:sp>
    </p:spTree>
    <p:extLst>
      <p:ext uri="{BB962C8B-B14F-4D97-AF65-F5344CB8AC3E}">
        <p14:creationId xmlns:p14="http://schemas.microsoft.com/office/powerpoint/2010/main" val="17949364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68313" y="333375"/>
            <a:ext cx="8447087" cy="792163"/>
          </a:xfrm>
        </p:spPr>
        <p:txBody>
          <a:bodyPr/>
          <a:lstStyle/>
          <a:p>
            <a:r>
              <a:rPr lang="en-GB" sz="2900" dirty="0" smtClean="0">
                <a:solidFill>
                  <a:srgbClr val="FFFF00"/>
                </a:solidFill>
                <a:latin typeface="Tahoma" pitchFamily="34" charset="0"/>
              </a:rPr>
              <a:t>Working Time Directive 1999</a:t>
            </a:r>
          </a:p>
        </p:txBody>
      </p:sp>
      <p:sp>
        <p:nvSpPr>
          <p:cNvPr id="27651" name="Rectangle 3"/>
          <p:cNvSpPr>
            <a:spLocks noGrp="1" noChangeArrowheads="1"/>
          </p:cNvSpPr>
          <p:nvPr>
            <p:ph idx="1"/>
          </p:nvPr>
        </p:nvSpPr>
        <p:spPr>
          <a:xfrm>
            <a:off x="1066800" y="2057400"/>
            <a:ext cx="7772400" cy="4159250"/>
          </a:xfrm>
        </p:spPr>
        <p:txBody>
          <a:bodyPr/>
          <a:lstStyle/>
          <a:p>
            <a:r>
              <a:rPr lang="en-GB" sz="2100" smtClean="0">
                <a:latin typeface="Tahoma" pitchFamily="34" charset="0"/>
              </a:rPr>
              <a:t>If an employee refuses to work more than 48 hours maximum or during their entitled rest breaks and as a result s/he is chosen for redundancy or is sacked, s/he could have grounds for unfair dismissal</a:t>
            </a:r>
          </a:p>
          <a:p>
            <a:endParaRPr lang="en-GB" sz="2100" smtClean="0">
              <a:latin typeface="Tahoma" pitchFamily="34" charset="0"/>
            </a:endParaRPr>
          </a:p>
          <a:p>
            <a:pPr lvl="4">
              <a:buFont typeface="Wingdings" pitchFamily="2" charset="2"/>
              <a:buNone/>
            </a:pPr>
            <a:r>
              <a:rPr lang="en-GB" sz="1600" smtClean="0">
                <a:latin typeface="Tahoma" pitchFamily="34" charset="0"/>
              </a:rPr>
              <a:t>					       </a:t>
            </a:r>
            <a:r>
              <a:rPr lang="en-GB" smtClean="0">
                <a:latin typeface="Tahoma" pitchFamily="34" charset="0"/>
              </a:rPr>
              <a:t>- Maund (2001)</a:t>
            </a:r>
            <a:r>
              <a:rPr lang="en-GB" smtClean="0"/>
              <a:t>	</a:t>
            </a:r>
            <a:r>
              <a:rPr lang="en-GB" sz="1600" smtClean="0"/>
              <a:t>			</a:t>
            </a:r>
          </a:p>
        </p:txBody>
      </p:sp>
      <p:pic>
        <p:nvPicPr>
          <p:cNvPr id="27652" name="Picture 5" descr="coffeebreak">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4508500"/>
            <a:ext cx="1944687" cy="189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98974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250825" y="188913"/>
            <a:ext cx="8664575" cy="863600"/>
          </a:xfrm>
        </p:spPr>
        <p:txBody>
          <a:bodyPr/>
          <a:lstStyle/>
          <a:p>
            <a:r>
              <a:rPr lang="en-GB" sz="2900" dirty="0" smtClean="0">
                <a:solidFill>
                  <a:srgbClr val="FFFF00"/>
                </a:solidFill>
                <a:latin typeface="Tahoma" pitchFamily="34" charset="0"/>
              </a:rPr>
              <a:t>Health and Safety</a:t>
            </a:r>
          </a:p>
        </p:txBody>
      </p:sp>
      <p:sp>
        <p:nvSpPr>
          <p:cNvPr id="28675" name="Rectangle 3"/>
          <p:cNvSpPr>
            <a:spLocks noGrp="1" noChangeArrowheads="1"/>
          </p:cNvSpPr>
          <p:nvPr>
            <p:ph idx="1"/>
          </p:nvPr>
        </p:nvSpPr>
        <p:spPr>
          <a:xfrm>
            <a:off x="1066800" y="1773238"/>
            <a:ext cx="7772400" cy="4443412"/>
          </a:xfrm>
        </p:spPr>
        <p:txBody>
          <a:bodyPr/>
          <a:lstStyle/>
          <a:p>
            <a:pPr>
              <a:lnSpc>
                <a:spcPct val="80000"/>
              </a:lnSpc>
            </a:pPr>
            <a:r>
              <a:rPr lang="en-GB" sz="1900" smtClean="0">
                <a:latin typeface="Tahoma" pitchFamily="34" charset="0"/>
              </a:rPr>
              <a:t>Health and Safety at Work Act 1974 is the source of most health and safety law in the UK.</a:t>
            </a:r>
          </a:p>
          <a:p>
            <a:pPr>
              <a:lnSpc>
                <a:spcPct val="80000"/>
              </a:lnSpc>
            </a:pPr>
            <a:endParaRPr lang="en-GB" sz="1900" smtClean="0">
              <a:latin typeface="Tahoma" pitchFamily="34" charset="0"/>
            </a:endParaRPr>
          </a:p>
          <a:p>
            <a:pPr>
              <a:lnSpc>
                <a:spcPct val="80000"/>
              </a:lnSpc>
            </a:pPr>
            <a:r>
              <a:rPr lang="en-GB" sz="1900" smtClean="0">
                <a:latin typeface="Tahoma" pitchFamily="34" charset="0"/>
              </a:rPr>
              <a:t>Aims:</a:t>
            </a:r>
          </a:p>
          <a:p>
            <a:pPr lvl="1">
              <a:lnSpc>
                <a:spcPct val="80000"/>
              </a:lnSpc>
            </a:pPr>
            <a:r>
              <a:rPr lang="en-GB" sz="2000" smtClean="0">
                <a:latin typeface="Tahoma" pitchFamily="34" charset="0"/>
              </a:rPr>
              <a:t>To secure health, safety and welfare of people at work</a:t>
            </a:r>
          </a:p>
          <a:p>
            <a:pPr lvl="1">
              <a:lnSpc>
                <a:spcPct val="80000"/>
              </a:lnSpc>
            </a:pPr>
            <a:r>
              <a:rPr lang="en-GB" sz="2000" smtClean="0">
                <a:latin typeface="Tahoma" pitchFamily="34" charset="0"/>
              </a:rPr>
              <a:t>To protect the public from risks arising from workplace activities</a:t>
            </a:r>
          </a:p>
          <a:p>
            <a:pPr lvl="1">
              <a:lnSpc>
                <a:spcPct val="80000"/>
              </a:lnSpc>
            </a:pPr>
            <a:r>
              <a:rPr lang="en-GB" sz="2000" smtClean="0">
                <a:latin typeface="Tahoma" pitchFamily="34" charset="0"/>
              </a:rPr>
              <a:t> To control the use and storage of dangerous substances</a:t>
            </a:r>
          </a:p>
          <a:p>
            <a:pPr lvl="1">
              <a:lnSpc>
                <a:spcPct val="80000"/>
              </a:lnSpc>
            </a:pPr>
            <a:r>
              <a:rPr lang="en-GB" sz="2000" smtClean="0">
                <a:latin typeface="Tahoma" pitchFamily="34" charset="0"/>
              </a:rPr>
              <a:t>To control potentially dangerous environmental emissions</a:t>
            </a:r>
          </a:p>
          <a:p>
            <a:pPr>
              <a:lnSpc>
                <a:spcPct val="80000"/>
              </a:lnSpc>
            </a:pPr>
            <a:endParaRPr lang="en-GB" sz="1500" smtClean="0">
              <a:latin typeface="Tahoma" pitchFamily="34" charset="0"/>
            </a:endParaRPr>
          </a:p>
          <a:p>
            <a:pPr lvl="4">
              <a:lnSpc>
                <a:spcPct val="80000"/>
              </a:lnSpc>
              <a:buFont typeface="Wingdings" pitchFamily="2" charset="2"/>
              <a:buNone/>
            </a:pPr>
            <a:r>
              <a:rPr lang="en-GB" sz="800" smtClean="0">
                <a:latin typeface="Tahoma" pitchFamily="34" charset="0"/>
              </a:rPr>
              <a:t>			</a:t>
            </a:r>
            <a:r>
              <a:rPr lang="en-GB" sz="1400" smtClean="0">
                <a:latin typeface="Tahoma" pitchFamily="34" charset="0"/>
              </a:rPr>
              <a:t>	                </a:t>
            </a:r>
            <a:r>
              <a:rPr lang="en-GB" sz="1600" smtClean="0">
                <a:latin typeface="Tahoma" pitchFamily="34" charset="0"/>
              </a:rPr>
              <a:t>- Torrington (2002)</a:t>
            </a:r>
            <a:r>
              <a:rPr lang="en-GB" sz="900" smtClean="0">
                <a:latin typeface="Tahoma" pitchFamily="34" charset="0"/>
              </a:rPr>
              <a:t>				</a:t>
            </a:r>
          </a:p>
        </p:txBody>
      </p:sp>
      <p:pic>
        <p:nvPicPr>
          <p:cNvPr id="28676" name="Picture 5" descr="risk%2520assessment">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4719638"/>
            <a:ext cx="2232025" cy="185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45319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74675" y="568325"/>
            <a:ext cx="8001000" cy="952500"/>
          </a:xfrm>
        </p:spPr>
        <p:txBody>
          <a:bodyPr/>
          <a:lstStyle/>
          <a:p>
            <a:r>
              <a:rPr lang="en-GB" sz="2600" dirty="0" smtClean="0">
                <a:solidFill>
                  <a:srgbClr val="FFFF00"/>
                </a:solidFill>
                <a:latin typeface="Tahoma" pitchFamily="34" charset="0"/>
              </a:rPr>
              <a:t>Health and Safety at Work </a:t>
            </a:r>
            <a:r>
              <a:rPr lang="en-GB" sz="2600" dirty="0" err="1" smtClean="0">
                <a:solidFill>
                  <a:srgbClr val="FFFF00"/>
                </a:solidFill>
                <a:latin typeface="Tahoma" pitchFamily="34" charset="0"/>
              </a:rPr>
              <a:t>etc</a:t>
            </a:r>
            <a:r>
              <a:rPr lang="en-GB" sz="2600" dirty="0" smtClean="0">
                <a:solidFill>
                  <a:srgbClr val="FFFF00"/>
                </a:solidFill>
                <a:latin typeface="Tahoma" pitchFamily="34" charset="0"/>
              </a:rPr>
              <a:t> Act 1974</a:t>
            </a:r>
            <a:r>
              <a:rPr lang="en-GB" sz="2600" dirty="0" smtClean="0">
                <a:solidFill>
                  <a:srgbClr val="7B9899"/>
                </a:solidFill>
              </a:rPr>
              <a:t/>
            </a:r>
            <a:br>
              <a:rPr lang="en-GB" sz="2600" dirty="0" smtClean="0">
                <a:solidFill>
                  <a:srgbClr val="7B9899"/>
                </a:solidFill>
              </a:rPr>
            </a:br>
            <a:endParaRPr lang="en-GB" sz="2600" dirty="0" smtClean="0">
              <a:solidFill>
                <a:srgbClr val="7B9899"/>
              </a:solidFill>
            </a:endParaRPr>
          </a:p>
        </p:txBody>
      </p:sp>
      <p:sp>
        <p:nvSpPr>
          <p:cNvPr id="29699" name="Rectangle 3"/>
          <p:cNvSpPr>
            <a:spLocks noGrp="1" noChangeArrowheads="1"/>
          </p:cNvSpPr>
          <p:nvPr>
            <p:ph idx="1"/>
          </p:nvPr>
        </p:nvSpPr>
        <p:spPr>
          <a:xfrm>
            <a:off x="457200" y="1600200"/>
            <a:ext cx="8435975" cy="4495800"/>
          </a:xfrm>
        </p:spPr>
        <p:txBody>
          <a:bodyPr/>
          <a:lstStyle/>
          <a:p>
            <a:pPr>
              <a:lnSpc>
                <a:spcPct val="90000"/>
              </a:lnSpc>
              <a:buFont typeface="Wingdings" pitchFamily="2" charset="2"/>
              <a:buNone/>
            </a:pPr>
            <a:r>
              <a:rPr lang="en-GB" sz="3100" dirty="0" smtClean="0">
                <a:latin typeface="Tahoma" pitchFamily="34" charset="0"/>
              </a:rPr>
              <a:t>Employers must…</a:t>
            </a:r>
          </a:p>
          <a:p>
            <a:pPr lvl="1">
              <a:lnSpc>
                <a:spcPct val="90000"/>
              </a:lnSpc>
            </a:pPr>
            <a:r>
              <a:rPr lang="en-GB" dirty="0" smtClean="0">
                <a:latin typeface="Tahoma" pitchFamily="34" charset="0"/>
              </a:rPr>
              <a:t>Safeguard health, safety and welfare</a:t>
            </a:r>
          </a:p>
          <a:p>
            <a:pPr lvl="1">
              <a:lnSpc>
                <a:spcPct val="90000"/>
              </a:lnSpc>
              <a:buFont typeface="Wingdings" pitchFamily="2" charset="2"/>
              <a:buNone/>
            </a:pPr>
            <a:r>
              <a:rPr lang="en-GB" dirty="0" smtClean="0">
                <a:latin typeface="Tahoma" pitchFamily="34" charset="0"/>
              </a:rPr>
              <a:t>of employees </a:t>
            </a:r>
          </a:p>
          <a:p>
            <a:pPr lvl="1">
              <a:lnSpc>
                <a:spcPct val="90000"/>
              </a:lnSpc>
            </a:pPr>
            <a:r>
              <a:rPr lang="en-GB" dirty="0" smtClean="0">
                <a:latin typeface="Tahoma" pitchFamily="34" charset="0"/>
              </a:rPr>
              <a:t>Provide necessary information and</a:t>
            </a:r>
          </a:p>
          <a:p>
            <a:pPr lvl="1">
              <a:lnSpc>
                <a:spcPct val="90000"/>
              </a:lnSpc>
              <a:buFont typeface="Wingdings" pitchFamily="2" charset="2"/>
              <a:buNone/>
            </a:pPr>
            <a:r>
              <a:rPr lang="en-GB" dirty="0" smtClean="0">
                <a:latin typeface="Tahoma" pitchFamily="34" charset="0"/>
              </a:rPr>
              <a:t>training</a:t>
            </a:r>
          </a:p>
          <a:p>
            <a:pPr lvl="1">
              <a:lnSpc>
                <a:spcPct val="90000"/>
              </a:lnSpc>
            </a:pPr>
            <a:r>
              <a:rPr lang="en-GB" dirty="0" smtClean="0">
                <a:latin typeface="Tahoma" pitchFamily="34" charset="0"/>
              </a:rPr>
              <a:t>Have regards for health and safety of</a:t>
            </a:r>
          </a:p>
          <a:p>
            <a:pPr lvl="1">
              <a:lnSpc>
                <a:spcPct val="90000"/>
              </a:lnSpc>
              <a:buFont typeface="Wingdings" pitchFamily="2" charset="2"/>
              <a:buNone/>
            </a:pPr>
            <a:r>
              <a:rPr lang="en-GB" dirty="0" smtClean="0">
                <a:latin typeface="Tahoma" pitchFamily="34" charset="0"/>
              </a:rPr>
              <a:t>others who may be affected by their work activity</a:t>
            </a:r>
          </a:p>
          <a:p>
            <a:pPr lvl="1">
              <a:lnSpc>
                <a:spcPct val="90000"/>
              </a:lnSpc>
            </a:pPr>
            <a:r>
              <a:rPr lang="en-GB" dirty="0" smtClean="0">
                <a:latin typeface="Tahoma" pitchFamily="34" charset="0"/>
              </a:rPr>
              <a:t>Ensure premises, plant and substances are safe to use</a:t>
            </a:r>
          </a:p>
          <a:p>
            <a:pPr>
              <a:lnSpc>
                <a:spcPct val="90000"/>
              </a:lnSpc>
            </a:pPr>
            <a:endParaRPr lang="en-GB" sz="3100" dirty="0" smtClean="0"/>
          </a:p>
        </p:txBody>
      </p:sp>
    </p:spTree>
    <p:extLst>
      <p:ext uri="{BB962C8B-B14F-4D97-AF65-F5344CB8AC3E}">
        <p14:creationId xmlns:p14="http://schemas.microsoft.com/office/powerpoint/2010/main" val="10336080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23850" y="260350"/>
            <a:ext cx="8591550" cy="792163"/>
          </a:xfrm>
        </p:spPr>
        <p:txBody>
          <a:bodyPr/>
          <a:lstStyle/>
          <a:p>
            <a:r>
              <a:rPr lang="en-GB" sz="2900" dirty="0" smtClean="0">
                <a:solidFill>
                  <a:srgbClr val="FFFF00"/>
                </a:solidFill>
                <a:latin typeface="Tahoma" pitchFamily="34" charset="0"/>
              </a:rPr>
              <a:t>Health and Safety – examples:</a:t>
            </a:r>
          </a:p>
        </p:txBody>
      </p:sp>
      <p:sp>
        <p:nvSpPr>
          <p:cNvPr id="30723" name="Rectangle 3"/>
          <p:cNvSpPr>
            <a:spLocks noGrp="1" noChangeArrowheads="1"/>
          </p:cNvSpPr>
          <p:nvPr>
            <p:ph idx="1"/>
          </p:nvPr>
        </p:nvSpPr>
        <p:spPr>
          <a:xfrm>
            <a:off x="1066800" y="1052736"/>
            <a:ext cx="7772400" cy="5163914"/>
          </a:xfrm>
        </p:spPr>
        <p:txBody>
          <a:bodyPr/>
          <a:lstStyle/>
          <a:p>
            <a:pPr>
              <a:lnSpc>
                <a:spcPct val="80000"/>
              </a:lnSpc>
            </a:pPr>
            <a:r>
              <a:rPr lang="en-GB" sz="2000" dirty="0" smtClean="0">
                <a:latin typeface="Tahoma" pitchFamily="34" charset="0"/>
              </a:rPr>
              <a:t>The First Aid Regulations 1981: place employers under a general duty to provide adequate first aid equipment and facilities.</a:t>
            </a:r>
          </a:p>
          <a:p>
            <a:pPr>
              <a:lnSpc>
                <a:spcPct val="80000"/>
              </a:lnSpc>
            </a:pPr>
            <a:endParaRPr lang="en-GB" sz="2000" dirty="0" smtClean="0">
              <a:latin typeface="Tahoma" pitchFamily="34" charset="0"/>
            </a:endParaRPr>
          </a:p>
          <a:p>
            <a:pPr>
              <a:lnSpc>
                <a:spcPct val="80000"/>
              </a:lnSpc>
            </a:pPr>
            <a:r>
              <a:rPr lang="en-GB" sz="2000" dirty="0" smtClean="0">
                <a:latin typeface="Tahoma" pitchFamily="34" charset="0"/>
              </a:rPr>
              <a:t>The Control of Substances Hazardous to Health (COSHH) Regulations 1988: to protect all employees who work with any substances hazardous to their health, by placing a requirement on their employer regarding the way in which and extent to which such substances are handled, used and controlled. The regulations apply to all workplaces, irrespective of size and nature of work.  </a:t>
            </a:r>
          </a:p>
          <a:p>
            <a:pPr>
              <a:lnSpc>
                <a:spcPct val="80000"/>
              </a:lnSpc>
            </a:pPr>
            <a:endParaRPr lang="en-GB" sz="2000" dirty="0" smtClean="0">
              <a:latin typeface="Tahoma" pitchFamily="34" charset="0"/>
            </a:endParaRPr>
          </a:p>
          <a:p>
            <a:pPr>
              <a:lnSpc>
                <a:spcPct val="80000"/>
              </a:lnSpc>
            </a:pPr>
            <a:endParaRPr lang="en-GB" sz="2000" dirty="0" smtClean="0">
              <a:latin typeface="Tahoma" pitchFamily="34" charset="0"/>
            </a:endParaRPr>
          </a:p>
          <a:p>
            <a:pPr lvl="4">
              <a:lnSpc>
                <a:spcPct val="80000"/>
              </a:lnSpc>
              <a:buFont typeface="Wingdings" pitchFamily="2" charset="2"/>
              <a:buNone/>
            </a:pPr>
            <a:r>
              <a:rPr lang="en-GB" dirty="0" smtClean="0">
                <a:latin typeface="Tahoma" pitchFamily="34" charset="0"/>
              </a:rPr>
              <a:t>				       - Torrington (2002)				</a:t>
            </a:r>
          </a:p>
        </p:txBody>
      </p:sp>
    </p:spTree>
    <p:extLst>
      <p:ext uri="{BB962C8B-B14F-4D97-AF65-F5344CB8AC3E}">
        <p14:creationId xmlns:p14="http://schemas.microsoft.com/office/powerpoint/2010/main" val="6790456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26"/>
          <p:cNvSpPr>
            <a:spLocks noGrp="1" noChangeArrowheads="1"/>
          </p:cNvSpPr>
          <p:nvPr>
            <p:ph type="title"/>
          </p:nvPr>
        </p:nvSpPr>
        <p:spPr>
          <a:xfrm>
            <a:off x="395288" y="333375"/>
            <a:ext cx="4654550" cy="719138"/>
          </a:xfrm>
        </p:spPr>
        <p:txBody>
          <a:bodyPr/>
          <a:lstStyle/>
          <a:p>
            <a:r>
              <a:rPr lang="en-GB" sz="2600" dirty="0" smtClean="0">
                <a:solidFill>
                  <a:srgbClr val="FFFF00"/>
                </a:solidFill>
                <a:latin typeface="Tahoma" pitchFamily="34" charset="0"/>
              </a:rPr>
              <a:t>Health and Safety</a:t>
            </a:r>
          </a:p>
        </p:txBody>
      </p:sp>
      <p:sp>
        <p:nvSpPr>
          <p:cNvPr id="31747" name="Rectangle 1027"/>
          <p:cNvSpPr>
            <a:spLocks noGrp="1" noChangeArrowheads="1"/>
          </p:cNvSpPr>
          <p:nvPr>
            <p:ph idx="1"/>
          </p:nvPr>
        </p:nvSpPr>
        <p:spPr>
          <a:xfrm>
            <a:off x="1066800" y="2057400"/>
            <a:ext cx="7772400" cy="4159250"/>
          </a:xfrm>
        </p:spPr>
        <p:txBody>
          <a:bodyPr/>
          <a:lstStyle/>
          <a:p>
            <a:r>
              <a:rPr lang="en-GB" sz="2100" smtClean="0">
                <a:latin typeface="Tahoma" pitchFamily="34" charset="0"/>
              </a:rPr>
              <a:t>The Health and Safety at Work Regulations 199</a:t>
            </a:r>
            <a:r>
              <a:rPr lang="en-US" sz="2100" smtClean="0">
                <a:latin typeface="Tahoma" pitchFamily="34" charset="0"/>
              </a:rPr>
              <a:t>2</a:t>
            </a:r>
            <a:r>
              <a:rPr lang="en-GB" sz="2100" smtClean="0">
                <a:latin typeface="Tahoma" pitchFamily="34" charset="0"/>
              </a:rPr>
              <a:t> require an employer to carry out a regular risk assessment of the workplace and then to put into place the necessary procedures and controls to comply with the Regulations. </a:t>
            </a:r>
          </a:p>
          <a:p>
            <a:endParaRPr lang="en-GB" sz="2600" smtClean="0">
              <a:latin typeface="Tahoma" pitchFamily="34" charset="0"/>
            </a:endParaRPr>
          </a:p>
          <a:p>
            <a:pPr lvl="4">
              <a:buFont typeface="Wingdings" pitchFamily="2" charset="2"/>
              <a:buNone/>
            </a:pPr>
            <a:r>
              <a:rPr lang="en-GB" smtClean="0">
                <a:latin typeface="Tahoma" pitchFamily="34" charset="0"/>
              </a:rPr>
              <a:t>				       - Maund (2001)				</a:t>
            </a:r>
          </a:p>
        </p:txBody>
      </p:sp>
      <p:pic>
        <p:nvPicPr>
          <p:cNvPr id="31748" name="Picture 1029" descr="health_safet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6013" y="4281488"/>
            <a:ext cx="2663825" cy="193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9" name="Picture 1031" descr="iStock_000003385187X">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6325" y="549275"/>
            <a:ext cx="18288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083383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574675" y="260350"/>
            <a:ext cx="8001000" cy="647700"/>
          </a:xfrm>
        </p:spPr>
        <p:txBody>
          <a:bodyPr/>
          <a:lstStyle/>
          <a:p>
            <a:r>
              <a:rPr lang="en-GB" sz="3000" b="1" dirty="0" smtClean="0">
                <a:solidFill>
                  <a:srgbClr val="FFFF00"/>
                </a:solidFill>
                <a:latin typeface="Tahoma" pitchFamily="34" charset="0"/>
              </a:rPr>
              <a:t>Health and Safety</a:t>
            </a:r>
            <a:r>
              <a:rPr lang="en-GB" sz="3000" dirty="0" smtClean="0">
                <a:solidFill>
                  <a:srgbClr val="FFFF00"/>
                </a:solidFill>
                <a:latin typeface="Tahoma" pitchFamily="34" charset="0"/>
              </a:rPr>
              <a:t> and Environment</a:t>
            </a:r>
          </a:p>
        </p:txBody>
      </p:sp>
      <p:sp>
        <p:nvSpPr>
          <p:cNvPr id="32771" name="Rectangle 3"/>
          <p:cNvSpPr>
            <a:spLocks noGrp="1" noChangeArrowheads="1"/>
          </p:cNvSpPr>
          <p:nvPr>
            <p:ph idx="1"/>
          </p:nvPr>
        </p:nvSpPr>
        <p:spPr>
          <a:xfrm>
            <a:off x="1066800" y="1752600"/>
            <a:ext cx="7772400" cy="4464050"/>
          </a:xfrm>
        </p:spPr>
        <p:txBody>
          <a:bodyPr/>
          <a:lstStyle/>
          <a:p>
            <a:pPr>
              <a:lnSpc>
                <a:spcPct val="90000"/>
              </a:lnSpc>
              <a:buFont typeface="Wingdings" pitchFamily="2" charset="2"/>
              <a:buNone/>
            </a:pPr>
            <a:r>
              <a:rPr lang="en-GB" sz="2600" smtClean="0">
                <a:latin typeface="Tahoma" pitchFamily="34" charset="0"/>
              </a:rPr>
              <a:t>Numerous contributors to adverse effects on employee health and safety:</a:t>
            </a:r>
          </a:p>
          <a:p>
            <a:pPr>
              <a:lnSpc>
                <a:spcPct val="90000"/>
              </a:lnSpc>
            </a:pPr>
            <a:endParaRPr lang="en-GB" sz="2600" smtClean="0">
              <a:latin typeface="Tahoma" pitchFamily="34" charset="0"/>
            </a:endParaRPr>
          </a:p>
          <a:p>
            <a:pPr lvl="1">
              <a:lnSpc>
                <a:spcPct val="90000"/>
              </a:lnSpc>
            </a:pPr>
            <a:r>
              <a:rPr lang="en-GB" sz="2700" smtClean="0">
                <a:latin typeface="Tahoma" pitchFamily="34" charset="0"/>
              </a:rPr>
              <a:t>High or low temperatures</a:t>
            </a:r>
          </a:p>
          <a:p>
            <a:pPr lvl="1">
              <a:lnSpc>
                <a:spcPct val="90000"/>
              </a:lnSpc>
            </a:pPr>
            <a:endParaRPr lang="en-GB" sz="2700" smtClean="0">
              <a:latin typeface="Tahoma" pitchFamily="34" charset="0"/>
            </a:endParaRPr>
          </a:p>
          <a:p>
            <a:pPr lvl="1">
              <a:lnSpc>
                <a:spcPct val="90000"/>
              </a:lnSpc>
            </a:pPr>
            <a:r>
              <a:rPr lang="en-GB" sz="2700" smtClean="0">
                <a:latin typeface="Tahoma" pitchFamily="34" charset="0"/>
              </a:rPr>
              <a:t>Dusty and dirty environment</a:t>
            </a:r>
          </a:p>
          <a:p>
            <a:pPr lvl="1">
              <a:lnSpc>
                <a:spcPct val="90000"/>
              </a:lnSpc>
            </a:pPr>
            <a:endParaRPr lang="en-GB" sz="2700" smtClean="0">
              <a:latin typeface="Tahoma" pitchFamily="34" charset="0"/>
            </a:endParaRPr>
          </a:p>
          <a:p>
            <a:pPr lvl="1">
              <a:lnSpc>
                <a:spcPct val="90000"/>
              </a:lnSpc>
            </a:pPr>
            <a:r>
              <a:rPr lang="en-GB" sz="2700" smtClean="0">
                <a:latin typeface="Tahoma" pitchFamily="34" charset="0"/>
              </a:rPr>
              <a:t>High noise levels</a:t>
            </a:r>
          </a:p>
          <a:p>
            <a:pPr lvl="1">
              <a:lnSpc>
                <a:spcPct val="90000"/>
              </a:lnSpc>
              <a:buFont typeface="Wingdings" pitchFamily="2" charset="2"/>
              <a:buNone/>
            </a:pPr>
            <a:endParaRPr lang="en-GB" sz="2700" smtClean="0">
              <a:latin typeface="Tahoma" pitchFamily="34" charset="0"/>
            </a:endParaRPr>
          </a:p>
          <a:p>
            <a:pPr lvl="1">
              <a:lnSpc>
                <a:spcPct val="90000"/>
              </a:lnSpc>
              <a:buFont typeface="Wingdings" pitchFamily="2" charset="2"/>
              <a:buNone/>
            </a:pPr>
            <a:r>
              <a:rPr lang="en-GB" sz="2300" smtClean="0">
                <a:latin typeface="Tahoma" pitchFamily="34" charset="0"/>
              </a:rPr>
              <a:t>			</a:t>
            </a:r>
            <a:r>
              <a:rPr lang="en-GB" sz="1900" smtClean="0">
                <a:latin typeface="Tahoma" pitchFamily="34" charset="0"/>
              </a:rPr>
              <a:t>	                                         - Maund (2001</a:t>
            </a:r>
            <a:r>
              <a:rPr lang="en-GB" sz="1900" smtClean="0"/>
              <a:t>)</a:t>
            </a:r>
            <a:endParaRPr lang="en-GB" sz="2300" smtClean="0"/>
          </a:p>
        </p:txBody>
      </p:sp>
      <p:pic>
        <p:nvPicPr>
          <p:cNvPr id="32772" name="Picture 5" descr="health">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0525" y="2781300"/>
            <a:ext cx="1795463"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18563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065213" y="439738"/>
            <a:ext cx="7416800" cy="520700"/>
          </a:xfrm>
        </p:spPr>
        <p:txBody>
          <a:bodyPr/>
          <a:lstStyle/>
          <a:p>
            <a:r>
              <a:rPr lang="en-GB" sz="2600" dirty="0" smtClean="0">
                <a:solidFill>
                  <a:srgbClr val="FFFF00"/>
                </a:solidFill>
                <a:latin typeface="Tahoma" pitchFamily="34" charset="0"/>
              </a:rPr>
              <a:t>Health and Safety</a:t>
            </a:r>
          </a:p>
        </p:txBody>
      </p:sp>
      <p:sp>
        <p:nvSpPr>
          <p:cNvPr id="23555" name="Rectangle 3"/>
          <p:cNvSpPr>
            <a:spLocks noGrp="1" noChangeArrowheads="1"/>
          </p:cNvSpPr>
          <p:nvPr>
            <p:ph idx="1"/>
          </p:nvPr>
        </p:nvSpPr>
        <p:spPr>
          <a:xfrm>
            <a:off x="1042988" y="1628775"/>
            <a:ext cx="7681912" cy="4464050"/>
          </a:xfrm>
        </p:spPr>
        <p:txBody>
          <a:bodyPr>
            <a:normAutofit lnSpcReduction="10000"/>
          </a:bodyPr>
          <a:lstStyle/>
          <a:p>
            <a:pPr marL="274320" indent="-274320" fontAlgn="auto">
              <a:lnSpc>
                <a:spcPct val="90000"/>
              </a:lnSpc>
              <a:spcAft>
                <a:spcPts val="0"/>
              </a:spcAft>
              <a:buFont typeface="Wingdings" pitchFamily="2" charset="2"/>
              <a:buNone/>
              <a:defRPr/>
            </a:pPr>
            <a:r>
              <a:rPr lang="en-GB" sz="1700" b="1" dirty="0" smtClean="0">
                <a:latin typeface="Tahoma" pitchFamily="34" charset="0"/>
              </a:rPr>
              <a:t>What employers MUST do</a:t>
            </a:r>
          </a:p>
          <a:p>
            <a:pPr marL="548640" lvl="1" indent="-274320" fontAlgn="auto">
              <a:lnSpc>
                <a:spcPct val="90000"/>
              </a:lnSpc>
              <a:spcAft>
                <a:spcPts val="0"/>
              </a:spcAft>
              <a:buFont typeface="Wingdings"/>
              <a:buChar char=""/>
              <a:defRPr/>
            </a:pPr>
            <a:endParaRPr lang="en-GB" sz="1700" b="1" dirty="0" smtClean="0">
              <a:latin typeface="Tahoma" pitchFamily="34" charset="0"/>
            </a:endParaRPr>
          </a:p>
          <a:p>
            <a:pPr marL="548640" lvl="1" indent="-274320" fontAlgn="auto">
              <a:lnSpc>
                <a:spcPct val="90000"/>
              </a:lnSpc>
              <a:spcAft>
                <a:spcPts val="0"/>
              </a:spcAft>
              <a:buFont typeface="Wingdings"/>
              <a:buChar char=""/>
              <a:defRPr/>
            </a:pPr>
            <a:r>
              <a:rPr lang="en-GB" sz="1700" b="1" dirty="0" smtClean="0">
                <a:latin typeface="Tahoma" pitchFamily="34" charset="0"/>
              </a:rPr>
              <a:t>Assess all potential risks to employees and others within the workplace;</a:t>
            </a:r>
          </a:p>
          <a:p>
            <a:pPr marL="548640" lvl="1" indent="-274320" fontAlgn="auto">
              <a:lnSpc>
                <a:spcPct val="90000"/>
              </a:lnSpc>
              <a:spcAft>
                <a:spcPts val="0"/>
              </a:spcAft>
              <a:buFont typeface="Wingdings"/>
              <a:buChar char=""/>
              <a:defRPr/>
            </a:pPr>
            <a:endParaRPr lang="en-GB" sz="1700" b="1" dirty="0" smtClean="0">
              <a:latin typeface="Tahoma" pitchFamily="34" charset="0"/>
            </a:endParaRPr>
          </a:p>
          <a:p>
            <a:pPr marL="548640" lvl="1" indent="-274320" fontAlgn="auto">
              <a:lnSpc>
                <a:spcPct val="90000"/>
              </a:lnSpc>
              <a:spcAft>
                <a:spcPts val="0"/>
              </a:spcAft>
              <a:buFont typeface="Wingdings"/>
              <a:buChar char=""/>
              <a:defRPr/>
            </a:pPr>
            <a:r>
              <a:rPr lang="en-GB" sz="1700" b="1" dirty="0" smtClean="0">
                <a:latin typeface="Tahoma" pitchFamily="34" charset="0"/>
              </a:rPr>
              <a:t>Do all they can minimise risks by, for example: </a:t>
            </a:r>
          </a:p>
          <a:p>
            <a:pPr marL="822960" lvl="2" fontAlgn="auto">
              <a:lnSpc>
                <a:spcPct val="90000"/>
              </a:lnSpc>
              <a:spcAft>
                <a:spcPts val="0"/>
              </a:spcAft>
              <a:buClr>
                <a:schemeClr val="accent3"/>
              </a:buClr>
              <a:buFont typeface="Wingdings 2"/>
              <a:buChar char=""/>
              <a:defRPr/>
            </a:pPr>
            <a:r>
              <a:rPr lang="en-GB" sz="1800" b="1" dirty="0" smtClean="0">
                <a:latin typeface="Tahoma" pitchFamily="34" charset="0"/>
              </a:rPr>
              <a:t>Improving maintenance</a:t>
            </a:r>
          </a:p>
          <a:p>
            <a:pPr marL="822960" lvl="2" fontAlgn="auto">
              <a:lnSpc>
                <a:spcPct val="90000"/>
              </a:lnSpc>
              <a:spcAft>
                <a:spcPts val="0"/>
              </a:spcAft>
              <a:buClr>
                <a:schemeClr val="accent3"/>
              </a:buClr>
              <a:buFont typeface="Wingdings 2"/>
              <a:buChar char=""/>
              <a:defRPr/>
            </a:pPr>
            <a:r>
              <a:rPr lang="en-GB" sz="1800" b="1" dirty="0" smtClean="0">
                <a:latin typeface="Tahoma" pitchFamily="34" charset="0"/>
              </a:rPr>
              <a:t>Training staff to use equipment correctly</a:t>
            </a:r>
          </a:p>
          <a:p>
            <a:pPr marL="822960" lvl="2" fontAlgn="auto">
              <a:lnSpc>
                <a:spcPct val="90000"/>
              </a:lnSpc>
              <a:spcAft>
                <a:spcPts val="0"/>
              </a:spcAft>
              <a:buClr>
                <a:schemeClr val="accent3"/>
              </a:buClr>
              <a:buFont typeface="Wingdings 2"/>
              <a:buChar char=""/>
              <a:defRPr/>
            </a:pPr>
            <a:r>
              <a:rPr lang="en-GB" sz="1800" b="1" dirty="0" smtClean="0">
                <a:latin typeface="Tahoma" pitchFamily="34" charset="0"/>
              </a:rPr>
              <a:t>Replacing old machinery</a:t>
            </a:r>
          </a:p>
          <a:p>
            <a:pPr marL="822960" lvl="2" fontAlgn="auto">
              <a:lnSpc>
                <a:spcPct val="90000"/>
              </a:lnSpc>
              <a:spcAft>
                <a:spcPts val="0"/>
              </a:spcAft>
              <a:buClr>
                <a:schemeClr val="accent3"/>
              </a:buClr>
              <a:buFont typeface="Wingdings 2"/>
              <a:buChar char=""/>
              <a:defRPr/>
            </a:pPr>
            <a:r>
              <a:rPr lang="en-GB" sz="1800" b="1" dirty="0" smtClean="0">
                <a:latin typeface="Tahoma" pitchFamily="34" charset="0"/>
              </a:rPr>
              <a:t>Supervising staff effectively</a:t>
            </a:r>
          </a:p>
          <a:p>
            <a:pPr marL="548640" lvl="1" indent="-274320" fontAlgn="auto">
              <a:lnSpc>
                <a:spcPct val="90000"/>
              </a:lnSpc>
              <a:spcAft>
                <a:spcPts val="0"/>
              </a:spcAft>
              <a:buFont typeface="Wingdings"/>
              <a:buChar char=""/>
              <a:defRPr/>
            </a:pPr>
            <a:endParaRPr lang="en-GB" sz="1700" b="1" dirty="0" smtClean="0">
              <a:latin typeface="Tahoma" pitchFamily="34" charset="0"/>
            </a:endParaRPr>
          </a:p>
          <a:p>
            <a:pPr marL="548640" lvl="1" indent="-274320" fontAlgn="auto">
              <a:lnSpc>
                <a:spcPct val="90000"/>
              </a:lnSpc>
              <a:spcAft>
                <a:spcPts val="0"/>
              </a:spcAft>
              <a:buFont typeface="Wingdings"/>
              <a:buChar char=""/>
              <a:defRPr/>
            </a:pPr>
            <a:r>
              <a:rPr lang="en-GB" sz="1700" b="1" dirty="0" smtClean="0">
                <a:latin typeface="Tahoma" pitchFamily="34" charset="0"/>
              </a:rPr>
              <a:t>Regularly and frequently</a:t>
            </a:r>
          </a:p>
          <a:p>
            <a:pPr marL="822960" lvl="2" fontAlgn="auto">
              <a:lnSpc>
                <a:spcPct val="90000"/>
              </a:lnSpc>
              <a:spcAft>
                <a:spcPts val="0"/>
              </a:spcAft>
              <a:buClr>
                <a:schemeClr val="accent3"/>
              </a:buClr>
              <a:buFont typeface="Wingdings 2"/>
              <a:buChar char=""/>
              <a:defRPr/>
            </a:pPr>
            <a:r>
              <a:rPr lang="en-GB" sz="1800" b="1" dirty="0" smtClean="0">
                <a:latin typeface="Tahoma" pitchFamily="34" charset="0"/>
              </a:rPr>
              <a:t>Monitor</a:t>
            </a:r>
          </a:p>
          <a:p>
            <a:pPr marL="822960" lvl="2" fontAlgn="auto">
              <a:lnSpc>
                <a:spcPct val="90000"/>
              </a:lnSpc>
              <a:spcAft>
                <a:spcPts val="0"/>
              </a:spcAft>
              <a:buClr>
                <a:schemeClr val="accent3"/>
              </a:buClr>
              <a:buFont typeface="Wingdings 2"/>
              <a:buChar char=""/>
              <a:defRPr/>
            </a:pPr>
            <a:r>
              <a:rPr lang="en-GB" sz="1800" b="1" dirty="0" smtClean="0">
                <a:latin typeface="Tahoma" pitchFamily="34" charset="0"/>
              </a:rPr>
              <a:t>Review</a:t>
            </a:r>
          </a:p>
          <a:p>
            <a:pPr marL="822960" lvl="2" fontAlgn="auto">
              <a:lnSpc>
                <a:spcPct val="90000"/>
              </a:lnSpc>
              <a:spcAft>
                <a:spcPts val="0"/>
              </a:spcAft>
              <a:buClr>
                <a:schemeClr val="accent3"/>
              </a:buClr>
              <a:buFont typeface="Wingdings 2"/>
              <a:buChar char=""/>
              <a:defRPr/>
            </a:pPr>
            <a:r>
              <a:rPr lang="en-GB" sz="1800" b="1" dirty="0" smtClean="0">
                <a:latin typeface="Tahoma" pitchFamily="34" charset="0"/>
              </a:rPr>
              <a:t>Improve</a:t>
            </a:r>
            <a:r>
              <a:rPr lang="en-US" sz="1800" b="1" dirty="0" smtClean="0">
                <a:latin typeface="Tahoma" pitchFamily="34" charset="0"/>
              </a:rPr>
              <a:t> ………………….H</a:t>
            </a:r>
            <a:r>
              <a:rPr lang="en-GB" sz="1800" b="1" dirty="0" err="1" smtClean="0">
                <a:latin typeface="Tahoma" pitchFamily="34" charset="0"/>
              </a:rPr>
              <a:t>ealth</a:t>
            </a:r>
            <a:r>
              <a:rPr lang="en-GB" sz="1800" b="1" dirty="0" smtClean="0">
                <a:latin typeface="Tahoma" pitchFamily="34" charset="0"/>
              </a:rPr>
              <a:t> and safety standards</a:t>
            </a:r>
          </a:p>
          <a:p>
            <a:pPr marL="822960" lvl="2" fontAlgn="auto">
              <a:lnSpc>
                <a:spcPct val="90000"/>
              </a:lnSpc>
              <a:spcAft>
                <a:spcPts val="0"/>
              </a:spcAft>
              <a:buClr>
                <a:schemeClr val="accent3"/>
              </a:buClr>
              <a:buFont typeface="Wingdings" pitchFamily="2" charset="2"/>
              <a:buNone/>
              <a:defRPr/>
            </a:pPr>
            <a:r>
              <a:rPr lang="en-GB" sz="1600" dirty="0" smtClean="0">
                <a:latin typeface="Tahoma" pitchFamily="34" charset="0"/>
              </a:rPr>
              <a:t>				</a:t>
            </a:r>
            <a:r>
              <a:rPr lang="en-GB" sz="1400" dirty="0" smtClean="0">
                <a:latin typeface="Tahoma" pitchFamily="34" charset="0"/>
              </a:rPr>
              <a:t>	             </a:t>
            </a:r>
            <a:r>
              <a:rPr lang="en-GB" sz="1800" dirty="0" smtClean="0">
                <a:latin typeface="Tahoma" pitchFamily="34" charset="0"/>
              </a:rPr>
              <a:t>- </a:t>
            </a:r>
            <a:r>
              <a:rPr lang="en-GB" sz="1800" dirty="0" err="1" smtClean="0">
                <a:latin typeface="Tahoma" pitchFamily="34" charset="0"/>
              </a:rPr>
              <a:t>Maund</a:t>
            </a:r>
            <a:r>
              <a:rPr lang="en-GB" sz="1800" dirty="0" smtClean="0">
                <a:latin typeface="Tahoma" pitchFamily="34" charset="0"/>
              </a:rPr>
              <a:t> (2001)</a:t>
            </a:r>
          </a:p>
        </p:txBody>
      </p:sp>
    </p:spTree>
    <p:extLst>
      <p:ext uri="{BB962C8B-B14F-4D97-AF65-F5344CB8AC3E}">
        <p14:creationId xmlns:p14="http://schemas.microsoft.com/office/powerpoint/2010/main" val="13821004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585788" y="381000"/>
            <a:ext cx="7851775" cy="520700"/>
          </a:xfrm>
        </p:spPr>
        <p:txBody>
          <a:bodyPr/>
          <a:lstStyle/>
          <a:p>
            <a:r>
              <a:rPr lang="en-GB" sz="2600" dirty="0" smtClean="0">
                <a:solidFill>
                  <a:srgbClr val="FFFF00"/>
                </a:solidFill>
                <a:latin typeface="Tahoma" pitchFamily="34" charset="0"/>
              </a:rPr>
              <a:t>Health and Safety</a:t>
            </a:r>
          </a:p>
        </p:txBody>
      </p:sp>
      <p:sp>
        <p:nvSpPr>
          <p:cNvPr id="24579" name="Rectangle 3"/>
          <p:cNvSpPr>
            <a:spLocks noGrp="1" noChangeArrowheads="1"/>
          </p:cNvSpPr>
          <p:nvPr>
            <p:ph idx="1"/>
          </p:nvPr>
        </p:nvSpPr>
        <p:spPr>
          <a:xfrm>
            <a:off x="1042988" y="1557338"/>
            <a:ext cx="7772400" cy="4175125"/>
          </a:xfrm>
        </p:spPr>
        <p:txBody>
          <a:bodyPr>
            <a:normAutofit lnSpcReduction="10000"/>
          </a:bodyPr>
          <a:lstStyle/>
          <a:p>
            <a:pPr marL="274320" indent="-274320" fontAlgn="auto">
              <a:lnSpc>
                <a:spcPct val="90000"/>
              </a:lnSpc>
              <a:spcAft>
                <a:spcPts val="0"/>
              </a:spcAft>
              <a:buFont typeface="Wingdings" pitchFamily="2" charset="2"/>
              <a:buNone/>
              <a:defRPr/>
            </a:pPr>
            <a:r>
              <a:rPr lang="en-GB" sz="1700" b="1" dirty="0" smtClean="0">
                <a:latin typeface="Tahoma" pitchFamily="34" charset="0"/>
              </a:rPr>
              <a:t>What employers CAN do</a:t>
            </a:r>
          </a:p>
          <a:p>
            <a:pPr marL="548640" lvl="1" indent="-274320" fontAlgn="auto">
              <a:lnSpc>
                <a:spcPct val="90000"/>
              </a:lnSpc>
              <a:spcAft>
                <a:spcPts val="0"/>
              </a:spcAft>
              <a:buFont typeface="Wingdings"/>
              <a:buChar char=""/>
              <a:defRPr/>
            </a:pPr>
            <a:endParaRPr lang="en-GB" sz="1700" b="1" dirty="0" smtClean="0">
              <a:latin typeface="Tahoma" pitchFamily="34" charset="0"/>
            </a:endParaRPr>
          </a:p>
          <a:p>
            <a:pPr marL="548640" lvl="1" indent="-274320" fontAlgn="auto">
              <a:lnSpc>
                <a:spcPct val="90000"/>
              </a:lnSpc>
              <a:spcAft>
                <a:spcPts val="0"/>
              </a:spcAft>
              <a:buFont typeface="Wingdings"/>
              <a:buChar char=""/>
              <a:defRPr/>
            </a:pPr>
            <a:r>
              <a:rPr lang="en-GB" sz="1700" b="1" dirty="0" smtClean="0">
                <a:latin typeface="Tahoma" pitchFamily="34" charset="0"/>
              </a:rPr>
              <a:t>Provide adequate and appropriate resources for the health and safety of employees and others</a:t>
            </a:r>
          </a:p>
          <a:p>
            <a:pPr marL="548640" lvl="1" indent="-274320" fontAlgn="auto">
              <a:lnSpc>
                <a:spcPct val="90000"/>
              </a:lnSpc>
              <a:spcAft>
                <a:spcPts val="0"/>
              </a:spcAft>
              <a:buFont typeface="Wingdings"/>
              <a:buChar char=""/>
              <a:defRPr/>
            </a:pPr>
            <a:endParaRPr lang="en-GB" sz="1700" b="1" dirty="0" smtClean="0">
              <a:latin typeface="Tahoma" pitchFamily="34" charset="0"/>
            </a:endParaRPr>
          </a:p>
          <a:p>
            <a:pPr marL="548640" lvl="1" indent="-274320" fontAlgn="auto">
              <a:lnSpc>
                <a:spcPct val="90000"/>
              </a:lnSpc>
              <a:spcAft>
                <a:spcPts val="0"/>
              </a:spcAft>
              <a:buFont typeface="Wingdings"/>
              <a:buChar char=""/>
              <a:defRPr/>
            </a:pPr>
            <a:r>
              <a:rPr lang="en-GB" sz="1700" b="1" dirty="0" smtClean="0">
                <a:latin typeface="Tahoma" pitchFamily="34" charset="0"/>
              </a:rPr>
              <a:t>Fully support all health and safety standards</a:t>
            </a:r>
          </a:p>
          <a:p>
            <a:pPr marL="548640" lvl="1" indent="-274320" fontAlgn="auto">
              <a:lnSpc>
                <a:spcPct val="90000"/>
              </a:lnSpc>
              <a:spcAft>
                <a:spcPts val="0"/>
              </a:spcAft>
              <a:buFont typeface="Wingdings"/>
              <a:buChar char=""/>
              <a:defRPr/>
            </a:pPr>
            <a:endParaRPr lang="en-GB" sz="1700" b="1" dirty="0" smtClean="0">
              <a:latin typeface="Tahoma" pitchFamily="34" charset="0"/>
            </a:endParaRPr>
          </a:p>
          <a:p>
            <a:pPr marL="548640" lvl="1" indent="-274320" fontAlgn="auto">
              <a:lnSpc>
                <a:spcPct val="90000"/>
              </a:lnSpc>
              <a:spcAft>
                <a:spcPts val="0"/>
              </a:spcAft>
              <a:buFont typeface="Wingdings"/>
              <a:buChar char=""/>
              <a:defRPr/>
            </a:pPr>
            <a:r>
              <a:rPr lang="en-GB" sz="1700" b="1" dirty="0" smtClean="0">
                <a:latin typeface="Tahoma" pitchFamily="34" charset="0"/>
              </a:rPr>
              <a:t>Use specialists to help in the initiation and development of health and safety policies</a:t>
            </a:r>
          </a:p>
          <a:p>
            <a:pPr marL="548640" lvl="1" indent="-274320" fontAlgn="auto">
              <a:lnSpc>
                <a:spcPct val="90000"/>
              </a:lnSpc>
              <a:spcAft>
                <a:spcPts val="0"/>
              </a:spcAft>
              <a:buFont typeface="Wingdings"/>
              <a:buChar char=""/>
              <a:defRPr/>
            </a:pPr>
            <a:endParaRPr lang="en-GB" sz="1700" b="1" dirty="0" smtClean="0">
              <a:latin typeface="Tahoma" pitchFamily="34" charset="0"/>
            </a:endParaRPr>
          </a:p>
          <a:p>
            <a:pPr marL="548640" lvl="1" indent="-274320" fontAlgn="auto">
              <a:lnSpc>
                <a:spcPct val="90000"/>
              </a:lnSpc>
              <a:spcAft>
                <a:spcPts val="0"/>
              </a:spcAft>
              <a:buFont typeface="Wingdings"/>
              <a:buChar char=""/>
              <a:defRPr/>
            </a:pPr>
            <a:r>
              <a:rPr lang="en-GB" sz="1700" b="1" dirty="0" smtClean="0">
                <a:latin typeface="Tahoma" pitchFamily="34" charset="0"/>
              </a:rPr>
              <a:t>Make sure that all managers and supervisors are aware of their health and safety responsibilities </a:t>
            </a:r>
          </a:p>
          <a:p>
            <a:pPr marL="548640" lvl="1" indent="-274320" fontAlgn="auto">
              <a:lnSpc>
                <a:spcPct val="90000"/>
              </a:lnSpc>
              <a:spcAft>
                <a:spcPts val="0"/>
              </a:spcAft>
              <a:buFont typeface="Wingdings"/>
              <a:buChar char=""/>
              <a:defRPr/>
            </a:pPr>
            <a:endParaRPr lang="en-GB" sz="1700" b="1" dirty="0" smtClean="0">
              <a:latin typeface="Tahoma" pitchFamily="34" charset="0"/>
            </a:endParaRPr>
          </a:p>
          <a:p>
            <a:pPr marL="548640" lvl="1" indent="-274320" fontAlgn="auto">
              <a:lnSpc>
                <a:spcPct val="90000"/>
              </a:lnSpc>
              <a:spcAft>
                <a:spcPts val="0"/>
              </a:spcAft>
              <a:buFont typeface="Wingdings"/>
              <a:buChar char=""/>
              <a:defRPr/>
            </a:pPr>
            <a:r>
              <a:rPr lang="en-GB" sz="1700" b="1" dirty="0" smtClean="0">
                <a:latin typeface="Tahoma" pitchFamily="34" charset="0"/>
              </a:rPr>
              <a:t>Ensure that when making organisational decisions, health and safety is included </a:t>
            </a:r>
          </a:p>
          <a:p>
            <a:pPr marL="548640" lvl="1" indent="-274320" fontAlgn="auto">
              <a:lnSpc>
                <a:spcPct val="90000"/>
              </a:lnSpc>
              <a:spcAft>
                <a:spcPts val="0"/>
              </a:spcAft>
              <a:buFont typeface="Wingdings" pitchFamily="2" charset="2"/>
              <a:buNone/>
              <a:defRPr/>
            </a:pPr>
            <a:r>
              <a:rPr lang="en-GB" sz="1700" dirty="0" smtClean="0">
                <a:latin typeface="Tahoma" pitchFamily="34" charset="0"/>
              </a:rPr>
              <a:t>            			</a:t>
            </a:r>
            <a:r>
              <a:rPr lang="en-GB" sz="1500" dirty="0" smtClean="0">
                <a:latin typeface="Tahoma" pitchFamily="34" charset="0"/>
              </a:rPr>
              <a:t>	             - </a:t>
            </a:r>
            <a:r>
              <a:rPr lang="en-GB" sz="1500" dirty="0" err="1" smtClean="0">
                <a:latin typeface="Tahoma" pitchFamily="34" charset="0"/>
              </a:rPr>
              <a:t>Maund</a:t>
            </a:r>
            <a:r>
              <a:rPr lang="en-GB" sz="1500" dirty="0" smtClean="0">
                <a:latin typeface="Tahoma" pitchFamily="34" charset="0"/>
              </a:rPr>
              <a:t> (2001)</a:t>
            </a:r>
            <a:endParaRPr lang="en-GB" sz="1700" dirty="0" smtClean="0">
              <a:latin typeface="Tahoma" pitchFamily="34" charset="0"/>
            </a:endParaRPr>
          </a:p>
        </p:txBody>
      </p:sp>
    </p:spTree>
    <p:extLst>
      <p:ext uri="{BB962C8B-B14F-4D97-AF65-F5344CB8AC3E}">
        <p14:creationId xmlns:p14="http://schemas.microsoft.com/office/powerpoint/2010/main" val="7564060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574675" y="260350"/>
            <a:ext cx="8001000" cy="720725"/>
          </a:xfrm>
        </p:spPr>
        <p:txBody>
          <a:bodyPr/>
          <a:lstStyle/>
          <a:p>
            <a:r>
              <a:rPr lang="en-GB" sz="2100" dirty="0" smtClean="0">
                <a:solidFill>
                  <a:srgbClr val="FFFF00"/>
                </a:solidFill>
                <a:latin typeface="Tahoma" pitchFamily="34" charset="0"/>
              </a:rPr>
              <a:t>Rights for workers assigned for short working times abroad</a:t>
            </a:r>
          </a:p>
        </p:txBody>
      </p:sp>
      <p:sp>
        <p:nvSpPr>
          <p:cNvPr id="35843" name="Rectangle 3"/>
          <p:cNvSpPr>
            <a:spLocks noGrp="1" noChangeArrowheads="1"/>
          </p:cNvSpPr>
          <p:nvPr>
            <p:ph idx="1"/>
          </p:nvPr>
        </p:nvSpPr>
        <p:spPr>
          <a:xfrm>
            <a:off x="1066800" y="1752600"/>
            <a:ext cx="7772400" cy="4464050"/>
          </a:xfrm>
        </p:spPr>
        <p:txBody>
          <a:bodyPr/>
          <a:lstStyle/>
          <a:p>
            <a:pPr>
              <a:lnSpc>
                <a:spcPct val="90000"/>
              </a:lnSpc>
              <a:buFont typeface="Wingdings" pitchFamily="2" charset="2"/>
              <a:buNone/>
            </a:pPr>
            <a:r>
              <a:rPr lang="en-GB" sz="1900" smtClean="0">
                <a:latin typeface="Tahoma" pitchFamily="34" charset="0"/>
              </a:rPr>
              <a:t>Key areas for consideration when sending workers overseas 	</a:t>
            </a:r>
          </a:p>
          <a:p>
            <a:pPr lvl="1">
              <a:lnSpc>
                <a:spcPct val="90000"/>
              </a:lnSpc>
            </a:pPr>
            <a:endParaRPr lang="en-GB" sz="1800" smtClean="0">
              <a:latin typeface="Tahoma" pitchFamily="34" charset="0"/>
            </a:endParaRPr>
          </a:p>
          <a:p>
            <a:pPr lvl="1">
              <a:lnSpc>
                <a:spcPct val="90000"/>
              </a:lnSpc>
            </a:pPr>
            <a:r>
              <a:rPr lang="en-GB" sz="1800" smtClean="0">
                <a:latin typeface="Tahoma" pitchFamily="34" charset="0"/>
              </a:rPr>
              <a:t>Pay: are any adjustments required because of a higher cost of  living in the host country? If so, a percentage pay rise or help with direct costs should be forthcoming</a:t>
            </a:r>
          </a:p>
          <a:p>
            <a:pPr lvl="1">
              <a:lnSpc>
                <a:spcPct val="90000"/>
              </a:lnSpc>
            </a:pPr>
            <a:endParaRPr lang="en-GB" sz="1800" smtClean="0">
              <a:latin typeface="Tahoma" pitchFamily="34" charset="0"/>
            </a:endParaRPr>
          </a:p>
          <a:p>
            <a:pPr lvl="1">
              <a:lnSpc>
                <a:spcPct val="90000"/>
              </a:lnSpc>
            </a:pPr>
            <a:r>
              <a:rPr lang="en-GB" sz="1800" smtClean="0">
                <a:latin typeface="Tahoma" pitchFamily="34" charset="0"/>
              </a:rPr>
              <a:t>Culture: this includes the change in language, method of doing business, etc. proper training should be conducted</a:t>
            </a:r>
          </a:p>
          <a:p>
            <a:pPr lvl="1">
              <a:lnSpc>
                <a:spcPct val="90000"/>
              </a:lnSpc>
            </a:pPr>
            <a:endParaRPr lang="en-GB" sz="1800" smtClean="0">
              <a:latin typeface="Tahoma" pitchFamily="34" charset="0"/>
            </a:endParaRPr>
          </a:p>
          <a:p>
            <a:pPr lvl="1">
              <a:lnSpc>
                <a:spcPct val="90000"/>
              </a:lnSpc>
            </a:pPr>
            <a:r>
              <a:rPr lang="en-GB" sz="1800" smtClean="0">
                <a:latin typeface="Tahoma" pitchFamily="34" charset="0"/>
              </a:rPr>
              <a:t>Family: what are the potential difficulties regarding the spouse and children related to local customs and education?</a:t>
            </a:r>
          </a:p>
          <a:p>
            <a:pPr lvl="1">
              <a:lnSpc>
                <a:spcPct val="90000"/>
              </a:lnSpc>
              <a:buFont typeface="Wingdings" pitchFamily="2" charset="2"/>
              <a:buNone/>
            </a:pPr>
            <a:r>
              <a:rPr lang="en-GB" sz="1800" smtClean="0">
                <a:latin typeface="Tahoma" pitchFamily="34" charset="0"/>
              </a:rPr>
              <a:t>					</a:t>
            </a:r>
            <a:r>
              <a:rPr lang="en-GB" sz="1700" smtClean="0">
                <a:latin typeface="Tahoma" pitchFamily="34" charset="0"/>
              </a:rPr>
              <a:t>	            </a:t>
            </a:r>
          </a:p>
          <a:p>
            <a:pPr lvl="1">
              <a:lnSpc>
                <a:spcPct val="90000"/>
              </a:lnSpc>
              <a:buFont typeface="Wingdings" pitchFamily="2" charset="2"/>
              <a:buNone/>
            </a:pPr>
            <a:r>
              <a:rPr lang="en-GB" sz="1700" smtClean="0">
                <a:latin typeface="Tahoma" pitchFamily="34" charset="0"/>
              </a:rPr>
              <a:t>							     - Maund (2001)</a:t>
            </a:r>
          </a:p>
        </p:txBody>
      </p:sp>
    </p:spTree>
    <p:extLst>
      <p:ext uri="{BB962C8B-B14F-4D97-AF65-F5344CB8AC3E}">
        <p14:creationId xmlns:p14="http://schemas.microsoft.com/office/powerpoint/2010/main" val="14013512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574675" y="260350"/>
            <a:ext cx="8001000" cy="720725"/>
          </a:xfrm>
        </p:spPr>
        <p:txBody>
          <a:bodyPr/>
          <a:lstStyle/>
          <a:p>
            <a:r>
              <a:rPr lang="en-GB" sz="2100" dirty="0" smtClean="0">
                <a:solidFill>
                  <a:srgbClr val="FFFF00"/>
                </a:solidFill>
                <a:latin typeface="Tahoma" pitchFamily="34" charset="0"/>
              </a:rPr>
              <a:t>Rights for workers assigned for short working times abroad</a:t>
            </a:r>
          </a:p>
        </p:txBody>
      </p:sp>
      <p:sp>
        <p:nvSpPr>
          <p:cNvPr id="36867" name="Rectangle 3"/>
          <p:cNvSpPr>
            <a:spLocks noGrp="1" noChangeArrowheads="1"/>
          </p:cNvSpPr>
          <p:nvPr>
            <p:ph idx="1"/>
          </p:nvPr>
        </p:nvSpPr>
        <p:spPr>
          <a:xfrm>
            <a:off x="1066800" y="1752600"/>
            <a:ext cx="7772400" cy="4464050"/>
          </a:xfrm>
        </p:spPr>
        <p:txBody>
          <a:bodyPr/>
          <a:lstStyle/>
          <a:p>
            <a:pPr>
              <a:lnSpc>
                <a:spcPct val="90000"/>
              </a:lnSpc>
              <a:buFont typeface="Wingdings" pitchFamily="2" charset="2"/>
              <a:buNone/>
            </a:pPr>
            <a:r>
              <a:rPr lang="en-GB" sz="1900" smtClean="0">
                <a:latin typeface="Tahoma" pitchFamily="34" charset="0"/>
              </a:rPr>
              <a:t>Key areas for consideration when sending workers overseas 	</a:t>
            </a:r>
          </a:p>
          <a:p>
            <a:pPr lvl="1">
              <a:lnSpc>
                <a:spcPct val="90000"/>
              </a:lnSpc>
            </a:pPr>
            <a:endParaRPr lang="en-GB" sz="1800" smtClean="0">
              <a:latin typeface="Tahoma" pitchFamily="34" charset="0"/>
            </a:endParaRPr>
          </a:p>
          <a:p>
            <a:pPr lvl="1">
              <a:lnSpc>
                <a:spcPct val="90000"/>
              </a:lnSpc>
            </a:pPr>
            <a:r>
              <a:rPr lang="en-GB" sz="1800" smtClean="0">
                <a:latin typeface="Tahoma" pitchFamily="34" charset="0"/>
              </a:rPr>
              <a:t>Health: are there any particular health risks? How to deal with them?</a:t>
            </a:r>
          </a:p>
          <a:p>
            <a:pPr lvl="1">
              <a:lnSpc>
                <a:spcPct val="90000"/>
              </a:lnSpc>
            </a:pPr>
            <a:endParaRPr lang="en-GB" sz="1800" smtClean="0">
              <a:latin typeface="Tahoma" pitchFamily="34" charset="0"/>
            </a:endParaRPr>
          </a:p>
          <a:p>
            <a:pPr lvl="1">
              <a:lnSpc>
                <a:spcPct val="90000"/>
              </a:lnSpc>
            </a:pPr>
            <a:r>
              <a:rPr lang="en-GB" sz="1800" smtClean="0">
                <a:latin typeface="Tahoma" pitchFamily="34" charset="0"/>
              </a:rPr>
              <a:t>Safety: are there any particular dangers? What can be done to counteract these difficulties?</a:t>
            </a:r>
          </a:p>
          <a:p>
            <a:pPr lvl="1">
              <a:lnSpc>
                <a:spcPct val="90000"/>
              </a:lnSpc>
            </a:pPr>
            <a:endParaRPr lang="en-GB" sz="1800" smtClean="0">
              <a:latin typeface="Tahoma" pitchFamily="34" charset="0"/>
            </a:endParaRPr>
          </a:p>
          <a:p>
            <a:pPr lvl="1">
              <a:lnSpc>
                <a:spcPct val="90000"/>
              </a:lnSpc>
            </a:pPr>
            <a:r>
              <a:rPr lang="en-GB" sz="1800" smtClean="0">
                <a:latin typeface="Tahoma" pitchFamily="34" charset="0"/>
              </a:rPr>
              <a:t>Social contact: what can be done to support the worker in her/his new environment so that s/he does not become isolated?</a:t>
            </a:r>
          </a:p>
          <a:p>
            <a:pPr lvl="1">
              <a:lnSpc>
                <a:spcPct val="90000"/>
              </a:lnSpc>
              <a:buFont typeface="Wingdings" pitchFamily="2" charset="2"/>
              <a:buNone/>
            </a:pPr>
            <a:r>
              <a:rPr lang="en-GB" sz="1800" smtClean="0">
                <a:latin typeface="Tahoma" pitchFamily="34" charset="0"/>
              </a:rPr>
              <a:t>					</a:t>
            </a:r>
            <a:r>
              <a:rPr lang="en-GB" sz="1700" smtClean="0">
                <a:latin typeface="Tahoma" pitchFamily="34" charset="0"/>
              </a:rPr>
              <a:t>	            </a:t>
            </a:r>
          </a:p>
          <a:p>
            <a:pPr lvl="1">
              <a:lnSpc>
                <a:spcPct val="90000"/>
              </a:lnSpc>
              <a:buFont typeface="Wingdings" pitchFamily="2" charset="2"/>
              <a:buNone/>
            </a:pPr>
            <a:r>
              <a:rPr lang="en-GB" sz="1700" smtClean="0">
                <a:latin typeface="Tahoma" pitchFamily="34" charset="0"/>
              </a:rPr>
              <a:t>							     - Maund (2001)</a:t>
            </a:r>
          </a:p>
        </p:txBody>
      </p:sp>
      <p:pic>
        <p:nvPicPr>
          <p:cNvPr id="36868" name="Picture 5" descr="Work%2520experience_clip_image00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475" y="5157788"/>
            <a:ext cx="1997075" cy="141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0626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574675" y="304800"/>
            <a:ext cx="8001000" cy="747713"/>
          </a:xfrm>
        </p:spPr>
        <p:txBody>
          <a:bodyPr/>
          <a:lstStyle/>
          <a:p>
            <a:pPr algn="l"/>
            <a:r>
              <a:rPr lang="en-GB" sz="3400" b="1" dirty="0" smtClean="0">
                <a:solidFill>
                  <a:srgbClr val="FFFF00"/>
                </a:solidFill>
                <a:latin typeface="Tahoma" pitchFamily="34" charset="0"/>
              </a:rPr>
              <a:t>       Data Protection Act 1998</a:t>
            </a:r>
            <a:endParaRPr lang="en-GB" sz="3400" dirty="0" smtClean="0">
              <a:solidFill>
                <a:srgbClr val="FFFF00"/>
              </a:solidFill>
              <a:latin typeface="Tahoma" pitchFamily="34" charset="0"/>
            </a:endParaRPr>
          </a:p>
        </p:txBody>
      </p:sp>
      <p:sp>
        <p:nvSpPr>
          <p:cNvPr id="37891" name="Rectangle 3"/>
          <p:cNvSpPr>
            <a:spLocks noGrp="1" noChangeArrowheads="1"/>
          </p:cNvSpPr>
          <p:nvPr>
            <p:ph idx="1"/>
          </p:nvPr>
        </p:nvSpPr>
        <p:spPr>
          <a:xfrm>
            <a:off x="457200" y="1484313"/>
            <a:ext cx="8229600" cy="4641850"/>
          </a:xfrm>
        </p:spPr>
        <p:txBody>
          <a:bodyPr/>
          <a:lstStyle/>
          <a:p>
            <a:pPr>
              <a:buFont typeface="Wingdings" pitchFamily="2" charset="2"/>
              <a:buNone/>
            </a:pPr>
            <a:r>
              <a:rPr lang="en-GB" sz="2600" smtClean="0">
                <a:latin typeface="Tahoma" pitchFamily="34" charset="0"/>
              </a:rPr>
              <a:t>The particular points to note are:</a:t>
            </a:r>
          </a:p>
          <a:p>
            <a:r>
              <a:rPr lang="en-GB" sz="2600" smtClean="0">
                <a:latin typeface="Tahoma" pitchFamily="34" charset="0"/>
              </a:rPr>
              <a:t>a broad definition of 'data', including information held both electronically (whether on computer or other electronic means) and in manual or paper-based filing systems regardless of location </a:t>
            </a:r>
          </a:p>
          <a:p>
            <a:r>
              <a:rPr lang="en-GB" sz="2600" smtClean="0">
                <a:latin typeface="Tahoma" pitchFamily="34" charset="0"/>
              </a:rPr>
              <a:t>a broad definition of 'processing'</a:t>
            </a:r>
          </a:p>
          <a:p>
            <a:r>
              <a:rPr lang="en-GB" sz="2600" smtClean="0">
                <a:latin typeface="Tahoma" pitchFamily="34" charset="0"/>
              </a:rPr>
              <a:t>extension of the rights of 'data subjects' (workers in this case) to have access to details of data held about them, to know for what purpose information is held, and its relevance to their working life.</a:t>
            </a:r>
          </a:p>
          <a:p>
            <a:endParaRPr lang="en-GB" sz="2600" smtClean="0">
              <a:latin typeface="Tahoma" pitchFamily="34" charset="0"/>
            </a:endParaRPr>
          </a:p>
        </p:txBody>
      </p:sp>
    </p:spTree>
    <p:extLst>
      <p:ext uri="{BB962C8B-B14F-4D97-AF65-F5344CB8AC3E}">
        <p14:creationId xmlns:p14="http://schemas.microsoft.com/office/powerpoint/2010/main" val="42842994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a:bodyPr>
          <a:lstStyle/>
          <a:p>
            <a:pPr fontAlgn="auto">
              <a:spcAft>
                <a:spcPts val="0"/>
              </a:spcAft>
              <a:defRPr/>
            </a:pPr>
            <a:r>
              <a:rPr lang="en-GB" sz="2200" smtClean="0">
                <a:latin typeface="Tahoma" pitchFamily="34" charset="0"/>
              </a:rPr>
              <a:t>There are eight principles governing the processing of personal data:</a:t>
            </a:r>
            <a:r>
              <a:rPr lang="en-GB" sz="2200" smtClean="0"/>
              <a:t/>
            </a:r>
            <a:br>
              <a:rPr lang="en-GB" sz="2200" smtClean="0"/>
            </a:br>
            <a:endParaRPr lang="en-GB" sz="2200" smtClean="0"/>
          </a:p>
        </p:txBody>
      </p:sp>
      <p:sp>
        <p:nvSpPr>
          <p:cNvPr id="38915" name="Rectangle 3"/>
          <p:cNvSpPr>
            <a:spLocks noGrp="1" noChangeArrowheads="1"/>
          </p:cNvSpPr>
          <p:nvPr>
            <p:ph idx="1"/>
          </p:nvPr>
        </p:nvSpPr>
        <p:spPr>
          <a:xfrm>
            <a:off x="301625" y="1527175"/>
            <a:ext cx="8504238" cy="4572000"/>
          </a:xfrm>
        </p:spPr>
        <p:txBody>
          <a:bodyPr/>
          <a:lstStyle/>
          <a:p>
            <a:pPr>
              <a:lnSpc>
                <a:spcPct val="80000"/>
              </a:lnSpc>
            </a:pPr>
            <a:r>
              <a:rPr lang="en-GB" sz="1900" smtClean="0">
                <a:latin typeface="Tahoma" pitchFamily="34" charset="0"/>
              </a:rPr>
              <a:t>personal data shall be processed fairly and lawfully</a:t>
            </a:r>
          </a:p>
          <a:p>
            <a:pPr>
              <a:lnSpc>
                <a:spcPct val="80000"/>
              </a:lnSpc>
            </a:pPr>
            <a:r>
              <a:rPr lang="en-GB" sz="1900" smtClean="0">
                <a:latin typeface="Tahoma" pitchFamily="34" charset="0"/>
              </a:rPr>
              <a:t>personal data shall be obtained only for specified and lawful purposes, and shall not be processed in any manner incompatible with those purposes</a:t>
            </a:r>
          </a:p>
          <a:p>
            <a:pPr>
              <a:lnSpc>
                <a:spcPct val="80000"/>
              </a:lnSpc>
            </a:pPr>
            <a:r>
              <a:rPr lang="en-GB" sz="1900" smtClean="0">
                <a:latin typeface="Tahoma" pitchFamily="34" charset="0"/>
              </a:rPr>
              <a:t>personal data shall be adequate, relevant and not excessive in relation to the purposes for which it is processed</a:t>
            </a:r>
          </a:p>
          <a:p>
            <a:pPr>
              <a:lnSpc>
                <a:spcPct val="80000"/>
              </a:lnSpc>
            </a:pPr>
            <a:r>
              <a:rPr lang="en-GB" sz="1900" smtClean="0">
                <a:latin typeface="Tahoma" pitchFamily="34" charset="0"/>
              </a:rPr>
              <a:t>personal data shall be accurate and, where necessary, kept up to date</a:t>
            </a:r>
          </a:p>
          <a:p>
            <a:pPr>
              <a:lnSpc>
                <a:spcPct val="80000"/>
              </a:lnSpc>
            </a:pPr>
            <a:r>
              <a:rPr lang="en-GB" sz="1900" smtClean="0">
                <a:latin typeface="Tahoma" pitchFamily="34" charset="0"/>
              </a:rPr>
              <a:t>personal data shall be kept for no longer than is necessary for the purposes for which it is processed</a:t>
            </a:r>
          </a:p>
          <a:p>
            <a:pPr>
              <a:lnSpc>
                <a:spcPct val="80000"/>
              </a:lnSpc>
            </a:pPr>
            <a:r>
              <a:rPr lang="en-GB" sz="1900" smtClean="0">
                <a:latin typeface="Tahoma" pitchFamily="34" charset="0"/>
              </a:rPr>
              <a:t>personal data shall be processed in accordance with the rights of data subjects under the Act</a:t>
            </a:r>
          </a:p>
          <a:p>
            <a:pPr>
              <a:lnSpc>
                <a:spcPct val="80000"/>
              </a:lnSpc>
            </a:pPr>
            <a:r>
              <a:rPr lang="en-GB" sz="1900" smtClean="0">
                <a:latin typeface="Tahoma" pitchFamily="34" charset="0"/>
              </a:rPr>
              <a:t>personal data shall be subject to appropriate technical and organisational measures to protect against unauthorised or unlawful processing and accidental loss, destruction or damage</a:t>
            </a:r>
          </a:p>
          <a:p>
            <a:pPr>
              <a:lnSpc>
                <a:spcPct val="80000"/>
              </a:lnSpc>
            </a:pPr>
            <a:r>
              <a:rPr lang="en-GB" sz="1900" smtClean="0">
                <a:latin typeface="Tahoma" pitchFamily="34" charset="0"/>
              </a:rPr>
              <a:t>personal data shall not be transferred to another country or territory</a:t>
            </a:r>
          </a:p>
        </p:txBody>
      </p:sp>
    </p:spTree>
    <p:extLst>
      <p:ext uri="{BB962C8B-B14F-4D97-AF65-F5344CB8AC3E}">
        <p14:creationId xmlns:p14="http://schemas.microsoft.com/office/powerpoint/2010/main" val="24445078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457200" y="476672"/>
            <a:ext cx="8229600" cy="1512168"/>
          </a:xfrm>
        </p:spPr>
        <p:txBody>
          <a:bodyPr/>
          <a:lstStyle/>
          <a:p>
            <a:r>
              <a:rPr lang="en-GB" dirty="0" smtClean="0">
                <a:solidFill>
                  <a:srgbClr val="FFFF00"/>
                </a:solidFill>
              </a:rPr>
              <a:t>Freedom of Information Act 2000</a:t>
            </a:r>
          </a:p>
        </p:txBody>
      </p:sp>
      <p:sp>
        <p:nvSpPr>
          <p:cNvPr id="39939" name="Content Placeholder 2"/>
          <p:cNvSpPr>
            <a:spLocks noGrp="1"/>
          </p:cNvSpPr>
          <p:nvPr>
            <p:ph idx="1"/>
          </p:nvPr>
        </p:nvSpPr>
        <p:spPr>
          <a:xfrm>
            <a:off x="301625" y="1527175"/>
            <a:ext cx="8504238" cy="4572000"/>
          </a:xfrm>
        </p:spPr>
        <p:txBody>
          <a:bodyPr/>
          <a:lstStyle/>
          <a:p>
            <a:endParaRPr lang="en-GB" smtClean="0"/>
          </a:p>
          <a:p>
            <a:r>
              <a:rPr lang="en-GB" smtClean="0"/>
              <a:t>creates a public "right of access" to information held by public authorities. </a:t>
            </a:r>
          </a:p>
        </p:txBody>
      </p:sp>
    </p:spTree>
    <p:extLst>
      <p:ext uri="{BB962C8B-B14F-4D97-AF65-F5344CB8AC3E}">
        <p14:creationId xmlns:p14="http://schemas.microsoft.com/office/powerpoint/2010/main" val="20231990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3"/>
          <p:cNvSpPr>
            <a:spLocks noGrp="1"/>
          </p:cNvSpPr>
          <p:nvPr>
            <p:ph type="title"/>
          </p:nvPr>
        </p:nvSpPr>
        <p:spPr>
          <a:xfrm>
            <a:off x="301625" y="692696"/>
            <a:ext cx="8534400" cy="1152128"/>
          </a:xfrm>
        </p:spPr>
        <p:txBody>
          <a:bodyPr>
            <a:normAutofit fontScale="90000"/>
          </a:bodyPr>
          <a:lstStyle/>
          <a:p>
            <a:r>
              <a:rPr lang="en-GB" sz="2200" dirty="0" smtClean="0">
                <a:solidFill>
                  <a:srgbClr val="FFFF00"/>
                </a:solidFill>
                <a:latin typeface="Tahoma" pitchFamily="34" charset="0"/>
              </a:rPr>
              <a:t>        Employer surveys by Confederation of British Industry (CBI)          2001-5, and human resource consultants William M. Mercer (1999):</a:t>
            </a:r>
            <a:r>
              <a:rPr lang="en-GB" sz="3600" dirty="0" smtClean="0">
                <a:solidFill>
                  <a:srgbClr val="7B9899"/>
                </a:solidFill>
                <a:latin typeface="Tahoma" pitchFamily="34" charset="0"/>
              </a:rPr>
              <a:t/>
            </a:r>
            <a:br>
              <a:rPr lang="en-GB" sz="3600" dirty="0" smtClean="0">
                <a:solidFill>
                  <a:srgbClr val="7B9899"/>
                </a:solidFill>
                <a:latin typeface="Tahoma" pitchFamily="34" charset="0"/>
              </a:rPr>
            </a:br>
            <a:endParaRPr lang="en-GB" dirty="0" smtClean="0">
              <a:solidFill>
                <a:srgbClr val="7B9899"/>
              </a:solidFill>
            </a:endParaRPr>
          </a:p>
        </p:txBody>
      </p:sp>
      <p:sp>
        <p:nvSpPr>
          <p:cNvPr id="40963" name="Rectangle 3"/>
          <p:cNvSpPr>
            <a:spLocks noGrp="1" noChangeArrowheads="1"/>
          </p:cNvSpPr>
          <p:nvPr>
            <p:ph idx="1"/>
          </p:nvPr>
        </p:nvSpPr>
        <p:spPr>
          <a:xfrm>
            <a:off x="301625" y="1527175"/>
            <a:ext cx="8504238" cy="4572000"/>
          </a:xfrm>
        </p:spPr>
        <p:txBody>
          <a:bodyPr/>
          <a:lstStyle/>
          <a:p>
            <a:pPr>
              <a:lnSpc>
                <a:spcPct val="80000"/>
              </a:lnSpc>
            </a:pPr>
            <a:endParaRPr lang="en-GB" sz="1900" smtClean="0">
              <a:latin typeface="Tahoma" pitchFamily="34" charset="0"/>
            </a:endParaRPr>
          </a:p>
          <a:p>
            <a:pPr lvl="1">
              <a:lnSpc>
                <a:spcPct val="80000"/>
              </a:lnSpc>
            </a:pPr>
            <a:endParaRPr lang="en-GB" sz="1800" b="1" smtClean="0">
              <a:latin typeface="Tahoma" pitchFamily="34" charset="0"/>
            </a:endParaRPr>
          </a:p>
          <a:p>
            <a:pPr lvl="1">
              <a:lnSpc>
                <a:spcPct val="80000"/>
              </a:lnSpc>
            </a:pPr>
            <a:r>
              <a:rPr lang="en-GB" sz="1800" b="1" smtClean="0">
                <a:latin typeface="Tahoma" pitchFamily="34" charset="0"/>
              </a:rPr>
              <a:t>Nearly three quarters of employers in the UK believe that government regulations on employment matters will not have a significant effect on their ability to compete</a:t>
            </a:r>
          </a:p>
          <a:p>
            <a:pPr lvl="1">
              <a:lnSpc>
                <a:spcPct val="80000"/>
              </a:lnSpc>
            </a:pPr>
            <a:endParaRPr lang="en-GB" sz="1800" b="1" smtClean="0">
              <a:latin typeface="Tahoma" pitchFamily="34" charset="0"/>
            </a:endParaRPr>
          </a:p>
          <a:p>
            <a:pPr lvl="1">
              <a:lnSpc>
                <a:spcPct val="80000"/>
              </a:lnSpc>
            </a:pPr>
            <a:r>
              <a:rPr lang="en-GB" sz="1800" b="1" smtClean="0">
                <a:latin typeface="Tahoma" pitchFamily="34" charset="0"/>
              </a:rPr>
              <a:t>Only 27% of respondents believed that the new regulations would have a negative impact on their business competitiveness </a:t>
            </a:r>
          </a:p>
          <a:p>
            <a:pPr lvl="1">
              <a:lnSpc>
                <a:spcPct val="80000"/>
              </a:lnSpc>
            </a:pPr>
            <a:endParaRPr lang="en-GB" sz="1800" b="1" smtClean="0">
              <a:latin typeface="Tahoma" pitchFamily="34" charset="0"/>
            </a:endParaRPr>
          </a:p>
          <a:p>
            <a:pPr lvl="1">
              <a:lnSpc>
                <a:spcPct val="80000"/>
              </a:lnSpc>
            </a:pPr>
            <a:r>
              <a:rPr lang="en-GB" sz="1800" b="1" smtClean="0">
                <a:latin typeface="Tahoma" pitchFamily="34" charset="0"/>
              </a:rPr>
              <a:t>4% believed that it would have a positive effect</a:t>
            </a:r>
          </a:p>
          <a:p>
            <a:pPr lvl="1">
              <a:lnSpc>
                <a:spcPct val="80000"/>
              </a:lnSpc>
            </a:pPr>
            <a:endParaRPr lang="en-GB" sz="1800" b="1" smtClean="0">
              <a:latin typeface="Tahoma" pitchFamily="34" charset="0"/>
            </a:endParaRPr>
          </a:p>
          <a:p>
            <a:pPr lvl="1">
              <a:lnSpc>
                <a:spcPct val="80000"/>
              </a:lnSpc>
            </a:pPr>
            <a:r>
              <a:rPr lang="en-GB" sz="1800" b="1" smtClean="0">
                <a:latin typeface="Tahoma" pitchFamily="34" charset="0"/>
              </a:rPr>
              <a:t>Increasing number of employees demand the enforcement of their workplace statutory rights</a:t>
            </a:r>
          </a:p>
          <a:p>
            <a:pPr>
              <a:lnSpc>
                <a:spcPct val="80000"/>
              </a:lnSpc>
            </a:pPr>
            <a:endParaRPr lang="en-GB" sz="1700" b="1" smtClean="0">
              <a:latin typeface="Tahoma" pitchFamily="34" charset="0"/>
            </a:endParaRPr>
          </a:p>
        </p:txBody>
      </p:sp>
    </p:spTree>
    <p:extLst>
      <p:ext uri="{BB962C8B-B14F-4D97-AF65-F5344CB8AC3E}">
        <p14:creationId xmlns:p14="http://schemas.microsoft.com/office/powerpoint/2010/main" val="28128940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61</TotalTime>
  <Words>1626</Words>
  <Application>Microsoft Office PowerPoint</Application>
  <PresentationFormat>On-screen Show (4:3)</PresentationFormat>
  <Paragraphs>236</Paragraphs>
  <Slides>28</Slides>
  <Notes>3</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Clarity</vt:lpstr>
      <vt:lpstr>PowerPoint Presentation</vt:lpstr>
      <vt:lpstr>PowerPoint Presentation</vt:lpstr>
      <vt:lpstr>A contract of employment is:</vt:lpstr>
      <vt:lpstr>PowerPoint Presentation</vt:lpstr>
      <vt:lpstr>Implied obligations – the Employer:</vt:lpstr>
      <vt:lpstr>Implied obligations – the Employee</vt:lpstr>
      <vt:lpstr>Your written statement must include: </vt:lpstr>
      <vt:lpstr>written statement - ctd</vt:lpstr>
      <vt:lpstr>National Minimum Wage Act 1999</vt:lpstr>
      <vt:lpstr>Minimum wage rates covered by the  Minimum Wage Act 1999</vt:lpstr>
      <vt:lpstr>Types of worker covered by the National Minimum Wage Act 1999</vt:lpstr>
      <vt:lpstr>Types of worker NOT covered by the National Minimum Wage Act 1999</vt:lpstr>
      <vt:lpstr>Working Time Directive 1999</vt:lpstr>
      <vt:lpstr>Working Time Regulation 1998</vt:lpstr>
      <vt:lpstr>Working Time Directive 1999</vt:lpstr>
      <vt:lpstr>Health and Safety</vt:lpstr>
      <vt:lpstr>Health and Safety at Work etc Act 1974 </vt:lpstr>
      <vt:lpstr>Health and Safety – examples:</vt:lpstr>
      <vt:lpstr>Health and Safety</vt:lpstr>
      <vt:lpstr>Health and Safety and Environment</vt:lpstr>
      <vt:lpstr>Health and Safety</vt:lpstr>
      <vt:lpstr>Health and Safety</vt:lpstr>
      <vt:lpstr>Rights for workers assigned for short working times abroad</vt:lpstr>
      <vt:lpstr>Rights for workers assigned for short working times abroad</vt:lpstr>
      <vt:lpstr>       Data Protection Act 1998</vt:lpstr>
      <vt:lpstr>There are eight principles governing the processing of personal data: </vt:lpstr>
      <vt:lpstr>Freedom of Information Act 2000</vt:lpstr>
      <vt:lpstr>        Employer surveys by Confederation of British Industry (CBI)          2001-5, and human resource consultants William M. Mercer (1999):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Mary March</cp:lastModifiedBy>
  <cp:revision>7</cp:revision>
  <dcterms:created xsi:type="dcterms:W3CDTF">2011-06-23T09:06:05Z</dcterms:created>
  <dcterms:modified xsi:type="dcterms:W3CDTF">2013-04-23T10:51:44Z</dcterms:modified>
</cp:coreProperties>
</file>