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573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928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447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822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438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673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274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001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761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66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866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76D697-6690-4A5D-939E-6F548D438C90}" type="datetimeFigureOut">
              <a:rPr lang="en-GB" smtClean="0"/>
              <a:t>14/01/2016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02B1B2-AD32-4CD2-9A3C-510D18E31B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631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7544" y="1412776"/>
            <a:ext cx="8136904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u="sng" dirty="0" smtClean="0">
                <a:latin typeface="Comic Sans MS" pitchFamily="66" charset="0"/>
              </a:rPr>
              <a:t>The Skin and </a:t>
            </a:r>
            <a:r>
              <a:rPr lang="en-GB" sz="4400" u="sng" dirty="0">
                <a:latin typeface="Comic Sans MS" pitchFamily="66" charset="0"/>
              </a:rPr>
              <a:t>T</a:t>
            </a:r>
            <a:r>
              <a:rPr lang="en-GB" sz="4400" u="sng" dirty="0" smtClean="0">
                <a:latin typeface="Comic Sans MS" pitchFamily="66" charset="0"/>
              </a:rPr>
              <a:t>emperature Control</a:t>
            </a:r>
          </a:p>
          <a:p>
            <a:pPr algn="ctr"/>
            <a:endParaRPr lang="en-GB" sz="4400" u="sng" dirty="0">
              <a:latin typeface="Comic Sans MS" pitchFamily="66" charset="0"/>
            </a:endParaRPr>
          </a:p>
          <a:p>
            <a:r>
              <a:rPr lang="en-GB" sz="2800" dirty="0" smtClean="0">
                <a:latin typeface="Comic Sans MS" pitchFamily="66" charset="0"/>
              </a:rPr>
              <a:t>Objective: To understand the ways skin is adapted to control your body temperature.</a:t>
            </a:r>
            <a:endParaRPr lang="en-GB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007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620688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What is the difference in the way warm blooded and cold blooded organisms keep their body temperature stable?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220486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Warm blooded animals are </a:t>
            </a:r>
            <a:r>
              <a:rPr lang="en-GB" b="1" dirty="0" err="1" smtClean="0">
                <a:latin typeface="Comic Sans MS" pitchFamily="66" charset="0"/>
              </a:rPr>
              <a:t>homeothermic</a:t>
            </a:r>
            <a:r>
              <a:rPr lang="en-GB" dirty="0" smtClean="0">
                <a:latin typeface="Comic Sans MS" pitchFamily="66" charset="0"/>
              </a:rPr>
              <a:t>, this means they keep their internal body temperature constant regardless of the environment they are in.</a:t>
            </a:r>
          </a:p>
          <a:p>
            <a:endParaRPr lang="en-GB" dirty="0" smtClean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They do this by releasing energy from respiration.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21088"/>
            <a:ext cx="2216913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2144" y="3840088"/>
            <a:ext cx="2407704" cy="1605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040" y="4495154"/>
            <a:ext cx="2464408" cy="16494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10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692696"/>
            <a:ext cx="79928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Cold blooded animals keep their body temperature at the temperature of their surroundings.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They adapt their behaviour to keep warm.</a:t>
            </a:r>
          </a:p>
          <a:p>
            <a:endParaRPr lang="en-GB" dirty="0" smtClean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Lizards will bask on rocks in the sunshine, but if it gets too hot they hide under rocks.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This means they don’t need to use lots of energy to stay warm.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92526"/>
            <a:ext cx="158417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192526"/>
            <a:ext cx="2232248" cy="1603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2152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54868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What is the advantage of being warm blooded?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67544" y="2007424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It means that all the reactions in the cells can continue at a steady rate and the metabolism doesn’t slow down.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This lowers the risk of death when exposed to extreme hot or cold environments, so warm blooded animals can live in many habitats.</a:t>
            </a: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6134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050279"/>
            <a:ext cx="6900245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Arc 1"/>
          <p:cNvSpPr/>
          <p:nvPr/>
        </p:nvSpPr>
        <p:spPr>
          <a:xfrm>
            <a:off x="5814906" y="3298952"/>
            <a:ext cx="288032" cy="1440160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/>
          <p:cNvSpPr/>
          <p:nvPr/>
        </p:nvSpPr>
        <p:spPr>
          <a:xfrm>
            <a:off x="5814906" y="3140968"/>
            <a:ext cx="288032" cy="15798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/>
          <p:cNvCxnSpPr/>
          <p:nvPr/>
        </p:nvCxnSpPr>
        <p:spPr>
          <a:xfrm>
            <a:off x="6102938" y="3645024"/>
            <a:ext cx="1349382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7452320" y="4019032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Temperature receptor</a:t>
            </a:r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332656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latin typeface="Comic Sans MS" pitchFamily="66" charset="0"/>
              </a:rPr>
              <a:t>Cross section through the skin</a:t>
            </a:r>
            <a:endParaRPr lang="en-GB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5368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620688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latin typeface="Comic Sans MS" pitchFamily="66" charset="0"/>
              </a:rPr>
              <a:t>Hair</a:t>
            </a:r>
            <a:endParaRPr lang="en-GB" u="sng" dirty="0">
              <a:latin typeface="Comic Sans MS" pitchFamily="66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843808" y="805354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When hot, the m_____ attached to the skin hair r_______ and the hair lies flat. This allows w____ air to escape easily from the surface of the skin.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49971"/>
            <a:ext cx="2267495" cy="3196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1988840"/>
            <a:ext cx="3468439" cy="2680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3733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75856" y="883571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When the temperature is cold, the muscle c________ and all the hairs stand on end. This t____ warm air next to the s____ keeping the animal warm.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625" y="2895600"/>
            <a:ext cx="3800432" cy="283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3735"/>
            <a:ext cx="2736304" cy="2711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20949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620688"/>
            <a:ext cx="81369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latin typeface="Comic Sans MS" pitchFamily="66" charset="0"/>
              </a:rPr>
              <a:t>Sweat</a:t>
            </a:r>
          </a:p>
          <a:p>
            <a:endParaRPr lang="en-GB" u="sng" dirty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When we s_____, water is released from the sweat g____. This sits on the surface of the s___ where it can e________.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As it evaporates it uses e____ from the body to change from a l_____ in to a gas.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This energy is provided by h____, so cooling the body down as the heat energy is used.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83010"/>
            <a:ext cx="2540310" cy="2903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9204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620688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>
                <a:latin typeface="Comic Sans MS" pitchFamily="66" charset="0"/>
              </a:rPr>
              <a:t>Blood Vessels</a:t>
            </a:r>
          </a:p>
          <a:p>
            <a:endParaRPr lang="en-GB" u="sng" dirty="0">
              <a:latin typeface="Comic Sans MS" pitchFamily="66" charset="0"/>
            </a:endParaRPr>
          </a:p>
          <a:p>
            <a:r>
              <a:rPr lang="en-GB" dirty="0" smtClean="0">
                <a:latin typeface="Comic Sans MS" pitchFamily="66" charset="0"/>
              </a:rPr>
              <a:t>When we are in a warm climate, our skin goes red. This is because the b____ v______ are opening up nearer the surface of the s___. This is called </a:t>
            </a:r>
            <a:r>
              <a:rPr lang="en-GB" b="1" dirty="0" smtClean="0">
                <a:latin typeface="Comic Sans MS" pitchFamily="66" charset="0"/>
              </a:rPr>
              <a:t>vasodilation</a:t>
            </a:r>
            <a:r>
              <a:rPr lang="en-GB" dirty="0" smtClean="0">
                <a:latin typeface="Comic Sans MS" pitchFamily="66" charset="0"/>
              </a:rPr>
              <a:t>.</a:t>
            </a:r>
            <a:endParaRPr lang="en-GB" dirty="0"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>
            <a:off x="3139163" y="2276872"/>
            <a:ext cx="2793665" cy="4199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228184" y="227687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Blood flows through these vessels</a:t>
            </a:r>
            <a:endParaRPr lang="en-GB" dirty="0">
              <a:latin typeface="Comic Sans MS" pitchFamily="66" charset="0"/>
            </a:endParaRPr>
          </a:p>
        </p:txBody>
      </p:sp>
      <p:cxnSp>
        <p:nvCxnSpPr>
          <p:cNvPr id="5" name="Straight Arrow Connector 4"/>
          <p:cNvCxnSpPr>
            <a:stCxn id="3" idx="1"/>
          </p:cNvCxnSpPr>
          <p:nvPr/>
        </p:nvCxnSpPr>
        <p:spPr>
          <a:xfrm flipH="1">
            <a:off x="4535996" y="2600038"/>
            <a:ext cx="1692188" cy="5409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79512" y="2870503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Less blood flows through these vessels</a:t>
            </a:r>
            <a:endParaRPr lang="en-GB" dirty="0">
              <a:latin typeface="Comic Sans MS" pitchFamily="66" charset="0"/>
            </a:endParaRPr>
          </a:p>
        </p:txBody>
      </p:sp>
      <p:cxnSp>
        <p:nvCxnSpPr>
          <p:cNvPr id="8" name="Straight Arrow Connector 7"/>
          <p:cNvCxnSpPr>
            <a:stCxn id="6" idx="3"/>
          </p:cNvCxnSpPr>
          <p:nvPr/>
        </p:nvCxnSpPr>
        <p:spPr>
          <a:xfrm>
            <a:off x="2987824" y="3193669"/>
            <a:ext cx="432048" cy="32316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7774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2699792" y="1951272"/>
            <a:ext cx="3067050" cy="461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23528" y="727829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In cold conditions, blood flows deeper inside the skin, giving our skin a pale colour. This is called </a:t>
            </a:r>
            <a:r>
              <a:rPr lang="en-GB" b="1" dirty="0" smtClean="0">
                <a:latin typeface="Comic Sans MS" pitchFamily="66" charset="0"/>
              </a:rPr>
              <a:t>vasoconstriction.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12160" y="2132856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Less blood flows through these vessels close to the surface.</a:t>
            </a:r>
            <a:endParaRPr lang="en-GB" dirty="0">
              <a:latin typeface="Comic Sans MS" pitchFamily="66" charset="0"/>
            </a:endParaRPr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4233317" y="2420888"/>
            <a:ext cx="1778843" cy="63529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23528" y="2132856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Comic Sans MS" pitchFamily="66" charset="0"/>
              </a:rPr>
              <a:t>Blood flows through these vessels, deeper inside the skin.</a:t>
            </a:r>
            <a:endParaRPr lang="en-GB" dirty="0">
              <a:latin typeface="Comic Sans MS" pitchFamily="66" charset="0"/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2267744" y="2594521"/>
            <a:ext cx="720080" cy="105050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72146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419</Words>
  <Application>Microsoft Office PowerPoint</Application>
  <PresentationFormat>On-screen Show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Sally</dc:creator>
  <cp:lastModifiedBy>Felicity</cp:lastModifiedBy>
  <cp:revision>9</cp:revision>
  <dcterms:created xsi:type="dcterms:W3CDTF">2012-02-12T08:02:49Z</dcterms:created>
  <dcterms:modified xsi:type="dcterms:W3CDTF">2016-01-14T19:52:15Z</dcterms:modified>
</cp:coreProperties>
</file>