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0"/>
  </p:notesMasterIdLst>
  <p:handoutMasterIdLst>
    <p:handoutMasterId r:id="rId51"/>
  </p:handoutMasterIdLst>
  <p:sldIdLst>
    <p:sldId id="404" r:id="rId5"/>
    <p:sldId id="314" r:id="rId6"/>
    <p:sldId id="291" r:id="rId7"/>
    <p:sldId id="323" r:id="rId8"/>
    <p:sldId id="324" r:id="rId9"/>
    <p:sldId id="259" r:id="rId10"/>
    <p:sldId id="283" r:id="rId11"/>
    <p:sldId id="410" r:id="rId12"/>
    <p:sldId id="405" r:id="rId13"/>
    <p:sldId id="318" r:id="rId14"/>
    <p:sldId id="292" r:id="rId15"/>
    <p:sldId id="411" r:id="rId16"/>
    <p:sldId id="319" r:id="rId17"/>
    <p:sldId id="284" r:id="rId18"/>
    <p:sldId id="406" r:id="rId19"/>
    <p:sldId id="293" r:id="rId20"/>
    <p:sldId id="320" r:id="rId21"/>
    <p:sldId id="294" r:id="rId22"/>
    <p:sldId id="325" r:id="rId23"/>
    <p:sldId id="286" r:id="rId24"/>
    <p:sldId id="287" r:id="rId25"/>
    <p:sldId id="407" r:id="rId26"/>
    <p:sldId id="412" r:id="rId27"/>
    <p:sldId id="274" r:id="rId28"/>
    <p:sldId id="413" r:id="rId29"/>
    <p:sldId id="275" r:id="rId30"/>
    <p:sldId id="326" r:id="rId31"/>
    <p:sldId id="327" r:id="rId32"/>
    <p:sldId id="258" r:id="rId33"/>
    <p:sldId id="408" r:id="rId34"/>
    <p:sldId id="329" r:id="rId35"/>
    <p:sldId id="282" r:id="rId36"/>
    <p:sldId id="409" r:id="rId37"/>
    <p:sldId id="328" r:id="rId38"/>
    <p:sldId id="289" r:id="rId39"/>
    <p:sldId id="260" r:id="rId40"/>
    <p:sldId id="304" r:id="rId41"/>
    <p:sldId id="281" r:id="rId42"/>
    <p:sldId id="280" r:id="rId43"/>
    <p:sldId id="296" r:id="rId44"/>
    <p:sldId id="305" r:id="rId45"/>
    <p:sldId id="321" r:id="rId46"/>
    <p:sldId id="414" r:id="rId47"/>
    <p:sldId id="312" r:id="rId48"/>
    <p:sldId id="313" r:id="rId4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09472E-A3C9-41C1-9E3D-D55D4D0E8423}" v="120" dt="2022-08-10T11:19:24.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676" autoAdjust="0"/>
  </p:normalViewPr>
  <p:slideViewPr>
    <p:cSldViewPr>
      <p:cViewPr varScale="1">
        <p:scale>
          <a:sx n="77" d="100"/>
          <a:sy n="77" d="100"/>
        </p:scale>
        <p:origin x="1200"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10/08/2022</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10/08/2022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818189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864081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573579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547597-80BE-4AE3-BA09-8E1934845BEA}" type="slidenum">
              <a:rPr lang="en-GB" smtClean="0"/>
              <a:t>6</a:t>
            </a:fld>
            <a:endParaRPr lang="en-GB"/>
          </a:p>
        </p:txBody>
      </p:sp>
    </p:spTree>
    <p:extLst>
      <p:ext uri="{BB962C8B-B14F-4D97-AF65-F5344CB8AC3E}">
        <p14:creationId xmlns:p14="http://schemas.microsoft.com/office/powerpoint/2010/main" val="3124475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3818122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2541572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2872083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470229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2525590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613894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1907002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1689433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39639755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31218134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1046742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444005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26032659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Subscales </a:t>
            </a:r>
          </a:p>
          <a:p>
            <a:r>
              <a:rPr lang="en-GB" dirty="0"/>
              <a:t>35 items</a:t>
            </a:r>
          </a:p>
          <a:p>
            <a:r>
              <a:rPr lang="en-GB" dirty="0"/>
              <a:t>Each item has a 7 point scale </a:t>
            </a:r>
          </a:p>
          <a:p>
            <a:r>
              <a:rPr lang="en-GB" dirty="0"/>
              <a:t>1 – inadequate</a:t>
            </a:r>
          </a:p>
          <a:p>
            <a:r>
              <a:rPr lang="en-GB" dirty="0"/>
              <a:t>3 – minimal</a:t>
            </a:r>
          </a:p>
          <a:p>
            <a:r>
              <a:rPr lang="en-GB" dirty="0"/>
              <a:t>5 – Good</a:t>
            </a:r>
          </a:p>
          <a:p>
            <a:r>
              <a:rPr lang="en-GB" dirty="0"/>
              <a:t>7 – Excellent</a:t>
            </a:r>
          </a:p>
          <a:p>
            <a:r>
              <a:rPr lang="en-GB" dirty="0"/>
              <a:t>Scores are based solely on a 3 hours observation period, no interviews. Make notes. </a:t>
            </a:r>
          </a:p>
        </p:txBody>
      </p:sp>
      <p:sp>
        <p:nvSpPr>
          <p:cNvPr id="4" name="Slide Number Placeholder 3"/>
          <p:cNvSpPr>
            <a:spLocks noGrp="1"/>
          </p:cNvSpPr>
          <p:nvPr>
            <p:ph type="sldNum" sz="quarter" idx="5"/>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35936767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Subscales </a:t>
            </a:r>
          </a:p>
          <a:p>
            <a:r>
              <a:rPr lang="en-GB" dirty="0"/>
              <a:t>35 items</a:t>
            </a:r>
          </a:p>
          <a:p>
            <a:r>
              <a:rPr lang="en-GB" dirty="0"/>
              <a:t>Each item has a 7 point scale </a:t>
            </a:r>
          </a:p>
          <a:p>
            <a:r>
              <a:rPr lang="en-GB" dirty="0"/>
              <a:t>1 – inadequate</a:t>
            </a:r>
          </a:p>
          <a:p>
            <a:r>
              <a:rPr lang="en-GB" dirty="0"/>
              <a:t>3 – minimal</a:t>
            </a:r>
          </a:p>
          <a:p>
            <a:r>
              <a:rPr lang="en-GB" dirty="0"/>
              <a:t>5 – Good</a:t>
            </a:r>
          </a:p>
          <a:p>
            <a:r>
              <a:rPr lang="en-GB" dirty="0"/>
              <a:t>7 – Excellent</a:t>
            </a:r>
          </a:p>
          <a:p>
            <a:r>
              <a:rPr lang="en-GB" dirty="0"/>
              <a:t>Scores are based solely on a 3 hours observation period, no interviews. Make notes. </a:t>
            </a:r>
          </a:p>
        </p:txBody>
      </p:sp>
      <p:sp>
        <p:nvSpPr>
          <p:cNvPr id="4" name="Slide Number Placeholder 3"/>
          <p:cNvSpPr>
            <a:spLocks noGrp="1"/>
          </p:cNvSpPr>
          <p:nvPr>
            <p:ph type="sldNum" sz="quarter" idx="5"/>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9474793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6183526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Subscales </a:t>
            </a:r>
          </a:p>
          <a:p>
            <a:r>
              <a:rPr lang="en-GB" dirty="0"/>
              <a:t>35 items</a:t>
            </a:r>
          </a:p>
          <a:p>
            <a:r>
              <a:rPr lang="en-GB" dirty="0"/>
              <a:t>Each item has a 7 point scale </a:t>
            </a:r>
          </a:p>
          <a:p>
            <a:r>
              <a:rPr lang="en-GB" dirty="0"/>
              <a:t>1 – inadequate</a:t>
            </a:r>
          </a:p>
          <a:p>
            <a:r>
              <a:rPr lang="en-GB" dirty="0"/>
              <a:t>3 – minimal</a:t>
            </a:r>
          </a:p>
          <a:p>
            <a:r>
              <a:rPr lang="en-GB" dirty="0"/>
              <a:t>5 – Good</a:t>
            </a:r>
          </a:p>
          <a:p>
            <a:r>
              <a:rPr lang="en-GB" dirty="0"/>
              <a:t>7 – Excellent</a:t>
            </a:r>
          </a:p>
          <a:p>
            <a:r>
              <a:rPr lang="en-GB" dirty="0"/>
              <a:t>Scores are based solely on a 3 hours observation period, no interviews. Make notes. </a:t>
            </a:r>
          </a:p>
        </p:txBody>
      </p:sp>
      <p:sp>
        <p:nvSpPr>
          <p:cNvPr id="4" name="Slide Number Placeholder 3"/>
          <p:cNvSpPr>
            <a:spLocks noGrp="1"/>
          </p:cNvSpPr>
          <p:nvPr>
            <p:ph type="sldNum" sz="quarter" idx="5"/>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2473450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19085115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6183526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19085115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29</a:t>
            </a:fld>
            <a:endParaRPr lang="en-GB"/>
          </a:p>
        </p:txBody>
      </p:sp>
    </p:spTree>
    <p:extLst>
      <p:ext uri="{BB962C8B-B14F-4D97-AF65-F5344CB8AC3E}">
        <p14:creationId xmlns:p14="http://schemas.microsoft.com/office/powerpoint/2010/main" val="38913810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77042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581486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32</a:t>
            </a:fld>
            <a:endParaRPr lang="en-GB"/>
          </a:p>
        </p:txBody>
      </p:sp>
    </p:spTree>
    <p:extLst>
      <p:ext uri="{BB962C8B-B14F-4D97-AF65-F5344CB8AC3E}">
        <p14:creationId xmlns:p14="http://schemas.microsoft.com/office/powerpoint/2010/main" val="4621537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 How do these kinds of initiatives raise quality?</a:t>
            </a:r>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7076152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34</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35</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36</a:t>
            </a:fld>
            <a:endParaRPr lang="en-GB"/>
          </a:p>
        </p:txBody>
      </p:sp>
    </p:spTree>
    <p:extLst>
      <p:ext uri="{BB962C8B-B14F-4D97-AF65-F5344CB8AC3E}">
        <p14:creationId xmlns:p14="http://schemas.microsoft.com/office/powerpoint/2010/main" val="11735276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37</a:t>
            </a:fld>
            <a:endParaRPr lang="en-GB"/>
          </a:p>
        </p:txBody>
      </p:sp>
    </p:spTree>
    <p:extLst>
      <p:ext uri="{BB962C8B-B14F-4D97-AF65-F5344CB8AC3E}">
        <p14:creationId xmlns:p14="http://schemas.microsoft.com/office/powerpoint/2010/main" val="1983395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38</a:t>
            </a:fld>
            <a:endParaRPr lang="en-GB"/>
          </a:p>
        </p:txBody>
      </p:sp>
    </p:spTree>
    <p:extLst>
      <p:ext uri="{BB962C8B-B14F-4D97-AF65-F5344CB8AC3E}">
        <p14:creationId xmlns:p14="http://schemas.microsoft.com/office/powerpoint/2010/main" val="7015927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39</a:t>
            </a:fld>
            <a:endParaRPr lang="en-GB"/>
          </a:p>
        </p:txBody>
      </p:sp>
    </p:spTree>
    <p:extLst>
      <p:ext uri="{BB962C8B-B14F-4D97-AF65-F5344CB8AC3E}">
        <p14:creationId xmlns:p14="http://schemas.microsoft.com/office/powerpoint/2010/main" val="29416065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40</a:t>
            </a:fld>
            <a:endParaRPr lang="en-GB"/>
          </a:p>
        </p:txBody>
      </p:sp>
    </p:spTree>
    <p:extLst>
      <p:ext uri="{BB962C8B-B14F-4D97-AF65-F5344CB8AC3E}">
        <p14:creationId xmlns:p14="http://schemas.microsoft.com/office/powerpoint/2010/main" val="18257958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41</a:t>
            </a:fld>
            <a:endParaRPr lang="en-GB"/>
          </a:p>
        </p:txBody>
      </p:sp>
    </p:spTree>
    <p:extLst>
      <p:ext uri="{BB962C8B-B14F-4D97-AF65-F5344CB8AC3E}">
        <p14:creationId xmlns:p14="http://schemas.microsoft.com/office/powerpoint/2010/main" val="23732840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42</a:t>
            </a:fld>
            <a:endParaRPr lang="en-GB"/>
          </a:p>
        </p:txBody>
      </p:sp>
    </p:spTree>
    <p:extLst>
      <p:ext uri="{BB962C8B-B14F-4D97-AF65-F5344CB8AC3E}">
        <p14:creationId xmlns:p14="http://schemas.microsoft.com/office/powerpoint/2010/main" val="19534486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43</a:t>
            </a:fld>
            <a:endParaRPr lang="en-GB"/>
          </a:p>
        </p:txBody>
      </p:sp>
    </p:spTree>
    <p:extLst>
      <p:ext uri="{BB962C8B-B14F-4D97-AF65-F5344CB8AC3E}">
        <p14:creationId xmlns:p14="http://schemas.microsoft.com/office/powerpoint/2010/main" val="36378524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44</a:t>
            </a:fld>
            <a:endParaRPr lang="en-GB"/>
          </a:p>
        </p:txBody>
      </p:sp>
    </p:spTree>
    <p:extLst>
      <p:ext uri="{BB962C8B-B14F-4D97-AF65-F5344CB8AC3E}">
        <p14:creationId xmlns:p14="http://schemas.microsoft.com/office/powerpoint/2010/main" val="3615378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45</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0180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93429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68186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99530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7099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57494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0628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9261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1034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5992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9C64F3F4-CE19-49F8-9EF4-FF4EE52031C2}" type="datetimeFigureOut">
              <a:rPr lang="en-GB" smtClean="0"/>
              <a:t>10/08/2022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7560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37012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10/08/2022</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34968784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ov.wales/managing-school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pacey.org.uk/working-in-childcare/business-smart/starting-out/policies-and-procedures-a-beginner-s-guide/" TargetMode="External"/><Relationship Id="rId5" Type="http://schemas.openxmlformats.org/officeDocument/2006/relationships/hyperlink" Target="https://gov.wales/sites/default/files/publications/2019-06/national-minimum-standards-for-regulated-childcare.pdf" TargetMode="External"/><Relationship Id="rId4" Type="http://schemas.openxmlformats.org/officeDocument/2006/relationships/hyperlink" Target="https://gov.wales/sites/default/files/publications/2020-10/education-in-Wales-our-national-mission-update-october-2020.pdf"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socialcare.wales/learning-and-development/workbook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hyperlink" Target="https://hwb.gov.wales/api/storage/3e89a21c-60fb-416c-99dd-6e1af3982409/a-curriculum-for-funded-non-maintained-nursery-settings2.pdf" TargetMode="Externa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hyperlink" Target="https://llyw.cymru/prosbectysau-ysgolion-canllawiau-i-benaethiaid-chyrff-llywodraethuu"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hyperlink" Target="https://gov.wales/school-prospectuses-guidance-headteachers-and-governing-bodies" TargetMode="External"/><Relationship Id="rId4" Type="http://schemas.openxmlformats.org/officeDocument/2006/relationships/hyperlink" Target="https://gov.wales/managing-school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acas.org.uk/"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3284984"/>
            <a:ext cx="6858000" cy="2387600"/>
          </a:xfrm>
        </p:spPr>
        <p:txBody>
          <a:bodyPr>
            <a:noAutofit/>
          </a:bodyPr>
          <a:lstStyle/>
          <a:p>
            <a:r>
              <a:rPr lang="en-US" altLang="en-US" sz="4800" dirty="0"/>
              <a:t>ECEY6011/C</a:t>
            </a:r>
            <a:br>
              <a:rPr lang="en-US" altLang="en-US" sz="4800" dirty="0"/>
            </a:br>
            <a:r>
              <a:rPr lang="cy-GB" altLang="en-US" sz="4800" dirty="0"/>
              <a:t>Arweinyddiaeth ar gyfer systemau o ansawdd</a:t>
            </a:r>
            <a:br>
              <a:rPr lang="cy-GB" altLang="en-US" sz="4800" dirty="0">
                <a:solidFill>
                  <a:schemeClr val="bg1"/>
                </a:solidFill>
              </a:rPr>
            </a:br>
            <a:r>
              <a:rPr lang="en-GB" altLang="en-US" sz="4800" dirty="0">
                <a:solidFill>
                  <a:schemeClr val="accent6">
                    <a:lumMod val="75000"/>
                  </a:schemeClr>
                </a:solidFill>
              </a:rPr>
              <a:t>Leadership for systems of quality</a:t>
            </a:r>
            <a:br>
              <a:rPr lang="en-GB" altLang="en-US" sz="4800" dirty="0"/>
            </a:br>
            <a:br>
              <a:rPr lang="en-GB" altLang="en-US" sz="4800" dirty="0"/>
            </a:br>
            <a:r>
              <a:rPr lang="en-GB" altLang="en-US" sz="4800" dirty="0" err="1"/>
              <a:t>Darlith</a:t>
            </a:r>
            <a:r>
              <a:rPr lang="en-GB" altLang="en-US" sz="4800" dirty="0"/>
              <a:t> 4</a:t>
            </a:r>
            <a:br>
              <a:rPr lang="en-GB" altLang="en-US" sz="4800" dirty="0"/>
            </a:br>
            <a:r>
              <a:rPr lang="en-GB" altLang="en-US" sz="4800" dirty="0">
                <a:solidFill>
                  <a:schemeClr val="accent6">
                    <a:lumMod val="75000"/>
                  </a:schemeClr>
                </a:solidFill>
              </a:rPr>
              <a:t>Lecture 4</a:t>
            </a:r>
            <a:r>
              <a:rPr lang="en-GB" altLang="en-US" sz="4800" dirty="0"/>
              <a:t> </a:t>
            </a:r>
            <a:endParaRPr lang="en-GB" sz="4800" dirty="0"/>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3C4BFA3-C0B0-FE6B-6CA2-FEF6183DC3E8}"/>
              </a:ext>
            </a:extLst>
          </p:cNvPr>
          <p:cNvSpPr txBox="1">
            <a:spLocks/>
          </p:cNvSpPr>
          <p:nvPr/>
        </p:nvSpPr>
        <p:spPr>
          <a:xfrm>
            <a:off x="395536" y="1628800"/>
            <a:ext cx="401535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sz="2800" dirty="0"/>
          </a:p>
        </p:txBody>
      </p:sp>
      <p:sp>
        <p:nvSpPr>
          <p:cNvPr id="6" name="Title 5">
            <a:extLst>
              <a:ext uri="{FF2B5EF4-FFF2-40B4-BE49-F238E27FC236}">
                <a16:creationId xmlns:a16="http://schemas.microsoft.com/office/drawing/2014/main" id="{6E026B1C-E93C-3093-4A01-879A57A7F01A}"/>
              </a:ext>
            </a:extLst>
          </p:cNvPr>
          <p:cNvSpPr>
            <a:spLocks noGrp="1"/>
          </p:cNvSpPr>
          <p:nvPr>
            <p:ph type="title"/>
          </p:nvPr>
        </p:nvSpPr>
        <p:spPr>
          <a:xfrm>
            <a:off x="628650" y="1052736"/>
            <a:ext cx="7886700" cy="3342874"/>
          </a:xfrm>
        </p:spPr>
        <p:txBody>
          <a:bodyPr>
            <a:normAutofit fontScale="90000"/>
          </a:bodyPr>
          <a:lstStyle/>
          <a:p>
            <a:pPr marL="0" indent="0" algn="ctr"/>
            <a:r>
              <a:rPr lang="en-GB" altLang="en-US" sz="5300" dirty="0">
                <a:latin typeface="Arial" panose="020B0604020202020204" pitchFamily="34" charset="0"/>
                <a:cs typeface="Arial" panose="020B0604020202020204" pitchFamily="34" charset="0"/>
              </a:rPr>
              <a:t>Gofynion </a:t>
            </a:r>
            <a:r>
              <a:rPr lang="en-GB" altLang="en-US" sz="5300" dirty="0" err="1">
                <a:latin typeface="Arial" panose="020B0604020202020204" pitchFamily="34" charset="0"/>
                <a:cs typeface="Arial" panose="020B0604020202020204" pitchFamily="34" charset="0"/>
              </a:rPr>
              <a:t>Statudol</a:t>
            </a:r>
            <a:r>
              <a:rPr lang="en-GB" altLang="en-US" sz="5300" dirty="0">
                <a:latin typeface="Arial" panose="020B0604020202020204" pitchFamily="34" charset="0"/>
                <a:cs typeface="Arial" panose="020B0604020202020204" pitchFamily="34" charset="0"/>
              </a:rPr>
              <a:t> </a:t>
            </a:r>
            <a:r>
              <a:rPr lang="en-GB" altLang="en-US" sz="5300" dirty="0" err="1">
                <a:latin typeface="Arial" panose="020B0604020202020204" pitchFamily="34" charset="0"/>
                <a:cs typeface="Arial" panose="020B0604020202020204" pitchFamily="34" charset="0"/>
              </a:rPr>
              <a:t>a’r</a:t>
            </a:r>
            <a:r>
              <a:rPr lang="en-GB" altLang="en-US" sz="5300" dirty="0">
                <a:latin typeface="Arial" panose="020B0604020202020204" pitchFamily="34" charset="0"/>
                <a:cs typeface="Arial" panose="020B0604020202020204" pitchFamily="34" charset="0"/>
              </a:rPr>
              <a:t> </a:t>
            </a:r>
            <a:r>
              <a:rPr lang="en-GB" altLang="en-US" sz="5300" dirty="0" err="1">
                <a:latin typeface="Arial" panose="020B0604020202020204" pitchFamily="34" charset="0"/>
                <a:cs typeface="Arial" panose="020B0604020202020204" pitchFamily="34" charset="0"/>
              </a:rPr>
              <a:t>Gyfraith</a:t>
            </a:r>
            <a:r>
              <a:rPr lang="en-GB" altLang="en-US" sz="5300" dirty="0">
                <a:latin typeface="Arial" panose="020B0604020202020204" pitchFamily="34" charset="0"/>
                <a:cs typeface="Arial" panose="020B0604020202020204" pitchFamily="34" charset="0"/>
              </a:rPr>
              <a:t> o </a:t>
            </a:r>
            <a:r>
              <a:rPr lang="en-GB" altLang="en-US" sz="5300" dirty="0" err="1">
                <a:latin typeface="Arial" panose="020B0604020202020204" pitchFamily="34" charset="0"/>
                <a:cs typeface="Arial" panose="020B0604020202020204" pitchFamily="34" charset="0"/>
              </a:rPr>
              <a:t>rhan</a:t>
            </a:r>
            <a:r>
              <a:rPr lang="en-GB" altLang="en-US" sz="5300" dirty="0">
                <a:latin typeface="Arial" panose="020B0604020202020204" pitchFamily="34" charset="0"/>
                <a:cs typeface="Arial" panose="020B0604020202020204" pitchFamily="34" charset="0"/>
              </a:rPr>
              <a:t> </a:t>
            </a:r>
            <a:r>
              <a:rPr lang="en-GB" altLang="en-US" sz="5300" dirty="0" err="1">
                <a:latin typeface="Arial" panose="020B0604020202020204" pitchFamily="34" charset="0"/>
                <a:cs typeface="Arial" panose="020B0604020202020204" pitchFamily="34" charset="0"/>
              </a:rPr>
              <a:t>Cyflogi</a:t>
            </a:r>
            <a:br>
              <a:rPr lang="en-GB" altLang="en-US" sz="5300" dirty="0">
                <a:solidFill>
                  <a:schemeClr val="accent1">
                    <a:lumMod val="75000"/>
                  </a:schemeClr>
                </a:solidFill>
                <a:latin typeface="Arial" panose="020B0604020202020204" pitchFamily="34" charset="0"/>
                <a:cs typeface="Arial" panose="020B0604020202020204" pitchFamily="34" charset="0"/>
              </a:rPr>
            </a:br>
            <a:r>
              <a:rPr lang="en-GB" altLang="en-US" sz="5300" dirty="0">
                <a:solidFill>
                  <a:schemeClr val="accent6">
                    <a:lumMod val="75000"/>
                  </a:schemeClr>
                </a:solidFill>
                <a:latin typeface="Arial" panose="020B0604020202020204" pitchFamily="34" charset="0"/>
                <a:cs typeface="Arial" panose="020B0604020202020204" pitchFamily="34" charset="0"/>
              </a:rPr>
              <a:t>Statutory Requirements and Employment Law </a:t>
            </a:r>
            <a:br>
              <a:rPr lang="en-GB" altLang="en-US" sz="3600" b="1" dirty="0">
                <a:solidFill>
                  <a:schemeClr val="accent1">
                    <a:lumMod val="75000"/>
                  </a:schemeClr>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74009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18DF-E2B8-4B92-AA53-6CD91BB80869}"/>
              </a:ext>
            </a:extLst>
          </p:cNvPr>
          <p:cNvSpPr>
            <a:spLocks noGrp="1"/>
          </p:cNvSpPr>
          <p:nvPr>
            <p:ph type="title"/>
          </p:nvPr>
        </p:nvSpPr>
        <p:spPr>
          <a:xfrm>
            <a:off x="70992" y="548680"/>
            <a:ext cx="9073008" cy="778098"/>
          </a:xfrm>
        </p:spPr>
        <p:txBody>
          <a:bodyPr>
            <a:noAutofit/>
          </a:bodyPr>
          <a:lstStyle/>
          <a:p>
            <a:pPr algn="ctr"/>
            <a:r>
              <a:rPr lang="en-GB" sz="4800" dirty="0" err="1">
                <a:latin typeface="Arial" panose="020B0604020202020204" pitchFamily="34" charset="0"/>
                <a:cs typeface="Arial" panose="020B0604020202020204" pitchFamily="34" charset="0"/>
              </a:rPr>
              <a:t>Sgiliau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Cyflogadwyedd</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Trosglwyddadwy</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Employability/Transferable Skills</a:t>
            </a:r>
            <a:endParaRPr lang="en-GB" sz="4800" dirty="0">
              <a:solidFill>
                <a:schemeClr val="accent6">
                  <a:lumMod val="75000"/>
                </a:schemeClr>
              </a:solidFill>
            </a:endParaRPr>
          </a:p>
        </p:txBody>
      </p:sp>
      <p:sp>
        <p:nvSpPr>
          <p:cNvPr id="5" name="Content Placeholder 4">
            <a:extLst>
              <a:ext uri="{FF2B5EF4-FFF2-40B4-BE49-F238E27FC236}">
                <a16:creationId xmlns:a16="http://schemas.microsoft.com/office/drawing/2014/main" id="{657E80F3-5399-10BC-5BC2-D572FFCB53C8}"/>
              </a:ext>
            </a:extLst>
          </p:cNvPr>
          <p:cNvSpPr>
            <a:spLocks noGrp="1"/>
          </p:cNvSpPr>
          <p:nvPr>
            <p:ph idx="1"/>
          </p:nvPr>
        </p:nvSpPr>
        <p:spPr>
          <a:xfrm>
            <a:off x="467544" y="2132856"/>
            <a:ext cx="3871342" cy="4351338"/>
          </a:xfrm>
        </p:spPr>
        <p:txBody>
          <a:bodyPr/>
          <a:lstStyle/>
          <a:p>
            <a:r>
              <a:rPr lang="en-GB" altLang="en-US" sz="2800" dirty="0">
                <a:latin typeface="Arial" panose="020B0604020202020204" pitchFamily="34" charset="0"/>
                <a:cs typeface="Arial" panose="020B0604020202020204" pitchFamily="34" charset="0"/>
              </a:rPr>
              <a:t>Trefniadaeth</a:t>
            </a:r>
          </a:p>
          <a:p>
            <a:r>
              <a:rPr lang="en-GB" altLang="en-US" sz="2800" dirty="0" err="1">
                <a:latin typeface="Arial" panose="020B0604020202020204" pitchFamily="34" charset="0"/>
                <a:cs typeface="Arial" panose="020B0604020202020204" pitchFamily="34" charset="0"/>
              </a:rPr>
              <a:t>Cynllunio</a:t>
            </a:r>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Rheoli </a:t>
            </a:r>
            <a:r>
              <a:rPr lang="en-GB" altLang="en-US" sz="2800" dirty="0" err="1">
                <a:latin typeface="Arial" panose="020B0604020202020204" pitchFamily="34" charset="0"/>
                <a:cs typeface="Arial" panose="020B0604020202020204" pitchFamily="34" charset="0"/>
              </a:rPr>
              <a:t>amser</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Proffesiynoldeb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Ymwybyddiaeth</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Gwybodaeth</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dealltwriaeth</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uwch</a:t>
            </a:r>
            <a:endParaRPr lang="en-GB" altLang="en-US" sz="2800" dirty="0">
              <a:latin typeface="Arial" panose="020B0604020202020204" pitchFamily="34" charset="0"/>
              <a:cs typeface="Arial" panose="020B0604020202020204" pitchFamily="34" charset="0"/>
            </a:endParaRPr>
          </a:p>
          <a:p>
            <a:endParaRPr lang="en-GB" dirty="0"/>
          </a:p>
        </p:txBody>
      </p:sp>
      <p:sp>
        <p:nvSpPr>
          <p:cNvPr id="6" name="Content Placeholder 4">
            <a:extLst>
              <a:ext uri="{FF2B5EF4-FFF2-40B4-BE49-F238E27FC236}">
                <a16:creationId xmlns:a16="http://schemas.microsoft.com/office/drawing/2014/main" id="{633583EF-79AA-8D90-341D-ECC9483D33E9}"/>
              </a:ext>
            </a:extLst>
          </p:cNvPr>
          <p:cNvSpPr txBox="1">
            <a:spLocks/>
          </p:cNvSpPr>
          <p:nvPr/>
        </p:nvSpPr>
        <p:spPr>
          <a:xfrm>
            <a:off x="5243787" y="2132856"/>
            <a:ext cx="387134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6">
                    <a:lumMod val="75000"/>
                  </a:schemeClr>
                </a:solidFill>
                <a:latin typeface="Arial" panose="020B0604020202020204" pitchFamily="34" charset="0"/>
                <a:cs typeface="Arial" panose="020B0604020202020204" pitchFamily="34" charset="0"/>
              </a:rPr>
              <a:t>Organisation</a:t>
            </a:r>
          </a:p>
          <a:p>
            <a:r>
              <a:rPr lang="en-GB" altLang="en-US" sz="2800" dirty="0">
                <a:solidFill>
                  <a:schemeClr val="accent6">
                    <a:lumMod val="75000"/>
                  </a:schemeClr>
                </a:solidFill>
                <a:latin typeface="Arial" panose="020B0604020202020204" pitchFamily="34" charset="0"/>
                <a:cs typeface="Arial" panose="020B0604020202020204" pitchFamily="34" charset="0"/>
              </a:rPr>
              <a:t>Planning</a:t>
            </a:r>
          </a:p>
          <a:p>
            <a:r>
              <a:rPr lang="en-GB" altLang="en-US" sz="2800" dirty="0">
                <a:solidFill>
                  <a:schemeClr val="accent6">
                    <a:lumMod val="75000"/>
                  </a:schemeClr>
                </a:solidFill>
                <a:latin typeface="Arial" panose="020B0604020202020204" pitchFamily="34" charset="0"/>
                <a:cs typeface="Arial" panose="020B0604020202020204" pitchFamily="34" charset="0"/>
              </a:rPr>
              <a:t>Time management</a:t>
            </a:r>
          </a:p>
          <a:p>
            <a:r>
              <a:rPr lang="en-GB" altLang="en-US" sz="2800" dirty="0">
                <a:solidFill>
                  <a:schemeClr val="accent6">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6">
                    <a:lumMod val="75000"/>
                  </a:schemeClr>
                </a:solidFill>
                <a:latin typeface="Arial" panose="020B0604020202020204" pitchFamily="34" charset="0"/>
                <a:cs typeface="Arial" panose="020B0604020202020204" pitchFamily="34" charset="0"/>
              </a:rPr>
              <a:t>Awareness </a:t>
            </a:r>
          </a:p>
          <a:p>
            <a:r>
              <a:rPr lang="en-GB" altLang="en-US" sz="2800" dirty="0">
                <a:solidFill>
                  <a:schemeClr val="accent6">
                    <a:lumMod val="75000"/>
                  </a:schemeClr>
                </a:solidFill>
                <a:latin typeface="Arial" panose="020B0604020202020204" pitchFamily="34" charset="0"/>
                <a:cs typeface="Arial" panose="020B0604020202020204" pitchFamily="34" charset="0"/>
              </a:rPr>
              <a:t>Increased knowledge and understanding  </a:t>
            </a:r>
            <a:endParaRPr lang="en-US" altLang="en-US" sz="2800" dirty="0">
              <a:solidFill>
                <a:schemeClr val="accent6">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29722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1F9728C-FDC0-D0AF-27F5-FF2AD86368B7}"/>
              </a:ext>
            </a:extLst>
          </p:cNvPr>
          <p:cNvSpPr>
            <a:spLocks noGrp="1"/>
          </p:cNvSpPr>
          <p:nvPr>
            <p:ph type="title"/>
          </p:nvPr>
        </p:nvSpPr>
        <p:spPr>
          <a:xfrm>
            <a:off x="-36004" y="376160"/>
            <a:ext cx="9648056" cy="1911745"/>
          </a:xfrm>
        </p:spPr>
        <p:txBody>
          <a:bodyPr>
            <a:noAutofit/>
          </a:bodyPr>
          <a:lstStyle/>
          <a:p>
            <a:pPr algn="ctr">
              <a:defRPr/>
            </a:pPr>
            <a:r>
              <a:rPr lang="en-GB" sz="4800" dirty="0" err="1">
                <a:latin typeface="Arial" panose="020B0604020202020204" pitchFamily="34" charset="0"/>
                <a:cs typeface="Arial" panose="020B0604020202020204" pitchFamily="34" charset="0"/>
              </a:rPr>
              <a:t>Rhaglen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Ymarferydd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Blynyddoedd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Cynnar</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Early Years Practitioner programme</a:t>
            </a:r>
            <a:endParaRPr lang="en-US" sz="48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5C2378F-344F-AAC8-4EA6-5EDF55011C68}"/>
              </a:ext>
            </a:extLst>
          </p:cNvPr>
          <p:cNvSpPr>
            <a:spLocks noGrp="1"/>
          </p:cNvSpPr>
          <p:nvPr>
            <p:ph sz="half" idx="1"/>
          </p:nvPr>
        </p:nvSpPr>
        <p:spPr>
          <a:xfrm>
            <a:off x="467544" y="2564904"/>
            <a:ext cx="8280920" cy="720080"/>
          </a:xfrm>
        </p:spPr>
        <p:txBody>
          <a:bodyPr>
            <a:noAutofit/>
          </a:bodyPr>
          <a:lstStyle/>
          <a:p>
            <a:pPr marL="0" indent="0" algn="ctr">
              <a:buFont typeface="Arial" panose="020B0604020202020204" pitchFamily="34" charset="0"/>
              <a:buNone/>
            </a:pPr>
            <a:r>
              <a:rPr lang="en-GB" altLang="en-US" sz="1800" b="1" dirty="0" err="1">
                <a:latin typeface="Arial" panose="020B0604020202020204" pitchFamily="34" charset="0"/>
                <a:cs typeface="Arial" panose="020B0604020202020204" pitchFamily="34" charset="0"/>
              </a:rPr>
              <a:t>Meini</a:t>
            </a:r>
            <a:r>
              <a:rPr lang="en-GB" altLang="en-US" sz="1800" b="1" dirty="0">
                <a:latin typeface="Arial" panose="020B0604020202020204" pitchFamily="34" charset="0"/>
                <a:cs typeface="Arial" panose="020B0604020202020204" pitchFamily="34" charset="0"/>
              </a:rPr>
              <a:t> </a:t>
            </a:r>
            <a:r>
              <a:rPr lang="en-GB" altLang="en-US" sz="1800" b="1" dirty="0" err="1">
                <a:latin typeface="Arial" panose="020B0604020202020204" pitchFamily="34" charset="0"/>
                <a:cs typeface="Arial" panose="020B0604020202020204" pitchFamily="34" charset="0"/>
              </a:rPr>
              <a:t>prawf</a:t>
            </a:r>
            <a:r>
              <a:rPr lang="en-GB" altLang="en-US" sz="1800" b="1" dirty="0">
                <a:latin typeface="Arial" panose="020B0604020202020204" pitchFamily="34" charset="0"/>
                <a:cs typeface="Arial" panose="020B0604020202020204" pitchFamily="34" charset="0"/>
              </a:rPr>
              <a:t> y NOS a </a:t>
            </a:r>
            <a:r>
              <a:rPr lang="en-GB" altLang="en-US" sz="1800" b="1" dirty="0" err="1">
                <a:latin typeface="Arial" panose="020B0604020202020204" pitchFamily="34" charset="0"/>
                <a:cs typeface="Arial" panose="020B0604020202020204" pitchFamily="34" charset="0"/>
              </a:rPr>
              <a:t>gyflawnwyd</a:t>
            </a:r>
            <a:r>
              <a:rPr lang="en-GB" altLang="en-US" sz="1800" b="1" dirty="0">
                <a:latin typeface="Arial" panose="020B0604020202020204" pitchFamily="34" charset="0"/>
                <a:cs typeface="Arial" panose="020B0604020202020204" pitchFamily="34" charset="0"/>
              </a:rPr>
              <a:t> </a:t>
            </a:r>
            <a:r>
              <a:rPr lang="en-GB" altLang="en-US" sz="1800" b="1" dirty="0" err="1">
                <a:latin typeface="Arial" panose="020B0604020202020204" pitchFamily="34" charset="0"/>
                <a:cs typeface="Arial" panose="020B0604020202020204" pitchFamily="34" charset="0"/>
              </a:rPr>
              <a:t>yn</a:t>
            </a:r>
            <a:r>
              <a:rPr lang="en-GB" altLang="en-US" sz="1800" b="1" dirty="0">
                <a:latin typeface="Arial" panose="020B0604020202020204" pitchFamily="34" charset="0"/>
                <a:cs typeface="Arial" panose="020B0604020202020204" pitchFamily="34" charset="0"/>
              </a:rPr>
              <a:t> y </a:t>
            </a:r>
            <a:r>
              <a:rPr lang="en-GB" altLang="en-US" sz="1800" b="1" dirty="0" err="1">
                <a:latin typeface="Arial" panose="020B0604020202020204" pitchFamily="34" charset="0"/>
                <a:cs typeface="Arial" panose="020B0604020202020204" pitchFamily="34" charset="0"/>
              </a:rPr>
              <a:t>ddarlith</a:t>
            </a:r>
            <a:r>
              <a:rPr lang="en-GB" altLang="en-US" sz="1800" b="1" dirty="0">
                <a:latin typeface="Arial" panose="020B0604020202020204" pitchFamily="34" charset="0"/>
                <a:cs typeface="Arial" panose="020B0604020202020204" pitchFamily="34" charset="0"/>
              </a:rPr>
              <a:t>/</a:t>
            </a:r>
            <a:r>
              <a:rPr lang="en-GB" altLang="en-US" sz="1800" b="1" dirty="0" err="1">
                <a:latin typeface="Arial" panose="020B0604020202020204" pitchFamily="34" charset="0"/>
                <a:cs typeface="Arial" panose="020B0604020202020204" pitchFamily="34" charset="0"/>
              </a:rPr>
              <a:t>modwl</a:t>
            </a:r>
            <a:r>
              <a:rPr lang="en-GB" altLang="en-US" sz="1800" b="1" dirty="0">
                <a:latin typeface="Arial" panose="020B0604020202020204" pitchFamily="34" charset="0"/>
                <a:cs typeface="Arial" panose="020B0604020202020204" pitchFamily="34" charset="0"/>
              </a:rPr>
              <a:t> hon:</a:t>
            </a:r>
          </a:p>
          <a:p>
            <a:pPr marL="0" indent="0" algn="ctr">
              <a:buNone/>
            </a:pPr>
            <a:r>
              <a:rPr lang="en-GB" altLang="en-US" sz="1800" b="1" dirty="0">
                <a:solidFill>
                  <a:schemeClr val="accent6">
                    <a:lumMod val="75000"/>
                  </a:schemeClr>
                </a:solidFill>
                <a:latin typeface="Arial" panose="020B0604020202020204" pitchFamily="34" charset="0"/>
                <a:cs typeface="Arial" panose="020B0604020202020204" pitchFamily="34" charset="0"/>
              </a:rPr>
              <a:t>The NOS criteria met in this lecture/module:</a:t>
            </a:r>
          </a:p>
          <a:p>
            <a:pPr marL="0" indent="0">
              <a:buFont typeface="Arial" panose="020B0604020202020204" pitchFamily="34" charset="0"/>
              <a:buNone/>
            </a:pPr>
            <a:endParaRPr lang="en-GB" altLang="en-US" sz="18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7E5913B5-6C05-44AB-6D37-872DCA056E4C}"/>
              </a:ext>
            </a:extLst>
          </p:cNvPr>
          <p:cNvSpPr txBox="1">
            <a:spLocks/>
          </p:cNvSpPr>
          <p:nvPr/>
        </p:nvSpPr>
        <p:spPr>
          <a:xfrm>
            <a:off x="5004048" y="2924944"/>
            <a:ext cx="3453172" cy="3024684"/>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29976E-6452-205F-9F24-83A77A974841}"/>
              </a:ext>
            </a:extLst>
          </p:cNvPr>
          <p:cNvSpPr txBox="1"/>
          <p:nvPr/>
        </p:nvSpPr>
        <p:spPr>
          <a:xfrm>
            <a:off x="4788024" y="3341847"/>
            <a:ext cx="4612432" cy="2308324"/>
          </a:xfrm>
          <a:prstGeom prst="rect">
            <a:avLst/>
          </a:prstGeom>
          <a:noFill/>
        </p:spPr>
        <p:txBody>
          <a:bodyPr wrap="square">
            <a:spAutoFit/>
          </a:bodyPr>
          <a:lstStyle/>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0409: </a:t>
            </a:r>
            <a:r>
              <a:rPr lang="en-GB" altLang="en-US" sz="1800" dirty="0">
                <a:latin typeface="Arial" panose="020B0604020202020204" pitchFamily="34" charset="0"/>
                <a:cs typeface="Arial" panose="020B0604020202020204" pitchFamily="34" charset="0"/>
              </a:rPr>
              <a:t>P4/P22-P23</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0417</a:t>
            </a:r>
            <a:r>
              <a:rPr lang="en-GB" altLang="en-US" sz="1800" dirty="0">
                <a:latin typeface="Arial" panose="020B0604020202020204" pitchFamily="34" charset="0"/>
                <a:cs typeface="Arial" panose="020B0604020202020204" pitchFamily="34" charset="0"/>
              </a:rPr>
              <a:t>: P1 – P20</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0042 : </a:t>
            </a:r>
            <a:r>
              <a:rPr lang="en-GB" altLang="en-US" sz="1800" dirty="0">
                <a:latin typeface="Arial" panose="020B0604020202020204" pitchFamily="34" charset="0"/>
                <a:cs typeface="Arial" panose="020B0604020202020204" pitchFamily="34" charset="0"/>
              </a:rPr>
              <a:t>K43-K46/K49-K50</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0042</a:t>
            </a:r>
            <a:r>
              <a:rPr lang="en-GB" altLang="en-US" sz="1800" dirty="0">
                <a:latin typeface="Arial" panose="020B0604020202020204" pitchFamily="34" charset="0"/>
                <a:cs typeface="Arial" panose="020B0604020202020204" pitchFamily="34" charset="0"/>
              </a:rPr>
              <a:t> P1 – P24</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0044: </a:t>
            </a:r>
            <a:r>
              <a:rPr lang="en-GB" altLang="en-US" sz="1800" dirty="0">
                <a:latin typeface="Arial" panose="020B0604020202020204" pitchFamily="34" charset="0"/>
                <a:cs typeface="Arial" panose="020B0604020202020204" pitchFamily="34" charset="0"/>
              </a:rPr>
              <a:t>P1 – P45</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SCH32: </a:t>
            </a:r>
            <a:r>
              <a:rPr lang="en-GB" altLang="en-US" sz="1800" dirty="0">
                <a:latin typeface="Arial" panose="020B0604020202020204" pitchFamily="34" charset="0"/>
                <a:cs typeface="Arial" panose="020B0604020202020204" pitchFamily="34" charset="0"/>
              </a:rPr>
              <a:t>P1 – P5</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SCH53: </a:t>
            </a:r>
            <a:r>
              <a:rPr lang="en-GB" altLang="en-US" sz="1800" dirty="0">
                <a:latin typeface="Arial" panose="020B0604020202020204" pitchFamily="34" charset="0"/>
                <a:cs typeface="Arial" panose="020B0604020202020204" pitchFamily="34" charset="0"/>
              </a:rPr>
              <a:t>K1- K4 + </a:t>
            </a:r>
            <a:r>
              <a:rPr lang="en-GB" altLang="en-US" sz="1800" b="1" dirty="0">
                <a:latin typeface="Arial" panose="020B0604020202020204" pitchFamily="34" charset="0"/>
                <a:cs typeface="Arial" panose="020B0604020202020204" pitchFamily="34" charset="0"/>
              </a:rPr>
              <a:t>SCH53</a:t>
            </a:r>
            <a:r>
              <a:rPr lang="en-GB" altLang="en-US" sz="1800" dirty="0">
                <a:latin typeface="Arial" panose="020B0604020202020204" pitchFamily="34" charset="0"/>
                <a:cs typeface="Arial" panose="020B0604020202020204" pitchFamily="34" charset="0"/>
              </a:rPr>
              <a:t> P1 – P4</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0405</a:t>
            </a:r>
            <a:r>
              <a:rPr lang="en-GB" altLang="en-US" sz="1800" dirty="0">
                <a:latin typeface="Arial" panose="020B0604020202020204" pitchFamily="34" charset="0"/>
                <a:cs typeface="Arial" panose="020B0604020202020204" pitchFamily="34" charset="0"/>
              </a:rPr>
              <a:t>: P1-P15/P18-P22</a:t>
            </a:r>
          </a:p>
        </p:txBody>
      </p:sp>
      <p:sp>
        <p:nvSpPr>
          <p:cNvPr id="8" name="TextBox 7">
            <a:extLst>
              <a:ext uri="{FF2B5EF4-FFF2-40B4-BE49-F238E27FC236}">
                <a16:creationId xmlns:a16="http://schemas.microsoft.com/office/drawing/2014/main" id="{01784F43-FB05-747C-E333-8CE00D28B64A}"/>
              </a:ext>
            </a:extLst>
          </p:cNvPr>
          <p:cNvSpPr txBox="1"/>
          <p:nvPr/>
        </p:nvSpPr>
        <p:spPr>
          <a:xfrm>
            <a:off x="175592" y="3341847"/>
            <a:ext cx="4612432" cy="2585323"/>
          </a:xfrm>
          <a:prstGeom prst="rect">
            <a:avLst/>
          </a:prstGeom>
          <a:noFill/>
        </p:spPr>
        <p:txBody>
          <a:bodyPr wrap="square">
            <a:spAutoFit/>
          </a:bodyPr>
          <a:lstStyle/>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Craidd/Core:</a:t>
            </a:r>
            <a:r>
              <a:rPr lang="en-GB" altLang="en-US" sz="1800" dirty="0">
                <a:latin typeface="Arial" panose="020B0604020202020204" pitchFamily="34" charset="0"/>
                <a:cs typeface="Arial" panose="020B0604020202020204" pitchFamily="34" charset="0"/>
              </a:rPr>
              <a:t>  K44/K47/K48/K51/K54</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0417:</a:t>
            </a:r>
            <a:r>
              <a:rPr lang="en-GB" altLang="en-US" sz="1800" dirty="0">
                <a:latin typeface="Arial" panose="020B0604020202020204" pitchFamily="34" charset="0"/>
                <a:cs typeface="Arial" panose="020B0604020202020204" pitchFamily="34" charset="0"/>
              </a:rPr>
              <a:t> P9/P11-P18/P20/P23/P25-34</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0403:</a:t>
            </a:r>
            <a:r>
              <a:rPr lang="en-GB" altLang="en-US" sz="1800" dirty="0">
                <a:latin typeface="Arial" panose="020B0604020202020204" pitchFamily="34" charset="0"/>
                <a:cs typeface="Arial" panose="020B0604020202020204" pitchFamily="34" charset="0"/>
              </a:rPr>
              <a:t> P2/P3/P10/P12/P13/P16/P17/P19-21/P24-26</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0412:</a:t>
            </a:r>
            <a:r>
              <a:rPr lang="en-GB" altLang="en-US" sz="1800" dirty="0">
                <a:latin typeface="Arial" panose="020B0604020202020204" pitchFamily="34" charset="0"/>
                <a:cs typeface="Arial" panose="020B0604020202020204" pitchFamily="34" charset="0"/>
              </a:rPr>
              <a:t> K57/K58 </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0412:</a:t>
            </a:r>
            <a:r>
              <a:rPr lang="en-GB" altLang="en-US" sz="1800" dirty="0">
                <a:latin typeface="Arial" panose="020B0604020202020204" pitchFamily="34" charset="0"/>
                <a:cs typeface="Arial" panose="020B0604020202020204" pitchFamily="34" charset="0"/>
              </a:rPr>
              <a:t> P1-P3/P5-P6/P8-P26</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0407:</a:t>
            </a:r>
            <a:r>
              <a:rPr lang="en-GB" altLang="en-US" sz="1800" dirty="0">
                <a:latin typeface="Arial" panose="020B0604020202020204" pitchFamily="34" charset="0"/>
                <a:cs typeface="Arial" panose="020B0604020202020204" pitchFamily="34" charset="0"/>
              </a:rPr>
              <a:t> P7-P14/P16-P20/P22-P31</a:t>
            </a:r>
          </a:p>
          <a:p>
            <a:pPr marL="0" indent="0">
              <a:buFont typeface="Arial" panose="020B0604020202020204" pitchFamily="34" charset="0"/>
              <a:buNone/>
            </a:pPr>
            <a:r>
              <a:rPr lang="en-GB" altLang="en-US" sz="1800" b="1" dirty="0">
                <a:latin typeface="Arial" panose="020B0604020202020204" pitchFamily="34" charset="0"/>
                <a:cs typeface="Arial" panose="020B0604020202020204" pitchFamily="34" charset="0"/>
              </a:rPr>
              <a:t>0408: </a:t>
            </a:r>
            <a:r>
              <a:rPr lang="en-GB" altLang="en-US" sz="1800" dirty="0">
                <a:latin typeface="Arial" panose="020B0604020202020204" pitchFamily="34" charset="0"/>
                <a:cs typeface="Arial" panose="020B0604020202020204" pitchFamily="34" charset="0"/>
              </a:rPr>
              <a:t>P13-P16</a:t>
            </a:r>
          </a:p>
          <a:p>
            <a:pPr marL="0" indent="0">
              <a:buFont typeface="Arial" panose="020B0604020202020204" pitchFamily="34" charset="0"/>
              <a:buNone/>
            </a:pPr>
            <a:endParaRPr lang="en-GB" alt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1952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579296" cy="1944216"/>
          </a:xfrm>
        </p:spPr>
        <p:txBody>
          <a:bodyPr>
            <a:normAutofit/>
          </a:bodyPr>
          <a:lstStyle/>
          <a:p>
            <a:pPr algn="ctr"/>
            <a:br>
              <a:rPr lang="en-GB" dirty="0"/>
            </a:br>
            <a:endParaRPr lang="en-GB" dirty="0"/>
          </a:p>
        </p:txBody>
      </p:sp>
      <p:sp>
        <p:nvSpPr>
          <p:cNvPr id="4" name="Title 3">
            <a:extLst>
              <a:ext uri="{FF2B5EF4-FFF2-40B4-BE49-F238E27FC236}">
                <a16:creationId xmlns:a16="http://schemas.microsoft.com/office/drawing/2014/main" id="{2B4EE7BA-B5C3-151F-8F48-E1F62CF28A64}"/>
              </a:ext>
            </a:extLst>
          </p:cNvPr>
          <p:cNvSpPr txBox="1">
            <a:spLocks/>
          </p:cNvSpPr>
          <p:nvPr/>
        </p:nvSpPr>
        <p:spPr>
          <a:xfrm>
            <a:off x="107504" y="116632"/>
            <a:ext cx="9036496" cy="1839737"/>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4800" dirty="0">
                <a:latin typeface="Arial" panose="020B0604020202020204" pitchFamily="34" charset="0"/>
                <a:cs typeface="Arial" panose="020B0604020202020204" pitchFamily="34" charset="0"/>
              </a:rPr>
              <a:t>Gofynion </a:t>
            </a:r>
            <a:r>
              <a:rPr lang="en-GB" sz="4800" dirty="0" err="1">
                <a:latin typeface="Arial" panose="020B0604020202020204" pitchFamily="34" charset="0"/>
                <a:cs typeface="Arial" panose="020B0604020202020204" pitchFamily="34" charset="0"/>
              </a:rPr>
              <a:t>statudol</a:t>
            </a:r>
            <a:r>
              <a:rPr lang="en-GB" sz="4800" dirty="0">
                <a:latin typeface="Arial" panose="020B0604020202020204" pitchFamily="34" charset="0"/>
                <a:cs typeface="Arial" panose="020B0604020202020204" pitchFamily="34" charset="0"/>
              </a:rPr>
              <a:t> a </a:t>
            </a:r>
            <a:r>
              <a:rPr lang="en-GB" sz="4800" dirty="0" err="1">
                <a:latin typeface="Arial" panose="020B0604020202020204" pitchFamily="34" charset="0"/>
                <a:cs typeface="Arial" panose="020B0604020202020204" pitchFamily="34" charset="0"/>
              </a:rPr>
              <a:t>goblygiadol</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Statutory obligations and  requirements</a:t>
            </a:r>
          </a:p>
        </p:txBody>
      </p:sp>
      <p:sp>
        <p:nvSpPr>
          <p:cNvPr id="5" name="Content Placeholder 5">
            <a:extLst>
              <a:ext uri="{FF2B5EF4-FFF2-40B4-BE49-F238E27FC236}">
                <a16:creationId xmlns:a16="http://schemas.microsoft.com/office/drawing/2014/main" id="{AE9C4D58-95BA-B68F-0E58-62ACB796D7EA}"/>
              </a:ext>
            </a:extLst>
          </p:cNvPr>
          <p:cNvSpPr txBox="1">
            <a:spLocks/>
          </p:cNvSpPr>
          <p:nvPr/>
        </p:nvSpPr>
        <p:spPr>
          <a:xfrm>
            <a:off x="4716016" y="1956369"/>
            <a:ext cx="4536504" cy="409277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sz="2000" b="1" dirty="0">
                <a:solidFill>
                  <a:schemeClr val="accent6">
                    <a:lumMod val="75000"/>
                  </a:schemeClr>
                </a:solidFill>
                <a:latin typeface="Arial" panose="020B0604020202020204" pitchFamily="34" charset="0"/>
                <a:cs typeface="Arial" panose="020B0604020202020204" pitchFamily="34" charset="0"/>
              </a:rPr>
              <a:t>The law - Statutory requirements </a:t>
            </a:r>
            <a:r>
              <a:rPr lang="en-GB" sz="2000" dirty="0">
                <a:solidFill>
                  <a:schemeClr val="accent6">
                    <a:lumMod val="75000"/>
                  </a:schemeClr>
                </a:solidFill>
                <a:latin typeface="Arial" panose="020B0604020202020204" pitchFamily="34" charset="0"/>
                <a:cs typeface="Arial" panose="020B0604020202020204" pitchFamily="34" charset="0"/>
              </a:rPr>
              <a:t>by governing bodies such as:</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CIW</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HEALTH AND SAFETY</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FIRE</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SOCIAL CARE WALES </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PUBLIC HEALTH WALES</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ENVIRONMENTAL AGENCY </a:t>
            </a:r>
          </a:p>
          <a:p>
            <a:pPr>
              <a:buFont typeface="Wingdings" panose="05000000000000000000" pitchFamily="2" charset="2"/>
              <a:buChar char="q"/>
            </a:pPr>
            <a:r>
              <a:rPr lang="en-GB" sz="2000" dirty="0">
                <a:solidFill>
                  <a:schemeClr val="accent6">
                    <a:lumMod val="75000"/>
                  </a:schemeClr>
                </a:solidFill>
                <a:latin typeface="Arial" panose="020B0604020202020204" pitchFamily="34" charset="0"/>
                <a:cs typeface="Arial" panose="020B0604020202020204" pitchFamily="34" charset="0"/>
              </a:rPr>
              <a:t>EMPLOYMENT LAW</a:t>
            </a:r>
          </a:p>
        </p:txBody>
      </p:sp>
      <p:sp>
        <p:nvSpPr>
          <p:cNvPr id="6" name="Content Placeholder 4">
            <a:extLst>
              <a:ext uri="{FF2B5EF4-FFF2-40B4-BE49-F238E27FC236}">
                <a16:creationId xmlns:a16="http://schemas.microsoft.com/office/drawing/2014/main" id="{18E5440F-F15B-BD45-1DFC-E638916DD3EE}"/>
              </a:ext>
            </a:extLst>
          </p:cNvPr>
          <p:cNvSpPr>
            <a:spLocks noGrp="1"/>
          </p:cNvSpPr>
          <p:nvPr>
            <p:ph sz="half" idx="1"/>
          </p:nvPr>
        </p:nvSpPr>
        <p:spPr>
          <a:xfrm>
            <a:off x="107504" y="1956369"/>
            <a:ext cx="4536504" cy="4351338"/>
          </a:xfrm>
        </p:spPr>
        <p:txBody>
          <a:bodyPr>
            <a:normAutofit/>
          </a:bodyPr>
          <a:lstStyle/>
          <a:p>
            <a:pPr marL="0" indent="0">
              <a:buNone/>
            </a:pPr>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Gyfraith</a:t>
            </a:r>
            <a:r>
              <a:rPr lang="en-GB" b="1" dirty="0">
                <a:latin typeface="Arial" panose="020B0604020202020204" pitchFamily="34" charset="0"/>
                <a:cs typeface="Arial" panose="020B0604020202020204" pitchFamily="34" charset="0"/>
              </a:rPr>
              <a:t> - Gofynion </a:t>
            </a:r>
            <a:r>
              <a:rPr lang="en-GB" b="1" dirty="0" err="1">
                <a:latin typeface="Arial" panose="020B0604020202020204" pitchFamily="34" charset="0"/>
                <a:cs typeface="Arial" panose="020B0604020202020204" pitchFamily="34" charset="0"/>
              </a:rPr>
              <a:t>statudol</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cyrff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llywodraethol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AGC</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A DIOGELWCH</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TÂN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GOFAL CYMDEITHASOL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GYHOEDDUS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YR ASIANTAETH AMGYLCHEDD</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CYFLOGAETH – Y GYFRAITH</a:t>
            </a:r>
          </a:p>
        </p:txBody>
      </p:sp>
    </p:spTree>
    <p:extLst>
      <p:ext uri="{BB962C8B-B14F-4D97-AF65-F5344CB8AC3E}">
        <p14:creationId xmlns:p14="http://schemas.microsoft.com/office/powerpoint/2010/main" val="221758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506" y="-171400"/>
            <a:ext cx="8640960" cy="1325563"/>
          </a:xfrm>
        </p:spPr>
        <p:txBody>
          <a:bodyPr>
            <a:noAutofit/>
          </a:bodyPr>
          <a:lstStyle/>
          <a:p>
            <a:pPr algn="ctr"/>
            <a:r>
              <a:rPr lang="en-GB" sz="4800" dirty="0">
                <a:latin typeface="Arial" panose="020B0604020202020204" pitchFamily="34" charset="0"/>
                <a:cs typeface="Arial" panose="020B0604020202020204" pitchFamily="34" charset="0"/>
              </a:rPr>
              <a:t>Ymrwymiadau</a:t>
            </a:r>
            <a:endParaRPr lang="en-GB" sz="4800" dirty="0"/>
          </a:p>
        </p:txBody>
      </p:sp>
      <p:sp>
        <p:nvSpPr>
          <p:cNvPr id="6" name="Text Placeholder 4">
            <a:extLst>
              <a:ext uri="{FF2B5EF4-FFF2-40B4-BE49-F238E27FC236}">
                <a16:creationId xmlns:a16="http://schemas.microsoft.com/office/drawing/2014/main" id="{1CB17647-722B-E9AC-7F31-47BFD0AD5054}"/>
              </a:ext>
            </a:extLst>
          </p:cNvPr>
          <p:cNvSpPr>
            <a:spLocks noGrp="1"/>
          </p:cNvSpPr>
          <p:nvPr>
            <p:ph idx="1"/>
          </p:nvPr>
        </p:nvSpPr>
        <p:spPr>
          <a:xfrm>
            <a:off x="195263" y="836613"/>
            <a:ext cx="8713787" cy="4536603"/>
          </a:xfrm>
        </p:spPr>
        <p:txBody>
          <a:bodyPr>
            <a:normAutofit/>
          </a:bodyPr>
          <a:lstStyle/>
          <a:p>
            <a:pPr marL="0" indent="0" algn="ctr">
              <a:buNone/>
            </a:pPr>
            <a:endParaRPr lang="en-GB" sz="2800" b="1" dirty="0"/>
          </a:p>
          <a:p>
            <a:pPr marL="0" indent="0" algn="ctr">
              <a:buNone/>
            </a:pPr>
            <a:r>
              <a:rPr lang="en-GB" sz="2800" b="1" dirty="0"/>
              <a:t>Y Gyfraith</a:t>
            </a:r>
          </a:p>
          <a:p>
            <a:r>
              <a:rPr lang="en-GB" sz="2400" dirty="0"/>
              <a:t>Cyfrifoldebau </a:t>
            </a:r>
            <a:r>
              <a:rPr lang="en-GB" sz="2400" dirty="0" err="1"/>
              <a:t>ariannol</a:t>
            </a:r>
            <a:r>
              <a:rPr lang="en-GB" sz="2400" dirty="0"/>
              <a:t> (</a:t>
            </a:r>
            <a:r>
              <a:rPr lang="en-GB" sz="2400" dirty="0" err="1"/>
              <a:t>cyflog</a:t>
            </a:r>
            <a:r>
              <a:rPr lang="en-GB" sz="2400" dirty="0"/>
              <a:t>/</a:t>
            </a:r>
            <a:r>
              <a:rPr lang="en-GB" sz="2400" dirty="0" err="1"/>
              <a:t>pensiwn</a:t>
            </a:r>
            <a:r>
              <a:rPr lang="en-GB" sz="2400" dirty="0"/>
              <a:t>/</a:t>
            </a:r>
            <a:r>
              <a:rPr lang="en-GB" sz="2400" dirty="0" err="1"/>
              <a:t>gwyliau</a:t>
            </a:r>
            <a:r>
              <a:rPr lang="en-GB" sz="2400" dirty="0"/>
              <a:t>/</a:t>
            </a:r>
            <a:r>
              <a:rPr lang="en-GB" sz="2400" dirty="0" err="1"/>
              <a:t>salwch</a:t>
            </a:r>
            <a:r>
              <a:rPr lang="en-GB" sz="2400" dirty="0"/>
              <a:t> a </a:t>
            </a:r>
            <a:r>
              <a:rPr lang="en-GB" sz="2400" dirty="0" err="1"/>
              <a:t>goreiriogrwydd</a:t>
            </a:r>
            <a:r>
              <a:rPr lang="en-GB" sz="2400" dirty="0"/>
              <a:t>)</a:t>
            </a:r>
          </a:p>
          <a:p>
            <a:r>
              <a:rPr lang="en-GB" sz="2400" dirty="0"/>
              <a:t>Cyfrifoldebau </a:t>
            </a:r>
            <a:r>
              <a:rPr lang="en-GB" sz="2400" dirty="0" err="1"/>
              <a:t>gweithdrefnol</a:t>
            </a:r>
            <a:r>
              <a:rPr lang="en-GB" sz="2400" dirty="0"/>
              <a:t> ( bod </a:t>
            </a:r>
            <a:r>
              <a:rPr lang="en-GB" sz="2400" dirty="0" err="1"/>
              <a:t>gweithdrenau</a:t>
            </a:r>
            <a:r>
              <a:rPr lang="en-GB" sz="2400" dirty="0"/>
              <a:t> </a:t>
            </a:r>
            <a:r>
              <a:rPr lang="en-GB" sz="2400" dirty="0" err="1"/>
              <a:t>achwyniadau</a:t>
            </a:r>
            <a:r>
              <a:rPr lang="en-GB" sz="2400" dirty="0"/>
              <a:t> a disgyblaeth </a:t>
            </a:r>
            <a:r>
              <a:rPr lang="en-GB" sz="2400" dirty="0" err="1"/>
              <a:t>yn</a:t>
            </a:r>
            <a:r>
              <a:rPr lang="en-GB" sz="2400" dirty="0"/>
              <a:t> </a:t>
            </a:r>
            <a:r>
              <a:rPr lang="en-GB" sz="2400" dirty="0" err="1"/>
              <a:t>lle</a:t>
            </a:r>
            <a:r>
              <a:rPr lang="en-GB" sz="2400" dirty="0"/>
              <a:t>)</a:t>
            </a:r>
          </a:p>
          <a:p>
            <a:r>
              <a:rPr lang="en-GB" sz="2400" dirty="0" err="1"/>
              <a:t>Cytundebau</a:t>
            </a:r>
            <a:r>
              <a:rPr lang="en-GB" sz="2400" dirty="0"/>
              <a:t> </a:t>
            </a:r>
            <a:r>
              <a:rPr lang="en-GB" sz="2400" dirty="0" err="1"/>
              <a:t>Cyfloaeth</a:t>
            </a:r>
            <a:r>
              <a:rPr lang="en-GB" sz="2400" dirty="0"/>
              <a:t> </a:t>
            </a:r>
          </a:p>
          <a:p>
            <a:r>
              <a:rPr lang="en-GB" sz="2400" dirty="0" err="1"/>
              <a:t>Yswiriant</a:t>
            </a:r>
            <a:r>
              <a:rPr lang="en-GB" sz="2400" dirty="0"/>
              <a:t> ( </a:t>
            </a:r>
            <a:r>
              <a:rPr lang="en-GB" sz="2400" dirty="0" err="1"/>
              <a:t>ymrwyniad</a:t>
            </a:r>
            <a:r>
              <a:rPr lang="en-GB" sz="2400" dirty="0"/>
              <a:t> </a:t>
            </a:r>
            <a:r>
              <a:rPr lang="en-GB" sz="2400" dirty="0" err="1"/>
              <a:t>gyhoeddus</a:t>
            </a:r>
            <a:r>
              <a:rPr lang="en-GB" sz="2400" dirty="0"/>
              <a:t> </a:t>
            </a:r>
            <a:r>
              <a:rPr lang="en-GB" sz="2400" dirty="0" err="1"/>
              <a:t>yn</a:t>
            </a:r>
            <a:r>
              <a:rPr lang="en-GB" sz="2400" dirty="0"/>
              <a:t> </a:t>
            </a:r>
            <a:r>
              <a:rPr lang="en-GB" sz="2400" dirty="0" err="1"/>
              <a:t>ogystal</a:t>
            </a:r>
            <a:r>
              <a:rPr lang="en-GB" sz="2400" dirty="0"/>
              <a:t> a </a:t>
            </a:r>
            <a:r>
              <a:rPr lang="en-GB" sz="2400" dirty="0" err="1"/>
              <a:t>niwed</a:t>
            </a:r>
            <a:r>
              <a:rPr lang="en-GB" sz="2400" dirty="0"/>
              <a:t> </a:t>
            </a:r>
            <a:r>
              <a:rPr lang="en-GB" sz="2400" dirty="0" err="1"/>
              <a:t>personol</a:t>
            </a:r>
            <a:r>
              <a:rPr lang="en-GB" sz="2400" dirty="0"/>
              <a:t>)</a:t>
            </a:r>
          </a:p>
          <a:p>
            <a:r>
              <a:rPr lang="en-GB" sz="2400" dirty="0" err="1"/>
              <a:t>Dyletswydd</a:t>
            </a:r>
            <a:r>
              <a:rPr lang="en-GB" sz="2400" dirty="0"/>
              <a:t> o </a:t>
            </a:r>
            <a:r>
              <a:rPr lang="en-GB" sz="2400" dirty="0" err="1"/>
              <a:t>ofal</a:t>
            </a:r>
            <a:r>
              <a:rPr lang="en-GB" sz="2400" dirty="0"/>
              <a:t>  (</a:t>
            </a:r>
            <a:r>
              <a:rPr lang="en-GB" sz="2400" dirty="0" err="1"/>
              <a:t>pob</a:t>
            </a:r>
            <a:r>
              <a:rPr lang="en-GB" sz="2400" dirty="0"/>
              <a:t> </a:t>
            </a:r>
            <a:r>
              <a:rPr lang="en-GB" sz="2400" dirty="0" err="1"/>
              <a:t>agwedd</a:t>
            </a:r>
            <a:r>
              <a:rPr lang="en-GB" sz="2400" dirty="0"/>
              <a:t> o iechyd a </a:t>
            </a:r>
            <a:r>
              <a:rPr lang="en-GB" sz="2400" dirty="0" err="1"/>
              <a:t>diogelwch</a:t>
            </a:r>
            <a:r>
              <a:rPr lang="en-GB" sz="2400" dirty="0"/>
              <a:t>) </a:t>
            </a:r>
          </a:p>
          <a:p>
            <a:r>
              <a:rPr lang="en-GB" sz="2400" dirty="0" err="1"/>
              <a:t>Cyfleoedd</a:t>
            </a:r>
            <a:r>
              <a:rPr lang="en-GB" sz="2400" dirty="0"/>
              <a:t> </a:t>
            </a:r>
            <a:r>
              <a:rPr lang="en-GB" sz="2400" dirty="0" err="1"/>
              <a:t>cyfartal</a:t>
            </a:r>
            <a:r>
              <a:rPr lang="en-GB" sz="2400" dirty="0"/>
              <a:t> ( </a:t>
            </a:r>
            <a:r>
              <a:rPr lang="en-GB" sz="2400" dirty="0" err="1"/>
              <a:t>hil</a:t>
            </a:r>
            <a:r>
              <a:rPr lang="en-GB" sz="2400" dirty="0"/>
              <a:t>, </a:t>
            </a:r>
            <a:r>
              <a:rPr lang="en-GB" sz="2400" dirty="0" err="1"/>
              <a:t>crefydd</a:t>
            </a:r>
            <a:r>
              <a:rPr lang="en-GB" sz="2400" dirty="0"/>
              <a:t>, </a:t>
            </a:r>
            <a:r>
              <a:rPr lang="en-GB" sz="2400" dirty="0" err="1"/>
              <a:t>rhywedd</a:t>
            </a:r>
            <a:r>
              <a:rPr lang="en-GB" sz="2400" dirty="0"/>
              <a:t>, </a:t>
            </a:r>
            <a:r>
              <a:rPr lang="en-GB" sz="2400" dirty="0" err="1"/>
              <a:t>oed</a:t>
            </a:r>
            <a:r>
              <a:rPr lang="en-GB" sz="2400" dirty="0"/>
              <a:t> neu </a:t>
            </a:r>
            <a:r>
              <a:rPr lang="en-GB" sz="2400" dirty="0" err="1"/>
              <a:t>anabledd</a:t>
            </a:r>
            <a:r>
              <a:rPr lang="en-GB" sz="2400" dirty="0"/>
              <a:t>)  </a:t>
            </a:r>
          </a:p>
          <a:p>
            <a:endParaRPr lang="en-GB" dirty="0"/>
          </a:p>
        </p:txBody>
      </p:sp>
    </p:spTree>
    <p:extLst>
      <p:ext uri="{BB962C8B-B14F-4D97-AF65-F5344CB8AC3E}">
        <p14:creationId xmlns:p14="http://schemas.microsoft.com/office/powerpoint/2010/main" val="683055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506" y="-171400"/>
            <a:ext cx="8640960" cy="1325563"/>
          </a:xfrm>
        </p:spPr>
        <p:txBody>
          <a:bodyPr>
            <a:noAutofit/>
          </a:bodyPr>
          <a:lstStyle/>
          <a:p>
            <a:pPr algn="ctr"/>
            <a:r>
              <a:rPr lang="en-GB" sz="4800" dirty="0">
                <a:solidFill>
                  <a:schemeClr val="accent6">
                    <a:lumMod val="75000"/>
                  </a:schemeClr>
                </a:solidFill>
                <a:latin typeface="Arial" panose="020B0604020202020204" pitchFamily="34" charset="0"/>
                <a:cs typeface="Arial" panose="020B0604020202020204" pitchFamily="34" charset="0"/>
              </a:rPr>
              <a:t>Liabilities</a:t>
            </a:r>
            <a:endParaRPr lang="en-GB" sz="4800" dirty="0">
              <a:solidFill>
                <a:schemeClr val="accent6">
                  <a:lumMod val="75000"/>
                </a:schemeClr>
              </a:solidFill>
            </a:endParaRPr>
          </a:p>
        </p:txBody>
      </p:sp>
      <p:sp>
        <p:nvSpPr>
          <p:cNvPr id="6" name="Text Placeholder 4">
            <a:extLst>
              <a:ext uri="{FF2B5EF4-FFF2-40B4-BE49-F238E27FC236}">
                <a16:creationId xmlns:a16="http://schemas.microsoft.com/office/drawing/2014/main" id="{1CB17647-722B-E9AC-7F31-47BFD0AD5054}"/>
              </a:ext>
            </a:extLst>
          </p:cNvPr>
          <p:cNvSpPr>
            <a:spLocks noGrp="1"/>
          </p:cNvSpPr>
          <p:nvPr>
            <p:ph idx="1"/>
          </p:nvPr>
        </p:nvSpPr>
        <p:spPr>
          <a:xfrm>
            <a:off x="195263" y="836613"/>
            <a:ext cx="8713787" cy="4536603"/>
          </a:xfrm>
        </p:spPr>
        <p:txBody>
          <a:bodyPr>
            <a:normAutofit lnSpcReduction="10000"/>
          </a:bodyPr>
          <a:lstStyle/>
          <a:p>
            <a:pPr marL="0" indent="0" algn="ctr">
              <a:buNone/>
            </a:pPr>
            <a:endParaRPr lang="en-GB" sz="2800" b="1" dirty="0">
              <a:solidFill>
                <a:schemeClr val="accent6">
                  <a:lumMod val="75000"/>
                </a:schemeClr>
              </a:solidFill>
            </a:endParaRPr>
          </a:p>
          <a:p>
            <a:pPr marL="0" indent="0" algn="ctr">
              <a:buNone/>
            </a:pPr>
            <a:r>
              <a:rPr lang="en-GB" sz="2800" b="1" dirty="0">
                <a:solidFill>
                  <a:schemeClr val="accent6">
                    <a:lumMod val="75000"/>
                  </a:schemeClr>
                </a:solidFill>
              </a:rPr>
              <a:t>By Law</a:t>
            </a:r>
          </a:p>
          <a:p>
            <a:r>
              <a:rPr lang="en-GB" sz="2400" dirty="0">
                <a:solidFill>
                  <a:schemeClr val="accent6">
                    <a:lumMod val="75000"/>
                  </a:schemeClr>
                </a:solidFill>
              </a:rPr>
              <a:t>Financial duties (salaries/pensions /holidays/sickness and redundancies) </a:t>
            </a:r>
          </a:p>
          <a:p>
            <a:r>
              <a:rPr lang="en-GB" sz="2400" dirty="0">
                <a:solidFill>
                  <a:schemeClr val="accent6">
                    <a:lumMod val="75000"/>
                  </a:schemeClr>
                </a:solidFill>
              </a:rPr>
              <a:t>Procedural duties (grievance and disciplinary procedures in place)</a:t>
            </a:r>
          </a:p>
          <a:p>
            <a:r>
              <a:rPr lang="en-GB" sz="2400" dirty="0">
                <a:solidFill>
                  <a:schemeClr val="accent6">
                    <a:lumMod val="75000"/>
                  </a:schemeClr>
                </a:solidFill>
              </a:rPr>
              <a:t>Employment Contracts</a:t>
            </a:r>
          </a:p>
          <a:p>
            <a:r>
              <a:rPr lang="en-GB" sz="2400" dirty="0">
                <a:solidFill>
                  <a:schemeClr val="accent6">
                    <a:lumMod val="75000"/>
                  </a:schemeClr>
                </a:solidFill>
              </a:rPr>
              <a:t>Insurance (public liability as well as personal injury)</a:t>
            </a:r>
          </a:p>
          <a:p>
            <a:r>
              <a:rPr lang="en-GB" sz="2400" dirty="0">
                <a:solidFill>
                  <a:schemeClr val="accent6">
                    <a:lumMod val="75000"/>
                  </a:schemeClr>
                </a:solidFill>
              </a:rPr>
              <a:t>Duty of care ( all aspects of health and safety)</a:t>
            </a:r>
          </a:p>
          <a:p>
            <a:r>
              <a:rPr lang="en-GB" sz="2400" dirty="0">
                <a:solidFill>
                  <a:schemeClr val="accent6">
                    <a:lumMod val="75000"/>
                  </a:schemeClr>
                </a:solidFill>
              </a:rPr>
              <a:t>Equal opportunities (race, religion, gender, age or disability)  </a:t>
            </a:r>
          </a:p>
          <a:p>
            <a:pPr marL="0" indent="0" algn="r">
              <a:buNone/>
            </a:pPr>
            <a:r>
              <a:rPr lang="en-GB" sz="2400" dirty="0">
                <a:solidFill>
                  <a:schemeClr val="accent6">
                    <a:lumMod val="75000"/>
                  </a:schemeClr>
                </a:solidFill>
              </a:rPr>
              <a:t>(O’Sullivan, 2009: 163)</a:t>
            </a:r>
          </a:p>
          <a:p>
            <a:pPr marL="0" indent="0">
              <a:buNone/>
            </a:pPr>
            <a:endParaRPr lang="en-GB" dirty="0"/>
          </a:p>
        </p:txBody>
      </p:sp>
    </p:spTree>
    <p:extLst>
      <p:ext uri="{BB962C8B-B14F-4D97-AF65-F5344CB8AC3E}">
        <p14:creationId xmlns:p14="http://schemas.microsoft.com/office/powerpoint/2010/main" val="2089769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8640960" cy="1325563"/>
          </a:xfrm>
        </p:spPr>
        <p:txBody>
          <a:bodyPr>
            <a:noAutofit/>
          </a:bodyPr>
          <a:lstStyle/>
          <a:p>
            <a:pPr algn="ctr"/>
            <a:r>
              <a:rPr lang="en-GB" sz="4800" dirty="0">
                <a:latin typeface="Arial" panose="020B0604020202020204" pitchFamily="34" charset="0"/>
                <a:cs typeface="Arial" panose="020B0604020202020204" pitchFamily="34" charset="0"/>
              </a:rPr>
              <a:t>Y </a:t>
            </a:r>
            <a:r>
              <a:rPr lang="en-GB" sz="4800" dirty="0" err="1">
                <a:latin typeface="Arial" panose="020B0604020202020204" pitchFamily="34" charset="0"/>
                <a:cs typeface="Arial" panose="020B0604020202020204" pitchFamily="34" charset="0"/>
              </a:rPr>
              <a:t>Fframwaith</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Deddfwriaethol</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The Legislative Framework</a:t>
            </a:r>
            <a:endParaRPr lang="en-GB" sz="4800" dirty="0">
              <a:solidFill>
                <a:schemeClr val="accent6">
                  <a:lumMod val="75000"/>
                </a:schemeClr>
              </a:solidFill>
            </a:endParaRPr>
          </a:p>
        </p:txBody>
      </p:sp>
      <p:sp>
        <p:nvSpPr>
          <p:cNvPr id="6" name="Content Placeholder 7">
            <a:extLst>
              <a:ext uri="{FF2B5EF4-FFF2-40B4-BE49-F238E27FC236}">
                <a16:creationId xmlns:a16="http://schemas.microsoft.com/office/drawing/2014/main" id="{AD56FF92-4368-E037-2A19-B6100AF3C291}"/>
              </a:ext>
            </a:extLst>
          </p:cNvPr>
          <p:cNvSpPr>
            <a:spLocks noGrp="1"/>
          </p:cNvSpPr>
          <p:nvPr>
            <p:ph sz="half" idx="1"/>
          </p:nvPr>
        </p:nvSpPr>
        <p:spPr>
          <a:xfrm>
            <a:off x="457200" y="1772815"/>
            <a:ext cx="4038600" cy="3816425"/>
          </a:xfrm>
        </p:spPr>
        <p:txBody>
          <a:bodyPr>
            <a:normAutofit/>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r>
              <a:rPr lang="en-GB" dirty="0">
                <a:latin typeface="Arial" panose="020B0604020202020204" pitchFamily="34" charset="0"/>
                <a:cs typeface="Arial" panose="020B0604020202020204" pitchFamily="34" charset="0"/>
              </a:rPr>
              <a:t> 1974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1989</a:t>
            </a:r>
          </a:p>
          <a:p>
            <a:r>
              <a:rPr lang="en-GB" dirty="0">
                <a:latin typeface="Arial" panose="020B0604020202020204" pitchFamily="34" charset="0"/>
                <a:cs typeface="Arial" panose="020B0604020202020204" pitchFamily="34" charset="0"/>
              </a:rPr>
              <a:t>CCUHP 1989</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2000</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2002</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2004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 2006</a:t>
            </a:r>
          </a:p>
          <a:p>
            <a:endParaRPr lang="en-GB" dirty="0"/>
          </a:p>
          <a:p>
            <a:endParaRPr lang="en-GB" dirty="0"/>
          </a:p>
        </p:txBody>
      </p:sp>
      <p:sp>
        <p:nvSpPr>
          <p:cNvPr id="7" name="Content Placeholder 8">
            <a:extLst>
              <a:ext uri="{FF2B5EF4-FFF2-40B4-BE49-F238E27FC236}">
                <a16:creationId xmlns:a16="http://schemas.microsoft.com/office/drawing/2014/main" id="{0BA12812-AAC1-C52F-0DE9-3BFAD35B8D63}"/>
              </a:ext>
            </a:extLst>
          </p:cNvPr>
          <p:cNvSpPr txBox="1">
            <a:spLocks/>
          </p:cNvSpPr>
          <p:nvPr/>
        </p:nvSpPr>
        <p:spPr>
          <a:xfrm>
            <a:off x="4788024" y="1772815"/>
            <a:ext cx="4038600" cy="3600401"/>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solidFill>
                  <a:schemeClr val="accent6">
                    <a:lumMod val="75000"/>
                  </a:schemeClr>
                </a:solidFill>
                <a:latin typeface="Arial" panose="020B0604020202020204" pitchFamily="34" charset="0"/>
                <a:cs typeface="Arial" panose="020B0604020202020204" pitchFamily="34" charset="0"/>
              </a:rPr>
              <a:t>Health and Safety at Work Act 1974</a:t>
            </a:r>
          </a:p>
          <a:p>
            <a:r>
              <a:rPr lang="en-GB" dirty="0">
                <a:solidFill>
                  <a:schemeClr val="accent6">
                    <a:lumMod val="75000"/>
                  </a:schemeClr>
                </a:solidFill>
                <a:latin typeface="Arial" panose="020B0604020202020204" pitchFamily="34" charset="0"/>
                <a:cs typeface="Arial" panose="020B0604020202020204" pitchFamily="34" charset="0"/>
              </a:rPr>
              <a:t>Children Act 1989</a:t>
            </a:r>
          </a:p>
          <a:p>
            <a:r>
              <a:rPr lang="en-GB" dirty="0">
                <a:solidFill>
                  <a:schemeClr val="accent6">
                    <a:lumMod val="75000"/>
                  </a:schemeClr>
                </a:solidFill>
                <a:latin typeface="Arial" panose="020B0604020202020204" pitchFamily="34" charset="0"/>
                <a:cs typeface="Arial" panose="020B0604020202020204" pitchFamily="34" charset="0"/>
              </a:rPr>
              <a:t>UNCRC 1989</a:t>
            </a:r>
          </a:p>
          <a:p>
            <a:r>
              <a:rPr lang="en-GB" dirty="0">
                <a:solidFill>
                  <a:schemeClr val="accent6">
                    <a:lumMod val="75000"/>
                  </a:schemeClr>
                </a:solidFill>
                <a:latin typeface="Arial" panose="020B0604020202020204" pitchFamily="34" charset="0"/>
                <a:cs typeface="Arial" panose="020B0604020202020204" pitchFamily="34" charset="0"/>
              </a:rPr>
              <a:t>Care Standards Act 2000</a:t>
            </a:r>
          </a:p>
          <a:p>
            <a:r>
              <a:rPr lang="en-GB" dirty="0">
                <a:solidFill>
                  <a:schemeClr val="accent6">
                    <a:lumMod val="75000"/>
                  </a:schemeClr>
                </a:solidFill>
                <a:latin typeface="Arial" panose="020B0604020202020204" pitchFamily="34" charset="0"/>
                <a:cs typeface="Arial" panose="020B0604020202020204" pitchFamily="34" charset="0"/>
              </a:rPr>
              <a:t>Education Act 2002</a:t>
            </a:r>
          </a:p>
          <a:p>
            <a:r>
              <a:rPr lang="en-GB" dirty="0">
                <a:solidFill>
                  <a:schemeClr val="accent6">
                    <a:lumMod val="75000"/>
                  </a:schemeClr>
                </a:solidFill>
                <a:latin typeface="Arial" panose="020B0604020202020204" pitchFamily="34" charset="0"/>
                <a:cs typeface="Arial" panose="020B0604020202020204" pitchFamily="34" charset="0"/>
              </a:rPr>
              <a:t>Children Act 2004</a:t>
            </a:r>
          </a:p>
          <a:p>
            <a:r>
              <a:rPr lang="en-GB" dirty="0">
                <a:solidFill>
                  <a:schemeClr val="accent6">
                    <a:lumMod val="75000"/>
                  </a:schemeClr>
                </a:solidFill>
                <a:latin typeface="Arial" panose="020B0604020202020204" pitchFamily="34" charset="0"/>
                <a:cs typeface="Arial" panose="020B0604020202020204" pitchFamily="34" charset="0"/>
              </a:rPr>
              <a:t>Childcare Act 2006</a:t>
            </a:r>
          </a:p>
          <a:p>
            <a:endParaRPr lang="en-GB" dirty="0"/>
          </a:p>
        </p:txBody>
      </p:sp>
    </p:spTree>
    <p:extLst>
      <p:ext uri="{BB962C8B-B14F-4D97-AF65-F5344CB8AC3E}">
        <p14:creationId xmlns:p14="http://schemas.microsoft.com/office/powerpoint/2010/main" val="3367560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624"/>
            <a:ext cx="7886700" cy="1325563"/>
          </a:xfrm>
        </p:spPr>
        <p:txBody>
          <a:bodyPr>
            <a:normAutofit fontScale="90000"/>
          </a:bodyPr>
          <a:lstStyle/>
          <a:p>
            <a:pPr algn="ctr"/>
            <a:r>
              <a:rPr lang="en-GB" sz="4800" dirty="0">
                <a:latin typeface="Arial" panose="020B0604020202020204" pitchFamily="34" charset="0"/>
                <a:cs typeface="Arial" panose="020B0604020202020204" pitchFamily="34" charset="0"/>
              </a:rPr>
              <a:t>Y </a:t>
            </a:r>
            <a:r>
              <a:rPr lang="en-GB" sz="4800" dirty="0" err="1">
                <a:latin typeface="Arial" panose="020B0604020202020204" pitchFamily="34" charset="0"/>
                <a:cs typeface="Arial" panose="020B0604020202020204" pitchFamily="34" charset="0"/>
              </a:rPr>
              <a:t>Fframwaith</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Deddfwriaethol</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The Legislative Framework</a:t>
            </a:r>
            <a:endParaRPr lang="cy-GB" sz="4800" dirty="0">
              <a:solidFill>
                <a:schemeClr val="accent6">
                  <a:lumMod val="75000"/>
                </a:schemeClr>
              </a:solidFill>
            </a:endParaRPr>
          </a:p>
        </p:txBody>
      </p:sp>
      <p:sp>
        <p:nvSpPr>
          <p:cNvPr id="8" name="Content Placeholder 7">
            <a:extLst>
              <a:ext uri="{FF2B5EF4-FFF2-40B4-BE49-F238E27FC236}">
                <a16:creationId xmlns:a16="http://schemas.microsoft.com/office/drawing/2014/main" id="{A2E10878-7E97-79FF-2876-2F391194D112}"/>
              </a:ext>
            </a:extLst>
          </p:cNvPr>
          <p:cNvSpPr>
            <a:spLocks noGrp="1"/>
          </p:cNvSpPr>
          <p:nvPr>
            <p:ph sz="half" idx="1"/>
          </p:nvPr>
        </p:nvSpPr>
        <p:spPr>
          <a:xfrm>
            <a:off x="457200" y="1700807"/>
            <a:ext cx="4038600" cy="3888433"/>
          </a:xfrm>
        </p:spPr>
        <p:txBody>
          <a:bodyPr>
            <a:normAutofit/>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2011</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2015</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Gwasanaeyhau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(Cymru) 2014</a:t>
            </a:r>
          </a:p>
          <a:p>
            <a:r>
              <a:rPr lang="en-GB" dirty="0">
                <a:latin typeface="Arial" panose="020B0604020202020204" pitchFamily="34" charset="0"/>
                <a:cs typeface="Arial" panose="020B0604020202020204" pitchFamily="34" charset="0"/>
              </a:rPr>
              <a:t>GDPR 2018</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Tribiwnlys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(Cymru) 2018.  </a:t>
            </a:r>
          </a:p>
          <a:p>
            <a:endParaRPr lang="en-GB" dirty="0"/>
          </a:p>
          <a:p>
            <a:endParaRPr lang="en-GB" dirty="0"/>
          </a:p>
        </p:txBody>
      </p:sp>
      <p:sp>
        <p:nvSpPr>
          <p:cNvPr id="9" name="Content Placeholder 8">
            <a:extLst>
              <a:ext uri="{FF2B5EF4-FFF2-40B4-BE49-F238E27FC236}">
                <a16:creationId xmlns:a16="http://schemas.microsoft.com/office/drawing/2014/main" id="{2DFBA649-E073-FC4B-E1AA-EBBDE1F64FE4}"/>
              </a:ext>
            </a:extLst>
          </p:cNvPr>
          <p:cNvSpPr txBox="1">
            <a:spLocks/>
          </p:cNvSpPr>
          <p:nvPr/>
        </p:nvSpPr>
        <p:spPr>
          <a:xfrm>
            <a:off x="4932040" y="1700807"/>
            <a:ext cx="3970784" cy="374441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solidFill>
                  <a:schemeClr val="accent6">
                    <a:lumMod val="75000"/>
                  </a:schemeClr>
                </a:solidFill>
                <a:latin typeface="Arial" panose="020B0604020202020204" pitchFamily="34" charset="0"/>
                <a:cs typeface="Arial" panose="020B0604020202020204" pitchFamily="34" charset="0"/>
              </a:rPr>
              <a:t>Education Act 2011</a:t>
            </a:r>
          </a:p>
          <a:p>
            <a:r>
              <a:rPr lang="en-GB" dirty="0">
                <a:solidFill>
                  <a:schemeClr val="accent6">
                    <a:lumMod val="75000"/>
                  </a:schemeClr>
                </a:solidFill>
                <a:latin typeface="Arial" panose="020B0604020202020204" pitchFamily="34" charset="0"/>
                <a:cs typeface="Arial" panose="020B0604020202020204" pitchFamily="34" charset="0"/>
              </a:rPr>
              <a:t>Well-being and Future Generations (Wales) Act 2015</a:t>
            </a:r>
          </a:p>
          <a:p>
            <a:r>
              <a:rPr lang="en-GB" dirty="0">
                <a:solidFill>
                  <a:schemeClr val="accent6">
                    <a:lumMod val="75000"/>
                  </a:schemeClr>
                </a:solidFill>
                <a:latin typeface="Arial" panose="020B0604020202020204" pitchFamily="34" charset="0"/>
                <a:cs typeface="Arial" panose="020B0604020202020204" pitchFamily="34" charset="0"/>
              </a:rPr>
              <a:t>Social Services and Well-being (Wales) Act 2014</a:t>
            </a:r>
          </a:p>
          <a:p>
            <a:r>
              <a:rPr lang="en-GB" dirty="0">
                <a:solidFill>
                  <a:schemeClr val="accent6">
                    <a:lumMod val="75000"/>
                  </a:schemeClr>
                </a:solidFill>
                <a:latin typeface="Arial" panose="020B0604020202020204" pitchFamily="34" charset="0"/>
                <a:cs typeface="Arial" panose="020B0604020202020204" pitchFamily="34" charset="0"/>
              </a:rPr>
              <a:t>GDPR 2018</a:t>
            </a:r>
          </a:p>
          <a:p>
            <a:r>
              <a:rPr lang="en-GB" dirty="0">
                <a:solidFill>
                  <a:schemeClr val="accent6">
                    <a:lumMod val="75000"/>
                  </a:schemeClr>
                </a:solidFill>
                <a:latin typeface="Arial" panose="020B0604020202020204" pitchFamily="34" charset="0"/>
                <a:cs typeface="Arial" panose="020B0604020202020204" pitchFamily="34" charset="0"/>
              </a:rPr>
              <a:t>Additional Learning Needs and Educational (Tribunal (Wales) Bill 2018  </a:t>
            </a:r>
          </a:p>
          <a:p>
            <a:endParaRPr lang="en-GB" dirty="0"/>
          </a:p>
        </p:txBody>
      </p:sp>
    </p:spTree>
    <p:extLst>
      <p:ext uri="{BB962C8B-B14F-4D97-AF65-F5344CB8AC3E}">
        <p14:creationId xmlns:p14="http://schemas.microsoft.com/office/powerpoint/2010/main" val="2486238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9392"/>
            <a:ext cx="7886700" cy="1325563"/>
          </a:xfrm>
        </p:spPr>
        <p:txBody>
          <a:bodyPr>
            <a:normAutofit fontScale="90000"/>
          </a:bodyPr>
          <a:lstStyle/>
          <a:p>
            <a:pPr algn="ctr"/>
            <a:r>
              <a:rPr lang="en-GB" altLang="en-US" sz="4800" dirty="0">
                <a:latin typeface="Arial" panose="020B0604020202020204" pitchFamily="34" charset="0"/>
                <a:cs typeface="Arial" panose="020B0604020202020204" pitchFamily="34" charset="0"/>
              </a:rPr>
              <a:t>Polisïau</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Policies</a:t>
            </a:r>
            <a:endParaRPr lang="en-GB" sz="4800" dirty="0">
              <a:solidFill>
                <a:schemeClr val="accent6">
                  <a:lumMod val="75000"/>
                </a:schemeClr>
              </a:solidFill>
            </a:endParaRPr>
          </a:p>
        </p:txBody>
      </p:sp>
      <p:sp>
        <p:nvSpPr>
          <p:cNvPr id="8" name="TextBox 7">
            <a:extLst>
              <a:ext uri="{FF2B5EF4-FFF2-40B4-BE49-F238E27FC236}">
                <a16:creationId xmlns:a16="http://schemas.microsoft.com/office/drawing/2014/main" id="{9D2F1A8C-E581-2586-CABB-611C7E4F69D0}"/>
              </a:ext>
            </a:extLst>
          </p:cNvPr>
          <p:cNvSpPr txBox="1"/>
          <p:nvPr/>
        </p:nvSpPr>
        <p:spPr>
          <a:xfrm>
            <a:off x="251520" y="1382286"/>
            <a:ext cx="4612432" cy="4093428"/>
          </a:xfrm>
          <a:prstGeom prst="rect">
            <a:avLst/>
          </a:prstGeom>
          <a:noFill/>
        </p:spPr>
        <p:txBody>
          <a:bodyPr wrap="square">
            <a:spAutoFit/>
          </a:bodyPr>
          <a:lstStyle/>
          <a:p>
            <a:pPr>
              <a:buNone/>
            </a:pPr>
            <a:r>
              <a:rPr lang="cy-GB" altLang="en-US" sz="2600" dirty="0">
                <a:latin typeface="Arial" panose="020B0604020202020204" pitchFamily="34" charset="0"/>
                <a:cs typeface="Arial" panose="020B0604020202020204" pitchFamily="34" charset="0"/>
              </a:rPr>
              <a:t>Mae </a:t>
            </a:r>
            <a:r>
              <a:rPr lang="cy-GB" altLang="en-US" sz="2600" b="1" dirty="0">
                <a:latin typeface="Arial" panose="020B0604020202020204" pitchFamily="34" charset="0"/>
                <a:cs typeface="Arial" panose="020B0604020202020204" pitchFamily="34" charset="0"/>
              </a:rPr>
              <a:t>Deddf Plant 1989 </a:t>
            </a:r>
            <a:r>
              <a:rPr lang="cy-GB" altLang="en-US" sz="2600" dirty="0">
                <a:latin typeface="Arial" panose="020B0604020202020204" pitchFamily="34" charset="0"/>
                <a:cs typeface="Arial" panose="020B0604020202020204" pitchFamily="34" charset="0"/>
              </a:rPr>
              <a:t>yn datgan yr angen am bolisïau:</a:t>
            </a:r>
          </a:p>
          <a:p>
            <a:pPr>
              <a:buNone/>
            </a:pPr>
            <a:r>
              <a:rPr lang="cy-GB" altLang="en-US" sz="2600" dirty="0">
                <a:latin typeface="Arial" panose="020B0604020202020204" pitchFamily="34" charset="0"/>
                <a:cs typeface="Arial" panose="020B0604020202020204" pitchFamily="34" charset="0"/>
              </a:rPr>
              <a:t>Mae </a:t>
            </a:r>
            <a:r>
              <a:rPr lang="cy-GB" altLang="en-US" sz="2600" dirty="0" err="1">
                <a:latin typeface="Arial" panose="020B0604020202020204" pitchFamily="34" charset="0"/>
                <a:cs typeface="Arial" panose="020B0604020202020204" pitchFamily="34" charset="0"/>
              </a:rPr>
              <a:t>polisiau’n</a:t>
            </a:r>
            <a:r>
              <a:rPr lang="cy-GB" altLang="en-US" sz="2600" dirty="0">
                <a:latin typeface="Arial" panose="020B0604020202020204" pitchFamily="34" charset="0"/>
                <a:cs typeface="Arial" panose="020B0604020202020204" pitchFamily="34" charset="0"/>
              </a:rPr>
              <a:t> bodoli er  mwyn gwarchod plant, rhieni a’r staff a sicrhau bod pob un… yn gwbl glir ynghylch y ffordd mae’r </a:t>
            </a:r>
            <a:r>
              <a:rPr lang="cy-GB" altLang="en-US" sz="2600" dirty="0" err="1">
                <a:latin typeface="Arial" panose="020B0604020202020204" pitchFamily="34" charset="0"/>
                <a:cs typeface="Arial" panose="020B0604020202020204" pitchFamily="34" charset="0"/>
              </a:rPr>
              <a:t>sefydlaid</a:t>
            </a:r>
            <a:r>
              <a:rPr lang="cy-GB" altLang="en-US" sz="2600" dirty="0">
                <a:latin typeface="Arial" panose="020B0604020202020204" pitchFamily="34" charset="0"/>
                <a:cs typeface="Arial" panose="020B0604020202020204" pitchFamily="34" charset="0"/>
              </a:rPr>
              <a:t> yn gweithredu a beth sydd angen ei wneud bob amser.</a:t>
            </a:r>
          </a:p>
          <a:p>
            <a:pPr>
              <a:buNone/>
            </a:pPr>
            <a:r>
              <a:rPr lang="cy-GB" altLang="en-US" sz="2600" dirty="0">
                <a:latin typeface="Arial" panose="020B0604020202020204" pitchFamily="34" charset="0"/>
                <a:cs typeface="Arial" panose="020B0604020202020204" pitchFamily="34" charset="0"/>
              </a:rPr>
              <a:t>     </a:t>
            </a:r>
            <a:r>
              <a:rPr lang="cy-GB" altLang="en-US" sz="2400" dirty="0">
                <a:latin typeface="Arial" panose="020B0604020202020204" pitchFamily="34" charset="0"/>
                <a:cs typeface="Arial" panose="020B0604020202020204" pitchFamily="34" charset="0"/>
              </a:rPr>
              <a:t>(</a:t>
            </a:r>
            <a:r>
              <a:rPr lang="cy-GB" altLang="en-US" sz="2400" dirty="0" err="1">
                <a:latin typeface="Arial" panose="020B0604020202020204" pitchFamily="34" charset="0"/>
                <a:cs typeface="Arial" panose="020B0604020202020204" pitchFamily="34" charset="0"/>
              </a:rPr>
              <a:t>Sadek</a:t>
            </a:r>
            <a:r>
              <a:rPr lang="cy-GB" altLang="en-US" sz="2400" dirty="0">
                <a:latin typeface="Arial" panose="020B0604020202020204" pitchFamily="34" charset="0"/>
                <a:cs typeface="Arial" panose="020B0604020202020204" pitchFamily="34" charset="0"/>
              </a:rPr>
              <a:t> a </a:t>
            </a:r>
            <a:r>
              <a:rPr lang="cy-GB" altLang="en-US" sz="2400" dirty="0" err="1">
                <a:latin typeface="Arial" panose="020B0604020202020204" pitchFamily="34" charset="0"/>
                <a:cs typeface="Arial" panose="020B0604020202020204" pitchFamily="34" charset="0"/>
              </a:rPr>
              <a:t>Sadek</a:t>
            </a:r>
            <a:r>
              <a:rPr lang="cy-GB" altLang="en-US" sz="2400" dirty="0">
                <a:latin typeface="Arial" panose="020B0604020202020204" pitchFamily="34" charset="0"/>
                <a:cs typeface="Arial" panose="020B0604020202020204" pitchFamily="34" charset="0"/>
              </a:rPr>
              <a:t>, 1998 p. 50).</a:t>
            </a:r>
          </a:p>
        </p:txBody>
      </p:sp>
      <p:sp>
        <p:nvSpPr>
          <p:cNvPr id="13" name="TextBox 12">
            <a:extLst>
              <a:ext uri="{FF2B5EF4-FFF2-40B4-BE49-F238E27FC236}">
                <a16:creationId xmlns:a16="http://schemas.microsoft.com/office/drawing/2014/main" id="{55BDE2DA-7D94-AE3E-6EEC-4EC919618F39}"/>
              </a:ext>
            </a:extLst>
          </p:cNvPr>
          <p:cNvSpPr txBox="1"/>
          <p:nvPr/>
        </p:nvSpPr>
        <p:spPr>
          <a:xfrm>
            <a:off x="4644008" y="1382286"/>
            <a:ext cx="4612432" cy="3982629"/>
          </a:xfrm>
          <a:prstGeom prst="rect">
            <a:avLst/>
          </a:prstGeom>
          <a:noFill/>
        </p:spPr>
        <p:txBody>
          <a:bodyPr wrap="square">
            <a:spAutoFit/>
          </a:bodyPr>
          <a:lstStyle/>
          <a:p>
            <a:pPr marL="0" indent="0">
              <a:lnSpc>
                <a:spcPct val="80000"/>
              </a:lnSpc>
              <a:buNone/>
            </a:pPr>
            <a:r>
              <a:rPr lang="en-GB" altLang="en-US" sz="2600" dirty="0">
                <a:latin typeface="Arial" panose="020B0604020202020204" pitchFamily="34" charset="0"/>
                <a:cs typeface="Arial" panose="020B0604020202020204" pitchFamily="34" charset="0"/>
              </a:rPr>
              <a:t>The Children Act 1989 stated the need for policies:</a:t>
            </a:r>
            <a:endParaRPr lang="en-GB" altLang="en-US" sz="2600" i="1" dirty="0">
              <a:latin typeface="Arial" panose="020B0604020202020204" pitchFamily="34" charset="0"/>
              <a:cs typeface="Arial" panose="020B0604020202020204" pitchFamily="34" charset="0"/>
            </a:endParaRPr>
          </a:p>
          <a:p>
            <a:pPr>
              <a:lnSpc>
                <a:spcPct val="80000"/>
              </a:lnSpc>
              <a:buNone/>
            </a:pPr>
            <a:r>
              <a:rPr lang="en-GB" altLang="en-US" sz="2600" dirty="0">
                <a:latin typeface="Arial" panose="020B0604020202020204" pitchFamily="34" charset="0"/>
                <a:cs typeface="Arial" panose="020B0604020202020204" pitchFamily="34" charset="0"/>
              </a:rPr>
              <a:t>Policies exist to protect  children, parents and the staff and to ensure that everyone…is absolutely clear about the way the organisation functions and about what to do at all times                                             (</a:t>
            </a:r>
            <a:r>
              <a:rPr lang="en-GB" altLang="en-US" sz="2600" dirty="0" err="1">
                <a:latin typeface="Arial" panose="020B0604020202020204" pitchFamily="34" charset="0"/>
                <a:cs typeface="Arial" panose="020B0604020202020204" pitchFamily="34" charset="0"/>
              </a:rPr>
              <a:t>Sadek</a:t>
            </a:r>
            <a:r>
              <a:rPr lang="en-GB" altLang="en-US" sz="2600" dirty="0">
                <a:latin typeface="Arial" panose="020B0604020202020204" pitchFamily="34" charset="0"/>
                <a:cs typeface="Arial" panose="020B0604020202020204" pitchFamily="34" charset="0"/>
              </a:rPr>
              <a:t> and </a:t>
            </a:r>
            <a:r>
              <a:rPr lang="en-GB" altLang="en-US" sz="2600" dirty="0" err="1">
                <a:latin typeface="Arial" panose="020B0604020202020204" pitchFamily="34" charset="0"/>
                <a:cs typeface="Arial" panose="020B0604020202020204" pitchFamily="34" charset="0"/>
              </a:rPr>
              <a:t>Sadek</a:t>
            </a:r>
            <a:r>
              <a:rPr lang="en-GB" altLang="en-US" sz="2600" dirty="0">
                <a:latin typeface="Arial" panose="020B0604020202020204" pitchFamily="34" charset="0"/>
                <a:cs typeface="Arial" panose="020B0604020202020204" pitchFamily="34" charset="0"/>
              </a:rPr>
              <a:t>, 1998 p. 50).</a:t>
            </a:r>
          </a:p>
          <a:p>
            <a:pPr>
              <a:buNone/>
            </a:pPr>
            <a:endParaRPr lang="cy-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2418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B845A-C39C-1B4B-1A94-E473CAFE3B6F}"/>
              </a:ext>
            </a:extLst>
          </p:cNvPr>
          <p:cNvSpPr>
            <a:spLocks noGrp="1"/>
          </p:cNvSpPr>
          <p:nvPr>
            <p:ph type="title"/>
          </p:nvPr>
        </p:nvSpPr>
        <p:spPr>
          <a:xfrm>
            <a:off x="628650" y="31440"/>
            <a:ext cx="7886700" cy="1325563"/>
          </a:xfrm>
        </p:spPr>
        <p:txBody>
          <a:bodyPr>
            <a:noAutofit/>
          </a:bodyPr>
          <a:lstStyle/>
          <a:p>
            <a:pPr algn="ctr"/>
            <a:r>
              <a:rPr lang="en-GB" altLang="en-US" sz="4800" dirty="0">
                <a:latin typeface="Arial" panose="020B0604020202020204" pitchFamily="34" charset="0"/>
                <a:cs typeface="Arial" panose="020B0604020202020204" pitchFamily="34" charset="0"/>
              </a:rPr>
              <a:t>Polisïau</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Policies</a:t>
            </a:r>
            <a:endParaRPr lang="en-GB" sz="4800" dirty="0"/>
          </a:p>
        </p:txBody>
      </p:sp>
      <p:sp>
        <p:nvSpPr>
          <p:cNvPr id="3" name="Content Placeholder 2">
            <a:extLst>
              <a:ext uri="{FF2B5EF4-FFF2-40B4-BE49-F238E27FC236}">
                <a16:creationId xmlns:a16="http://schemas.microsoft.com/office/drawing/2014/main" id="{3CD25280-16FF-B2B7-4091-1A293268C24A}"/>
              </a:ext>
            </a:extLst>
          </p:cNvPr>
          <p:cNvSpPr>
            <a:spLocks noGrp="1"/>
          </p:cNvSpPr>
          <p:nvPr>
            <p:ph sz="half" idx="1"/>
          </p:nvPr>
        </p:nvSpPr>
        <p:spPr>
          <a:xfrm>
            <a:off x="92645" y="1364913"/>
            <a:ext cx="4479355" cy="4836195"/>
          </a:xfrm>
        </p:spPr>
        <p:txBody>
          <a:bodyPr>
            <a:normAutofit lnSpcReduction="10000"/>
          </a:bodyPr>
          <a:lstStyle/>
          <a:p>
            <a:pPr marL="0" indent="0">
              <a:lnSpc>
                <a:spcPct val="107000"/>
              </a:lnSpc>
              <a:spcAft>
                <a:spcPts val="800"/>
              </a:spcAft>
              <a:buNone/>
            </a:pPr>
            <a:r>
              <a:rPr lang="cy-GB" sz="2600" dirty="0">
                <a:effectLst/>
                <a:latin typeface="Arial" panose="020B0604020202020204" pitchFamily="34" charset="0"/>
                <a:ea typeface="DengXian" panose="02010600030101010101" pitchFamily="2" charset="-122"/>
                <a:cs typeface="Arial" panose="020B0604020202020204" pitchFamily="34" charset="0"/>
              </a:rPr>
              <a:t>Mae </a:t>
            </a:r>
            <a:r>
              <a:rPr lang="cy-GB" sz="2600" b="1" dirty="0">
                <a:effectLst/>
                <a:latin typeface="Arial" panose="020B0604020202020204" pitchFamily="34" charset="0"/>
                <a:ea typeface="DengXian" panose="02010600030101010101" pitchFamily="2" charset="-122"/>
                <a:cs typeface="Arial" panose="020B0604020202020204" pitchFamily="34" charset="0"/>
              </a:rPr>
              <a:t>Deddf Plant 1989 </a:t>
            </a:r>
            <a:r>
              <a:rPr lang="cy-GB" sz="2600" dirty="0">
                <a:effectLst/>
                <a:latin typeface="Arial" panose="020B0604020202020204" pitchFamily="34" charset="0"/>
                <a:ea typeface="DengXian" panose="02010600030101010101" pitchFamily="2" charset="-122"/>
                <a:cs typeface="Arial" panose="020B0604020202020204" pitchFamily="34" charset="0"/>
              </a:rPr>
              <a:t>yn datgan yr angen am bolisïau:                        Mae </a:t>
            </a:r>
            <a:r>
              <a:rPr lang="cy-GB" sz="2600" dirty="0" err="1">
                <a:effectLst/>
                <a:latin typeface="Arial" panose="020B0604020202020204" pitchFamily="34" charset="0"/>
                <a:ea typeface="DengXian" panose="02010600030101010101" pitchFamily="2" charset="-122"/>
                <a:cs typeface="Arial" panose="020B0604020202020204" pitchFamily="34" charset="0"/>
              </a:rPr>
              <a:t>polisiau’n</a:t>
            </a:r>
            <a:r>
              <a:rPr lang="cy-GB" sz="2600" dirty="0">
                <a:effectLst/>
                <a:latin typeface="Arial" panose="020B0604020202020204" pitchFamily="34" charset="0"/>
                <a:ea typeface="DengXian" panose="02010600030101010101" pitchFamily="2" charset="-122"/>
                <a:cs typeface="Arial" panose="020B0604020202020204" pitchFamily="34" charset="0"/>
              </a:rPr>
              <a:t> bodoli er  mwyn gwarchod plant, rhieni a’r staff a sicrhau bod pob un… yn gwbl glir ynghylch y ffordd mae’r </a:t>
            </a:r>
            <a:r>
              <a:rPr lang="cy-GB" sz="2600" dirty="0" err="1">
                <a:effectLst/>
                <a:latin typeface="Arial" panose="020B0604020202020204" pitchFamily="34" charset="0"/>
                <a:ea typeface="DengXian" panose="02010600030101010101" pitchFamily="2" charset="-122"/>
                <a:cs typeface="Arial" panose="020B0604020202020204" pitchFamily="34" charset="0"/>
              </a:rPr>
              <a:t>sefydlaid</a:t>
            </a:r>
            <a:r>
              <a:rPr lang="cy-GB" sz="2600" dirty="0">
                <a:effectLst/>
                <a:latin typeface="Arial" panose="020B0604020202020204" pitchFamily="34" charset="0"/>
                <a:ea typeface="DengXian" panose="02010600030101010101" pitchFamily="2" charset="-122"/>
                <a:cs typeface="Arial" panose="020B0604020202020204" pitchFamily="34" charset="0"/>
              </a:rPr>
              <a:t> yn gweithredu a beth sydd angen ei wneud bob amser (</a:t>
            </a:r>
            <a:r>
              <a:rPr lang="cy-GB" sz="2600" dirty="0" err="1">
                <a:effectLst/>
                <a:latin typeface="Arial" panose="020B0604020202020204" pitchFamily="34" charset="0"/>
                <a:ea typeface="DengXian" panose="02010600030101010101" pitchFamily="2" charset="-122"/>
                <a:cs typeface="Arial" panose="020B0604020202020204" pitchFamily="34" charset="0"/>
              </a:rPr>
              <a:t>Sadek</a:t>
            </a:r>
            <a:r>
              <a:rPr lang="cy-GB" sz="2600" dirty="0">
                <a:effectLst/>
                <a:latin typeface="Arial" panose="020B0604020202020204" pitchFamily="34" charset="0"/>
                <a:ea typeface="DengXian" panose="02010600030101010101" pitchFamily="2" charset="-122"/>
                <a:cs typeface="Arial" panose="020B0604020202020204" pitchFamily="34" charset="0"/>
              </a:rPr>
              <a:t> a </a:t>
            </a:r>
            <a:r>
              <a:rPr lang="cy-GB" sz="2600" dirty="0" err="1">
                <a:effectLst/>
                <a:latin typeface="Arial" panose="020B0604020202020204" pitchFamily="34" charset="0"/>
                <a:ea typeface="DengXian" panose="02010600030101010101" pitchFamily="2" charset="-122"/>
                <a:cs typeface="Arial" panose="020B0604020202020204" pitchFamily="34" charset="0"/>
              </a:rPr>
              <a:t>Sadek</a:t>
            </a:r>
            <a:r>
              <a:rPr lang="cy-GB" sz="2600" dirty="0">
                <a:effectLst/>
                <a:latin typeface="Arial" panose="020B0604020202020204" pitchFamily="34" charset="0"/>
                <a:ea typeface="DengXian" panose="02010600030101010101" pitchFamily="2" charset="-122"/>
                <a:cs typeface="Arial" panose="020B0604020202020204" pitchFamily="34" charset="0"/>
              </a:rPr>
              <a:t>, 1998 p. 50).</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A3BF6EDE-C4A5-80A9-234C-41639584F3AC}"/>
              </a:ext>
            </a:extLst>
          </p:cNvPr>
          <p:cNvSpPr>
            <a:spLocks noGrp="1"/>
          </p:cNvSpPr>
          <p:nvPr>
            <p:ph sz="half" idx="2"/>
          </p:nvPr>
        </p:nvSpPr>
        <p:spPr>
          <a:xfrm>
            <a:off x="4687417" y="1357003"/>
            <a:ext cx="4335338" cy="4692179"/>
          </a:xfrm>
        </p:spPr>
        <p:txBody>
          <a:bodyPr>
            <a:normAutofit lnSpcReduction="10000"/>
          </a:bodyPr>
          <a:lstStyle/>
          <a:p>
            <a:pPr marL="0" indent="0">
              <a:lnSpc>
                <a:spcPct val="107000"/>
              </a:lnSpc>
              <a:spcAft>
                <a:spcPts val="800"/>
              </a:spcAft>
              <a:buNone/>
            </a:pPr>
            <a:r>
              <a:rPr lang="en-GB" sz="2600" dirty="0">
                <a:solidFill>
                  <a:schemeClr val="accent6">
                    <a:lumMod val="75000"/>
                  </a:schemeClr>
                </a:solidFill>
                <a:effectLst/>
                <a:ea typeface="DengXian" panose="02010600030101010101" pitchFamily="2" charset="-122"/>
                <a:cs typeface="Arial" panose="020B0604020202020204" pitchFamily="34" charset="0"/>
              </a:rPr>
              <a:t>The </a:t>
            </a:r>
            <a:r>
              <a:rPr lang="en-GB" sz="2600" b="1" dirty="0">
                <a:solidFill>
                  <a:schemeClr val="accent6">
                    <a:lumMod val="75000"/>
                  </a:schemeClr>
                </a:solidFill>
                <a:effectLst/>
                <a:ea typeface="DengXian" panose="02010600030101010101" pitchFamily="2" charset="-122"/>
                <a:cs typeface="Arial" panose="020B0604020202020204" pitchFamily="34" charset="0"/>
              </a:rPr>
              <a:t>Children Act 1989 </a:t>
            </a:r>
            <a:r>
              <a:rPr lang="en-GB" sz="2600" dirty="0">
                <a:solidFill>
                  <a:schemeClr val="accent6">
                    <a:lumMod val="75000"/>
                  </a:schemeClr>
                </a:solidFill>
                <a:effectLst/>
                <a:ea typeface="DengXian" panose="02010600030101010101" pitchFamily="2" charset="-122"/>
                <a:cs typeface="Arial" panose="020B0604020202020204" pitchFamily="34" charset="0"/>
              </a:rPr>
              <a:t>stated the need for policies: </a:t>
            </a:r>
            <a:r>
              <a:rPr lang="en-GB" sz="2600" dirty="0">
                <a:solidFill>
                  <a:schemeClr val="accent6">
                    <a:lumMod val="75000"/>
                  </a:schemeClr>
                </a:solidFill>
                <a:ea typeface="DengXian" panose="02010600030101010101" pitchFamily="2" charset="-122"/>
                <a:cs typeface="Arial" panose="020B0604020202020204" pitchFamily="34" charset="0"/>
              </a:rPr>
              <a:t>P</a:t>
            </a:r>
            <a:r>
              <a:rPr lang="en-GB" sz="2600" dirty="0">
                <a:solidFill>
                  <a:schemeClr val="accent6">
                    <a:lumMod val="75000"/>
                  </a:schemeClr>
                </a:solidFill>
                <a:effectLst/>
                <a:ea typeface="DengXian" panose="02010600030101010101" pitchFamily="2" charset="-122"/>
                <a:cs typeface="Arial" panose="020B0604020202020204" pitchFamily="34" charset="0"/>
              </a:rPr>
              <a:t>olicies exist to protect  children, parents and the staff and to ensure that everyone…is absolutely clear about the way the organisation functions and about what to do at all times (</a:t>
            </a:r>
            <a:r>
              <a:rPr lang="en-GB" sz="2600" dirty="0" err="1">
                <a:solidFill>
                  <a:schemeClr val="accent6">
                    <a:lumMod val="75000"/>
                  </a:schemeClr>
                </a:solidFill>
                <a:effectLst/>
                <a:ea typeface="DengXian" panose="02010600030101010101" pitchFamily="2" charset="-122"/>
                <a:cs typeface="Arial" panose="020B0604020202020204" pitchFamily="34" charset="0"/>
              </a:rPr>
              <a:t>Sadek</a:t>
            </a:r>
            <a:r>
              <a:rPr lang="en-GB" sz="2600" dirty="0">
                <a:solidFill>
                  <a:schemeClr val="accent6">
                    <a:lumMod val="75000"/>
                  </a:schemeClr>
                </a:solidFill>
                <a:effectLst/>
                <a:ea typeface="DengXian" panose="02010600030101010101" pitchFamily="2" charset="-122"/>
                <a:cs typeface="Arial" panose="020B0604020202020204" pitchFamily="34" charset="0"/>
              </a:rPr>
              <a:t> and </a:t>
            </a:r>
            <a:r>
              <a:rPr lang="en-GB" sz="2600" dirty="0" err="1">
                <a:solidFill>
                  <a:schemeClr val="accent6">
                    <a:lumMod val="75000"/>
                  </a:schemeClr>
                </a:solidFill>
                <a:effectLst/>
                <a:ea typeface="DengXian" panose="02010600030101010101" pitchFamily="2" charset="-122"/>
                <a:cs typeface="Arial" panose="020B0604020202020204" pitchFamily="34" charset="0"/>
              </a:rPr>
              <a:t>Sadek</a:t>
            </a:r>
            <a:r>
              <a:rPr lang="en-GB" sz="2600" dirty="0">
                <a:solidFill>
                  <a:schemeClr val="accent6">
                    <a:lumMod val="75000"/>
                  </a:schemeClr>
                </a:solidFill>
                <a:effectLst/>
                <a:ea typeface="DengXian" panose="02010600030101010101" pitchFamily="2" charset="-122"/>
                <a:cs typeface="Arial" panose="020B0604020202020204" pitchFamily="34" charset="0"/>
              </a:rPr>
              <a:t>, 1998 p. 50).</a:t>
            </a:r>
          </a:p>
          <a:p>
            <a:endParaRPr lang="en-GB" dirty="0"/>
          </a:p>
        </p:txBody>
      </p:sp>
    </p:spTree>
    <p:extLst>
      <p:ext uri="{BB962C8B-B14F-4D97-AF65-F5344CB8AC3E}">
        <p14:creationId xmlns:p14="http://schemas.microsoft.com/office/powerpoint/2010/main" val="1069453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Autofit/>
          </a:bodyPr>
          <a:lstStyle/>
          <a:p>
            <a:pPr algn="ctr"/>
            <a:r>
              <a:rPr lang="en-GB" sz="4800" dirty="0">
                <a:latin typeface="Arial" panose="020B0604020202020204" pitchFamily="34" charset="0"/>
                <a:cs typeface="Arial" panose="020B0604020202020204" pitchFamily="34" charset="0"/>
              </a:rPr>
              <a:t>Polisiau a </a:t>
            </a:r>
            <a:r>
              <a:rPr lang="en-GB" sz="4800" dirty="0" err="1">
                <a:latin typeface="Arial" panose="020B0604020202020204" pitchFamily="34" charset="0"/>
                <a:cs typeface="Arial" panose="020B0604020202020204" pitchFamily="34" charset="0"/>
              </a:rPr>
              <a:t>Gweithdrefnau</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Policies and Procedures</a:t>
            </a:r>
            <a:endParaRPr lang="cy-GB" sz="4800" dirty="0">
              <a:solidFill>
                <a:schemeClr val="accent6">
                  <a:lumMod val="75000"/>
                </a:schemeClr>
              </a:solidFill>
            </a:endParaRPr>
          </a:p>
        </p:txBody>
      </p:sp>
      <p:sp>
        <p:nvSpPr>
          <p:cNvPr id="5" name="Content Placeholder 2">
            <a:extLst>
              <a:ext uri="{FF2B5EF4-FFF2-40B4-BE49-F238E27FC236}">
                <a16:creationId xmlns:a16="http://schemas.microsoft.com/office/drawing/2014/main" id="{A2787F1B-B034-7267-F105-568D0E8DA722}"/>
              </a:ext>
            </a:extLst>
          </p:cNvPr>
          <p:cNvSpPr>
            <a:spLocks noGrp="1"/>
          </p:cNvSpPr>
          <p:nvPr>
            <p:ph sz="half" idx="1"/>
          </p:nvPr>
        </p:nvSpPr>
        <p:spPr>
          <a:xfrm>
            <a:off x="86526" y="1484784"/>
            <a:ext cx="4449639" cy="4729163"/>
          </a:xfrm>
        </p:spPr>
        <p:txBody>
          <a:bodyPr>
            <a:noAutofit/>
          </a:bodyPr>
          <a:lstStyle/>
          <a:p>
            <a:r>
              <a:rPr lang="cy-GB" sz="2800" dirty="0"/>
              <a:t>Mae </a:t>
            </a:r>
            <a:r>
              <a:rPr lang="cy-GB" sz="2800" b="1" dirty="0"/>
              <a:t>polisi</a:t>
            </a:r>
            <a:r>
              <a:rPr lang="cy-GB" sz="2800" dirty="0"/>
              <a:t> yn ddatganiad ysgrifenedig yn dangos sut i chi’n gweithio mewn un agwedd o arfer y ddarpariaeth.</a:t>
            </a:r>
          </a:p>
          <a:p>
            <a:r>
              <a:rPr lang="cy-GB" sz="2800" dirty="0"/>
              <a:t>Mae </a:t>
            </a:r>
            <a:r>
              <a:rPr lang="cy-GB" sz="2800" b="1" dirty="0"/>
              <a:t>gweithdrefn</a:t>
            </a:r>
            <a:r>
              <a:rPr lang="cy-GB" sz="2800" dirty="0"/>
              <a:t> yn cynnig gwybodaeth am yr hyn sydd yn cael ei ddilyn i gwrdd a’r bolisi. </a:t>
            </a:r>
          </a:p>
          <a:p>
            <a:pPr marL="0" indent="0">
              <a:buNone/>
            </a:pPr>
            <a:r>
              <a:rPr lang="cy-GB" sz="2800" dirty="0"/>
              <a:t>		</a:t>
            </a:r>
            <a:r>
              <a:rPr lang="cy-GB" sz="2800" dirty="0" err="1"/>
              <a:t>Pacey</a:t>
            </a:r>
            <a:r>
              <a:rPr lang="cy-GB" sz="2800" dirty="0"/>
              <a:t> (2021)</a:t>
            </a:r>
          </a:p>
        </p:txBody>
      </p:sp>
      <p:sp>
        <p:nvSpPr>
          <p:cNvPr id="6" name="Content Placeholder 3">
            <a:extLst>
              <a:ext uri="{FF2B5EF4-FFF2-40B4-BE49-F238E27FC236}">
                <a16:creationId xmlns:a16="http://schemas.microsoft.com/office/drawing/2014/main" id="{2FFCCC99-81CF-2DB4-FE39-D1D65FC52591}"/>
              </a:ext>
            </a:extLst>
          </p:cNvPr>
          <p:cNvSpPr txBox="1">
            <a:spLocks/>
          </p:cNvSpPr>
          <p:nvPr/>
        </p:nvSpPr>
        <p:spPr>
          <a:xfrm>
            <a:off x="4860032" y="1485400"/>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6">
                    <a:lumMod val="75000"/>
                  </a:schemeClr>
                </a:solidFill>
              </a:rPr>
              <a:t>a </a:t>
            </a:r>
            <a:r>
              <a:rPr lang="en-GB" sz="2800" b="1" dirty="0">
                <a:solidFill>
                  <a:schemeClr val="accent6">
                    <a:lumMod val="75000"/>
                  </a:schemeClr>
                </a:solidFill>
              </a:rPr>
              <a:t>policy</a:t>
            </a:r>
            <a:r>
              <a:rPr lang="en-GB" sz="2800" dirty="0">
                <a:solidFill>
                  <a:schemeClr val="accent6">
                    <a:lumMod val="75000"/>
                  </a:schemeClr>
                </a:solidFill>
              </a:rPr>
              <a:t> is a written statement about how you will work in one area of your practice.</a:t>
            </a:r>
          </a:p>
          <a:p>
            <a:r>
              <a:rPr lang="en-GB" sz="2800" dirty="0">
                <a:solidFill>
                  <a:schemeClr val="accent6">
                    <a:lumMod val="75000"/>
                  </a:schemeClr>
                </a:solidFill>
              </a:rPr>
              <a:t>A </a:t>
            </a:r>
            <a:r>
              <a:rPr lang="en-GB" sz="2800" b="1" dirty="0">
                <a:solidFill>
                  <a:schemeClr val="accent6">
                    <a:lumMod val="75000"/>
                  </a:schemeClr>
                </a:solidFill>
              </a:rPr>
              <a:t>procedure</a:t>
            </a:r>
            <a:r>
              <a:rPr lang="en-GB" sz="2800" dirty="0">
                <a:solidFill>
                  <a:schemeClr val="accent6">
                    <a:lumMod val="75000"/>
                  </a:schemeClr>
                </a:solidFill>
              </a:rPr>
              <a:t> details the actions you will take to carry out the policy. </a:t>
            </a:r>
          </a:p>
          <a:p>
            <a:pPr marL="0" indent="0" algn="r">
              <a:buFont typeface="Arial" panose="020B0604020202020204" pitchFamily="34" charset="0"/>
              <a:buNone/>
            </a:pPr>
            <a:r>
              <a:rPr lang="en-GB" sz="2800" dirty="0">
                <a:solidFill>
                  <a:schemeClr val="accent6">
                    <a:lumMod val="75000"/>
                  </a:schemeClr>
                </a:solidFill>
              </a:rPr>
              <a:t>Pacey (2021)</a:t>
            </a:r>
          </a:p>
        </p:txBody>
      </p:sp>
    </p:spTree>
    <p:extLst>
      <p:ext uri="{BB962C8B-B14F-4D97-AF65-F5344CB8AC3E}">
        <p14:creationId xmlns:p14="http://schemas.microsoft.com/office/powerpoint/2010/main" val="3931359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886700" cy="1325563"/>
          </a:xfrm>
        </p:spPr>
        <p:txBody>
          <a:bodyPr>
            <a:noAutofit/>
          </a:bodyPr>
          <a:lstStyle/>
          <a:p>
            <a:pPr algn="ctr"/>
            <a:r>
              <a:rPr lang="cy-GB" altLang="en-US" sz="4800" dirty="0">
                <a:latin typeface="Arial" panose="020B0604020202020204" pitchFamily="34" charset="0"/>
                <a:cs typeface="Arial" panose="020B0604020202020204" pitchFamily="34" charset="0"/>
              </a:rPr>
              <a:t>R</a:t>
            </a:r>
            <a:r>
              <a:rPr lang="en-US" altLang="en-US" sz="4800" dirty="0">
                <a:latin typeface="Arial" panose="020B0604020202020204" pitchFamily="34" charset="0"/>
                <a:cs typeface="Arial" panose="020B0604020202020204" pitchFamily="34" charset="0"/>
              </a:rPr>
              <a:t>ô</a:t>
            </a:r>
            <a:r>
              <a:rPr lang="cy-GB" altLang="en-US" sz="4800" dirty="0">
                <a:latin typeface="Arial" panose="020B0604020202020204" pitchFamily="34" charset="0"/>
                <a:cs typeface="Arial" panose="020B0604020202020204" pitchFamily="34" charset="0"/>
              </a:rPr>
              <a:t>l yr arweinydd: polisïau</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Role of the leader: policies</a:t>
            </a:r>
            <a:endParaRPr lang="en-GB" sz="4800" dirty="0">
              <a:solidFill>
                <a:schemeClr val="accent6">
                  <a:lumMod val="75000"/>
                </a:schemeClr>
              </a:solidFill>
            </a:endParaRPr>
          </a:p>
        </p:txBody>
      </p:sp>
      <p:sp>
        <p:nvSpPr>
          <p:cNvPr id="8" name="Content Placeholder 2">
            <a:extLst>
              <a:ext uri="{FF2B5EF4-FFF2-40B4-BE49-F238E27FC236}">
                <a16:creationId xmlns:a16="http://schemas.microsoft.com/office/drawing/2014/main" id="{25F2AFDF-F931-ECAF-227C-2693E1A93A61}"/>
              </a:ext>
            </a:extLst>
          </p:cNvPr>
          <p:cNvSpPr>
            <a:spLocks noGrp="1"/>
          </p:cNvSpPr>
          <p:nvPr>
            <p:ph sz="half" idx="1"/>
          </p:nvPr>
        </p:nvSpPr>
        <p:spPr>
          <a:xfrm>
            <a:off x="179512" y="1600200"/>
            <a:ext cx="4335338" cy="4576763"/>
          </a:xfrm>
        </p:spPr>
        <p:txBody>
          <a:bodyPr>
            <a:normAutofit/>
          </a:bodyPr>
          <a:lstStyle/>
          <a:p>
            <a:r>
              <a:rPr lang="en-GB" altLang="en-US" sz="2800" dirty="0" err="1">
                <a:latin typeface="Arial" panose="020B0604020202020204" pitchFamily="34" charset="0"/>
                <a:cs typeface="Arial" panose="020B0604020202020204" pitchFamily="34" charset="0"/>
              </a:rPr>
              <a:t>Rhaid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ysgrifennu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polisiau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ofalus</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gan</a:t>
            </a:r>
            <a:r>
              <a:rPr lang="en-GB" altLang="en-US" sz="2800" dirty="0">
                <a:latin typeface="Arial" panose="020B0604020202020204" pitchFamily="34" charset="0"/>
                <a:cs typeface="Arial" panose="020B0604020202020204" pitchFamily="34" charset="0"/>
              </a:rPr>
              <a:t> y t</a:t>
            </a:r>
            <a:r>
              <a:rPr lang="en-US" altLang="en-US" sz="2800" dirty="0">
                <a:latin typeface="Arial" panose="020B0604020202020204" pitchFamily="34" charset="0"/>
                <a:cs typeface="Arial" panose="020B0604020202020204" pitchFamily="34" charset="0"/>
              </a:rPr>
              <a:t>î</a:t>
            </a:r>
            <a:r>
              <a:rPr lang="en-GB" altLang="en-US" sz="2800" dirty="0">
                <a:latin typeface="Arial" panose="020B0604020202020204" pitchFamily="34" charset="0"/>
                <a:cs typeface="Arial" panose="020B0604020202020204" pitchFamily="34" charset="0"/>
              </a:rPr>
              <a:t>m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ddelfrydol</a:t>
            </a:r>
            <a:r>
              <a:rPr lang="en-GB" altLang="en-US" sz="2800" dirty="0">
                <a:latin typeface="Arial" panose="020B0604020202020204" pitchFamily="34" charset="0"/>
                <a:cs typeface="Arial" panose="020B0604020202020204" pitchFamily="34" charset="0"/>
              </a:rPr>
              <a:t>) –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gryno</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hawdd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ddeall</a:t>
            </a:r>
            <a:r>
              <a:rPr lang="en-GB" altLang="en-US" sz="2800" dirty="0">
                <a:latin typeface="Arial" panose="020B0604020202020204" pitchFamily="34" charset="0"/>
                <a:cs typeface="Arial" panose="020B0604020202020204" pitchFamily="34" charset="0"/>
              </a:rPr>
              <a:t>.</a:t>
            </a:r>
          </a:p>
          <a:p>
            <a:r>
              <a:rPr lang="en-GB" altLang="en-US" sz="2800" dirty="0" err="1">
                <a:latin typeface="Arial" panose="020B0604020202020204" pitchFamily="34" charset="0"/>
                <a:cs typeface="Arial" panose="020B0604020202020204" pitchFamily="34" charset="0"/>
              </a:rPr>
              <a:t>Rhaid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egluro</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egwyddorion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amgylchedd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unigol</a:t>
            </a:r>
            <a:r>
              <a:rPr lang="en-GB" altLang="en-US" sz="2800" dirty="0">
                <a:latin typeface="Arial" panose="020B0604020202020204" pitchFamily="34" charset="0"/>
                <a:cs typeface="Arial" panose="020B0604020202020204" pitchFamily="34" charset="0"/>
              </a:rPr>
              <a:t>, y </a:t>
            </a:r>
            <a:r>
              <a:rPr lang="en-GB" altLang="en-US" sz="2800" dirty="0" err="1">
                <a:latin typeface="Arial" panose="020B0604020202020204" pitchFamily="34" charset="0"/>
                <a:cs typeface="Arial" panose="020B0604020202020204" pitchFamily="34" charset="0"/>
              </a:rPr>
              <a:t>camau</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weithredir</a:t>
            </a:r>
            <a:r>
              <a:rPr lang="en-GB" altLang="en-US" sz="2800" dirty="0">
                <a:latin typeface="Arial" panose="020B0604020202020204" pitchFamily="34" charset="0"/>
                <a:cs typeface="Arial" panose="020B0604020202020204" pitchFamily="34" charset="0"/>
              </a:rPr>
              <a:t>.</a:t>
            </a:r>
          </a:p>
          <a:p>
            <a:r>
              <a:rPr lang="en-GB" altLang="en-US" sz="2800" dirty="0" err="1">
                <a:latin typeface="Arial" panose="020B0604020202020204" pitchFamily="34" charset="0"/>
                <a:cs typeface="Arial" panose="020B0604020202020204" pitchFamily="34" charset="0"/>
              </a:rPr>
              <a:t>Rhaid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roi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rieni</a:t>
            </a:r>
            <a:r>
              <a:rPr lang="en-GB" altLang="en-US" sz="2800" dirty="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p:txBody>
      </p:sp>
      <p:sp>
        <p:nvSpPr>
          <p:cNvPr id="9" name="Content Placeholder 3">
            <a:extLst>
              <a:ext uri="{FF2B5EF4-FFF2-40B4-BE49-F238E27FC236}">
                <a16:creationId xmlns:a16="http://schemas.microsoft.com/office/drawing/2014/main" id="{64DA6982-A62E-6C51-7B1A-C7FE13961D13}"/>
              </a:ext>
            </a:extLst>
          </p:cNvPr>
          <p:cNvSpPr txBox="1">
            <a:spLocks/>
          </p:cNvSpPr>
          <p:nvPr/>
        </p:nvSpPr>
        <p:spPr>
          <a:xfrm>
            <a:off x="4514850" y="1628800"/>
            <a:ext cx="4521646" cy="4267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6">
                    <a:lumMod val="75000"/>
                  </a:schemeClr>
                </a:solidFill>
                <a:latin typeface="Arial" panose="020B0604020202020204" pitchFamily="34" charset="0"/>
                <a:cs typeface="Arial" panose="020B0604020202020204" pitchFamily="34" charset="0"/>
              </a:rPr>
              <a:t>Policies must be carefully written (ideally by the team) – succinct and easily understood.</a:t>
            </a:r>
          </a:p>
          <a:p>
            <a:r>
              <a:rPr lang="en-GB" altLang="en-US" sz="2800" dirty="0">
                <a:solidFill>
                  <a:schemeClr val="accent6">
                    <a:lumMod val="75000"/>
                  </a:schemeClr>
                </a:solidFill>
                <a:latin typeface="Arial" panose="020B0604020202020204" pitchFamily="34" charset="0"/>
                <a:cs typeface="Arial" panose="020B0604020202020204" pitchFamily="34" charset="0"/>
              </a:rPr>
              <a:t>Must explain the beliefs of the individual setting, the action that will be taken.</a:t>
            </a:r>
          </a:p>
          <a:p>
            <a:r>
              <a:rPr lang="en-GB" altLang="en-US" sz="2800" dirty="0">
                <a:solidFill>
                  <a:schemeClr val="accent6">
                    <a:lumMod val="75000"/>
                  </a:schemeClr>
                </a:solidFill>
                <a:latin typeface="Arial" panose="020B0604020202020204" pitchFamily="34" charset="0"/>
                <a:cs typeface="Arial" panose="020B0604020202020204" pitchFamily="34" charset="0"/>
              </a:rPr>
              <a:t>Must be supplied to parents.</a:t>
            </a:r>
          </a:p>
          <a:p>
            <a:endParaRPr lang="en-GB" dirty="0"/>
          </a:p>
        </p:txBody>
      </p:sp>
    </p:spTree>
    <p:extLst>
      <p:ext uri="{BB962C8B-B14F-4D97-AF65-F5344CB8AC3E}">
        <p14:creationId xmlns:p14="http://schemas.microsoft.com/office/powerpoint/2010/main" val="3288473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F588-9353-15E1-99D0-5E595A98AE81}"/>
              </a:ext>
            </a:extLst>
          </p:cNvPr>
          <p:cNvSpPr>
            <a:spLocks noGrp="1"/>
          </p:cNvSpPr>
          <p:nvPr>
            <p:ph type="title"/>
          </p:nvPr>
        </p:nvSpPr>
        <p:spPr>
          <a:xfrm>
            <a:off x="107504" y="365126"/>
            <a:ext cx="9145016" cy="1325563"/>
          </a:xfrm>
        </p:spPr>
        <p:txBody>
          <a:bodyPr>
            <a:noAutofit/>
          </a:bodyPr>
          <a:lstStyle/>
          <a:p>
            <a:pPr algn="ctr"/>
            <a:r>
              <a:rPr lang="en-GB" altLang="en-US" sz="4800" dirty="0">
                <a:latin typeface="Arial" panose="020B0604020202020204" pitchFamily="34" charset="0"/>
                <a:cs typeface="Arial" panose="020B0604020202020204" pitchFamily="34" charset="0"/>
              </a:rPr>
              <a:t>Gweler </a:t>
            </a:r>
            <a:r>
              <a:rPr lang="en-GB" altLang="en-US" sz="4800" dirty="0" err="1">
                <a:latin typeface="Arial" panose="020B0604020202020204" pitchFamily="34" charset="0"/>
                <a:cs typeface="Arial" panose="020B0604020202020204" pitchFamily="34" charset="0"/>
              </a:rPr>
              <a:t>polisi</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fel</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cytundeb</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A policy is seen as an agreement/contract</a:t>
            </a:r>
            <a:endParaRPr lang="en-GB" sz="4800" dirty="0">
              <a:solidFill>
                <a:schemeClr val="accent6">
                  <a:lumMod val="75000"/>
                </a:schemeClr>
              </a:solidFill>
            </a:endParaRPr>
          </a:p>
        </p:txBody>
      </p:sp>
      <p:sp>
        <p:nvSpPr>
          <p:cNvPr id="6" name="Content Placeholder 2">
            <a:extLst>
              <a:ext uri="{FF2B5EF4-FFF2-40B4-BE49-F238E27FC236}">
                <a16:creationId xmlns:a16="http://schemas.microsoft.com/office/drawing/2014/main" id="{D3865EBE-0931-2EB1-C6F5-166899C32F8E}"/>
              </a:ext>
            </a:extLst>
          </p:cNvPr>
          <p:cNvSpPr>
            <a:spLocks noGrp="1"/>
          </p:cNvSpPr>
          <p:nvPr>
            <p:ph sz="half" idx="1"/>
          </p:nvPr>
        </p:nvSpPr>
        <p:spPr>
          <a:xfrm>
            <a:off x="17309" y="2060848"/>
            <a:ext cx="4139952" cy="3886201"/>
          </a:xfrm>
        </p:spPr>
        <p:txBody>
          <a:bodyPr>
            <a:normAutofit fontScale="92500" lnSpcReduction="10000"/>
          </a:bodyPr>
          <a:lstStyle/>
          <a:p>
            <a:pPr marL="419100" indent="-419100">
              <a:defRPr/>
            </a:pPr>
            <a:r>
              <a:rPr lang="en-GB" sz="2600" dirty="0" err="1">
                <a:latin typeface="Arial" panose="020B0604020202020204" pitchFamily="34" charset="0"/>
                <a:cs typeface="Arial" panose="020B0604020202020204" pitchFamily="34" charset="0"/>
              </a:rPr>
              <a:t>Pawb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gyfrifol</a:t>
            </a:r>
            <a:r>
              <a:rPr lang="en-GB" sz="2600" dirty="0">
                <a:latin typeface="Arial" panose="020B0604020202020204" pitchFamily="34" charset="0"/>
                <a:cs typeface="Arial" panose="020B0604020202020204" pitchFamily="34" charset="0"/>
              </a:rPr>
              <a:t> am </a:t>
            </a:r>
            <a:r>
              <a:rPr lang="en-GB" sz="2600" dirty="0" err="1">
                <a:latin typeface="Arial" panose="020B0604020202020204" pitchFamily="34" charset="0"/>
                <a:cs typeface="Arial" panose="020B0604020202020204" pitchFamily="34" charset="0"/>
              </a:rPr>
              <a:t>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iddo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weithio</a:t>
            </a:r>
            <a:endParaRPr lang="en-GB" sz="2600" dirty="0">
              <a:latin typeface="Arial" panose="020B0604020202020204" pitchFamily="34" charset="0"/>
              <a:cs typeface="Arial" panose="020B0604020202020204" pitchFamily="34" charset="0"/>
            </a:endParaRPr>
          </a:p>
          <a:p>
            <a:pPr marL="419100" indent="-419100">
              <a:defRPr/>
            </a:pPr>
            <a:r>
              <a:rPr lang="en-GB" sz="2600" dirty="0" err="1">
                <a:latin typeface="Arial" panose="020B0604020202020204" pitchFamily="34" charset="0"/>
                <a:cs typeface="Arial" panose="020B0604020202020204" pitchFamily="34" charset="0"/>
              </a:rPr>
              <a:t>Maent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dda</a:t>
            </a:r>
            <a:r>
              <a:rPr lang="en-GB" sz="2600" dirty="0">
                <a:latin typeface="Arial" panose="020B0604020202020204" pitchFamily="34" charset="0"/>
                <a:cs typeface="Arial" panose="020B0604020202020204" pitchFamily="34" charset="0"/>
              </a:rPr>
              <a:t> </a:t>
            </a:r>
            <a:r>
              <a:rPr lang="en-US" sz="2600" dirty="0">
                <a:latin typeface="Arial" panose="020B0604020202020204" pitchFamily="34" charset="0"/>
                <a:cs typeface="Arial" panose="020B0604020202020204" pitchFamily="34" charset="0"/>
              </a:rPr>
              <a:t>â</a:t>
            </a:r>
            <a:r>
              <a:rPr lang="en-GB" sz="2600" dirty="0">
                <a:latin typeface="Arial" panose="020B0604020202020204" pitchFamily="34" charset="0"/>
                <a:cs typeface="Arial" panose="020B0604020202020204" pitchFamily="34" charset="0"/>
              </a:rPr>
              <a:t>’r </a:t>
            </a:r>
            <a:r>
              <a:rPr lang="en-GB" sz="2600" dirty="0" err="1">
                <a:latin typeface="Arial" panose="020B0604020202020204" pitchFamily="34" charset="0"/>
                <a:cs typeface="Arial" panose="020B0604020202020204" pitchFamily="34" charset="0"/>
              </a:rPr>
              <a:t>deunydd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chi’n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ohonynt</a:t>
            </a:r>
            <a:endParaRPr lang="en-GB" sz="2600" dirty="0">
              <a:latin typeface="Arial" panose="020B0604020202020204" pitchFamily="34" charset="0"/>
              <a:cs typeface="Arial" panose="020B0604020202020204" pitchFamily="34" charset="0"/>
            </a:endParaRPr>
          </a:p>
          <a:p>
            <a:pPr marL="419100" indent="-419100">
              <a:defRPr/>
            </a:pPr>
            <a:r>
              <a:rPr lang="en-GB" sz="2600" dirty="0">
                <a:latin typeface="Arial" panose="020B0604020202020204" pitchFamily="34" charset="0"/>
                <a:cs typeface="Arial" panose="020B0604020202020204" pitchFamily="34" charset="0"/>
              </a:rPr>
              <a:t>Y </a:t>
            </a:r>
            <a:r>
              <a:rPr lang="en-GB" sz="2600" dirty="0" err="1">
                <a:latin typeface="Arial" panose="020B0604020202020204" pitchFamily="34" charset="0"/>
                <a:cs typeface="Arial" panose="020B0604020202020204" pitchFamily="34" charset="0"/>
              </a:rPr>
              <a:t>profi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bolisiau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h.y</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arolygaeth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dangos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wirioneddol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ydy’r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arweinyddiaeth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rheolaeth</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gwaith</a:t>
            </a:r>
            <a:r>
              <a:rPr lang="en-GB" sz="2600" dirty="0">
                <a:latin typeface="Arial" panose="020B0604020202020204" pitchFamily="34" charset="0"/>
                <a:cs typeface="Arial" panose="020B0604020202020204" pitchFamily="34" charset="0"/>
              </a:rPr>
              <a:t> t</a:t>
            </a:r>
            <a:r>
              <a:rPr lang="en-US" sz="2600" dirty="0">
                <a:latin typeface="Arial" panose="020B0604020202020204" pitchFamily="34" charset="0"/>
                <a:cs typeface="Arial" panose="020B0604020202020204" pitchFamily="34" charset="0"/>
              </a:rPr>
              <a:t>î</a:t>
            </a:r>
            <a:r>
              <a:rPr lang="en-GB" sz="2600" dirty="0">
                <a:latin typeface="Arial" panose="020B0604020202020204" pitchFamily="34" charset="0"/>
                <a:cs typeface="Arial" panose="020B0604020202020204" pitchFamily="34" charset="0"/>
              </a:rPr>
              <a:t>m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effeithiol</a:t>
            </a:r>
            <a:endParaRPr lang="en-GB" sz="2600" dirty="0">
              <a:latin typeface="Arial" panose="020B0604020202020204" pitchFamily="34" charset="0"/>
              <a:cs typeface="Arial" panose="020B0604020202020204" pitchFamily="34" charset="0"/>
            </a:endParaRPr>
          </a:p>
          <a:p>
            <a:pPr marL="0" indent="0">
              <a:buNone/>
            </a:pPr>
            <a:endParaRPr lang="en-GB" dirty="0"/>
          </a:p>
        </p:txBody>
      </p:sp>
      <p:sp>
        <p:nvSpPr>
          <p:cNvPr id="7" name="Content Placeholder 3">
            <a:extLst>
              <a:ext uri="{FF2B5EF4-FFF2-40B4-BE49-F238E27FC236}">
                <a16:creationId xmlns:a16="http://schemas.microsoft.com/office/drawing/2014/main" id="{5160E770-156E-85F9-F11A-4881E3C717D9}"/>
              </a:ext>
            </a:extLst>
          </p:cNvPr>
          <p:cNvSpPr txBox="1">
            <a:spLocks/>
          </p:cNvSpPr>
          <p:nvPr/>
        </p:nvSpPr>
        <p:spPr>
          <a:xfrm>
            <a:off x="4680012" y="2060848"/>
            <a:ext cx="4139952" cy="4267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19100" indent="-419100">
              <a:defRPr/>
            </a:pPr>
            <a:r>
              <a:rPr lang="en-GB" sz="2400" dirty="0">
                <a:solidFill>
                  <a:schemeClr val="accent6">
                    <a:lumMod val="75000"/>
                  </a:schemeClr>
                </a:solidFill>
                <a:latin typeface="Arial" panose="020B0604020202020204" pitchFamily="34" charset="0"/>
                <a:cs typeface="Arial" panose="020B0604020202020204" pitchFamily="34" charset="0"/>
              </a:rPr>
              <a:t>Everyone is responsible for making it work</a:t>
            </a:r>
          </a:p>
          <a:p>
            <a:pPr marL="419100" indent="-419100">
              <a:defRPr/>
            </a:pPr>
            <a:r>
              <a:rPr lang="en-GB" sz="2400" dirty="0">
                <a:solidFill>
                  <a:schemeClr val="accent6">
                    <a:lumMod val="75000"/>
                  </a:schemeClr>
                </a:solidFill>
                <a:latin typeface="Arial" panose="020B0604020202020204" pitchFamily="34" charset="0"/>
                <a:cs typeface="Arial" panose="020B0604020202020204" pitchFamily="34" charset="0"/>
              </a:rPr>
              <a:t>They are only as good as the use you make of them</a:t>
            </a:r>
          </a:p>
          <a:p>
            <a:pPr marL="419100" indent="-419100">
              <a:defRPr/>
            </a:pPr>
            <a:r>
              <a:rPr lang="en-GB" sz="2400" dirty="0">
                <a:solidFill>
                  <a:schemeClr val="accent6">
                    <a:lumMod val="75000"/>
                  </a:schemeClr>
                </a:solidFill>
                <a:latin typeface="Arial" panose="020B0604020202020204" pitchFamily="34" charset="0"/>
                <a:cs typeface="Arial" panose="020B0604020202020204" pitchFamily="34" charset="0"/>
              </a:rPr>
              <a:t>It is the testing of these policies (i.e. inspection) that truly sees whether the leadership, management and teamwork are effective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044940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8128"/>
            <a:ext cx="7886700" cy="1325563"/>
          </a:xfrm>
        </p:spPr>
        <p:txBody>
          <a:bodyPr>
            <a:noAutofit/>
          </a:bodyPr>
          <a:lstStyle/>
          <a:p>
            <a:pPr algn="ctr"/>
            <a:r>
              <a:rPr lang="cy-GB" altLang="en-US" sz="4800" dirty="0">
                <a:latin typeface="Arial" panose="020B0604020202020204" pitchFamily="34" charset="0"/>
                <a:cs typeface="Arial" panose="020B0604020202020204" pitchFamily="34" charset="0"/>
              </a:rPr>
              <a:t>Pam adolygu polisïau? </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Why monitor policies?</a:t>
            </a:r>
            <a:endParaRPr lang="en-GB" sz="4800" dirty="0">
              <a:solidFill>
                <a:schemeClr val="accent6">
                  <a:lumMod val="75000"/>
                </a:schemeClr>
              </a:solidFill>
            </a:endParaRPr>
          </a:p>
        </p:txBody>
      </p:sp>
      <p:sp>
        <p:nvSpPr>
          <p:cNvPr id="8" name="Content Placeholder 2">
            <a:extLst>
              <a:ext uri="{FF2B5EF4-FFF2-40B4-BE49-F238E27FC236}">
                <a16:creationId xmlns:a16="http://schemas.microsoft.com/office/drawing/2014/main" id="{8EEB9186-C555-680C-F5C1-D913B013EF77}"/>
              </a:ext>
            </a:extLst>
          </p:cNvPr>
          <p:cNvSpPr>
            <a:spLocks noGrp="1"/>
          </p:cNvSpPr>
          <p:nvPr>
            <p:ph sz="half" idx="1"/>
          </p:nvPr>
        </p:nvSpPr>
        <p:spPr>
          <a:xfrm>
            <a:off x="251520" y="1412776"/>
            <a:ext cx="3960440" cy="4503737"/>
          </a:xfrm>
        </p:spPr>
        <p:txBody>
          <a:bodyPr>
            <a:normAutofit/>
          </a:bodyPr>
          <a:lstStyle/>
          <a:p>
            <a:r>
              <a:rPr lang="en-GB" altLang="en-US" sz="2400" dirty="0">
                <a:latin typeface="Arial" panose="020B0604020202020204" pitchFamily="34" charset="0"/>
                <a:cs typeface="Arial" panose="020B0604020202020204" pitchFamily="34" charset="0"/>
              </a:rPr>
              <a:t>Mae </a:t>
            </a:r>
            <a:r>
              <a:rPr lang="en-GB" altLang="en-US" sz="2400" dirty="0" err="1">
                <a:latin typeface="Arial" panose="020B0604020202020204" pitchFamily="34" charset="0"/>
                <a:cs typeface="Arial" panose="020B0604020202020204" pitchFamily="34" charset="0"/>
              </a:rPr>
              <a:t>monitro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rheolaidd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hanfodol</a:t>
            </a:r>
            <a:r>
              <a:rPr lang="en-GB" altLang="en-US" sz="2400" dirty="0">
                <a:latin typeface="Arial" panose="020B0604020202020204" pitchFamily="34" charset="0"/>
                <a:cs typeface="Arial" panose="020B0604020202020204" pitchFamily="34" charset="0"/>
              </a:rPr>
              <a:t>. Pa </a:t>
            </a:r>
            <a:r>
              <a:rPr lang="en-GB" altLang="en-US" sz="2400" dirty="0" err="1">
                <a:latin typeface="Arial" panose="020B0604020202020204" pitchFamily="34" charset="0"/>
                <a:cs typeface="Arial" panose="020B0604020202020204" pitchFamily="34" charset="0"/>
              </a:rPr>
              <a:t>mor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aml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Sut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bwy</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chi </a:t>
            </a:r>
            <a:r>
              <a:rPr lang="en-GB" altLang="en-US" sz="2400" dirty="0" err="1">
                <a:latin typeface="Arial" panose="020B0604020202020204" pitchFamily="34" charset="0"/>
                <a:cs typeface="Arial" panose="020B0604020202020204" pitchFamily="34" charset="0"/>
              </a:rPr>
              <a:t>ymgyfarwyddo’n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gyson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newidiadau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statudol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rhestrwch</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newidiadau</a:t>
            </a:r>
            <a:r>
              <a:rPr lang="en-GB" altLang="en-US" sz="2400" dirty="0">
                <a:latin typeface="Arial" panose="020B0604020202020204" pitchFamily="34" charset="0"/>
                <a:cs typeface="Arial" panose="020B0604020202020204" pitchFamily="34" charset="0"/>
              </a:rPr>
              <a:t> a fu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ddiweddar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hyn</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bryd</a:t>
            </a:r>
            <a:r>
              <a:rPr lang="en-GB" altLang="en-US" sz="2400" dirty="0">
                <a:latin typeface="Arial" panose="020B0604020202020204" pitchFamily="34" charset="0"/>
                <a:cs typeface="Arial" panose="020B0604020202020204" pitchFamily="34" charset="0"/>
              </a:rPr>
              <a:t> / a </a:t>
            </a:r>
            <a:r>
              <a:rPr lang="en-GB" altLang="en-US" sz="2400" dirty="0" err="1">
                <a:latin typeface="Arial" panose="020B0604020202020204" pitchFamily="34" charset="0"/>
                <a:cs typeface="Arial" panose="020B0604020202020204" pitchFamily="34" charset="0"/>
              </a:rPr>
              <a:t>allai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dyfodol</a:t>
            </a:r>
            <a:r>
              <a:rPr lang="en-GB" altLang="en-US" sz="2400" dirty="0">
                <a:latin typeface="Arial" panose="020B0604020202020204" pitchFamily="34" charset="0"/>
                <a:cs typeface="Arial" panose="020B0604020202020204" pitchFamily="34" charset="0"/>
              </a:rPr>
              <a:t>).</a:t>
            </a:r>
          </a:p>
          <a:p>
            <a:pPr marL="0" indent="0">
              <a:buNone/>
            </a:pPr>
            <a:endParaRPr lang="en-GB" dirty="0"/>
          </a:p>
        </p:txBody>
      </p:sp>
      <p:sp>
        <p:nvSpPr>
          <p:cNvPr id="9" name="Content Placeholder 3">
            <a:extLst>
              <a:ext uri="{FF2B5EF4-FFF2-40B4-BE49-F238E27FC236}">
                <a16:creationId xmlns:a16="http://schemas.microsoft.com/office/drawing/2014/main" id="{7D6B2840-BD33-09A2-E71B-AF80E63A73A1}"/>
              </a:ext>
            </a:extLst>
          </p:cNvPr>
          <p:cNvSpPr txBox="1">
            <a:spLocks/>
          </p:cNvSpPr>
          <p:nvPr/>
        </p:nvSpPr>
        <p:spPr>
          <a:xfrm>
            <a:off x="4716016" y="1412776"/>
            <a:ext cx="3886200" cy="41148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Regular monitoring is crucial. How often? How? Who?</a:t>
            </a:r>
          </a:p>
          <a:p>
            <a:r>
              <a:rPr lang="en-GB" altLang="en-US" sz="2400" dirty="0">
                <a:solidFill>
                  <a:schemeClr val="accent6">
                    <a:lumMod val="75000"/>
                  </a:schemeClr>
                </a:solidFill>
                <a:latin typeface="Arial" panose="020B0604020202020204" pitchFamily="34" charset="0"/>
                <a:cs typeface="Arial" panose="020B0604020202020204" pitchFamily="34" charset="0"/>
              </a:rPr>
              <a:t>Must keep abreast of statutory changes                    (list what these have been recently/are at present / may be in future).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945101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latin typeface="Arial" panose="020B0604020202020204" pitchFamily="34" charset="0"/>
                <a:cs typeface="Arial" panose="020B0604020202020204" pitchFamily="34" charset="0"/>
              </a:rPr>
              <a:t>Polisïau </a:t>
            </a:r>
            <a:r>
              <a:rPr lang="en-GB" sz="4800" dirty="0" err="1">
                <a:latin typeface="Arial" panose="020B0604020202020204" pitchFamily="34" charset="0"/>
                <a:cs typeface="Arial" panose="020B0604020202020204" pitchFamily="34" charset="0"/>
              </a:rPr>
              <a:t>heddiw</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Policies today</a:t>
            </a:r>
            <a:endParaRPr lang="cy-GB" sz="4800" dirty="0">
              <a:solidFill>
                <a:schemeClr val="accent6">
                  <a:lumMod val="75000"/>
                </a:schemeClr>
              </a:solidFill>
            </a:endParaRPr>
          </a:p>
        </p:txBody>
      </p:sp>
      <p:sp>
        <p:nvSpPr>
          <p:cNvPr id="5" name="Content Placeholder 3">
            <a:extLst>
              <a:ext uri="{FF2B5EF4-FFF2-40B4-BE49-F238E27FC236}">
                <a16:creationId xmlns:a16="http://schemas.microsoft.com/office/drawing/2014/main" id="{7F5FF83C-2267-E439-3B29-CF1FBCE92722}"/>
              </a:ext>
            </a:extLst>
          </p:cNvPr>
          <p:cNvSpPr>
            <a:spLocks noGrp="1"/>
          </p:cNvSpPr>
          <p:nvPr>
            <p:ph idx="1"/>
          </p:nvPr>
        </p:nvSpPr>
        <p:spPr>
          <a:xfrm>
            <a:off x="628650" y="1825625"/>
            <a:ext cx="7886700" cy="4351338"/>
          </a:xfrm>
        </p:spPr>
        <p:txBody>
          <a:bodyPr>
            <a:normAutofit/>
          </a:bodyPr>
          <a:lstStyle/>
          <a:p>
            <a:endParaRPr lang="en-GB" sz="24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GB" sz="24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Llywodraeth</a:t>
            </a:r>
            <a:r>
              <a:rPr lang="en-GB" sz="24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Cymru – Welsh Government</a:t>
            </a:r>
          </a:p>
          <a:p>
            <a:r>
              <a:rPr lang="en-GB" sz="2400" dirty="0">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education-in-wales-our-national-mission.pdf (</a:t>
            </a:r>
            <a:r>
              <a:rPr lang="en-GB" sz="2400" dirty="0" err="1">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gov.wales</a:t>
            </a:r>
            <a:r>
              <a:rPr lang="en-GB" sz="2400" dirty="0">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endParaRPr lang="en-GB" sz="2400" dirty="0">
              <a:solidFill>
                <a:srgbClr val="0000FF"/>
              </a:solidFill>
              <a:latin typeface="Arial" panose="020B0604020202020204" pitchFamily="34" charset="0"/>
              <a:cs typeface="Arial" panose="020B0604020202020204" pitchFamily="34" charset="0"/>
            </a:endParaRPr>
          </a:p>
          <a:p>
            <a:r>
              <a:rPr lang="en-GB" sz="2400" dirty="0">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National Minimum Standards for regulated childcare (</a:t>
            </a:r>
            <a:r>
              <a:rPr lang="en-GB" sz="2400" dirty="0" err="1">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gov.wales</a:t>
            </a:r>
            <a:r>
              <a:rPr lang="en-GB" sz="2400" dirty="0">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endParaRPr lang="en-GB" sz="2400" dirty="0">
              <a:solidFill>
                <a:srgbClr val="0000FF"/>
              </a:solidFill>
              <a:latin typeface="Arial" panose="020B0604020202020204" pitchFamily="34" charset="0"/>
              <a:cs typeface="Arial" panose="020B0604020202020204" pitchFamily="34" charset="0"/>
            </a:endParaRPr>
          </a:p>
          <a:p>
            <a:r>
              <a:rPr lang="en-GB" sz="2400" dirty="0">
                <a:solidFill>
                  <a:srgbClr val="0000FF"/>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Policies and procedures - what you need to know | PACEY</a:t>
            </a:r>
            <a:endParaRPr lang="en-GB" sz="24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4226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sz="4800" dirty="0">
                <a:latin typeface="Arial" panose="020B0604020202020204" pitchFamily="34" charset="0"/>
                <a:cs typeface="Arial" panose="020B0604020202020204" pitchFamily="34" charset="0"/>
              </a:rPr>
              <a:t>AGC / </a:t>
            </a:r>
            <a:r>
              <a:rPr lang="en-GB" altLang="en-US" sz="4800" dirty="0">
                <a:solidFill>
                  <a:schemeClr val="accent6">
                    <a:lumMod val="75000"/>
                  </a:schemeClr>
                </a:solidFill>
                <a:latin typeface="Arial" panose="020B0604020202020204" pitchFamily="34" charset="0"/>
                <a:cs typeface="Arial" panose="020B0604020202020204" pitchFamily="34" charset="0"/>
              </a:rPr>
              <a:t>CIW</a:t>
            </a:r>
            <a:endParaRPr lang="en-GB" sz="4800" dirty="0">
              <a:solidFill>
                <a:schemeClr val="accent6">
                  <a:lumMod val="75000"/>
                </a:schemeClr>
              </a:solidFill>
            </a:endParaRPr>
          </a:p>
        </p:txBody>
      </p:sp>
      <p:sp>
        <p:nvSpPr>
          <p:cNvPr id="5" name="Content Placeholder 2">
            <a:extLst>
              <a:ext uri="{FF2B5EF4-FFF2-40B4-BE49-F238E27FC236}">
                <a16:creationId xmlns:a16="http://schemas.microsoft.com/office/drawing/2014/main" id="{C8EF7217-FD70-AD8D-87CE-6B7971F452B8}"/>
              </a:ext>
            </a:extLst>
          </p:cNvPr>
          <p:cNvSpPr>
            <a:spLocks noGrp="1"/>
          </p:cNvSpPr>
          <p:nvPr>
            <p:ph sz="half" idx="1"/>
          </p:nvPr>
        </p:nvSpPr>
        <p:spPr>
          <a:xfrm>
            <a:off x="628650" y="1825625"/>
            <a:ext cx="3886200" cy="4351338"/>
          </a:xfrm>
        </p:spPr>
        <p:txBody>
          <a:bodyPr>
            <a:normAutofit/>
          </a:bodyPr>
          <a:lstStyle/>
          <a:p>
            <a:pPr marL="0" indent="0">
              <a:buNone/>
            </a:pPr>
            <a:r>
              <a:rPr lang="en-GB" sz="2800" b="1" dirty="0" err="1">
                <a:latin typeface="Arial" panose="020B0604020202020204" pitchFamily="34" charset="0"/>
                <a:cs typeface="Arial" panose="020B0604020202020204" pitchFamily="34" charset="0"/>
              </a:rPr>
              <a:t>Arolygiaeth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Gofal</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Cymru</a:t>
            </a:r>
            <a:endParaRPr lang="en-GB" sz="2800" b="1"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Cofrestru</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Arolygu</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Cwynion</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Pwerau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statudol</a:t>
            </a:r>
            <a:r>
              <a:rPr lang="en-GB" sz="2800" dirty="0">
                <a:latin typeface="Arial" panose="020B0604020202020204" pitchFamily="34" charset="0"/>
                <a:cs typeface="Arial" panose="020B0604020202020204" pitchFamily="34" charset="0"/>
              </a:rPr>
              <a:t>  </a:t>
            </a:r>
          </a:p>
        </p:txBody>
      </p:sp>
      <p:sp>
        <p:nvSpPr>
          <p:cNvPr id="6" name="Content Placeholder 3">
            <a:extLst>
              <a:ext uri="{FF2B5EF4-FFF2-40B4-BE49-F238E27FC236}">
                <a16:creationId xmlns:a16="http://schemas.microsoft.com/office/drawing/2014/main" id="{5E308878-1CD1-7EF2-0A7A-F4EFC9E05AE7}"/>
              </a:ext>
            </a:extLst>
          </p:cNvPr>
          <p:cNvSpPr txBox="1">
            <a:spLocks/>
          </p:cNvSpPr>
          <p:nvPr/>
        </p:nvSpPr>
        <p:spPr>
          <a:xfrm>
            <a:off x="4629150" y="1825625"/>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sz="2800" b="1" dirty="0">
                <a:solidFill>
                  <a:schemeClr val="accent6">
                    <a:lumMod val="75000"/>
                  </a:schemeClr>
                </a:solidFill>
                <a:latin typeface="Arial" panose="020B0604020202020204" pitchFamily="34" charset="0"/>
                <a:cs typeface="Arial" panose="020B0604020202020204" pitchFamily="34" charset="0"/>
              </a:rPr>
              <a:t>Care Inspectorate  Wales</a:t>
            </a:r>
          </a:p>
          <a:p>
            <a:r>
              <a:rPr lang="en-GB" sz="2800" dirty="0">
                <a:solidFill>
                  <a:schemeClr val="accent6">
                    <a:lumMod val="75000"/>
                  </a:schemeClr>
                </a:solidFill>
                <a:latin typeface="Arial" panose="020B0604020202020204" pitchFamily="34" charset="0"/>
                <a:cs typeface="Arial" panose="020B0604020202020204" pitchFamily="34" charset="0"/>
              </a:rPr>
              <a:t>Registration</a:t>
            </a:r>
          </a:p>
          <a:p>
            <a:r>
              <a:rPr lang="en-GB" sz="2800" dirty="0">
                <a:solidFill>
                  <a:schemeClr val="accent6">
                    <a:lumMod val="75000"/>
                  </a:schemeClr>
                </a:solidFill>
                <a:latin typeface="Arial" panose="020B0604020202020204" pitchFamily="34" charset="0"/>
                <a:cs typeface="Arial" panose="020B0604020202020204" pitchFamily="34" charset="0"/>
              </a:rPr>
              <a:t>Inspection</a:t>
            </a:r>
          </a:p>
          <a:p>
            <a:r>
              <a:rPr lang="en-GB" sz="2800" dirty="0">
                <a:solidFill>
                  <a:schemeClr val="accent6">
                    <a:lumMod val="75000"/>
                  </a:schemeClr>
                </a:solidFill>
                <a:latin typeface="Arial" panose="020B0604020202020204" pitchFamily="34" charset="0"/>
                <a:cs typeface="Arial" panose="020B0604020202020204" pitchFamily="34" charset="0"/>
              </a:rPr>
              <a:t>Complaints</a:t>
            </a:r>
          </a:p>
          <a:p>
            <a:r>
              <a:rPr lang="en-GB" sz="2800" dirty="0">
                <a:solidFill>
                  <a:schemeClr val="accent6">
                    <a:lumMod val="75000"/>
                  </a:schemeClr>
                </a:solidFill>
                <a:latin typeface="Arial" panose="020B0604020202020204" pitchFamily="34" charset="0"/>
                <a:cs typeface="Arial" panose="020B0604020202020204" pitchFamily="34" charset="0"/>
              </a:rPr>
              <a:t>Statutory powers</a:t>
            </a:r>
          </a:p>
        </p:txBody>
      </p:sp>
    </p:spTree>
    <p:extLst>
      <p:ext uri="{BB962C8B-B14F-4D97-AF65-F5344CB8AC3E}">
        <p14:creationId xmlns:p14="http://schemas.microsoft.com/office/powerpoint/2010/main" val="39630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60F69-9D4B-4E58-8BA0-BC869E2E4763}"/>
              </a:ext>
            </a:extLst>
          </p:cNvPr>
          <p:cNvSpPr>
            <a:spLocks noGrp="1"/>
          </p:cNvSpPr>
          <p:nvPr>
            <p:ph type="title"/>
          </p:nvPr>
        </p:nvSpPr>
        <p:spPr>
          <a:xfrm>
            <a:off x="539552" y="-260123"/>
            <a:ext cx="8229600" cy="1334142"/>
          </a:xfrm>
        </p:spPr>
        <p:txBody>
          <a:bodyPr>
            <a:normAutofit/>
          </a:bodyPr>
          <a:lstStyle/>
          <a:p>
            <a:pPr algn="ctr"/>
            <a:r>
              <a:rPr lang="en-GB" sz="4800" dirty="0">
                <a:latin typeface="Arial" panose="020B0604020202020204" pitchFamily="34" charset="0"/>
                <a:cs typeface="Arial" panose="020B0604020202020204" pitchFamily="34" charset="0"/>
              </a:rPr>
              <a:t>AGC/</a:t>
            </a:r>
            <a:r>
              <a:rPr lang="en-GB" sz="4800" dirty="0">
                <a:solidFill>
                  <a:schemeClr val="accent6">
                    <a:lumMod val="75000"/>
                  </a:schemeClr>
                </a:solidFill>
                <a:latin typeface="Arial" panose="020B0604020202020204" pitchFamily="34" charset="0"/>
                <a:cs typeface="Arial" panose="020B0604020202020204" pitchFamily="34" charset="0"/>
              </a:rPr>
              <a:t>CIW </a:t>
            </a:r>
            <a:endParaRPr lang="en-GB" sz="4800" dirty="0">
              <a:solidFill>
                <a:schemeClr val="accent6">
                  <a:lumMod val="75000"/>
                </a:schemeClr>
              </a:solidFill>
            </a:endParaRPr>
          </a:p>
        </p:txBody>
      </p:sp>
      <p:sp>
        <p:nvSpPr>
          <p:cNvPr id="7" name="Content Placeholder 2">
            <a:extLst>
              <a:ext uri="{FF2B5EF4-FFF2-40B4-BE49-F238E27FC236}">
                <a16:creationId xmlns:a16="http://schemas.microsoft.com/office/drawing/2014/main" id="{103E7317-6716-8E77-333B-A6E540BA2023}"/>
              </a:ext>
            </a:extLst>
          </p:cNvPr>
          <p:cNvSpPr>
            <a:spLocks noGrp="1"/>
          </p:cNvSpPr>
          <p:nvPr>
            <p:ph sz="half" idx="1"/>
          </p:nvPr>
        </p:nvSpPr>
        <p:spPr>
          <a:xfrm>
            <a:off x="81403" y="758292"/>
            <a:ext cx="4538736" cy="4729163"/>
          </a:xfrm>
        </p:spPr>
        <p:txBody>
          <a:bodyPr>
            <a:noAutofit/>
          </a:bodyPr>
          <a:lstStyle/>
          <a:p>
            <a:r>
              <a:rPr lang="en-GB" sz="2400" dirty="0" err="1">
                <a:latin typeface="Arial" panose="020B0604020202020204" pitchFamily="34" charset="0"/>
                <a:cs typeface="Arial" panose="020B0604020202020204" pitchFamily="34" charset="0"/>
              </a:rPr>
              <a:t>Arolwg</a:t>
            </a:r>
            <a:r>
              <a:rPr lang="en-GB" sz="2400" dirty="0">
                <a:latin typeface="Arial" panose="020B0604020202020204" pitchFamily="34" charset="0"/>
                <a:cs typeface="Arial" panose="020B0604020202020204" pitchFamily="34" charset="0"/>
              </a:rPr>
              <a:t>: Un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arolygydd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dibynnu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maint</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lleoliad</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1 </a:t>
            </a:r>
            <a:r>
              <a:rPr lang="en-GB" sz="2400" dirty="0" err="1">
                <a:latin typeface="Arial" panose="020B0604020202020204" pitchFamily="34" charset="0"/>
                <a:cs typeface="Arial" panose="020B0604020202020204" pitchFamily="34" charset="0"/>
              </a:rPr>
              <a:t>diwrnod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ail </a:t>
            </a:r>
            <a:r>
              <a:rPr lang="en-GB" sz="2400" dirty="0" err="1">
                <a:latin typeface="Arial" panose="020B0604020202020204" pitchFamily="34" charset="0"/>
                <a:cs typeface="Arial" panose="020B0604020202020204" pitchFamily="34" charset="0"/>
              </a:rPr>
              <a:t>ymweliad</a:t>
            </a:r>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Gofal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Safonau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glendid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chydymffurfio</a:t>
            </a:r>
            <a:endParaRPr lang="en-GB" sz="2400" dirty="0">
              <a:latin typeface="Arial" panose="020B0604020202020204" pitchFamily="34" charset="0"/>
              <a:cs typeface="Arial" panose="020B0604020202020204" pitchFamily="34" charset="0"/>
            </a:endParaRPr>
          </a:p>
          <a:p>
            <a:r>
              <a:rPr lang="en-GB" sz="2400" b="1" dirty="0" err="1">
                <a:latin typeface="Arial" panose="020B0604020202020204" pitchFamily="34" charset="0"/>
                <a:cs typeface="Arial" panose="020B0604020202020204" pitchFamily="34" charset="0"/>
              </a:rPr>
              <a:t>Arweinyddiaeth</a:t>
            </a:r>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barnau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rhagorol</a:t>
            </a:r>
            <a:r>
              <a:rPr lang="en-GB" sz="2400" dirty="0">
                <a:latin typeface="Arial" panose="020B0604020202020204" pitchFamily="34" charset="0"/>
                <a:cs typeface="Arial" panose="020B0604020202020204" pitchFamily="34" charset="0"/>
              </a:rPr>
              <a:t>/da/</a:t>
            </a:r>
            <a:r>
              <a:rPr lang="en-GB" sz="2400" dirty="0" err="1">
                <a:latin typeface="Arial" panose="020B0604020202020204" pitchFamily="34" charset="0"/>
                <a:cs typeface="Arial" panose="020B0604020202020204" pitchFamily="34" charset="0"/>
              </a:rPr>
              <a:t>digonol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methu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cydymffurfio</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Adroddiad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Arolwg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bawb</a:t>
            </a:r>
            <a:r>
              <a:rPr lang="en-GB" sz="2400" dirty="0">
                <a:latin typeface="Arial" panose="020B0604020202020204" pitchFamily="34" charset="0"/>
                <a:cs typeface="Arial" panose="020B0604020202020204" pitchFamily="34" charset="0"/>
              </a:rPr>
              <a:t> </a:t>
            </a:r>
          </a:p>
        </p:txBody>
      </p:sp>
      <p:sp>
        <p:nvSpPr>
          <p:cNvPr id="8" name="Content Placeholder 3">
            <a:extLst>
              <a:ext uri="{FF2B5EF4-FFF2-40B4-BE49-F238E27FC236}">
                <a16:creationId xmlns:a16="http://schemas.microsoft.com/office/drawing/2014/main" id="{9E729799-FDD7-4AE6-B0A6-03220ABAB4A9}"/>
              </a:ext>
            </a:extLst>
          </p:cNvPr>
          <p:cNvSpPr txBox="1">
            <a:spLocks/>
          </p:cNvSpPr>
          <p:nvPr/>
        </p:nvSpPr>
        <p:spPr>
          <a:xfrm>
            <a:off x="4605873" y="758292"/>
            <a:ext cx="4538736" cy="4190999"/>
          </a:xfrm>
          <a:prstGeom prst="rect">
            <a:avLst/>
          </a:prstGeom>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400" dirty="0">
                <a:solidFill>
                  <a:schemeClr val="accent6">
                    <a:lumMod val="75000"/>
                  </a:schemeClr>
                </a:solidFill>
                <a:latin typeface="Arial" panose="020B0604020202020204" pitchFamily="34" charset="0"/>
                <a:cs typeface="Arial" panose="020B0604020202020204" pitchFamily="34" charset="0"/>
              </a:rPr>
              <a:t>Inspection: One/two inspectors (depending on size of setting)</a:t>
            </a:r>
          </a:p>
          <a:p>
            <a:r>
              <a:rPr lang="en-GB" sz="2400" dirty="0">
                <a:solidFill>
                  <a:schemeClr val="accent6">
                    <a:lumMod val="75000"/>
                  </a:schemeClr>
                </a:solidFill>
                <a:latin typeface="Arial" panose="020B0604020202020204" pitchFamily="34" charset="0"/>
                <a:cs typeface="Arial" panose="020B0604020202020204" pitchFamily="34" charset="0"/>
              </a:rPr>
              <a:t>1 day (may make a second visit)</a:t>
            </a:r>
          </a:p>
          <a:p>
            <a:r>
              <a:rPr lang="en-GB" sz="2400" dirty="0">
                <a:solidFill>
                  <a:schemeClr val="accent6">
                    <a:lumMod val="75000"/>
                  </a:schemeClr>
                </a:solidFill>
                <a:latin typeface="Arial" panose="020B0604020202020204" pitchFamily="34" charset="0"/>
                <a:cs typeface="Arial" panose="020B0604020202020204" pitchFamily="34" charset="0"/>
              </a:rPr>
              <a:t>Care</a:t>
            </a:r>
          </a:p>
          <a:p>
            <a:r>
              <a:rPr lang="en-GB" sz="2400" dirty="0">
                <a:solidFill>
                  <a:schemeClr val="accent6">
                    <a:lumMod val="75000"/>
                  </a:schemeClr>
                </a:solidFill>
                <a:latin typeface="Arial" panose="020B0604020202020204" pitchFamily="34" charset="0"/>
                <a:cs typeface="Arial" panose="020B0604020202020204" pitchFamily="34" charset="0"/>
              </a:rPr>
              <a:t>Standards of cleanliness and compliance</a:t>
            </a:r>
          </a:p>
          <a:p>
            <a:r>
              <a:rPr lang="en-GB" sz="2400" b="1" dirty="0">
                <a:solidFill>
                  <a:schemeClr val="accent6">
                    <a:lumMod val="75000"/>
                  </a:schemeClr>
                </a:solidFill>
                <a:latin typeface="Arial" panose="020B0604020202020204" pitchFamily="34" charset="0"/>
                <a:cs typeface="Arial" panose="020B0604020202020204" pitchFamily="34" charset="0"/>
              </a:rPr>
              <a:t>Leadership</a:t>
            </a:r>
          </a:p>
          <a:p>
            <a:r>
              <a:rPr lang="en-GB" sz="2400" dirty="0">
                <a:solidFill>
                  <a:schemeClr val="accent6">
                    <a:lumMod val="75000"/>
                  </a:schemeClr>
                </a:solidFill>
                <a:latin typeface="Arial" panose="020B0604020202020204" pitchFamily="34" charset="0"/>
                <a:cs typeface="Arial" panose="020B0604020202020204" pitchFamily="34" charset="0"/>
              </a:rPr>
              <a:t>Judgements (excellent/good/adequate/non-compliance) </a:t>
            </a:r>
          </a:p>
          <a:p>
            <a:r>
              <a:rPr lang="en-GB" sz="2400" dirty="0">
                <a:solidFill>
                  <a:schemeClr val="accent6">
                    <a:lumMod val="75000"/>
                  </a:schemeClr>
                </a:solidFill>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1695221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0528" y="-1611560"/>
            <a:ext cx="9505056" cy="3528392"/>
          </a:xfrm>
        </p:spPr>
        <p:txBody>
          <a:bodyPr>
            <a:noAutofit/>
          </a:bodyPr>
          <a:lstStyle/>
          <a:p>
            <a:br>
              <a:rPr lang="en-GB" altLang="en-US" sz="4800" b="1" dirty="0">
                <a:latin typeface="Arial" panose="020B0604020202020204" pitchFamily="34" charset="0"/>
                <a:cs typeface="Arial" panose="020B0604020202020204" pitchFamily="34" charset="0"/>
              </a:rPr>
            </a:br>
            <a:r>
              <a:rPr lang="en-GB" altLang="en-US" sz="4400" dirty="0">
                <a:latin typeface="Arial" panose="020B0604020202020204" pitchFamily="34" charset="0"/>
                <a:cs typeface="Arial" panose="020B0604020202020204" pitchFamily="34" charset="0"/>
              </a:rPr>
              <a:t>SGC - </a:t>
            </a:r>
            <a:r>
              <a:rPr lang="en-GB" altLang="en-US" sz="4400" dirty="0" err="1">
                <a:latin typeface="Arial" panose="020B0604020202020204" pitchFamily="34" charset="0"/>
                <a:cs typeface="Arial" panose="020B0604020202020204" pitchFamily="34" charset="0"/>
              </a:rPr>
              <a:t>Safonau</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Gofynnol</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Cenedlaethol</a:t>
            </a:r>
            <a:r>
              <a:rPr lang="en-GB" altLang="en-US" sz="4400" dirty="0">
                <a:latin typeface="Arial" panose="020B0604020202020204" pitchFamily="34" charset="0"/>
                <a:cs typeface="Arial" panose="020B0604020202020204" pitchFamily="34" charset="0"/>
              </a:rPr>
              <a:t> </a:t>
            </a:r>
            <a:br>
              <a:rPr lang="en-GB" altLang="en-US" sz="4400" dirty="0">
                <a:latin typeface="Arial" panose="020B0604020202020204" pitchFamily="34" charset="0"/>
                <a:cs typeface="Arial" panose="020B0604020202020204" pitchFamily="34" charset="0"/>
              </a:rPr>
            </a:br>
            <a:r>
              <a:rPr lang="en-GB" altLang="en-US" sz="4400" dirty="0">
                <a:solidFill>
                  <a:schemeClr val="accent6">
                    <a:lumMod val="75000"/>
                  </a:schemeClr>
                </a:solidFill>
                <a:latin typeface="Arial" panose="020B0604020202020204" pitchFamily="34" charset="0"/>
                <a:cs typeface="Arial" panose="020B0604020202020204" pitchFamily="34" charset="0"/>
              </a:rPr>
              <a:t>NMS – National Minimum Standards </a:t>
            </a:r>
            <a:endParaRPr lang="en-GB"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AED4F0E0-9BA0-8D43-DFFA-6EA71372C2B3}"/>
              </a:ext>
            </a:extLst>
          </p:cNvPr>
          <p:cNvSpPr txBox="1">
            <a:spLocks/>
          </p:cNvSpPr>
          <p:nvPr/>
        </p:nvSpPr>
        <p:spPr>
          <a:xfrm>
            <a:off x="180796" y="2011982"/>
            <a:ext cx="3886200" cy="4351338"/>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r>
              <a:rPr lang="cy-GB" altLang="en-US" sz="2600" b="1" dirty="0">
                <a:latin typeface="Arial" panose="020B0604020202020204" pitchFamily="34" charset="0"/>
                <a:cs typeface="Arial" panose="020B0604020202020204" pitchFamily="34" charset="0"/>
              </a:rPr>
              <a:t>24 o bolisïau:</a:t>
            </a:r>
            <a:endParaRPr lang="cy-GB" altLang="en-US" sz="2600" dirty="0">
              <a:latin typeface="Calibri" pitchFamily="34" charset="0"/>
            </a:endParaRP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Clybiau Ar ôl Ysgol</a:t>
            </a:r>
          </a:p>
          <a:p>
            <a:pPr marL="457200" indent="-457200" algn="l">
              <a:buFont typeface="Arial" panose="020B0604020202020204" pitchFamily="34" charset="0"/>
              <a:buChar char="•"/>
            </a:pPr>
            <a:r>
              <a:rPr lang="cy-GB" altLang="en-US" sz="2600" dirty="0" err="1">
                <a:latin typeface="Arial" panose="020B0604020202020204" pitchFamily="34" charset="0"/>
                <a:cs typeface="Arial" panose="020B0604020202020204" pitchFamily="34" charset="0"/>
              </a:rPr>
              <a:t>Crèches</a:t>
            </a:r>
            <a:endParaRPr lang="cy-GB" altLang="en-US" sz="2600" dirty="0">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Gofal sesiynol</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Gwarchodwyr Plant</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Meithrinfeydd ddydd</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Mynediad Agored</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Llai na 1a55m</a:t>
            </a:r>
          </a:p>
          <a:p>
            <a:endParaRPr lang="en-GB" dirty="0"/>
          </a:p>
        </p:txBody>
      </p:sp>
      <p:sp>
        <p:nvSpPr>
          <p:cNvPr id="4" name="Content Placeholder 3">
            <a:extLst>
              <a:ext uri="{FF2B5EF4-FFF2-40B4-BE49-F238E27FC236}">
                <a16:creationId xmlns:a16="http://schemas.microsoft.com/office/drawing/2014/main" id="{CD214313-F7B2-0F45-28E7-364A6F662B7E}"/>
              </a:ext>
            </a:extLst>
          </p:cNvPr>
          <p:cNvSpPr txBox="1">
            <a:spLocks/>
          </p:cNvSpPr>
          <p:nvPr/>
        </p:nvSpPr>
        <p:spPr>
          <a:xfrm>
            <a:off x="5004048" y="2011982"/>
            <a:ext cx="3886200" cy="3965575"/>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Font typeface="Arial" panose="020B0604020202020204" pitchFamily="34" charset="0"/>
              <a:buNone/>
            </a:pPr>
            <a:r>
              <a:rPr lang="en-GB" altLang="en-US" sz="2600" b="1" dirty="0">
                <a:solidFill>
                  <a:schemeClr val="accent6">
                    <a:lumMod val="75000"/>
                  </a:schemeClr>
                </a:solidFill>
                <a:latin typeface="Arial" panose="020B0604020202020204" pitchFamily="34" charset="0"/>
                <a:cs typeface="Arial" panose="020B0604020202020204" pitchFamily="34" charset="0"/>
              </a:rPr>
              <a:t>24 policies:</a:t>
            </a:r>
            <a:endParaRPr lang="en-GB" altLang="en-US" sz="2600" dirty="0">
              <a:solidFill>
                <a:schemeClr val="accent6">
                  <a:lumMod val="75000"/>
                </a:schemeClr>
              </a:solidFill>
              <a:latin typeface="Calibri" pitchFamily="34" charset="0"/>
            </a:endParaRPr>
          </a:p>
          <a:p>
            <a:pPr lvl="1"/>
            <a:r>
              <a:rPr lang="en-GB" altLang="en-US" sz="2600" dirty="0">
                <a:solidFill>
                  <a:schemeClr val="accent6">
                    <a:lumMod val="75000"/>
                  </a:schemeClr>
                </a:solidFill>
                <a:latin typeface="Calibri" pitchFamily="34" charset="0"/>
              </a:rPr>
              <a:t>After School Clubs</a:t>
            </a:r>
          </a:p>
          <a:p>
            <a:pPr lvl="1"/>
            <a:r>
              <a:rPr lang="en-GB" altLang="en-US" sz="2600" dirty="0">
                <a:solidFill>
                  <a:schemeClr val="accent6">
                    <a:lumMod val="75000"/>
                  </a:schemeClr>
                </a:solidFill>
                <a:latin typeface="Calibri" pitchFamily="34" charset="0"/>
              </a:rPr>
              <a:t>Crèches</a:t>
            </a:r>
          </a:p>
          <a:p>
            <a:pPr lvl="1"/>
            <a:r>
              <a:rPr lang="en-GB" altLang="en-US" sz="2600" dirty="0">
                <a:solidFill>
                  <a:schemeClr val="accent6">
                    <a:lumMod val="75000"/>
                  </a:schemeClr>
                </a:solidFill>
                <a:latin typeface="Calibri" pitchFamily="34" charset="0"/>
              </a:rPr>
              <a:t>Sessional</a:t>
            </a:r>
          </a:p>
          <a:p>
            <a:pPr lvl="1"/>
            <a:r>
              <a:rPr lang="en-GB" altLang="en-US" sz="2600" dirty="0">
                <a:solidFill>
                  <a:schemeClr val="accent6">
                    <a:lumMod val="75000"/>
                  </a:schemeClr>
                </a:solidFill>
                <a:latin typeface="Calibri" pitchFamily="34" charset="0"/>
              </a:rPr>
              <a:t>Childminders</a:t>
            </a:r>
          </a:p>
          <a:p>
            <a:pPr lvl="1"/>
            <a:r>
              <a:rPr lang="en-GB" altLang="en-US" sz="2600" dirty="0">
                <a:solidFill>
                  <a:schemeClr val="accent6">
                    <a:lumMod val="75000"/>
                  </a:schemeClr>
                </a:solidFill>
                <a:latin typeface="Calibri" pitchFamily="34" charset="0"/>
              </a:rPr>
              <a:t>Full Day Care (day nurseries)</a:t>
            </a:r>
          </a:p>
          <a:p>
            <a:pPr lvl="1"/>
            <a:r>
              <a:rPr lang="en-GB" altLang="en-US" sz="2600" dirty="0">
                <a:solidFill>
                  <a:schemeClr val="accent6">
                    <a:lumMod val="75000"/>
                  </a:schemeClr>
                </a:solidFill>
                <a:latin typeface="Calibri" pitchFamily="34" charset="0"/>
              </a:rPr>
              <a:t>Open Access</a:t>
            </a:r>
          </a:p>
          <a:p>
            <a:pPr lvl="1"/>
            <a:r>
              <a:rPr lang="en-GB" altLang="en-US" sz="2600" dirty="0">
                <a:solidFill>
                  <a:schemeClr val="accent6">
                    <a:lumMod val="75000"/>
                  </a:schemeClr>
                </a:solidFill>
                <a:latin typeface="Calibri" pitchFamily="34" charset="0"/>
              </a:rPr>
              <a:t>Less than 1h55m</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003530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2276872"/>
            <a:ext cx="9073008" cy="1983754"/>
          </a:xfrm>
        </p:spPr>
        <p:txBody>
          <a:bodyPr>
            <a:noAutofit/>
          </a:bodyPr>
          <a:lstStyle/>
          <a:p>
            <a:pPr marL="0" indent="0" algn="ctr"/>
            <a:r>
              <a:rPr lang="cy-GB" sz="4400" b="1" dirty="0">
                <a:latin typeface="Arial" panose="020B0604020202020204" pitchFamily="34" charset="0"/>
                <a:cs typeface="Arial" panose="020B0604020202020204" pitchFamily="34" charset="0"/>
              </a:rPr>
              <a:t>TRI </a:t>
            </a:r>
            <a:r>
              <a:rPr lang="cy-GB" sz="4400" dirty="0">
                <a:latin typeface="Arial" panose="020B0604020202020204" pitchFamily="34" charset="0"/>
                <a:cs typeface="Arial" panose="020B0604020202020204" pitchFamily="34" charset="0"/>
              </a:rPr>
              <a:t>esiampl or </a:t>
            </a:r>
            <a:r>
              <a:rPr lang="cy-GB" sz="4400" b="1" dirty="0">
                <a:latin typeface="Arial" panose="020B0604020202020204" pitchFamily="34" charset="0"/>
                <a:cs typeface="Arial" panose="020B0604020202020204" pitchFamily="34" charset="0"/>
              </a:rPr>
              <a:t>24</a:t>
            </a:r>
            <a:r>
              <a:rPr lang="cy-GB" sz="4400" dirty="0">
                <a:latin typeface="Arial" panose="020B0604020202020204" pitchFamily="34" charset="0"/>
                <a:cs typeface="Arial" panose="020B0604020202020204" pitchFamily="34" charset="0"/>
              </a:rPr>
              <a:t> o bolisïau statudol ofynnol – Safonau  - ar gyfer lleoliadau nas-cynhelir</a:t>
            </a:r>
            <a:br>
              <a:rPr lang="cy-GB" sz="4400" dirty="0">
                <a:latin typeface="Arial" panose="020B0604020202020204" pitchFamily="34" charset="0"/>
                <a:cs typeface="Arial" panose="020B0604020202020204" pitchFamily="34" charset="0"/>
              </a:rPr>
            </a:br>
            <a:br>
              <a:rPr lang="en-GB" sz="4400" dirty="0">
                <a:latin typeface="Arial" panose="020B0604020202020204" pitchFamily="34" charset="0"/>
                <a:cs typeface="Arial" panose="020B0604020202020204" pitchFamily="34" charset="0"/>
              </a:rPr>
            </a:br>
            <a:r>
              <a:rPr lang="en-GB" sz="4400" b="1" dirty="0">
                <a:solidFill>
                  <a:schemeClr val="accent6">
                    <a:lumMod val="75000"/>
                  </a:schemeClr>
                </a:solidFill>
                <a:latin typeface="Arial" panose="020B0604020202020204" pitchFamily="34" charset="0"/>
                <a:cs typeface="Arial" panose="020B0604020202020204" pitchFamily="34" charset="0"/>
              </a:rPr>
              <a:t>THREE </a:t>
            </a:r>
            <a:r>
              <a:rPr lang="en-GB" sz="4400" dirty="0">
                <a:solidFill>
                  <a:schemeClr val="accent6">
                    <a:lumMod val="75000"/>
                  </a:schemeClr>
                </a:solidFill>
                <a:latin typeface="Arial" panose="020B0604020202020204" pitchFamily="34" charset="0"/>
                <a:cs typeface="Arial" panose="020B0604020202020204" pitchFamily="34" charset="0"/>
              </a:rPr>
              <a:t>examples of the </a:t>
            </a:r>
            <a:r>
              <a:rPr lang="en-GB" sz="4400" b="1" dirty="0">
                <a:solidFill>
                  <a:schemeClr val="accent6">
                    <a:lumMod val="75000"/>
                  </a:schemeClr>
                </a:solidFill>
                <a:latin typeface="Arial" panose="020B0604020202020204" pitchFamily="34" charset="0"/>
                <a:cs typeface="Arial" panose="020B0604020202020204" pitchFamily="34" charset="0"/>
              </a:rPr>
              <a:t>24</a:t>
            </a:r>
            <a:r>
              <a:rPr lang="en-GB" sz="4400" dirty="0">
                <a:solidFill>
                  <a:schemeClr val="accent6">
                    <a:lumMod val="75000"/>
                  </a:schemeClr>
                </a:solidFill>
                <a:latin typeface="Arial" panose="020B0604020202020204" pitchFamily="34" charset="0"/>
                <a:cs typeface="Arial" panose="020B0604020202020204" pitchFamily="34" charset="0"/>
              </a:rPr>
              <a:t> statutory required policies – Standards - for non-maintained settings. </a:t>
            </a:r>
            <a:br>
              <a:rPr lang="en-GB" sz="4800" dirty="0">
                <a:latin typeface="Arial" panose="020B0604020202020204" pitchFamily="34" charset="0"/>
                <a:cs typeface="Arial" panose="020B0604020202020204" pitchFamily="34" charset="0"/>
              </a:rPr>
            </a:br>
            <a:endParaRPr lang="en-GB" sz="4800" dirty="0">
              <a:solidFill>
                <a:schemeClr val="accent6">
                  <a:lumMod val="75000"/>
                </a:schemeClr>
              </a:solidFill>
            </a:endParaRPr>
          </a:p>
        </p:txBody>
      </p:sp>
    </p:spTree>
    <p:extLst>
      <p:ext uri="{BB962C8B-B14F-4D97-AF65-F5344CB8AC3E}">
        <p14:creationId xmlns:p14="http://schemas.microsoft.com/office/powerpoint/2010/main" val="2603315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88640"/>
            <a:ext cx="9036496" cy="1325563"/>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3600" dirty="0">
                <a:latin typeface="Arial" panose="020B0604020202020204" pitchFamily="34" charset="0"/>
                <a:cs typeface="Arial" panose="020B0604020202020204" pitchFamily="34" charset="0"/>
              </a:rPr>
              <a:t>SGC: </a:t>
            </a:r>
            <a:r>
              <a:rPr lang="en-GB" altLang="en-US" sz="3600" dirty="0" err="1">
                <a:latin typeface="Arial" panose="020B0604020202020204" pitchFamily="34" charset="0"/>
                <a:cs typeface="Arial" panose="020B0604020202020204" pitchFamily="34" charset="0"/>
              </a:rPr>
              <a:t>Safon</a:t>
            </a:r>
            <a:r>
              <a:rPr lang="en-GB" altLang="en-US" sz="3600" dirty="0">
                <a:latin typeface="Arial" panose="020B0604020202020204" pitchFamily="34" charset="0"/>
                <a:cs typeface="Arial" panose="020B0604020202020204" pitchFamily="34" charset="0"/>
              </a:rPr>
              <a:t> </a:t>
            </a:r>
            <a:r>
              <a:rPr lang="en-GB" altLang="en-US" sz="3600" b="1" dirty="0">
                <a:latin typeface="Arial" panose="020B0604020202020204" pitchFamily="34" charset="0"/>
                <a:cs typeface="Arial" panose="020B0604020202020204" pitchFamily="34" charset="0"/>
              </a:rPr>
              <a:t>4</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Cwrdd</a:t>
            </a:r>
            <a:r>
              <a:rPr lang="en-GB" altLang="en-US" sz="3600" dirty="0">
                <a:latin typeface="Arial" panose="020B0604020202020204" pitchFamily="34" charset="0"/>
                <a:cs typeface="Arial" panose="020B0604020202020204" pitchFamily="34" charset="0"/>
              </a:rPr>
              <a:t> a Gofynion </a:t>
            </a:r>
            <a:r>
              <a:rPr lang="en-GB" altLang="en-US" sz="3600" dirty="0" err="1">
                <a:latin typeface="Arial" panose="020B0604020202020204" pitchFamily="34" charset="0"/>
                <a:cs typeface="Arial" panose="020B0604020202020204" pitchFamily="34" charset="0"/>
              </a:rPr>
              <a:t>Unigol</a:t>
            </a:r>
            <a:r>
              <a:rPr lang="en-GB" altLang="en-US" sz="3600" dirty="0">
                <a:latin typeface="Arial" panose="020B0604020202020204" pitchFamily="34" charset="0"/>
                <a:cs typeface="Arial" panose="020B0604020202020204" pitchFamily="34" charset="0"/>
              </a:rPr>
              <a:t>                      </a:t>
            </a:r>
            <a:br>
              <a:rPr lang="en-GB" altLang="en-US" sz="3600" dirty="0">
                <a:latin typeface="Arial" panose="020B0604020202020204" pitchFamily="34" charset="0"/>
                <a:cs typeface="Arial" panose="020B0604020202020204" pitchFamily="34" charset="0"/>
              </a:rPr>
            </a:br>
            <a:r>
              <a:rPr lang="en-GB" altLang="en-US" sz="3600" dirty="0">
                <a:solidFill>
                  <a:schemeClr val="accent6">
                    <a:lumMod val="75000"/>
                  </a:schemeClr>
                </a:solidFill>
                <a:latin typeface="Arial" panose="020B0604020202020204" pitchFamily="34" charset="0"/>
                <a:cs typeface="Arial" panose="020B0604020202020204" pitchFamily="34" charset="0"/>
              </a:rPr>
              <a:t>NMS: Standard </a:t>
            </a:r>
            <a:r>
              <a:rPr lang="en-GB" altLang="en-US" sz="3600" b="1" dirty="0">
                <a:solidFill>
                  <a:schemeClr val="accent6">
                    <a:lumMod val="75000"/>
                  </a:schemeClr>
                </a:solidFill>
                <a:latin typeface="Arial" panose="020B0604020202020204" pitchFamily="34" charset="0"/>
                <a:cs typeface="Arial" panose="020B0604020202020204" pitchFamily="34" charset="0"/>
              </a:rPr>
              <a:t>4</a:t>
            </a:r>
            <a:r>
              <a:rPr lang="en-GB" altLang="en-US" sz="3600" dirty="0">
                <a:solidFill>
                  <a:schemeClr val="accent6">
                    <a:lumMod val="75000"/>
                  </a:schemeClr>
                </a:solidFill>
                <a:latin typeface="Arial" panose="020B0604020202020204" pitchFamily="34" charset="0"/>
                <a:cs typeface="Arial" panose="020B0604020202020204" pitchFamily="34" charset="0"/>
              </a:rPr>
              <a:t> Meeting Individual Needs</a:t>
            </a:r>
            <a:endParaRPr lang="en-GB" sz="36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A72ACD5-F758-15A6-56B0-B64BDA197E3D}"/>
              </a:ext>
            </a:extLst>
          </p:cNvPr>
          <p:cNvSpPr txBox="1">
            <a:spLocks/>
          </p:cNvSpPr>
          <p:nvPr/>
        </p:nvSpPr>
        <p:spPr>
          <a:xfrm>
            <a:off x="395536" y="1445170"/>
            <a:ext cx="3886200" cy="4198937"/>
          </a:xfrm>
          <a:prstGeom prst="rect">
            <a:avLst/>
          </a:prstGeom>
        </p:spPr>
        <p:txBody>
          <a:bodyPr>
            <a:normAutofit fontScale="92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Bil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Anghenion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Dysgu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Tribiwnlys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Addysg</a:t>
            </a:r>
            <a:r>
              <a:rPr lang="en-GB" altLang="en-US" sz="2400" dirty="0">
                <a:latin typeface="Arial" panose="020B0604020202020204" pitchFamily="34" charset="0"/>
                <a:cs typeface="Arial" panose="020B0604020202020204" pitchFamily="34" charset="0"/>
              </a:rPr>
              <a:t> (Cymru)</a:t>
            </a:r>
          </a:p>
          <a:p>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Cenhadaeth</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Cod </a:t>
            </a:r>
            <a:r>
              <a:rPr lang="en-GB" altLang="en-US" sz="2400" dirty="0" err="1">
                <a:latin typeface="Arial" panose="020B0604020202020204" pitchFamily="34" charset="0"/>
                <a:cs typeface="Arial" panose="020B0604020202020204" pitchFamily="34" charset="0"/>
              </a:rPr>
              <a:t>Ymarfer</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Cyfredol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Blynyddoedd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Cynnar</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Cyfredol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Blynyddoedd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Partneriaethau</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ALNCO– </a:t>
            </a:r>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enwi’r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swyddog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bolisi</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cwrdd</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deddfwriaeth</a:t>
            </a:r>
            <a:r>
              <a:rPr lang="en-GB" altLang="en-US" sz="2400" dirty="0">
                <a:latin typeface="Arial" panose="020B0604020202020204" pitchFamily="34" charset="0"/>
                <a:cs typeface="Arial" panose="020B0604020202020204" pitchFamily="34" charset="0"/>
              </a:rPr>
              <a:t> </a:t>
            </a:r>
          </a:p>
          <a:p>
            <a:pPr marL="0" indent="0">
              <a:buFont typeface="Arial" panose="020B0604020202020204" pitchFamily="34" charset="0"/>
              <a:buNone/>
            </a:pPr>
            <a:endParaRPr lang="en-GB" dirty="0"/>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4946918" y="1445170"/>
            <a:ext cx="3886200" cy="4351337"/>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200" dirty="0">
                <a:solidFill>
                  <a:schemeClr val="accent6">
                    <a:lumMod val="75000"/>
                  </a:schemeClr>
                </a:solidFill>
                <a:latin typeface="Arial" panose="020B0604020202020204" pitchFamily="34" charset="0"/>
                <a:cs typeface="Arial" panose="020B0604020202020204" pitchFamily="34" charset="0"/>
              </a:rPr>
              <a:t>Additional Learning Needs and Education Tribunal (Wales) Bill</a:t>
            </a:r>
          </a:p>
          <a:p>
            <a:r>
              <a:rPr lang="en-GB" altLang="en-US" sz="2200" dirty="0">
                <a:solidFill>
                  <a:schemeClr val="accent6">
                    <a:lumMod val="75000"/>
                  </a:schemeClr>
                </a:solidFill>
                <a:latin typeface="Arial" panose="020B0604020202020204" pitchFamily="34" charset="0"/>
                <a:cs typeface="Arial" panose="020B0604020202020204" pitchFamily="34" charset="0"/>
              </a:rPr>
              <a:t>Mission Statement</a:t>
            </a:r>
          </a:p>
          <a:p>
            <a:r>
              <a:rPr lang="en-GB" altLang="en-US" sz="2200" dirty="0">
                <a:solidFill>
                  <a:schemeClr val="accent6">
                    <a:lumMod val="75000"/>
                  </a:schemeClr>
                </a:solidFill>
                <a:latin typeface="Arial" panose="020B0604020202020204" pitchFamily="34" charset="0"/>
                <a:cs typeface="Arial" panose="020B0604020202020204" pitchFamily="34" charset="0"/>
              </a:rPr>
              <a:t>Code of Practice</a:t>
            </a:r>
          </a:p>
          <a:p>
            <a:r>
              <a:rPr lang="en-GB" altLang="en-US" sz="2200" dirty="0">
                <a:solidFill>
                  <a:schemeClr val="accent6">
                    <a:lumMod val="75000"/>
                  </a:schemeClr>
                </a:solidFill>
                <a:latin typeface="Arial" panose="020B0604020202020204" pitchFamily="34" charset="0"/>
                <a:cs typeface="Arial" panose="020B0604020202020204" pitchFamily="34" charset="0"/>
              </a:rPr>
              <a:t>Currently: Early Years Action</a:t>
            </a:r>
          </a:p>
          <a:p>
            <a:r>
              <a:rPr lang="en-GB" altLang="en-US" sz="2200" dirty="0">
                <a:solidFill>
                  <a:schemeClr val="accent6">
                    <a:lumMod val="75000"/>
                  </a:schemeClr>
                </a:solidFill>
                <a:latin typeface="Arial" panose="020B0604020202020204" pitchFamily="34" charset="0"/>
                <a:cs typeface="Arial" panose="020B0604020202020204" pitchFamily="34" charset="0"/>
              </a:rPr>
              <a:t>Currently: Early Years Action Plus</a:t>
            </a:r>
          </a:p>
          <a:p>
            <a:r>
              <a:rPr lang="en-GB" altLang="en-US" sz="2200" dirty="0">
                <a:solidFill>
                  <a:schemeClr val="accent6">
                    <a:lumMod val="75000"/>
                  </a:schemeClr>
                </a:solidFill>
                <a:latin typeface="Arial" panose="020B0604020202020204" pitchFamily="34" charset="0"/>
                <a:cs typeface="Arial" panose="020B0604020202020204" pitchFamily="34" charset="0"/>
              </a:rPr>
              <a:t>Partnerships </a:t>
            </a:r>
          </a:p>
          <a:p>
            <a:r>
              <a:rPr lang="en-GB" altLang="en-US" sz="2200" dirty="0">
                <a:solidFill>
                  <a:schemeClr val="accent6">
                    <a:lumMod val="75000"/>
                  </a:schemeClr>
                </a:solidFill>
                <a:latin typeface="Arial" panose="020B0604020202020204" pitchFamily="34" charset="0"/>
                <a:cs typeface="Arial" panose="020B0604020202020204" pitchFamily="34" charset="0"/>
              </a:rPr>
              <a:t>ALNCO – must be named in the policy.</a:t>
            </a:r>
          </a:p>
          <a:p>
            <a:r>
              <a:rPr lang="en-GB" altLang="en-US" sz="2200" dirty="0">
                <a:solidFill>
                  <a:schemeClr val="accent6">
                    <a:lumMod val="75000"/>
                  </a:schemeClr>
                </a:solidFill>
                <a:latin typeface="Arial" panose="020B0604020202020204" pitchFamily="34" charset="0"/>
                <a:cs typeface="Arial" panose="020B0604020202020204" pitchFamily="34" charset="0"/>
              </a:rPr>
              <a:t>Must meet with legislation.</a:t>
            </a:r>
          </a:p>
          <a:p>
            <a:endParaRPr lang="en-GB" dirty="0"/>
          </a:p>
        </p:txBody>
      </p:sp>
    </p:spTree>
    <p:extLst>
      <p:ext uri="{BB962C8B-B14F-4D97-AF65-F5344CB8AC3E}">
        <p14:creationId xmlns:p14="http://schemas.microsoft.com/office/powerpoint/2010/main" val="952914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88640"/>
            <a:ext cx="9036496" cy="1325563"/>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3600" dirty="0">
                <a:latin typeface="Arial" panose="020B0604020202020204" pitchFamily="34" charset="0"/>
                <a:cs typeface="Arial" panose="020B0604020202020204" pitchFamily="34" charset="0"/>
              </a:rPr>
              <a:t>SGC: </a:t>
            </a:r>
            <a:r>
              <a:rPr lang="en-GB" sz="3600" dirty="0" err="1">
                <a:latin typeface="Arial" panose="020B0604020202020204" pitchFamily="34" charset="0"/>
                <a:cs typeface="Arial" panose="020B0604020202020204" pitchFamily="34" charset="0"/>
              </a:rPr>
              <a:t>Safon</a:t>
            </a:r>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12</a:t>
            </a:r>
            <a:r>
              <a:rPr lang="en-GB" sz="3600" dirty="0">
                <a:latin typeface="Arial" panose="020B0604020202020204" pitchFamily="34" charset="0"/>
                <a:cs typeface="Arial" panose="020B0604020202020204" pitchFamily="34" charset="0"/>
              </a:rPr>
              <a:t> – </a:t>
            </a:r>
            <a:r>
              <a:rPr lang="en-GB" sz="3600" dirty="0" err="1">
                <a:latin typeface="Arial" panose="020B0604020202020204" pitchFamily="34" charset="0"/>
                <a:cs typeface="Arial" panose="020B0604020202020204" pitchFamily="34" charset="0"/>
              </a:rPr>
              <a:t>Bwyd</a:t>
            </a:r>
            <a:r>
              <a:rPr lang="en-GB" sz="3600" dirty="0">
                <a:latin typeface="Arial" panose="020B0604020202020204" pitchFamily="34" charset="0"/>
                <a:cs typeface="Arial" panose="020B0604020202020204" pitchFamily="34" charset="0"/>
              </a:rPr>
              <a:t> a </a:t>
            </a:r>
            <a:r>
              <a:rPr lang="en-GB" sz="3600" dirty="0" err="1">
                <a:latin typeface="Arial" panose="020B0604020202020204" pitchFamily="34" charset="0"/>
                <a:cs typeface="Arial" panose="020B0604020202020204" pitchFamily="34" charset="0"/>
              </a:rPr>
              <a:t>Diod</a:t>
            </a:r>
            <a:br>
              <a:rPr lang="en-GB" sz="3600" dirty="0">
                <a:latin typeface="Arial" panose="020B0604020202020204" pitchFamily="34" charset="0"/>
                <a:cs typeface="Arial" panose="020B0604020202020204" pitchFamily="34" charset="0"/>
              </a:rPr>
            </a:br>
            <a:r>
              <a:rPr lang="en-GB" sz="3600" dirty="0">
                <a:solidFill>
                  <a:schemeClr val="accent6">
                    <a:lumMod val="75000"/>
                  </a:schemeClr>
                </a:solidFill>
                <a:latin typeface="Arial" panose="020B0604020202020204" pitchFamily="34" charset="0"/>
                <a:cs typeface="Arial" panose="020B0604020202020204" pitchFamily="34" charset="0"/>
              </a:rPr>
              <a:t>NMS: Standard </a:t>
            </a:r>
            <a:r>
              <a:rPr lang="en-GB" sz="3600" b="1" dirty="0">
                <a:solidFill>
                  <a:schemeClr val="accent6">
                    <a:lumMod val="75000"/>
                  </a:schemeClr>
                </a:solidFill>
                <a:latin typeface="Arial" panose="020B0604020202020204" pitchFamily="34" charset="0"/>
                <a:cs typeface="Arial" panose="020B0604020202020204" pitchFamily="34" charset="0"/>
              </a:rPr>
              <a:t>12</a:t>
            </a:r>
            <a:r>
              <a:rPr lang="en-GB" sz="3600" dirty="0">
                <a:solidFill>
                  <a:schemeClr val="accent6">
                    <a:lumMod val="75000"/>
                  </a:schemeClr>
                </a:solidFill>
                <a:latin typeface="Arial" panose="020B0604020202020204" pitchFamily="34" charset="0"/>
                <a:cs typeface="Arial" panose="020B0604020202020204" pitchFamily="34" charset="0"/>
              </a:rPr>
              <a:t> – Food and Drink</a:t>
            </a:r>
          </a:p>
        </p:txBody>
      </p:sp>
      <p:sp>
        <p:nvSpPr>
          <p:cNvPr id="4" name="Content Placeholder 2">
            <a:extLst>
              <a:ext uri="{FF2B5EF4-FFF2-40B4-BE49-F238E27FC236}">
                <a16:creationId xmlns:a16="http://schemas.microsoft.com/office/drawing/2014/main" id="{EA72ACD5-F758-15A6-56B0-B64BDA197E3D}"/>
              </a:ext>
            </a:extLst>
          </p:cNvPr>
          <p:cNvSpPr txBox="1">
            <a:spLocks/>
          </p:cNvSpPr>
          <p:nvPr/>
        </p:nvSpPr>
        <p:spPr>
          <a:xfrm>
            <a:off x="395536" y="1445170"/>
            <a:ext cx="3886200" cy="419893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latin typeface="Arial" panose="020B0604020202020204" pitchFamily="34" charset="0"/>
                <a:cs typeface="Arial" panose="020B0604020202020204" pitchFamily="34" charset="0"/>
              </a:rPr>
              <a:t>Safonau </a:t>
            </a:r>
            <a:r>
              <a:rPr lang="en-GB" sz="2800" dirty="0" err="1">
                <a:latin typeface="Arial" panose="020B0604020202020204" pitchFamily="34" charset="0"/>
                <a:cs typeface="Arial" panose="020B0604020202020204" pitchFamily="34" charset="0"/>
              </a:rPr>
              <a:t>Glendid</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Asiantaeth</a:t>
            </a:r>
            <a:r>
              <a:rPr lang="en-GB" sz="2800" dirty="0">
                <a:latin typeface="Arial" panose="020B0604020202020204" pitchFamily="34" charset="0"/>
                <a:cs typeface="Arial" panose="020B0604020202020204" pitchFamily="34" charset="0"/>
              </a:rPr>
              <a:t> Safonau </a:t>
            </a:r>
            <a:r>
              <a:rPr lang="en-GB" sz="2800" dirty="0" err="1">
                <a:latin typeface="Arial" panose="020B0604020202020204" pitchFamily="34" charset="0"/>
                <a:cs typeface="Arial" panose="020B0604020202020204" pitchFamily="34" charset="0"/>
              </a:rPr>
              <a:t>Bwyd</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Bwydlenni</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Coginio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paratoi</a:t>
            </a:r>
            <a:r>
              <a:rPr lang="en-GB" sz="2800" dirty="0">
                <a:latin typeface="Arial" panose="020B0604020202020204" pitchFamily="34" charset="0"/>
                <a:cs typeface="Arial" panose="020B0604020202020204" pitchFamily="34" charset="0"/>
              </a:rPr>
              <a:t> a staff</a:t>
            </a:r>
          </a:p>
          <a:p>
            <a:r>
              <a:rPr lang="en-GB" sz="2800" dirty="0" err="1">
                <a:latin typeface="Arial" panose="020B0604020202020204" pitchFamily="34" charset="0"/>
                <a:cs typeface="Arial" panose="020B0604020202020204" pitchFamily="34" charset="0"/>
              </a:rPr>
              <a:t>Storio</a:t>
            </a:r>
            <a:r>
              <a:rPr lang="en-GB" sz="2800" dirty="0">
                <a:latin typeface="Arial" panose="020B0604020202020204" pitchFamily="34" charset="0"/>
                <a:cs typeface="Arial" panose="020B0604020202020204" pitchFamily="34" charset="0"/>
              </a:rPr>
              <a:t>/’rotation’</a:t>
            </a:r>
          </a:p>
          <a:p>
            <a:r>
              <a:rPr lang="en-GB" sz="2800" dirty="0" err="1">
                <a:latin typeface="Arial" panose="020B0604020202020204" pitchFamily="34" charset="0"/>
                <a:cs typeface="Arial" panose="020B0604020202020204" pitchFamily="34" charset="0"/>
              </a:rPr>
              <a:t>Cofnodi</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Alergeddau</a:t>
            </a:r>
            <a:endParaRPr lang="en-GB" sz="2800" dirty="0">
              <a:latin typeface="Arial" panose="020B0604020202020204" pitchFamily="34" charset="0"/>
              <a:cs typeface="Arial" panose="020B0604020202020204" pitchFamily="34" charset="0"/>
            </a:endParaRPr>
          </a:p>
          <a:p>
            <a:pPr marL="0" indent="0">
              <a:buNone/>
            </a:pPr>
            <a:endParaRPr lang="en-GB" dirty="0"/>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4946918" y="1445170"/>
            <a:ext cx="3886200" cy="435133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6">
                    <a:lumMod val="75000"/>
                  </a:schemeClr>
                </a:solidFill>
                <a:latin typeface="Arial" panose="020B0604020202020204" pitchFamily="34" charset="0"/>
                <a:cs typeface="Arial" panose="020B0604020202020204" pitchFamily="34" charset="0"/>
              </a:rPr>
              <a:t>Hygiene Standards</a:t>
            </a:r>
          </a:p>
          <a:p>
            <a:r>
              <a:rPr lang="en-GB" sz="2800" dirty="0">
                <a:solidFill>
                  <a:schemeClr val="accent6">
                    <a:lumMod val="75000"/>
                  </a:schemeClr>
                </a:solidFill>
                <a:latin typeface="Arial" panose="020B0604020202020204" pitchFamily="34" charset="0"/>
                <a:cs typeface="Arial" panose="020B0604020202020204" pitchFamily="34" charset="0"/>
              </a:rPr>
              <a:t>Food Standards Agency</a:t>
            </a:r>
          </a:p>
          <a:p>
            <a:r>
              <a:rPr lang="en-GB" sz="2800" dirty="0">
                <a:solidFill>
                  <a:schemeClr val="accent6">
                    <a:lumMod val="75000"/>
                  </a:schemeClr>
                </a:solidFill>
                <a:latin typeface="Arial" panose="020B0604020202020204" pitchFamily="34" charset="0"/>
                <a:cs typeface="Arial" panose="020B0604020202020204" pitchFamily="34" charset="0"/>
              </a:rPr>
              <a:t>Menus</a:t>
            </a:r>
          </a:p>
          <a:p>
            <a:r>
              <a:rPr lang="en-GB" sz="2800" dirty="0">
                <a:solidFill>
                  <a:schemeClr val="accent6">
                    <a:lumMod val="75000"/>
                  </a:schemeClr>
                </a:solidFill>
                <a:latin typeface="Arial" panose="020B0604020202020204" pitchFamily="34" charset="0"/>
                <a:cs typeface="Arial" panose="020B0604020202020204" pitchFamily="34" charset="0"/>
              </a:rPr>
              <a:t>Cooking – preparation and staff</a:t>
            </a:r>
          </a:p>
          <a:p>
            <a:r>
              <a:rPr lang="en-GB" sz="2800" dirty="0">
                <a:solidFill>
                  <a:schemeClr val="accent6">
                    <a:lumMod val="75000"/>
                  </a:schemeClr>
                </a:solidFill>
                <a:latin typeface="Arial" panose="020B0604020202020204" pitchFamily="34" charset="0"/>
                <a:cs typeface="Arial" panose="020B0604020202020204" pitchFamily="34" charset="0"/>
              </a:rPr>
              <a:t>Storage/rotation</a:t>
            </a:r>
          </a:p>
          <a:p>
            <a:r>
              <a:rPr lang="en-GB" sz="2800" dirty="0">
                <a:solidFill>
                  <a:schemeClr val="accent6">
                    <a:lumMod val="75000"/>
                  </a:schemeClr>
                </a:solidFill>
                <a:latin typeface="Arial" panose="020B0604020202020204" pitchFamily="34" charset="0"/>
                <a:cs typeface="Arial" panose="020B0604020202020204" pitchFamily="34" charset="0"/>
              </a:rPr>
              <a:t>Documentation</a:t>
            </a:r>
          </a:p>
          <a:p>
            <a:r>
              <a:rPr lang="en-GB" sz="2800" dirty="0">
                <a:solidFill>
                  <a:schemeClr val="accent6">
                    <a:lumMod val="75000"/>
                  </a:schemeClr>
                </a:solidFill>
                <a:latin typeface="Arial" panose="020B0604020202020204" pitchFamily="34" charset="0"/>
                <a:cs typeface="Arial" panose="020B0604020202020204" pitchFamily="34" charset="0"/>
              </a:rPr>
              <a:t>Allergies</a:t>
            </a:r>
          </a:p>
          <a:p>
            <a:endParaRPr lang="en-GB" altLang="en-US" sz="22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2854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5556" y="476672"/>
            <a:ext cx="7992888" cy="850106"/>
          </a:xfrm>
        </p:spPr>
        <p:txBody>
          <a:bodyPr>
            <a:noAutofit/>
          </a:bodyPr>
          <a:lstStyle/>
          <a:p>
            <a:pPr algn="ctr"/>
            <a:r>
              <a:rPr lang="en-GB" sz="4800" dirty="0">
                <a:solidFill>
                  <a:schemeClr val="accent6">
                    <a:lumMod val="75000"/>
                  </a:schemeClr>
                </a:solidFill>
                <a:latin typeface="Arial" panose="020B0604020202020204" pitchFamily="34" charset="0"/>
                <a:cs typeface="Arial" panose="020B0604020202020204" pitchFamily="34" charset="0"/>
              </a:rPr>
              <a:t>Safer Food, Better Business (SFBB)</a:t>
            </a:r>
            <a:endParaRPr lang="en-GB" sz="4800" dirty="0">
              <a:solidFill>
                <a:schemeClr val="accent6">
                  <a:lumMod val="75000"/>
                </a:schemeClr>
              </a:solidFill>
            </a:endParaRPr>
          </a:p>
        </p:txBody>
      </p:sp>
      <p:pic>
        <p:nvPicPr>
          <p:cNvPr id="6" name="Picture 2" descr="G:\EAEC6009C the new Leadership\New for 2017\7902370-large.jpg">
            <a:extLst>
              <a:ext uri="{FF2B5EF4-FFF2-40B4-BE49-F238E27FC236}">
                <a16:creationId xmlns:a16="http://schemas.microsoft.com/office/drawing/2014/main" id="{FBDBE7E3-9065-F844-1768-A868E58FB2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75656" y="1702206"/>
            <a:ext cx="5976664" cy="4023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725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88640"/>
            <a:ext cx="9036496" cy="1325563"/>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endParaRPr lang="en-GB" sz="36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A72ACD5-F758-15A6-56B0-B64BDA197E3D}"/>
              </a:ext>
            </a:extLst>
          </p:cNvPr>
          <p:cNvSpPr txBox="1">
            <a:spLocks/>
          </p:cNvSpPr>
          <p:nvPr/>
        </p:nvSpPr>
        <p:spPr>
          <a:xfrm>
            <a:off x="251520" y="1658219"/>
            <a:ext cx="3886200" cy="4198937"/>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Polisi </a:t>
            </a:r>
            <a:r>
              <a:rPr lang="en-GB" altLang="en-US" sz="2400" dirty="0" err="1">
                <a:latin typeface="Arial" panose="020B0604020202020204" pitchFamily="34" charset="0"/>
                <a:cs typeface="Arial" panose="020B0604020202020204" pitchFamily="34" charset="0"/>
              </a:rPr>
              <a:t>Amddiffyn</a:t>
            </a:r>
            <a:r>
              <a:rPr lang="en-GB" altLang="en-US" sz="2400" dirty="0">
                <a:latin typeface="Arial" panose="020B0604020202020204" pitchFamily="34" charset="0"/>
                <a:cs typeface="Arial" panose="020B0604020202020204" pitchFamily="34" charset="0"/>
              </a:rPr>
              <a:t> Plant</a:t>
            </a:r>
          </a:p>
          <a:p>
            <a:r>
              <a:rPr lang="en-GB" altLang="en-US" sz="2400" dirty="0" err="1">
                <a:latin typeface="Arial" panose="020B0604020202020204" pitchFamily="34" charset="0"/>
                <a:cs typeface="Arial" panose="020B0604020202020204" pitchFamily="34" charset="0"/>
              </a:rPr>
              <a:t>Trefniadau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gyfer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camdriniaeth</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honiadau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blant</a:t>
            </a: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arwyddion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camdriniaeth</a:t>
            </a: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honiadau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rhieni</a:t>
            </a:r>
            <a:r>
              <a:rPr lang="en-GB" altLang="en-US" sz="2400" dirty="0">
                <a:latin typeface="Arial" panose="020B0604020202020204" pitchFamily="34" charset="0"/>
                <a:cs typeface="Arial" panose="020B0604020202020204" pitchFamily="34" charset="0"/>
              </a:rPr>
              <a:t> am </a:t>
            </a:r>
            <a:r>
              <a:rPr lang="en-GB" altLang="en-US" sz="2400" dirty="0" err="1">
                <a:latin typeface="Arial" panose="020B0604020202020204" pitchFamily="34" charset="0"/>
                <a:cs typeface="Arial" panose="020B0604020202020204" pitchFamily="34" charset="0"/>
              </a:rPr>
              <a:t>aelodau</a:t>
            </a:r>
            <a:r>
              <a:rPr lang="en-GB" altLang="en-US" sz="2400" dirty="0">
                <a:latin typeface="Arial" panose="020B0604020202020204" pitchFamily="34" charset="0"/>
                <a:cs typeface="Arial" panose="020B0604020202020204" pitchFamily="34" charset="0"/>
              </a:rPr>
              <a:t> staff.</a:t>
            </a:r>
          </a:p>
          <a:p>
            <a:r>
              <a:rPr lang="en-GB" altLang="en-US" sz="2400" dirty="0" err="1">
                <a:latin typeface="Arial" panose="020B0604020202020204" pitchFamily="34" charset="0"/>
                <a:cs typeface="Arial" panose="020B0604020202020204" pitchFamily="34" charset="0"/>
              </a:rPr>
              <a:t>Enw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Swyddog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Penodedig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Diogelu</a:t>
            </a:r>
            <a:r>
              <a:rPr lang="en-GB" altLang="en-US" sz="2400" dirty="0">
                <a:latin typeface="Arial" panose="020B0604020202020204" pitchFamily="34" charset="0"/>
                <a:cs typeface="Arial" panose="020B0604020202020204" pitchFamily="34" charset="0"/>
              </a:rPr>
              <a:t> (SPD)   </a:t>
            </a:r>
          </a:p>
          <a:p>
            <a:r>
              <a:rPr lang="en-GB" altLang="en-US" sz="2400" dirty="0" err="1">
                <a:latin typeface="Arial" panose="020B0604020202020204" pitchFamily="34" charset="0"/>
                <a:cs typeface="Arial" panose="020B0604020202020204" pitchFamily="34" charset="0"/>
              </a:rPr>
              <a:t>Hyfforddiant</a:t>
            </a:r>
            <a:r>
              <a:rPr lang="en-GB" altLang="en-US" sz="2400" dirty="0">
                <a:latin typeface="Arial" panose="020B0604020202020204" pitchFamily="34" charset="0"/>
                <a:cs typeface="Arial" panose="020B0604020202020204" pitchFamily="34" charset="0"/>
              </a:rPr>
              <a:t> Staff</a:t>
            </a:r>
          </a:p>
          <a:p>
            <a:r>
              <a:rPr lang="en-GB" altLang="en-US" sz="2400" dirty="0" err="1">
                <a:latin typeface="Arial" panose="020B0604020202020204" pitchFamily="34" charset="0"/>
                <a:cs typeface="Arial" panose="020B0604020202020204" pitchFamily="34" charset="0"/>
              </a:rPr>
              <a:t>Cofnodi</a:t>
            </a:r>
            <a:r>
              <a:rPr lang="en-GB" altLang="en-US" sz="2400" dirty="0">
                <a:latin typeface="Arial" panose="020B0604020202020204" pitchFamily="34" charset="0"/>
                <a:cs typeface="Arial" panose="020B0604020202020204" pitchFamily="34" charset="0"/>
              </a:rPr>
              <a:t> </a:t>
            </a:r>
          </a:p>
          <a:p>
            <a:r>
              <a:rPr lang="en-GB" altLang="en-US" sz="2400" dirty="0">
                <a:latin typeface="Arial" panose="020B0604020202020204" pitchFamily="34" charset="0"/>
                <a:cs typeface="Arial" panose="020B0604020202020204" pitchFamily="34" charset="0"/>
              </a:rPr>
              <a:t>DBS</a:t>
            </a:r>
          </a:p>
          <a:p>
            <a:pPr marL="0" indent="0">
              <a:buFont typeface="Arial" panose="020B0604020202020204" pitchFamily="34" charset="0"/>
              <a:buNone/>
            </a:pPr>
            <a:endParaRPr lang="en-GB" dirty="0"/>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5006280" y="1619672"/>
            <a:ext cx="3886200" cy="4351337"/>
          </a:xfrm>
          <a:prstGeom prst="rect">
            <a:avLst/>
          </a:prstGeom>
        </p:spPr>
        <p:txBody>
          <a:bodyPr>
            <a:normAutofit fontScale="25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9600" dirty="0">
                <a:solidFill>
                  <a:schemeClr val="accent6">
                    <a:lumMod val="75000"/>
                  </a:schemeClr>
                </a:solidFill>
                <a:latin typeface="Arial" panose="020B0604020202020204" pitchFamily="34" charset="0"/>
                <a:cs typeface="Arial" panose="020B0604020202020204" pitchFamily="34" charset="0"/>
              </a:rPr>
              <a:t>Child Protection Policy </a:t>
            </a:r>
          </a:p>
          <a:p>
            <a:r>
              <a:rPr lang="en-GB" altLang="en-US" sz="9600" dirty="0">
                <a:solidFill>
                  <a:schemeClr val="accent6">
                    <a:lumMod val="75000"/>
                  </a:schemeClr>
                </a:solidFill>
                <a:latin typeface="Arial" panose="020B0604020202020204" pitchFamily="34" charset="0"/>
                <a:cs typeface="Arial" panose="020B0604020202020204" pitchFamily="34" charset="0"/>
              </a:rPr>
              <a:t>Procedures for abuse – allegations by children/signs of abuse/allegations by parents about staff.</a:t>
            </a:r>
          </a:p>
          <a:p>
            <a:r>
              <a:rPr lang="en-GB" altLang="en-US" sz="9600" dirty="0">
                <a:solidFill>
                  <a:schemeClr val="accent6">
                    <a:lumMod val="75000"/>
                  </a:schemeClr>
                </a:solidFill>
                <a:latin typeface="Arial" panose="020B0604020202020204" pitchFamily="34" charset="0"/>
                <a:cs typeface="Arial" panose="020B0604020202020204" pitchFamily="34" charset="0"/>
              </a:rPr>
              <a:t>Named Designated Safeguarding Officer (DSO)</a:t>
            </a:r>
          </a:p>
          <a:p>
            <a:r>
              <a:rPr lang="en-GB" altLang="en-US" sz="9600" dirty="0">
                <a:solidFill>
                  <a:schemeClr val="accent6">
                    <a:lumMod val="75000"/>
                  </a:schemeClr>
                </a:solidFill>
                <a:latin typeface="Arial" panose="020B0604020202020204" pitchFamily="34" charset="0"/>
                <a:cs typeface="Arial" panose="020B0604020202020204" pitchFamily="34" charset="0"/>
              </a:rPr>
              <a:t>Staff Training</a:t>
            </a:r>
          </a:p>
          <a:p>
            <a:r>
              <a:rPr lang="en-GB" altLang="en-US" sz="9600" dirty="0">
                <a:solidFill>
                  <a:schemeClr val="accent6">
                    <a:lumMod val="75000"/>
                  </a:schemeClr>
                </a:solidFill>
                <a:latin typeface="Arial" panose="020B0604020202020204" pitchFamily="34" charset="0"/>
                <a:cs typeface="Arial" panose="020B0604020202020204" pitchFamily="34" charset="0"/>
              </a:rPr>
              <a:t>Recording</a:t>
            </a:r>
          </a:p>
          <a:p>
            <a:r>
              <a:rPr lang="en-GB" altLang="en-US" sz="9600" dirty="0">
                <a:solidFill>
                  <a:schemeClr val="accent6">
                    <a:lumMod val="75000"/>
                  </a:schemeClr>
                </a:solidFill>
                <a:latin typeface="Arial" panose="020B0604020202020204" pitchFamily="34" charset="0"/>
                <a:cs typeface="Arial" panose="020B0604020202020204" pitchFamily="34" charset="0"/>
              </a:rPr>
              <a:t>DBS</a:t>
            </a:r>
          </a:p>
          <a:p>
            <a:endParaRPr lang="en-GB" dirty="0"/>
          </a:p>
        </p:txBody>
      </p:sp>
      <p:sp>
        <p:nvSpPr>
          <p:cNvPr id="7" name="Title 1">
            <a:extLst>
              <a:ext uri="{FF2B5EF4-FFF2-40B4-BE49-F238E27FC236}">
                <a16:creationId xmlns:a16="http://schemas.microsoft.com/office/drawing/2014/main" id="{4D49D77B-8541-D068-F43C-174C07F02E80}"/>
              </a:ext>
            </a:extLst>
          </p:cNvPr>
          <p:cNvSpPr txBox="1">
            <a:spLocks/>
          </p:cNvSpPr>
          <p:nvPr/>
        </p:nvSpPr>
        <p:spPr>
          <a:xfrm>
            <a:off x="0" y="332656"/>
            <a:ext cx="9108503" cy="1143000"/>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3600" dirty="0">
                <a:latin typeface="Arial" panose="020B0604020202020204" pitchFamily="34" charset="0"/>
                <a:cs typeface="Arial" panose="020B0604020202020204" pitchFamily="34" charset="0"/>
              </a:rPr>
              <a:t>SGC: </a:t>
            </a:r>
            <a:r>
              <a:rPr lang="en-GB" altLang="en-US" sz="3600" dirty="0" err="1">
                <a:latin typeface="Arial" panose="020B0604020202020204" pitchFamily="34" charset="0"/>
                <a:cs typeface="Arial" panose="020B0604020202020204" pitchFamily="34" charset="0"/>
              </a:rPr>
              <a:t>Safon</a:t>
            </a:r>
            <a:r>
              <a:rPr lang="en-GB" altLang="en-US" sz="3600" dirty="0">
                <a:latin typeface="Arial" panose="020B0604020202020204" pitchFamily="34" charset="0"/>
                <a:cs typeface="Arial" panose="020B0604020202020204" pitchFamily="34" charset="0"/>
              </a:rPr>
              <a:t> </a:t>
            </a:r>
            <a:r>
              <a:rPr lang="en-GB" altLang="en-US" sz="3600" b="1" dirty="0">
                <a:latin typeface="Arial" panose="020B0604020202020204" pitchFamily="34" charset="0"/>
                <a:cs typeface="Arial" panose="020B0604020202020204" pitchFamily="34" charset="0"/>
              </a:rPr>
              <a:t>20</a:t>
            </a:r>
            <a:r>
              <a:rPr lang="en-GB" altLang="en-US" sz="3600" dirty="0">
                <a:latin typeface="Arial" panose="020B0604020202020204" pitchFamily="34" charset="0"/>
                <a:cs typeface="Arial" panose="020B0604020202020204" pitchFamily="34" charset="0"/>
              </a:rPr>
              <a:t> - </a:t>
            </a:r>
            <a:r>
              <a:rPr lang="en-GB" altLang="en-US" sz="3600" dirty="0" err="1">
                <a:latin typeface="Arial" panose="020B0604020202020204" pitchFamily="34" charset="0"/>
                <a:cs typeface="Arial" panose="020B0604020202020204" pitchFamily="34" charset="0"/>
              </a:rPr>
              <a:t>Amddiffyn</a:t>
            </a:r>
            <a:r>
              <a:rPr lang="en-GB" altLang="en-US" sz="3600" dirty="0">
                <a:latin typeface="Arial" panose="020B0604020202020204" pitchFamily="34" charset="0"/>
                <a:cs typeface="Arial" panose="020B0604020202020204" pitchFamily="34" charset="0"/>
              </a:rPr>
              <a:t> Plant</a:t>
            </a:r>
            <a:br>
              <a:rPr lang="en-GB" altLang="en-US" sz="3600" dirty="0">
                <a:latin typeface="Arial" panose="020B0604020202020204" pitchFamily="34" charset="0"/>
                <a:cs typeface="Arial" panose="020B0604020202020204" pitchFamily="34" charset="0"/>
              </a:rPr>
            </a:br>
            <a:r>
              <a:rPr lang="en-GB" altLang="en-US" sz="3600" dirty="0">
                <a:solidFill>
                  <a:schemeClr val="accent6">
                    <a:lumMod val="75000"/>
                  </a:schemeClr>
                </a:solidFill>
                <a:latin typeface="Arial" panose="020B0604020202020204" pitchFamily="34" charset="0"/>
                <a:cs typeface="Arial" panose="020B0604020202020204" pitchFamily="34" charset="0"/>
              </a:rPr>
              <a:t>NMS: Standard </a:t>
            </a:r>
            <a:r>
              <a:rPr lang="en-GB" altLang="en-US" sz="3600" b="1" dirty="0">
                <a:solidFill>
                  <a:schemeClr val="accent6">
                    <a:lumMod val="75000"/>
                  </a:schemeClr>
                </a:solidFill>
                <a:latin typeface="Arial" panose="020B0604020202020204" pitchFamily="34" charset="0"/>
                <a:cs typeface="Arial" panose="020B0604020202020204" pitchFamily="34" charset="0"/>
              </a:rPr>
              <a:t>20</a:t>
            </a:r>
            <a:r>
              <a:rPr lang="en-GB" altLang="en-US" sz="3600" dirty="0">
                <a:solidFill>
                  <a:schemeClr val="accent6">
                    <a:lumMod val="75000"/>
                  </a:schemeClr>
                </a:solidFill>
                <a:latin typeface="Arial" panose="020B0604020202020204" pitchFamily="34" charset="0"/>
                <a:cs typeface="Arial" panose="020B0604020202020204" pitchFamily="34" charset="0"/>
              </a:rPr>
              <a:t> - Safeguarding Children</a:t>
            </a:r>
            <a:endParaRPr lang="en-GB" sz="36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0970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2536" y="404664"/>
            <a:ext cx="9649072" cy="1325563"/>
          </a:xfrm>
        </p:spPr>
        <p:txBody>
          <a:bodyPr>
            <a:noAutofit/>
          </a:bodyPr>
          <a:lstStyle/>
          <a:p>
            <a:pPr algn="ctr"/>
            <a:r>
              <a:rPr lang="en-GB" altLang="en-US" sz="4400" dirty="0">
                <a:latin typeface="Arial" panose="020B0604020202020204" pitchFamily="34" charset="0"/>
                <a:cs typeface="Arial" panose="020B0604020202020204" pitchFamily="34" charset="0"/>
              </a:rPr>
              <a:t>App </a:t>
            </a:r>
            <a:r>
              <a:rPr lang="en-GB" altLang="en-US" sz="4400" dirty="0" err="1">
                <a:latin typeface="Arial" panose="020B0604020202020204" pitchFamily="34" charset="0"/>
                <a:cs typeface="Arial" panose="020B0604020202020204" pitchFamily="34" charset="0"/>
              </a:rPr>
              <a:t>Gweithdrefnau</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Diogelu</a:t>
            </a:r>
            <a:r>
              <a:rPr lang="en-GB" altLang="en-US" sz="4400" dirty="0">
                <a:latin typeface="Arial" panose="020B0604020202020204" pitchFamily="34" charset="0"/>
                <a:cs typeface="Arial" panose="020B0604020202020204" pitchFamily="34" charset="0"/>
              </a:rPr>
              <a:t> Cymru</a:t>
            </a:r>
            <a:br>
              <a:rPr lang="en-GB" altLang="en-US" sz="4400" dirty="0">
                <a:latin typeface="Arial" panose="020B0604020202020204" pitchFamily="34" charset="0"/>
                <a:cs typeface="Arial" panose="020B0604020202020204" pitchFamily="34" charset="0"/>
              </a:rPr>
            </a:br>
            <a:r>
              <a:rPr lang="en-GB" altLang="en-US" sz="4400" dirty="0">
                <a:solidFill>
                  <a:schemeClr val="accent6">
                    <a:lumMod val="75000"/>
                  </a:schemeClr>
                </a:solidFill>
                <a:latin typeface="Arial" panose="020B0604020202020204" pitchFamily="34" charset="0"/>
                <a:cs typeface="Arial" panose="020B0604020202020204" pitchFamily="34" charset="0"/>
              </a:rPr>
              <a:t>Wales Safeguarding Procedures App </a:t>
            </a:r>
            <a:endParaRPr lang="en-GB" sz="4400" dirty="0">
              <a:solidFill>
                <a:schemeClr val="accent6">
                  <a:lumMod val="75000"/>
                </a:schemeClr>
              </a:solidFill>
            </a:endParaRPr>
          </a:p>
        </p:txBody>
      </p:sp>
      <p:pic>
        <p:nvPicPr>
          <p:cNvPr id="6" name="Content Placeholder 3">
            <a:extLst>
              <a:ext uri="{FF2B5EF4-FFF2-40B4-BE49-F238E27FC236}">
                <a16:creationId xmlns:a16="http://schemas.microsoft.com/office/drawing/2014/main" id="{064B769A-DADD-714E-F440-4D6758F6E0F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611560" y="1730227"/>
            <a:ext cx="3759200" cy="3757612"/>
          </a:xfrm>
        </p:spPr>
      </p:pic>
      <p:pic>
        <p:nvPicPr>
          <p:cNvPr id="7" name="Content Placeholder 4">
            <a:extLst>
              <a:ext uri="{FF2B5EF4-FFF2-40B4-BE49-F238E27FC236}">
                <a16:creationId xmlns:a16="http://schemas.microsoft.com/office/drawing/2014/main" id="{CCE74294-A724-7E60-6EB9-A9F4DF2284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06237" y="1677839"/>
            <a:ext cx="3810000" cy="3810000"/>
          </a:xfrm>
          <a:prstGeom prst="rect">
            <a:avLst/>
          </a:prstGeom>
        </p:spPr>
      </p:pic>
    </p:spTree>
    <p:extLst>
      <p:ext uri="{BB962C8B-B14F-4D97-AF65-F5344CB8AC3E}">
        <p14:creationId xmlns:p14="http://schemas.microsoft.com/office/powerpoint/2010/main" val="42668460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4280" y="548680"/>
            <a:ext cx="9612560" cy="850106"/>
          </a:xfrm>
        </p:spPr>
        <p:txBody>
          <a:bodyPr>
            <a:noAutofit/>
          </a:bodyPr>
          <a:lstStyle/>
          <a:p>
            <a:pPr algn="ctr"/>
            <a:r>
              <a:rPr lang="en-GB" sz="4400" dirty="0">
                <a:latin typeface="Arial" panose="020B0604020202020204" pitchFamily="34" charset="0"/>
                <a:cs typeface="Arial" panose="020B0604020202020204" pitchFamily="34" charset="0"/>
              </a:rPr>
              <a:t>Datganiad </a:t>
            </a:r>
            <a:r>
              <a:rPr lang="en-GB" sz="4400" dirty="0" err="1">
                <a:latin typeface="Arial" panose="020B0604020202020204" pitchFamily="34" charset="0"/>
                <a:cs typeface="Arial" panose="020B0604020202020204" pitchFamily="34" charset="0"/>
              </a:rPr>
              <a:t>Hunanasesu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Gwasanaeth</a:t>
            </a:r>
            <a:r>
              <a:rPr lang="en-GB" sz="4400" dirty="0">
                <a:latin typeface="Arial" panose="020B0604020202020204" pitchFamily="34" charset="0"/>
                <a:cs typeface="Arial" panose="020B0604020202020204" pitchFamily="34" charset="0"/>
              </a:rPr>
              <a:t> </a:t>
            </a:r>
            <a:br>
              <a:rPr lang="en-GB" sz="4400" dirty="0">
                <a:latin typeface="Arial" panose="020B0604020202020204" pitchFamily="34" charset="0"/>
                <a:cs typeface="Arial" panose="020B0604020202020204" pitchFamily="34" charset="0"/>
              </a:rPr>
            </a:br>
            <a:r>
              <a:rPr lang="en-GB" sz="4400" dirty="0">
                <a:solidFill>
                  <a:schemeClr val="accent6">
                    <a:lumMod val="75000"/>
                  </a:schemeClr>
                </a:solidFill>
                <a:latin typeface="Arial" panose="020B0604020202020204" pitchFamily="34" charset="0"/>
                <a:cs typeface="Arial" panose="020B0604020202020204" pitchFamily="34" charset="0"/>
              </a:rPr>
              <a:t>Self Assessment of Service Statement (SASS)</a:t>
            </a:r>
            <a:endParaRPr lang="en-GB" sz="4400" dirty="0">
              <a:solidFill>
                <a:schemeClr val="accent6">
                  <a:lumMod val="75000"/>
                </a:schemeClr>
              </a:solidFill>
            </a:endParaRPr>
          </a:p>
        </p:txBody>
      </p:sp>
      <p:sp>
        <p:nvSpPr>
          <p:cNvPr id="6" name="Content Placeholder 2">
            <a:extLst>
              <a:ext uri="{FF2B5EF4-FFF2-40B4-BE49-F238E27FC236}">
                <a16:creationId xmlns:a16="http://schemas.microsoft.com/office/drawing/2014/main" id="{B00610AA-4AFD-59E2-106E-C1D9403DD530}"/>
              </a:ext>
            </a:extLst>
          </p:cNvPr>
          <p:cNvSpPr>
            <a:spLocks noGrp="1"/>
          </p:cNvSpPr>
          <p:nvPr>
            <p:ph sz="half" idx="1"/>
          </p:nvPr>
        </p:nvSpPr>
        <p:spPr>
          <a:xfrm>
            <a:off x="34212" y="2060848"/>
            <a:ext cx="4104457" cy="3813175"/>
          </a:xfrm>
        </p:spPr>
        <p:txBody>
          <a:bodyPr>
            <a:noAutofit/>
          </a:bodyPr>
          <a:lstStyle/>
          <a:p>
            <a:r>
              <a:rPr lang="en-GB" sz="2800" dirty="0">
                <a:latin typeface="Arial" panose="020B0604020202020204" pitchFamily="34" charset="0"/>
                <a:cs typeface="Arial" panose="020B0604020202020204" pitchFamily="34" charset="0"/>
              </a:rPr>
              <a:t>Mae </a:t>
            </a:r>
            <a:r>
              <a:rPr lang="en-GB" sz="2800" dirty="0" err="1">
                <a:latin typeface="Arial" panose="020B0604020202020204" pitchFamily="34" charset="0"/>
                <a:cs typeface="Arial" panose="020B0604020202020204" pitchFamily="34" charset="0"/>
              </a:rPr>
              <a:t>angen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Unigolyn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Cyfrifol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neu'r</a:t>
            </a:r>
            <a:r>
              <a:rPr lang="en-GB" sz="2800" dirty="0">
                <a:latin typeface="Arial" panose="020B0604020202020204" pitchFamily="34" charset="0"/>
                <a:cs typeface="Arial" panose="020B0604020202020204" pitchFamily="34" charset="0"/>
              </a:rPr>
              <a:t> Person </a:t>
            </a:r>
            <a:r>
              <a:rPr lang="en-GB" sz="2800" dirty="0" err="1">
                <a:latin typeface="Arial" panose="020B0604020202020204" pitchFamily="34" charset="0"/>
                <a:cs typeface="Arial" panose="020B0604020202020204" pitchFamily="34" charset="0"/>
              </a:rPr>
              <a:t>Cofrestredig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gwblhau</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chyflwyno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eu</a:t>
            </a:r>
            <a:r>
              <a:rPr lang="en-GB" sz="2800" dirty="0">
                <a:latin typeface="Arial" panose="020B0604020202020204" pitchFamily="34" charset="0"/>
                <a:cs typeface="Arial" panose="020B0604020202020204" pitchFamily="34" charset="0"/>
              </a:rPr>
              <a:t> Datganiad </a:t>
            </a:r>
            <a:r>
              <a:rPr lang="en-GB" sz="2800" dirty="0" err="1">
                <a:latin typeface="Arial" panose="020B0604020202020204" pitchFamily="34" charset="0"/>
                <a:cs typeface="Arial" panose="020B0604020202020204" pitchFamily="34" charset="0"/>
              </a:rPr>
              <a:t>Hunanasesu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Gwasanaeth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fel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rhan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o’u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cofrestriad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ddarparu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gwasanaeth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gofal</a:t>
            </a:r>
            <a:r>
              <a:rPr lang="en-GB" sz="2800" dirty="0">
                <a:latin typeface="Arial" panose="020B0604020202020204" pitchFamily="34" charset="0"/>
                <a:cs typeface="Arial" panose="020B0604020202020204" pitchFamily="34" charset="0"/>
              </a:rPr>
              <a:t>.</a:t>
            </a:r>
          </a:p>
        </p:txBody>
      </p:sp>
      <p:sp>
        <p:nvSpPr>
          <p:cNvPr id="7" name="Content Placeholder 3">
            <a:extLst>
              <a:ext uri="{FF2B5EF4-FFF2-40B4-BE49-F238E27FC236}">
                <a16:creationId xmlns:a16="http://schemas.microsoft.com/office/drawing/2014/main" id="{DABD26B5-FED3-413E-54A4-BD240CE6B946}"/>
              </a:ext>
            </a:extLst>
          </p:cNvPr>
          <p:cNvSpPr txBox="1">
            <a:spLocks/>
          </p:cNvSpPr>
          <p:nvPr/>
        </p:nvSpPr>
        <p:spPr>
          <a:xfrm>
            <a:off x="5076056" y="2060848"/>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6">
                    <a:lumMod val="75000"/>
                  </a:schemeClr>
                </a:solidFill>
                <a:latin typeface="Arial" panose="020B0604020202020204" pitchFamily="34" charset="0"/>
                <a:cs typeface="Arial" panose="020B0604020202020204" pitchFamily="34" charset="0"/>
              </a:rPr>
              <a:t>Responsible Individuals or Registered Person’s are required to complete and submit their SASS as part of their registration to provide a care service.</a:t>
            </a:r>
          </a:p>
        </p:txBody>
      </p:sp>
    </p:spTree>
    <p:extLst>
      <p:ext uri="{BB962C8B-B14F-4D97-AF65-F5344CB8AC3E}">
        <p14:creationId xmlns:p14="http://schemas.microsoft.com/office/powerpoint/2010/main" val="2621417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dirty="0">
                <a:latin typeface="Arial" panose="020B0604020202020204" pitchFamily="34" charset="0"/>
                <a:cs typeface="Arial" panose="020B0604020202020204" pitchFamily="34" charset="0"/>
              </a:rPr>
              <a:t>Gofal </a:t>
            </a:r>
            <a:r>
              <a:rPr lang="en-GB" sz="4800" dirty="0" err="1">
                <a:latin typeface="Arial" panose="020B0604020202020204" pitchFamily="34" charset="0"/>
                <a:cs typeface="Arial" panose="020B0604020202020204" pitchFamily="34" charset="0"/>
              </a:rPr>
              <a:t>Cymdeithasol</a:t>
            </a:r>
            <a:r>
              <a:rPr lang="en-GB" sz="4800" dirty="0">
                <a:latin typeface="Arial" panose="020B0604020202020204" pitchFamily="34" charset="0"/>
                <a:cs typeface="Arial" panose="020B0604020202020204" pitchFamily="34" charset="0"/>
              </a:rPr>
              <a:t> Cymru</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Social Care Wales</a:t>
            </a:r>
            <a:endParaRPr lang="en-GB" sz="4800" dirty="0">
              <a:solidFill>
                <a:schemeClr val="accent6">
                  <a:lumMod val="75000"/>
                </a:schemeClr>
              </a:solidFill>
            </a:endParaRPr>
          </a:p>
        </p:txBody>
      </p:sp>
      <p:pic>
        <p:nvPicPr>
          <p:cNvPr id="6" name="Picture 2" descr="All Wales Induction Framework for Early Years and Childcare: Workbook one">
            <a:extLst>
              <a:ext uri="{FF2B5EF4-FFF2-40B4-BE49-F238E27FC236}">
                <a16:creationId xmlns:a16="http://schemas.microsoft.com/office/drawing/2014/main" id="{188ED58A-3C77-D436-1F53-96A65EB835F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1520" y="1717329"/>
            <a:ext cx="3411488" cy="3917047"/>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3">
            <a:extLst>
              <a:ext uri="{FF2B5EF4-FFF2-40B4-BE49-F238E27FC236}">
                <a16:creationId xmlns:a16="http://schemas.microsoft.com/office/drawing/2014/main" id="{02EC77DC-69A2-F820-D385-A6DBCD501CFE}"/>
              </a:ext>
            </a:extLst>
          </p:cNvPr>
          <p:cNvSpPr txBox="1">
            <a:spLocks/>
          </p:cNvSpPr>
          <p:nvPr/>
        </p:nvSpPr>
        <p:spPr>
          <a:xfrm>
            <a:off x="4629150" y="1825625"/>
            <a:ext cx="3886200" cy="4351338"/>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dirty="0"/>
          </a:p>
          <a:p>
            <a:pPr marL="0" indent="0">
              <a:buNone/>
            </a:pPr>
            <a:r>
              <a:rPr lang="en-GB" dirty="0">
                <a:hlinkClick r:id="rId4"/>
              </a:rPr>
              <a:t>Llyfrau Gwaith Gofal </a:t>
            </a:r>
            <a:r>
              <a:rPr lang="en-GB" dirty="0" err="1">
                <a:hlinkClick r:id="rId4"/>
              </a:rPr>
              <a:t>Cymdeithasol</a:t>
            </a:r>
            <a:r>
              <a:rPr lang="en-GB" dirty="0">
                <a:hlinkClick r:id="rId4"/>
              </a:rPr>
              <a:t> Cymru</a:t>
            </a:r>
            <a:endParaRPr lang="en-GB" dirty="0"/>
          </a:p>
          <a:p>
            <a:pPr marL="0" indent="0">
              <a:buNone/>
            </a:pPr>
            <a:endParaRPr lang="en-GB" dirty="0"/>
          </a:p>
          <a:p>
            <a:pPr marL="0" indent="0">
              <a:buNone/>
            </a:pPr>
            <a:r>
              <a:rPr lang="en-GB" dirty="0">
                <a:hlinkClick r:id="rId4"/>
              </a:rPr>
              <a:t>Social Care Wales Workbooks</a:t>
            </a:r>
            <a:endParaRPr lang="en-GB" dirty="0"/>
          </a:p>
          <a:p>
            <a:endParaRPr lang="en-GB" dirty="0"/>
          </a:p>
        </p:txBody>
      </p:sp>
    </p:spTree>
    <p:extLst>
      <p:ext uri="{BB962C8B-B14F-4D97-AF65-F5344CB8AC3E}">
        <p14:creationId xmlns:p14="http://schemas.microsoft.com/office/powerpoint/2010/main" val="7849460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E3896F-26CA-F13C-2CC5-309CF73A5D3C}"/>
              </a:ext>
            </a:extLst>
          </p:cNvPr>
          <p:cNvSpPr txBox="1"/>
          <p:nvPr/>
        </p:nvSpPr>
        <p:spPr>
          <a:xfrm>
            <a:off x="-324544" y="49763"/>
            <a:ext cx="9468544" cy="2800767"/>
          </a:xfrm>
          <a:prstGeom prst="rect">
            <a:avLst/>
          </a:prstGeom>
          <a:noFill/>
        </p:spPr>
        <p:txBody>
          <a:bodyPr wrap="square" rtlCol="0">
            <a:spAutoFit/>
          </a:bodyPr>
          <a:lstStyle/>
          <a:p>
            <a:pPr algn="ctr"/>
            <a:r>
              <a:rPr lang="en-GB" dirty="0"/>
              <a:t>	</a:t>
            </a:r>
            <a:r>
              <a:rPr lang="cy-GB" sz="4400" dirty="0">
                <a:latin typeface="Arial" panose="020B0604020202020204" pitchFamily="34" charset="0"/>
                <a:cs typeface="Arial" panose="020B0604020202020204" pitchFamily="34" charset="0"/>
              </a:rPr>
              <a:t>Cwricwlwm ar gyfer lleoliadau meithrin a ariennir nas-cynhelir</a:t>
            </a:r>
            <a:br>
              <a:rPr lang="en-GB" sz="4400" dirty="0">
                <a:latin typeface="Arial" panose="020B0604020202020204" pitchFamily="34" charset="0"/>
                <a:cs typeface="Arial" panose="020B0604020202020204" pitchFamily="34" charset="0"/>
              </a:rPr>
            </a:br>
            <a:r>
              <a:rPr lang="en-GB" sz="4400" dirty="0">
                <a:solidFill>
                  <a:schemeClr val="accent6">
                    <a:lumMod val="75000"/>
                  </a:schemeClr>
                </a:solidFill>
                <a:latin typeface="Arial" panose="020B0604020202020204" pitchFamily="34" charset="0"/>
                <a:cs typeface="Arial" panose="020B0604020202020204" pitchFamily="34" charset="0"/>
              </a:rPr>
              <a:t>A Curriculum for funded non-maintained nursery settings</a:t>
            </a:r>
            <a:endParaRPr lang="en-GB" sz="4400" dirty="0">
              <a:solidFill>
                <a:schemeClr val="accent6">
                  <a:lumMod val="75000"/>
                </a:schemeClr>
              </a:solidFill>
            </a:endParaRPr>
          </a:p>
        </p:txBody>
      </p:sp>
      <p:pic>
        <p:nvPicPr>
          <p:cNvPr id="4" name="Picture 4" descr="Cwricwlwm ar gyfer lleoliadau meithrin a ariennir nas cynhelir | LLYW.CYMRU">
            <a:extLst>
              <a:ext uri="{FF2B5EF4-FFF2-40B4-BE49-F238E27FC236}">
                <a16:creationId xmlns:a16="http://schemas.microsoft.com/office/drawing/2014/main" id="{8F5FB7AB-183E-0B10-423C-66A817C48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850530"/>
            <a:ext cx="2143150" cy="242817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A curriculum for funded non-maintained nursery settings">
            <a:extLst>
              <a:ext uri="{FF2B5EF4-FFF2-40B4-BE49-F238E27FC236}">
                <a16:creationId xmlns:a16="http://schemas.microsoft.com/office/drawing/2014/main" id="{97354CB9-8BE8-696E-A770-25BDEFE899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2830603"/>
            <a:ext cx="2071142" cy="24481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6A096A9-77BF-2E29-F46C-E9D61BF8C3E4}"/>
              </a:ext>
            </a:extLst>
          </p:cNvPr>
          <p:cNvSpPr txBox="1"/>
          <p:nvPr/>
        </p:nvSpPr>
        <p:spPr>
          <a:xfrm>
            <a:off x="2843808" y="2949488"/>
            <a:ext cx="3240359" cy="1815882"/>
          </a:xfrm>
          <a:prstGeom prst="rect">
            <a:avLst/>
          </a:prstGeom>
          <a:noFill/>
        </p:spPr>
        <p:txBody>
          <a:bodyPr wrap="square" rtlCol="0">
            <a:spAutoFit/>
          </a:bodyPr>
          <a:lstStyle/>
          <a:p>
            <a:pPr algn="ctr"/>
            <a:r>
              <a:rPr lang="en-GB" sz="2800" dirty="0">
                <a:hlinkClick r:id="rId5"/>
              </a:rPr>
              <a:t>Dolen </a:t>
            </a:r>
            <a:r>
              <a:rPr lang="en-GB" sz="2800" dirty="0" err="1">
                <a:hlinkClick r:id="rId5"/>
              </a:rPr>
              <a:t>i’r</a:t>
            </a:r>
            <a:r>
              <a:rPr lang="en-GB" sz="2800" dirty="0">
                <a:hlinkClick r:id="rId5"/>
              </a:rPr>
              <a:t> </a:t>
            </a:r>
            <a:r>
              <a:rPr lang="en-GB" sz="2800" dirty="0" err="1">
                <a:hlinkClick r:id="rId5"/>
              </a:rPr>
              <a:t>cwricwlwm</a:t>
            </a:r>
            <a:endParaRPr lang="en-GB" sz="2800" dirty="0"/>
          </a:p>
          <a:p>
            <a:pPr algn="ctr"/>
            <a:endParaRPr lang="en-GB" sz="2800" dirty="0"/>
          </a:p>
          <a:p>
            <a:pPr algn="ctr"/>
            <a:r>
              <a:rPr lang="en-GB" sz="2800" dirty="0">
                <a:hlinkClick r:id="rId5"/>
              </a:rPr>
              <a:t>Link to curriculum</a:t>
            </a:r>
            <a:endParaRPr lang="en-GB" sz="2800" dirty="0"/>
          </a:p>
        </p:txBody>
      </p:sp>
    </p:spTree>
    <p:extLst>
      <p:ext uri="{BB962C8B-B14F-4D97-AF65-F5344CB8AC3E}">
        <p14:creationId xmlns:p14="http://schemas.microsoft.com/office/powerpoint/2010/main" val="23101817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570186"/>
          </a:xfrm>
        </p:spPr>
        <p:txBody>
          <a:bodyPr>
            <a:noAutofit/>
          </a:bodyPr>
          <a:lstStyle/>
          <a:p>
            <a:pPr algn="ctr"/>
            <a:r>
              <a:rPr lang="en-GB" sz="4800" dirty="0">
                <a:latin typeface="Arial" panose="020B0604020202020204" pitchFamily="34" charset="0"/>
                <a:cs typeface="Arial" panose="020B0604020202020204" pitchFamily="34" charset="0"/>
              </a:rPr>
              <a:t>Ysgolion</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Schools</a:t>
            </a:r>
            <a:endParaRPr lang="en-GB" sz="4800" dirty="0">
              <a:solidFill>
                <a:schemeClr val="accent6">
                  <a:lumMod val="75000"/>
                </a:schemeClr>
              </a:solidFill>
            </a:endParaRPr>
          </a:p>
        </p:txBody>
      </p:sp>
      <p:sp>
        <p:nvSpPr>
          <p:cNvPr id="5" name="Content Placeholder 3">
            <a:extLst>
              <a:ext uri="{FF2B5EF4-FFF2-40B4-BE49-F238E27FC236}">
                <a16:creationId xmlns:a16="http://schemas.microsoft.com/office/drawing/2014/main" id="{6348A7F3-0B53-655D-A86B-52D299FBA62D}"/>
              </a:ext>
            </a:extLst>
          </p:cNvPr>
          <p:cNvSpPr>
            <a:spLocks noGrp="1"/>
          </p:cNvSpPr>
          <p:nvPr>
            <p:ph idx="1"/>
          </p:nvPr>
        </p:nvSpPr>
        <p:spPr>
          <a:xfrm>
            <a:off x="179512" y="2204864"/>
            <a:ext cx="8435280" cy="3917032"/>
          </a:xfrm>
        </p:spPr>
        <p:txBody>
          <a:bodyPr>
            <a:normAutofit/>
          </a:bodyPr>
          <a:lstStyle/>
          <a:p>
            <a:pPr marL="0" indent="0">
              <a:buNone/>
            </a:pPr>
            <a:r>
              <a:rPr lang="en-GB" sz="3200" dirty="0">
                <a:latin typeface="Arial" panose="020B0604020202020204" pitchFamily="34" charset="0"/>
                <a:cs typeface="Arial" panose="020B0604020202020204" pitchFamily="34" charset="0"/>
              </a:rPr>
              <a:t>Cymru/ </a:t>
            </a:r>
            <a:r>
              <a:rPr lang="en-GB" sz="3200" dirty="0">
                <a:solidFill>
                  <a:schemeClr val="accent6">
                    <a:lumMod val="75000"/>
                  </a:schemeClr>
                </a:solidFill>
                <a:latin typeface="Arial" panose="020B0604020202020204" pitchFamily="34" charset="0"/>
                <a:cs typeface="Arial" panose="020B0604020202020204" pitchFamily="34" charset="0"/>
              </a:rPr>
              <a:t>Wales </a:t>
            </a:r>
            <a:r>
              <a:rPr lang="en-GB" sz="3200" dirty="0">
                <a:latin typeface="Arial" panose="020B0604020202020204" pitchFamily="34" charset="0"/>
                <a:cs typeface="Arial" panose="020B0604020202020204" pitchFamily="34" charset="0"/>
              </a:rPr>
              <a:t>– Estyn</a:t>
            </a:r>
          </a:p>
          <a:p>
            <a:pPr marL="0" indent="0">
              <a:buNone/>
            </a:pPr>
            <a:r>
              <a:rPr lang="cy-GB" sz="3200" dirty="0">
                <a:latin typeface="Arial" panose="020B0604020202020204" pitchFamily="34" charset="0"/>
                <a:cs typeface="Arial" panose="020B0604020202020204" pitchFamily="34" charset="0"/>
              </a:rPr>
              <a:t>Polisïau/ </a:t>
            </a:r>
            <a:r>
              <a:rPr lang="en-GB" sz="3200" dirty="0">
                <a:solidFill>
                  <a:schemeClr val="accent6">
                    <a:lumMod val="75000"/>
                  </a:schemeClr>
                </a:solidFill>
                <a:latin typeface="Arial" panose="020B0604020202020204" pitchFamily="34" charset="0"/>
                <a:cs typeface="Arial" panose="020B0604020202020204" pitchFamily="34" charset="0"/>
              </a:rPr>
              <a:t>Policies</a:t>
            </a:r>
            <a:r>
              <a:rPr lang="en-GB" sz="3200" dirty="0">
                <a:latin typeface="Arial" panose="020B0604020202020204" pitchFamily="34" charset="0"/>
                <a:cs typeface="Arial" panose="020B0604020202020204" pitchFamily="34" charset="0"/>
              </a:rPr>
              <a:t>:</a:t>
            </a:r>
          </a:p>
          <a:p>
            <a:pPr marL="0" indent="0">
              <a:buNone/>
            </a:pP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Rheoli Ysgolion Is-</a:t>
            </a:r>
            <a:r>
              <a:rPr lang="en-GB" sz="28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bwnc</a:t>
            </a: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GB" sz="28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Llywodraeth</a:t>
            </a: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Cymru</a:t>
            </a:r>
            <a:endParaRPr lang="en-GB" sz="2800" dirty="0">
              <a:solidFill>
                <a:srgbClr val="0000FF"/>
              </a:solidFill>
              <a:latin typeface="Arial" panose="020B0604020202020204" pitchFamily="34" charset="0"/>
              <a:cs typeface="Arial" panose="020B0604020202020204" pitchFamily="34" charset="0"/>
            </a:endParaRPr>
          </a:p>
          <a:p>
            <a:pPr marL="0" indent="0">
              <a:buNone/>
            </a:pPr>
            <a:r>
              <a:rPr lang="en-GB" sz="2800" dirty="0">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Managing schools | Sub-topic | GOV.WALES</a:t>
            </a:r>
            <a:endParaRPr lang="en-GB" sz="2800" dirty="0">
              <a:solidFill>
                <a:srgbClr val="0000FF"/>
              </a:solidFill>
              <a:latin typeface="Arial" panose="020B0604020202020204" pitchFamily="34" charset="0"/>
              <a:cs typeface="Arial" panose="020B0604020202020204" pitchFamily="34" charset="0"/>
            </a:endParaRPr>
          </a:p>
          <a:p>
            <a:pPr marL="0" indent="0">
              <a:buNone/>
            </a:pPr>
            <a:r>
              <a:rPr lang="cy-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Prosbectws </a:t>
            </a: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Ysgol/School Prospectus:</a:t>
            </a:r>
            <a:endParaRPr lang="en-GB" sz="2800" dirty="0">
              <a:solidFill>
                <a:srgbClr val="0000FF"/>
              </a:solidFill>
              <a:latin typeface="Arial" panose="020B0604020202020204" pitchFamily="34" charset="0"/>
              <a:cs typeface="Arial" panose="020B0604020202020204" pitchFamily="34" charset="0"/>
            </a:endParaRPr>
          </a:p>
          <a:p>
            <a:pPr marL="0" indent="0">
              <a:buNone/>
            </a:pPr>
            <a:r>
              <a:rPr lang="en-GB" sz="2800" dirty="0">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School prospectuses: guidance for headteachers and governing bodies | GOV.WALES</a:t>
            </a:r>
            <a:endParaRPr lang="en-GB" sz="28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3014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570186"/>
          </a:xfrm>
        </p:spPr>
        <p:txBody>
          <a:bodyPr>
            <a:noAutofit/>
          </a:bodyPr>
          <a:lstStyle/>
          <a:p>
            <a:pPr algn="ctr"/>
            <a:r>
              <a:rPr lang="en-GB" sz="4800" dirty="0">
                <a:latin typeface="Arial" panose="020B0604020202020204" pitchFamily="34" charset="0"/>
                <a:cs typeface="Arial" panose="020B0604020202020204" pitchFamily="34" charset="0"/>
              </a:rPr>
              <a:t>Ysgolion </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Schools</a:t>
            </a:r>
            <a:endParaRPr lang="en-GB" sz="4800" dirty="0">
              <a:solidFill>
                <a:schemeClr val="accent6">
                  <a:lumMod val="75000"/>
                </a:schemeClr>
              </a:solidFill>
            </a:endParaRPr>
          </a:p>
        </p:txBody>
      </p:sp>
      <p:sp>
        <p:nvSpPr>
          <p:cNvPr id="11" name="Content Placeholder 2">
            <a:extLst>
              <a:ext uri="{FF2B5EF4-FFF2-40B4-BE49-F238E27FC236}">
                <a16:creationId xmlns:a16="http://schemas.microsoft.com/office/drawing/2014/main" id="{9D6D2E21-0ACF-9EC7-453D-FB483147E6FE}"/>
              </a:ext>
            </a:extLst>
          </p:cNvPr>
          <p:cNvSpPr>
            <a:spLocks noGrp="1"/>
          </p:cNvSpPr>
          <p:nvPr>
            <p:ph sz="half" idx="1"/>
          </p:nvPr>
        </p:nvSpPr>
        <p:spPr>
          <a:xfrm>
            <a:off x="467544" y="1916831"/>
            <a:ext cx="4038600" cy="4320481"/>
          </a:xfrm>
        </p:spPr>
        <p:txBody>
          <a:bodyPr>
            <a:normAutofit/>
          </a:bodyPr>
          <a:lstStyle/>
          <a:p>
            <a:pPr marL="0" indent="0">
              <a:buNone/>
            </a:pPr>
            <a:r>
              <a:rPr lang="cy-GB" sz="2800" dirty="0">
                <a:latin typeface="Arial" panose="020B0604020202020204" pitchFamily="34" charset="0"/>
                <a:cs typeface="Arial" panose="020B0604020202020204" pitchFamily="34" charset="0"/>
              </a:rPr>
              <a:t>Categorïau polisïau:</a:t>
            </a:r>
          </a:p>
          <a:p>
            <a:r>
              <a:rPr lang="cy-GB" sz="2800" dirty="0">
                <a:latin typeface="Arial" panose="020B0604020202020204" pitchFamily="34" charset="0"/>
                <a:cs typeface="Arial" panose="020B0604020202020204" pitchFamily="34" charset="0"/>
              </a:rPr>
              <a:t>Statudol</a:t>
            </a:r>
          </a:p>
          <a:p>
            <a:r>
              <a:rPr lang="cy-GB" sz="2800" dirty="0">
                <a:latin typeface="Arial" panose="020B0604020202020204" pitchFamily="34" charset="0"/>
                <a:cs typeface="Arial" panose="020B0604020202020204" pitchFamily="34" charset="0"/>
              </a:rPr>
              <a:t>Cwricwlwm</a:t>
            </a:r>
          </a:p>
          <a:p>
            <a:r>
              <a:rPr lang="cy-GB" sz="2800" dirty="0">
                <a:latin typeface="Arial" panose="020B0604020202020204" pitchFamily="34" charset="0"/>
                <a:cs typeface="Arial" panose="020B0604020202020204" pitchFamily="34" charset="0"/>
              </a:rPr>
              <a:t>Polisïau AD</a:t>
            </a:r>
          </a:p>
          <a:p>
            <a:r>
              <a:rPr lang="cy-GB" sz="2800" dirty="0">
                <a:latin typeface="Arial" panose="020B0604020202020204" pitchFamily="34" charset="0"/>
                <a:cs typeface="Arial" panose="020B0604020202020204" pitchFamily="34" charset="0"/>
              </a:rPr>
              <a:t>Lles/iechyd a Diogelwch/Adeilad</a:t>
            </a:r>
          </a:p>
          <a:p>
            <a:r>
              <a:rPr lang="cy-GB" sz="2800" dirty="0">
                <a:latin typeface="Arial" panose="020B0604020202020204" pitchFamily="34" charset="0"/>
                <a:cs typeface="Arial" panose="020B0604020202020204" pitchFamily="34" charset="0"/>
              </a:rPr>
              <a:t>Amrywiol</a:t>
            </a:r>
          </a:p>
        </p:txBody>
      </p:sp>
      <p:sp>
        <p:nvSpPr>
          <p:cNvPr id="12" name="Content Placeholder 3">
            <a:extLst>
              <a:ext uri="{FF2B5EF4-FFF2-40B4-BE49-F238E27FC236}">
                <a16:creationId xmlns:a16="http://schemas.microsoft.com/office/drawing/2014/main" id="{EFBA2DCC-2B3E-BED5-577D-6B1FBEE99DA7}"/>
              </a:ext>
            </a:extLst>
          </p:cNvPr>
          <p:cNvSpPr>
            <a:spLocks noGrp="1"/>
          </p:cNvSpPr>
          <p:nvPr>
            <p:ph sz="half" idx="2"/>
          </p:nvPr>
        </p:nvSpPr>
        <p:spPr>
          <a:xfrm>
            <a:off x="5004048" y="1916831"/>
            <a:ext cx="4038600" cy="4320481"/>
          </a:xfrm>
        </p:spPr>
        <p:txBody>
          <a:bodyPr>
            <a:normAutofit/>
          </a:bodyPr>
          <a:lstStyle/>
          <a:p>
            <a:pPr marL="0" indent="0">
              <a:buNone/>
            </a:pPr>
            <a:r>
              <a:rPr lang="en-GB" sz="2800" dirty="0">
                <a:solidFill>
                  <a:schemeClr val="accent6">
                    <a:lumMod val="75000"/>
                  </a:schemeClr>
                </a:solidFill>
                <a:latin typeface="Arial" panose="020B0604020202020204" pitchFamily="34" charset="0"/>
                <a:cs typeface="Arial" panose="020B0604020202020204" pitchFamily="34" charset="0"/>
              </a:rPr>
              <a:t>Policy categories:</a:t>
            </a:r>
          </a:p>
          <a:p>
            <a:r>
              <a:rPr lang="en-GB" sz="2800" dirty="0">
                <a:solidFill>
                  <a:schemeClr val="accent6">
                    <a:lumMod val="75000"/>
                  </a:schemeClr>
                </a:solidFill>
                <a:latin typeface="Arial" panose="020B0604020202020204" pitchFamily="34" charset="0"/>
                <a:cs typeface="Arial" panose="020B0604020202020204" pitchFamily="34" charset="0"/>
              </a:rPr>
              <a:t>Statutory</a:t>
            </a:r>
          </a:p>
          <a:p>
            <a:r>
              <a:rPr lang="en-GB" sz="2800" dirty="0">
                <a:solidFill>
                  <a:schemeClr val="accent6">
                    <a:lumMod val="75000"/>
                  </a:schemeClr>
                </a:solidFill>
                <a:latin typeface="Arial" panose="020B0604020202020204" pitchFamily="34" charset="0"/>
                <a:cs typeface="Arial" panose="020B0604020202020204" pitchFamily="34" charset="0"/>
              </a:rPr>
              <a:t>Curriculum</a:t>
            </a:r>
          </a:p>
          <a:p>
            <a:r>
              <a:rPr lang="en-GB" sz="2800" dirty="0">
                <a:solidFill>
                  <a:schemeClr val="accent6">
                    <a:lumMod val="75000"/>
                  </a:schemeClr>
                </a:solidFill>
                <a:latin typeface="Arial" panose="020B0604020202020204" pitchFamily="34" charset="0"/>
                <a:cs typeface="Arial" panose="020B0604020202020204" pitchFamily="34" charset="0"/>
              </a:rPr>
              <a:t>HR Policies</a:t>
            </a:r>
          </a:p>
          <a:p>
            <a:r>
              <a:rPr lang="en-GB" sz="2800" dirty="0">
                <a:solidFill>
                  <a:schemeClr val="accent6">
                    <a:lumMod val="75000"/>
                  </a:schemeClr>
                </a:solidFill>
                <a:latin typeface="Arial" panose="020B0604020202020204" pitchFamily="34" charset="0"/>
                <a:cs typeface="Arial" panose="020B0604020202020204" pitchFamily="34" charset="0"/>
              </a:rPr>
              <a:t>Well-being/Health and Safety and Premises</a:t>
            </a:r>
          </a:p>
          <a:p>
            <a:r>
              <a:rPr lang="en-GB" sz="2800" dirty="0">
                <a:solidFill>
                  <a:schemeClr val="accent6">
                    <a:lumMod val="75000"/>
                  </a:schemeClr>
                </a:solidFill>
                <a:latin typeface="Arial" panose="020B0604020202020204" pitchFamily="34" charset="0"/>
                <a:cs typeface="Arial" panose="020B0604020202020204" pitchFamily="34" charset="0"/>
              </a:rPr>
              <a:t>Miscellaneous  </a:t>
            </a:r>
          </a:p>
        </p:txBody>
      </p:sp>
    </p:spTree>
    <p:extLst>
      <p:ext uri="{BB962C8B-B14F-4D97-AF65-F5344CB8AC3E}">
        <p14:creationId xmlns:p14="http://schemas.microsoft.com/office/powerpoint/2010/main" val="312626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570186"/>
          </a:xfrm>
        </p:spPr>
        <p:txBody>
          <a:bodyPr>
            <a:noAutofit/>
          </a:bodyPr>
          <a:lstStyle/>
          <a:p>
            <a:pPr algn="ctr"/>
            <a:r>
              <a:rPr lang="cy-GB" sz="4800" dirty="0">
                <a:latin typeface="Arial" panose="020B0604020202020204" pitchFamily="34" charset="0"/>
                <a:cs typeface="Arial" panose="020B0604020202020204" pitchFamily="34" charset="0"/>
              </a:rPr>
              <a:t>Esiamplau o Bolisïau Ysgol</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Examples of School Policies</a:t>
            </a:r>
            <a:endParaRPr lang="en-GB" sz="4800" dirty="0">
              <a:solidFill>
                <a:schemeClr val="accent6">
                  <a:lumMod val="75000"/>
                </a:schemeClr>
              </a:solidFill>
            </a:endParaRPr>
          </a:p>
        </p:txBody>
      </p:sp>
      <p:sp>
        <p:nvSpPr>
          <p:cNvPr id="13" name="Content Placeholder 2">
            <a:extLst>
              <a:ext uri="{FF2B5EF4-FFF2-40B4-BE49-F238E27FC236}">
                <a16:creationId xmlns:a16="http://schemas.microsoft.com/office/drawing/2014/main" id="{FEC2DA54-5996-A987-FC79-F599AAD7EA86}"/>
              </a:ext>
            </a:extLst>
          </p:cNvPr>
          <p:cNvSpPr>
            <a:spLocks noGrp="1"/>
          </p:cNvSpPr>
          <p:nvPr>
            <p:ph sz="half" idx="1"/>
          </p:nvPr>
        </p:nvSpPr>
        <p:spPr>
          <a:xfrm>
            <a:off x="457200" y="1700808"/>
            <a:ext cx="4038600" cy="4141440"/>
          </a:xfrm>
        </p:spPr>
        <p:txBody>
          <a:bodyPr>
            <a:noAutofit/>
          </a:bodyPr>
          <a:lstStyle/>
          <a:p>
            <a:r>
              <a:rPr lang="cy-GB" sz="1800" dirty="0">
                <a:latin typeface="Arial" panose="020B0604020202020204" pitchFamily="34" charset="0"/>
                <a:cs typeface="Arial" panose="020B0604020202020204" pitchFamily="34" charset="0"/>
              </a:rPr>
              <a:t>Mynediadau</a:t>
            </a:r>
          </a:p>
          <a:p>
            <a:r>
              <a:rPr lang="cy-GB" sz="1800" dirty="0">
                <a:latin typeface="Arial" panose="020B0604020202020204" pitchFamily="34" charset="0"/>
                <a:cs typeface="Arial" panose="020B0604020202020204" pitchFamily="34" charset="0"/>
              </a:rPr>
              <a:t>Anghenion Dysgu Ychwanegol</a:t>
            </a:r>
          </a:p>
          <a:p>
            <a:r>
              <a:rPr lang="cy-GB" sz="1800" dirty="0">
                <a:latin typeface="Arial" panose="020B0604020202020204" pitchFamily="34" charset="0"/>
                <a:cs typeface="Arial" panose="020B0604020202020204" pitchFamily="34" charset="0"/>
              </a:rPr>
              <a:t>Di-Bwlian</a:t>
            </a:r>
          </a:p>
          <a:p>
            <a:r>
              <a:rPr lang="cy-GB" sz="1800" dirty="0">
                <a:latin typeface="Arial" panose="020B0604020202020204" pitchFamily="34" charset="0"/>
                <a:cs typeface="Arial" panose="020B0604020202020204" pitchFamily="34" charset="0"/>
              </a:rPr>
              <a:t>Cwricwlwm</a:t>
            </a:r>
          </a:p>
          <a:p>
            <a:r>
              <a:rPr lang="cy-GB" sz="1800" dirty="0">
                <a:latin typeface="Arial" panose="020B0604020202020204" pitchFamily="34" charset="0"/>
                <a:cs typeface="Arial" panose="020B0604020202020204" pitchFamily="34" charset="0"/>
              </a:rPr>
              <a:t>Cwynion</a:t>
            </a:r>
          </a:p>
          <a:p>
            <a:r>
              <a:rPr lang="cy-GB" sz="1800" dirty="0">
                <a:latin typeface="Arial" panose="020B0604020202020204" pitchFamily="34" charset="0"/>
                <a:cs typeface="Arial" panose="020B0604020202020204" pitchFamily="34" charset="0"/>
              </a:rPr>
              <a:t>Amddiffyn Data + GDPR</a:t>
            </a:r>
          </a:p>
          <a:p>
            <a:r>
              <a:rPr lang="cy-GB" sz="1800" dirty="0">
                <a:latin typeface="Arial" panose="020B0604020202020204" pitchFamily="34" charset="0"/>
                <a:cs typeface="Arial" panose="020B0604020202020204" pitchFamily="34" charset="0"/>
              </a:rPr>
              <a:t>Cyfleoedd Cyfartal</a:t>
            </a:r>
          </a:p>
          <a:p>
            <a:r>
              <a:rPr lang="cy-GB" sz="1800" dirty="0">
                <a:latin typeface="Arial" panose="020B0604020202020204" pitchFamily="34" charset="0"/>
                <a:cs typeface="Arial" panose="020B0604020202020204" pitchFamily="34" charset="0"/>
              </a:rPr>
              <a:t>Iechyd a Diogelwch</a:t>
            </a:r>
          </a:p>
          <a:p>
            <a:r>
              <a:rPr lang="cy-GB" sz="1800" dirty="0">
                <a:latin typeface="Arial" panose="020B0604020202020204" pitchFamily="34" charset="0"/>
                <a:cs typeface="Arial" panose="020B0604020202020204" pitchFamily="34" charset="0"/>
              </a:rPr>
              <a:t>Partneriaethau</a:t>
            </a:r>
          </a:p>
          <a:p>
            <a:r>
              <a:rPr lang="cy-GB" sz="1800" dirty="0">
                <a:latin typeface="Arial" panose="020B0604020202020204" pitchFamily="34" charset="0"/>
                <a:cs typeface="Arial" panose="020B0604020202020204" pitchFamily="34" charset="0"/>
              </a:rPr>
              <a:t>Diogelu a Chadw Dysgwyr yn ddiogel</a:t>
            </a:r>
          </a:p>
          <a:p>
            <a:r>
              <a:rPr lang="cy-GB" sz="1800" dirty="0">
                <a:latin typeface="Arial" panose="020B0604020202020204" pitchFamily="34" charset="0"/>
                <a:cs typeface="Arial" panose="020B0604020202020204" pitchFamily="34" charset="0"/>
              </a:rPr>
              <a:t>Yr Iaith Gymraeg </a:t>
            </a:r>
          </a:p>
        </p:txBody>
      </p:sp>
      <p:sp>
        <p:nvSpPr>
          <p:cNvPr id="14" name="Content Placeholder 3">
            <a:extLst>
              <a:ext uri="{FF2B5EF4-FFF2-40B4-BE49-F238E27FC236}">
                <a16:creationId xmlns:a16="http://schemas.microsoft.com/office/drawing/2014/main" id="{550F2A88-B3D9-1B45-460D-C1D71C8741A1}"/>
              </a:ext>
            </a:extLst>
          </p:cNvPr>
          <p:cNvSpPr>
            <a:spLocks noGrp="1"/>
          </p:cNvSpPr>
          <p:nvPr>
            <p:ph sz="half" idx="2"/>
          </p:nvPr>
        </p:nvSpPr>
        <p:spPr>
          <a:xfrm>
            <a:off x="4935221" y="1700808"/>
            <a:ext cx="4038600" cy="3989040"/>
          </a:xfrm>
        </p:spPr>
        <p:txBody>
          <a:bodyPr>
            <a:noAutofit/>
          </a:bodyPr>
          <a:lstStyle/>
          <a:p>
            <a:r>
              <a:rPr lang="en-GB" sz="1800" dirty="0">
                <a:solidFill>
                  <a:schemeClr val="accent6">
                    <a:lumMod val="75000"/>
                  </a:schemeClr>
                </a:solidFill>
                <a:latin typeface="Arial" panose="020B0604020202020204" pitchFamily="34" charset="0"/>
                <a:cs typeface="Arial" panose="020B0604020202020204" pitchFamily="34" charset="0"/>
              </a:rPr>
              <a:t>Admissions</a:t>
            </a:r>
          </a:p>
          <a:p>
            <a:r>
              <a:rPr lang="en-GB" sz="1800" dirty="0">
                <a:solidFill>
                  <a:schemeClr val="accent6">
                    <a:lumMod val="75000"/>
                  </a:schemeClr>
                </a:solidFill>
                <a:latin typeface="Arial" panose="020B0604020202020204" pitchFamily="34" charset="0"/>
                <a:cs typeface="Arial" panose="020B0604020202020204" pitchFamily="34" charset="0"/>
              </a:rPr>
              <a:t>ALN</a:t>
            </a:r>
          </a:p>
          <a:p>
            <a:r>
              <a:rPr lang="en-GB" sz="1800" dirty="0">
                <a:solidFill>
                  <a:schemeClr val="accent6">
                    <a:lumMod val="75000"/>
                  </a:schemeClr>
                </a:solidFill>
                <a:latin typeface="Arial" panose="020B0604020202020204" pitchFamily="34" charset="0"/>
                <a:cs typeface="Arial" panose="020B0604020202020204" pitchFamily="34" charset="0"/>
              </a:rPr>
              <a:t>Anti-Bullying</a:t>
            </a:r>
          </a:p>
          <a:p>
            <a:r>
              <a:rPr lang="en-GB" sz="1800" dirty="0">
                <a:solidFill>
                  <a:schemeClr val="accent6">
                    <a:lumMod val="75000"/>
                  </a:schemeClr>
                </a:solidFill>
                <a:latin typeface="Arial" panose="020B0604020202020204" pitchFamily="34" charset="0"/>
                <a:cs typeface="Arial" panose="020B0604020202020204" pitchFamily="34" charset="0"/>
              </a:rPr>
              <a:t>Curriculum</a:t>
            </a:r>
          </a:p>
          <a:p>
            <a:r>
              <a:rPr lang="en-GB" sz="1800" dirty="0">
                <a:solidFill>
                  <a:schemeClr val="accent6">
                    <a:lumMod val="75000"/>
                  </a:schemeClr>
                </a:solidFill>
                <a:latin typeface="Arial" panose="020B0604020202020204" pitchFamily="34" charset="0"/>
                <a:cs typeface="Arial" panose="020B0604020202020204" pitchFamily="34" charset="0"/>
              </a:rPr>
              <a:t>Complaints</a:t>
            </a:r>
          </a:p>
          <a:p>
            <a:r>
              <a:rPr lang="en-GB" sz="1800" dirty="0">
                <a:solidFill>
                  <a:schemeClr val="accent6">
                    <a:lumMod val="75000"/>
                  </a:schemeClr>
                </a:solidFill>
                <a:latin typeface="Arial" panose="020B0604020202020204" pitchFamily="34" charset="0"/>
                <a:cs typeface="Arial" panose="020B0604020202020204" pitchFamily="34" charset="0"/>
              </a:rPr>
              <a:t>Data Protection + GDPR</a:t>
            </a:r>
          </a:p>
          <a:p>
            <a:r>
              <a:rPr lang="en-GB" sz="1800" dirty="0">
                <a:solidFill>
                  <a:schemeClr val="accent6">
                    <a:lumMod val="75000"/>
                  </a:schemeClr>
                </a:solidFill>
                <a:latin typeface="Arial" panose="020B0604020202020204" pitchFamily="34" charset="0"/>
                <a:cs typeface="Arial" panose="020B0604020202020204" pitchFamily="34" charset="0"/>
              </a:rPr>
              <a:t>Equal Opportunities </a:t>
            </a:r>
          </a:p>
          <a:p>
            <a:r>
              <a:rPr lang="en-GB" sz="1800" dirty="0">
                <a:solidFill>
                  <a:schemeClr val="accent6">
                    <a:lumMod val="75000"/>
                  </a:schemeClr>
                </a:solidFill>
                <a:latin typeface="Arial" panose="020B0604020202020204" pitchFamily="34" charset="0"/>
                <a:cs typeface="Arial" panose="020B0604020202020204" pitchFamily="34" charset="0"/>
              </a:rPr>
              <a:t>Health and Safety</a:t>
            </a:r>
          </a:p>
          <a:p>
            <a:r>
              <a:rPr lang="en-GB" sz="1800" dirty="0">
                <a:solidFill>
                  <a:schemeClr val="accent6">
                    <a:lumMod val="75000"/>
                  </a:schemeClr>
                </a:solidFill>
                <a:latin typeface="Arial" panose="020B0604020202020204" pitchFamily="34" charset="0"/>
                <a:cs typeface="Arial" panose="020B0604020202020204" pitchFamily="34" charset="0"/>
              </a:rPr>
              <a:t>Partnerships</a:t>
            </a:r>
          </a:p>
          <a:p>
            <a:r>
              <a:rPr lang="en-GB" sz="1800" dirty="0">
                <a:solidFill>
                  <a:schemeClr val="accent6">
                    <a:lumMod val="75000"/>
                  </a:schemeClr>
                </a:solidFill>
                <a:latin typeface="Arial" panose="020B0604020202020204" pitchFamily="34" charset="0"/>
                <a:cs typeface="Arial" panose="020B0604020202020204" pitchFamily="34" charset="0"/>
              </a:rPr>
              <a:t>Safeguarding and Keeping Learners Safe</a:t>
            </a:r>
          </a:p>
          <a:p>
            <a:r>
              <a:rPr lang="en-GB" sz="1800" dirty="0">
                <a:solidFill>
                  <a:schemeClr val="accent6">
                    <a:lumMod val="75000"/>
                  </a:schemeClr>
                </a:solidFill>
                <a:latin typeface="Arial" panose="020B0604020202020204" pitchFamily="34" charset="0"/>
                <a:cs typeface="Arial" panose="020B0604020202020204" pitchFamily="34" charset="0"/>
              </a:rPr>
              <a:t>Welsh Language</a:t>
            </a:r>
          </a:p>
        </p:txBody>
      </p:sp>
    </p:spTree>
    <p:extLst>
      <p:ext uri="{BB962C8B-B14F-4D97-AF65-F5344CB8AC3E}">
        <p14:creationId xmlns:p14="http://schemas.microsoft.com/office/powerpoint/2010/main" val="7462402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118"/>
            <a:ext cx="8229600" cy="1570186"/>
          </a:xfrm>
        </p:spPr>
        <p:txBody>
          <a:bodyPr>
            <a:noAutofit/>
          </a:bodyPr>
          <a:lstStyle/>
          <a:p>
            <a:pPr algn="ctr"/>
            <a:r>
              <a:rPr lang="en-GB" sz="4800" dirty="0" err="1">
                <a:latin typeface="Arial" panose="020B0604020202020204" pitchFamily="34" charset="0"/>
                <a:cs typeface="Arial" panose="020B0604020202020204" pitchFamily="34" charset="0"/>
              </a:rPr>
              <a:t>Mentrau</a:t>
            </a:r>
            <a:r>
              <a:rPr lang="en-GB" sz="4800" dirty="0">
                <a:latin typeface="Arial" panose="020B0604020202020204" pitchFamily="34" charset="0"/>
                <a:cs typeface="Arial" panose="020B0604020202020204" pitchFamily="34" charset="0"/>
              </a:rPr>
              <a:t> Ysgol</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School initiatives</a:t>
            </a:r>
            <a:endParaRPr lang="en-GB" sz="4800" dirty="0">
              <a:solidFill>
                <a:schemeClr val="accent6">
                  <a:lumMod val="75000"/>
                </a:schemeClr>
              </a:solidFill>
            </a:endParaRPr>
          </a:p>
        </p:txBody>
      </p:sp>
      <p:sp>
        <p:nvSpPr>
          <p:cNvPr id="5" name="Content Placeholder 2">
            <a:extLst>
              <a:ext uri="{FF2B5EF4-FFF2-40B4-BE49-F238E27FC236}">
                <a16:creationId xmlns:a16="http://schemas.microsoft.com/office/drawing/2014/main" id="{A64EB85D-1D77-C24C-8019-2A5317B6CB7A}"/>
              </a:ext>
            </a:extLst>
          </p:cNvPr>
          <p:cNvSpPr>
            <a:spLocks noGrp="1"/>
          </p:cNvSpPr>
          <p:nvPr>
            <p:ph sz="half" idx="1"/>
          </p:nvPr>
        </p:nvSpPr>
        <p:spPr>
          <a:xfrm>
            <a:off x="251520" y="1531068"/>
            <a:ext cx="4032448" cy="4191000"/>
          </a:xfrm>
        </p:spPr>
        <p:txBody>
          <a:bodyPr>
            <a:noAutofit/>
          </a:bodyPr>
          <a:lstStyle/>
          <a:p>
            <a:r>
              <a:rPr lang="cy-GB" sz="2400" dirty="0">
                <a:latin typeface="Arial" panose="020B0604020202020204" pitchFamily="34" charset="0"/>
                <a:cs typeface="Arial" panose="020B0604020202020204" pitchFamily="34" charset="0"/>
              </a:rPr>
              <a:t>Ysgol sy’n Parchu Hawliau</a:t>
            </a:r>
          </a:p>
          <a:p>
            <a:r>
              <a:rPr lang="cy-GB" sz="2400" dirty="0">
                <a:latin typeface="Arial" panose="020B0604020202020204" pitchFamily="34" charset="0"/>
                <a:cs typeface="Arial" panose="020B0604020202020204" pitchFamily="34" charset="0"/>
              </a:rPr>
              <a:t>Ysgol Iach</a:t>
            </a:r>
          </a:p>
          <a:p>
            <a:r>
              <a:rPr lang="cy-GB" sz="2400" dirty="0">
                <a:latin typeface="Arial" panose="020B0604020202020204" pitchFamily="34" charset="0"/>
                <a:cs typeface="Arial" panose="020B0604020202020204" pitchFamily="34" charset="0"/>
              </a:rPr>
              <a:t>Ysgol Eco</a:t>
            </a:r>
          </a:p>
          <a:p>
            <a:r>
              <a:rPr lang="cy-GB" sz="2400" dirty="0">
                <a:latin typeface="Arial" panose="020B0604020202020204" pitchFamily="34" charset="0"/>
                <a:cs typeface="Arial" panose="020B0604020202020204" pitchFamily="34" charset="0"/>
              </a:rPr>
              <a:t>Ysgol Ddigidol</a:t>
            </a:r>
          </a:p>
          <a:p>
            <a:r>
              <a:rPr lang="cy-GB" sz="2400" dirty="0">
                <a:latin typeface="Arial" panose="020B0604020202020204" pitchFamily="34" charset="0"/>
                <a:cs typeface="Arial" panose="020B0604020202020204" pitchFamily="34" charset="0"/>
              </a:rPr>
              <a:t>Ysgol Ryngwladol</a:t>
            </a:r>
          </a:p>
          <a:p>
            <a:r>
              <a:rPr lang="cy-GB" sz="2400" dirty="0">
                <a:latin typeface="Arial" panose="020B0604020202020204" pitchFamily="34" charset="0"/>
                <a:cs typeface="Arial" panose="020B0604020202020204" pitchFamily="34" charset="0"/>
              </a:rPr>
              <a:t>Ysgol Heddwch</a:t>
            </a:r>
          </a:p>
          <a:p>
            <a:r>
              <a:rPr lang="cy-GB" sz="2400" dirty="0">
                <a:latin typeface="Arial" panose="020B0604020202020204" pitchFamily="34" charset="0"/>
                <a:cs typeface="Arial" panose="020B0604020202020204" pitchFamily="34" charset="0"/>
              </a:rPr>
              <a:t>Ysgol Awtistiaeth</a:t>
            </a:r>
          </a:p>
          <a:p>
            <a:r>
              <a:rPr lang="cy-GB" sz="2400" dirty="0">
                <a:latin typeface="Arial" panose="020B0604020202020204" pitchFamily="34" charset="0"/>
                <a:cs typeface="Arial" panose="020B0604020202020204" pitchFamily="34" charset="0"/>
              </a:rPr>
              <a:t>Ysgol Masnach Deg</a:t>
            </a:r>
          </a:p>
          <a:p>
            <a:r>
              <a:rPr lang="cy-GB" sz="2400" dirty="0">
                <a:latin typeface="Arial" panose="020B0604020202020204" pitchFamily="34" charset="0"/>
                <a:cs typeface="Arial" panose="020B0604020202020204" pitchFamily="34" charset="0"/>
              </a:rPr>
              <a:t>Ysgol Gymunedol</a:t>
            </a:r>
          </a:p>
        </p:txBody>
      </p:sp>
      <p:sp>
        <p:nvSpPr>
          <p:cNvPr id="7" name="Content Placeholder 3">
            <a:extLst>
              <a:ext uri="{FF2B5EF4-FFF2-40B4-BE49-F238E27FC236}">
                <a16:creationId xmlns:a16="http://schemas.microsoft.com/office/drawing/2014/main" id="{E80AB931-A8E4-CD31-A5EC-6BB5AE4BF90A}"/>
              </a:ext>
            </a:extLst>
          </p:cNvPr>
          <p:cNvSpPr>
            <a:spLocks noGrp="1"/>
          </p:cNvSpPr>
          <p:nvPr>
            <p:ph sz="half" idx="2"/>
          </p:nvPr>
        </p:nvSpPr>
        <p:spPr>
          <a:xfrm>
            <a:off x="4840291" y="1534651"/>
            <a:ext cx="3886200" cy="4267201"/>
          </a:xfrm>
        </p:spPr>
        <p:txBody>
          <a:bodyPr>
            <a:normAutofit/>
          </a:bodyPr>
          <a:lstStyle/>
          <a:p>
            <a:r>
              <a:rPr lang="en-GB" sz="2400" dirty="0">
                <a:solidFill>
                  <a:schemeClr val="accent6">
                    <a:lumMod val="75000"/>
                  </a:schemeClr>
                </a:solidFill>
                <a:latin typeface="Arial" panose="020B0604020202020204" pitchFamily="34" charset="0"/>
                <a:cs typeface="Arial" panose="020B0604020202020204" pitchFamily="34" charset="0"/>
              </a:rPr>
              <a:t>Rights Respecting School</a:t>
            </a:r>
          </a:p>
          <a:p>
            <a:r>
              <a:rPr lang="en-GB" sz="2400" dirty="0">
                <a:solidFill>
                  <a:schemeClr val="accent6">
                    <a:lumMod val="75000"/>
                  </a:schemeClr>
                </a:solidFill>
                <a:latin typeface="Arial" panose="020B0604020202020204" pitchFamily="34" charset="0"/>
                <a:cs typeface="Arial" panose="020B0604020202020204" pitchFamily="34" charset="0"/>
              </a:rPr>
              <a:t>Healthy School</a:t>
            </a:r>
          </a:p>
          <a:p>
            <a:r>
              <a:rPr lang="en-GB" sz="2400" dirty="0">
                <a:solidFill>
                  <a:schemeClr val="accent6">
                    <a:lumMod val="75000"/>
                  </a:schemeClr>
                </a:solidFill>
                <a:latin typeface="Arial" panose="020B0604020202020204" pitchFamily="34" charset="0"/>
                <a:cs typeface="Arial" panose="020B0604020202020204" pitchFamily="34" charset="0"/>
              </a:rPr>
              <a:t>Eco School</a:t>
            </a:r>
          </a:p>
          <a:p>
            <a:r>
              <a:rPr lang="en-GB" sz="2400" dirty="0">
                <a:solidFill>
                  <a:schemeClr val="accent6">
                    <a:lumMod val="75000"/>
                  </a:schemeClr>
                </a:solidFill>
                <a:latin typeface="Arial" panose="020B0604020202020204" pitchFamily="34" charset="0"/>
                <a:cs typeface="Arial" panose="020B0604020202020204" pitchFamily="34" charset="0"/>
              </a:rPr>
              <a:t>Digital School</a:t>
            </a:r>
          </a:p>
          <a:p>
            <a:r>
              <a:rPr lang="en-GB" sz="2400" dirty="0">
                <a:solidFill>
                  <a:schemeClr val="accent6">
                    <a:lumMod val="75000"/>
                  </a:schemeClr>
                </a:solidFill>
                <a:latin typeface="Arial" panose="020B0604020202020204" pitchFamily="34" charset="0"/>
                <a:cs typeface="Arial" panose="020B0604020202020204" pitchFamily="34" charset="0"/>
              </a:rPr>
              <a:t>International School</a:t>
            </a:r>
          </a:p>
          <a:p>
            <a:r>
              <a:rPr lang="en-GB" sz="2400" dirty="0">
                <a:solidFill>
                  <a:schemeClr val="accent6">
                    <a:lumMod val="75000"/>
                  </a:schemeClr>
                </a:solidFill>
                <a:latin typeface="Arial" panose="020B0604020202020204" pitchFamily="34" charset="0"/>
                <a:cs typeface="Arial" panose="020B0604020202020204" pitchFamily="34" charset="0"/>
              </a:rPr>
              <a:t>Peace School</a:t>
            </a:r>
          </a:p>
          <a:p>
            <a:r>
              <a:rPr lang="en-GB" sz="2400" dirty="0">
                <a:solidFill>
                  <a:schemeClr val="accent6">
                    <a:lumMod val="75000"/>
                  </a:schemeClr>
                </a:solidFill>
                <a:latin typeface="Arial" panose="020B0604020202020204" pitchFamily="34" charset="0"/>
                <a:cs typeface="Arial" panose="020B0604020202020204" pitchFamily="34" charset="0"/>
              </a:rPr>
              <a:t>Autistic School</a:t>
            </a:r>
          </a:p>
          <a:p>
            <a:r>
              <a:rPr lang="en-GB" sz="2400" dirty="0">
                <a:solidFill>
                  <a:schemeClr val="accent6">
                    <a:lumMod val="75000"/>
                  </a:schemeClr>
                </a:solidFill>
                <a:latin typeface="Arial" panose="020B0604020202020204" pitchFamily="34" charset="0"/>
                <a:cs typeface="Arial" panose="020B0604020202020204" pitchFamily="34" charset="0"/>
              </a:rPr>
              <a:t>Fair Trade School</a:t>
            </a:r>
          </a:p>
          <a:p>
            <a:r>
              <a:rPr lang="en-GB" sz="2400" dirty="0">
                <a:solidFill>
                  <a:schemeClr val="accent6">
                    <a:lumMod val="75000"/>
                  </a:schemeClr>
                </a:solidFill>
                <a:latin typeface="Arial" panose="020B0604020202020204" pitchFamily="34" charset="0"/>
                <a:cs typeface="Arial" panose="020B0604020202020204" pitchFamily="34" charset="0"/>
              </a:rPr>
              <a:t>Community School</a:t>
            </a:r>
          </a:p>
          <a:p>
            <a:endParaRPr lang="en-GB" dirty="0"/>
          </a:p>
        </p:txBody>
      </p:sp>
    </p:spTree>
    <p:extLst>
      <p:ext uri="{BB962C8B-B14F-4D97-AF65-F5344CB8AC3E}">
        <p14:creationId xmlns:p14="http://schemas.microsoft.com/office/powerpoint/2010/main" val="403456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E6F604F-0F9F-E9C2-997C-461B3D7BDCC6}"/>
              </a:ext>
            </a:extLst>
          </p:cNvPr>
          <p:cNvSpPr>
            <a:spLocks noGrp="1"/>
          </p:cNvSpPr>
          <p:nvPr>
            <p:ph idx="1"/>
          </p:nvPr>
        </p:nvSpPr>
        <p:spPr>
          <a:xfrm>
            <a:off x="628650" y="1825625"/>
            <a:ext cx="7886700" cy="1747391"/>
          </a:xfrm>
        </p:spPr>
        <p:txBody>
          <a:bodyPr>
            <a:normAutofit/>
          </a:bodyPr>
          <a:lstStyle/>
          <a:p>
            <a:pPr marL="0" indent="0" algn="ctr">
              <a:buNone/>
            </a:pPr>
            <a:r>
              <a:rPr lang="en-GB" sz="4800" dirty="0">
                <a:latin typeface="Arial" panose="020B0604020202020204" pitchFamily="34" charset="0"/>
                <a:cs typeface="Arial" panose="020B0604020202020204" pitchFamily="34" charset="0"/>
              </a:rPr>
              <a:t>Y Gyfraith </a:t>
            </a:r>
            <a:r>
              <a:rPr lang="en-GB" sz="4800" dirty="0" err="1">
                <a:latin typeface="Arial" panose="020B0604020202020204" pitchFamily="34" charset="0"/>
                <a:cs typeface="Arial" panose="020B0604020202020204" pitchFamily="34" charset="0"/>
              </a:rPr>
              <a:t>Cyflogi</a:t>
            </a:r>
            <a:endParaRPr lang="en-GB" sz="4800" dirty="0">
              <a:latin typeface="Arial" panose="020B0604020202020204" pitchFamily="34" charset="0"/>
              <a:cs typeface="Arial" panose="020B0604020202020204" pitchFamily="34" charset="0"/>
            </a:endParaRPr>
          </a:p>
          <a:p>
            <a:pPr marL="0" indent="0" algn="ctr">
              <a:buNone/>
            </a:pPr>
            <a:r>
              <a:rPr lang="en-GB" sz="4800" dirty="0">
                <a:solidFill>
                  <a:schemeClr val="accent6">
                    <a:lumMod val="75000"/>
                  </a:schemeClr>
                </a:solidFill>
                <a:latin typeface="Arial" panose="020B0604020202020204" pitchFamily="34" charset="0"/>
                <a:cs typeface="Arial" panose="020B0604020202020204" pitchFamily="34" charset="0"/>
              </a:rPr>
              <a:t>Employment Law</a:t>
            </a:r>
            <a:endParaRPr lang="en-GB" sz="4800" dirty="0">
              <a:solidFill>
                <a:schemeClr val="accent6">
                  <a:lumMod val="75000"/>
                </a:schemeClr>
              </a:solidFill>
            </a:endParaRPr>
          </a:p>
        </p:txBody>
      </p:sp>
    </p:spTree>
    <p:extLst>
      <p:ext uri="{BB962C8B-B14F-4D97-AF65-F5344CB8AC3E}">
        <p14:creationId xmlns:p14="http://schemas.microsoft.com/office/powerpoint/2010/main" val="17255862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192" y="44620"/>
            <a:ext cx="8229600" cy="1224139"/>
          </a:xfrm>
        </p:spPr>
        <p:txBody>
          <a:bodyPr>
            <a:normAutofit fontScale="90000"/>
          </a:bodyPr>
          <a:lstStyle/>
          <a:p>
            <a:pPr algn="ctr"/>
            <a:br>
              <a:rPr lang="en-GB" altLang="en-US" sz="3200" dirty="0">
                <a:latin typeface="Calibri" pitchFamily="34" charset="0"/>
              </a:rPr>
            </a:br>
            <a:r>
              <a:rPr lang="en-GB" altLang="en-US" sz="5300" dirty="0">
                <a:latin typeface="Arial" panose="020B0604020202020204" pitchFamily="34" charset="0"/>
                <a:cs typeface="Arial" panose="020B0604020202020204" pitchFamily="34" charset="0"/>
              </a:rPr>
              <a:t>Y Gyfraith </a:t>
            </a:r>
            <a:r>
              <a:rPr lang="en-GB" altLang="en-US" sz="5300" dirty="0" err="1">
                <a:latin typeface="Arial" panose="020B0604020202020204" pitchFamily="34" charset="0"/>
                <a:cs typeface="Arial" panose="020B0604020202020204" pitchFamily="34" charset="0"/>
              </a:rPr>
              <a:t>Cyflogi</a:t>
            </a:r>
            <a:br>
              <a:rPr lang="en-GB" altLang="en-US" sz="5300" dirty="0">
                <a:latin typeface="Arial" panose="020B0604020202020204" pitchFamily="34" charset="0"/>
                <a:cs typeface="Arial" panose="020B0604020202020204" pitchFamily="34" charset="0"/>
              </a:rPr>
            </a:br>
            <a:r>
              <a:rPr lang="en-GB" altLang="en-US" sz="5300" dirty="0">
                <a:solidFill>
                  <a:schemeClr val="accent6">
                    <a:lumMod val="75000"/>
                  </a:schemeClr>
                </a:solidFill>
                <a:latin typeface="Arial" panose="020B0604020202020204" pitchFamily="34" charset="0"/>
                <a:cs typeface="Arial" panose="020B0604020202020204" pitchFamily="34" charset="0"/>
              </a:rPr>
              <a:t>Employment Law</a:t>
            </a:r>
            <a:endParaRPr lang="en-GB" sz="5300" dirty="0">
              <a:solidFill>
                <a:schemeClr val="accent6">
                  <a:lumMod val="75000"/>
                </a:schemeClr>
              </a:solidFill>
            </a:endParaRPr>
          </a:p>
        </p:txBody>
      </p:sp>
      <p:sp>
        <p:nvSpPr>
          <p:cNvPr id="6" name="Content Placeholder 2">
            <a:extLst>
              <a:ext uri="{FF2B5EF4-FFF2-40B4-BE49-F238E27FC236}">
                <a16:creationId xmlns:a16="http://schemas.microsoft.com/office/drawing/2014/main" id="{7583D9D1-5100-2751-3489-5F1885831BB5}"/>
              </a:ext>
            </a:extLst>
          </p:cNvPr>
          <p:cNvSpPr>
            <a:spLocks noGrp="1"/>
          </p:cNvSpPr>
          <p:nvPr>
            <p:ph sz="half" idx="1"/>
          </p:nvPr>
        </p:nvSpPr>
        <p:spPr>
          <a:xfrm>
            <a:off x="179512" y="1834614"/>
            <a:ext cx="3886200" cy="4805363"/>
          </a:xfrm>
        </p:spPr>
        <p:txBody>
          <a:bodyPr>
            <a:normAutofit/>
          </a:bodyPr>
          <a:lstStyle/>
          <a:p>
            <a:pPr marL="0" indent="0">
              <a:buNone/>
            </a:pPr>
            <a:r>
              <a:rPr lang="en-GB" altLang="en-US" sz="2400" dirty="0">
                <a:latin typeface="Arial" panose="020B0604020202020204" pitchFamily="34" charset="0"/>
                <a:cs typeface="Arial" panose="020B0604020202020204" pitchFamily="34" charset="0"/>
              </a:rPr>
              <a:t>‘Gall </a:t>
            </a:r>
            <a:r>
              <a:rPr lang="en-GB" altLang="en-US" sz="2400" dirty="0" err="1">
                <a:latin typeface="Arial" panose="020B0604020202020204" pitchFamily="34" charset="0"/>
                <a:cs typeface="Arial" panose="020B0604020202020204" pitchFamily="34" charset="0"/>
              </a:rPr>
              <a:t>arferion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cyflogi</a:t>
            </a:r>
            <a:r>
              <a:rPr lang="en-GB" altLang="en-US" sz="2400" dirty="0">
                <a:latin typeface="Arial" panose="020B0604020202020204" pitchFamily="34" charset="0"/>
                <a:cs typeface="Arial" panose="020B0604020202020204" pitchFamily="34" charset="0"/>
              </a:rPr>
              <a:t> call </a:t>
            </a:r>
            <a:r>
              <a:rPr lang="en-GB" altLang="en-US" sz="2400" dirty="0" err="1">
                <a:latin typeface="Arial" panose="020B0604020202020204" pitchFamily="34" charset="0"/>
                <a:cs typeface="Arial" panose="020B0604020202020204" pitchFamily="34" charset="0"/>
              </a:rPr>
              <a:t>helpu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cwmniau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bach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fod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effeithiol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proffidiol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dyfu</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chreu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mwy</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swyddi</a:t>
            </a:r>
            <a:r>
              <a:rPr lang="en-GB" altLang="en-US" sz="2400" dirty="0">
                <a:latin typeface="Arial" panose="020B0604020202020204" pitchFamily="34" charset="0"/>
                <a:cs typeface="Arial" panose="020B0604020202020204" pitchFamily="34" charset="0"/>
              </a:rPr>
              <a:t>…Mae </a:t>
            </a:r>
            <a:r>
              <a:rPr lang="en-GB" altLang="en-US" sz="2400" dirty="0" err="1">
                <a:latin typeface="Arial" panose="020B0604020202020204" pitchFamily="34" charset="0"/>
                <a:cs typeface="Arial" panose="020B0604020202020204" pitchFamily="34" charset="0"/>
              </a:rPr>
              <a:t>cyflogi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pobl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gostus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cyflogwr</a:t>
            </a:r>
            <a:r>
              <a:rPr lang="en-GB" altLang="en-US" sz="2400" dirty="0">
                <a:latin typeface="Arial" panose="020B0604020202020204" pitchFamily="34" charset="0"/>
                <a:cs typeface="Arial" panose="020B0604020202020204" pitchFamily="34" charset="0"/>
              </a:rPr>
              <a:t> o ran </a:t>
            </a:r>
            <a:r>
              <a:rPr lang="en-GB" altLang="en-US" sz="2400" dirty="0" err="1">
                <a:latin typeface="Arial" panose="020B0604020202020204" pitchFamily="34" charset="0"/>
                <a:cs typeface="Arial" panose="020B0604020202020204" pitchFamily="34" charset="0"/>
              </a:rPr>
              <a:t>amser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arian</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cholli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elw</a:t>
            </a:r>
            <a:r>
              <a:rPr lang="en-GB" altLang="en-US" sz="2400" dirty="0">
                <a:latin typeface="Arial" panose="020B0604020202020204" pitchFamily="34" charset="0"/>
                <a:cs typeface="Arial" panose="020B0604020202020204" pitchFamily="34" charset="0"/>
              </a:rPr>
              <a:t>’ (ACAS).</a:t>
            </a:r>
          </a:p>
          <a:p>
            <a:endParaRPr lang="en-GB" dirty="0"/>
          </a:p>
        </p:txBody>
      </p:sp>
      <p:sp>
        <p:nvSpPr>
          <p:cNvPr id="7" name="Content Placeholder 3">
            <a:extLst>
              <a:ext uri="{FF2B5EF4-FFF2-40B4-BE49-F238E27FC236}">
                <a16:creationId xmlns:a16="http://schemas.microsoft.com/office/drawing/2014/main" id="{4EF2AE2D-2F77-82A8-BE70-58BF1D220EA0}"/>
              </a:ext>
            </a:extLst>
          </p:cNvPr>
          <p:cNvSpPr txBox="1">
            <a:spLocks/>
          </p:cNvSpPr>
          <p:nvPr/>
        </p:nvSpPr>
        <p:spPr>
          <a:xfrm>
            <a:off x="4644008" y="1834817"/>
            <a:ext cx="3886200" cy="4648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altLang="en-US" sz="2400" dirty="0">
                <a:solidFill>
                  <a:schemeClr val="accent6">
                    <a:lumMod val="75000"/>
                  </a:schemeClr>
                </a:solidFill>
                <a:latin typeface="Arial" panose="020B0604020202020204" pitchFamily="34" charset="0"/>
                <a:cs typeface="Arial" panose="020B0604020202020204" pitchFamily="34" charset="0"/>
              </a:rPr>
              <a:t>‘Sensible employment practices can help small firms to be more effective, more profitable, to grow and create more jobs…..Employing people can, if handled badly, cost the employer time, money or lost profitability’ (ACAS).</a:t>
            </a:r>
          </a:p>
          <a:p>
            <a:endParaRPr lang="en-GB" dirty="0"/>
          </a:p>
        </p:txBody>
      </p:sp>
    </p:spTree>
    <p:extLst>
      <p:ext uri="{BB962C8B-B14F-4D97-AF65-F5344CB8AC3E}">
        <p14:creationId xmlns:p14="http://schemas.microsoft.com/office/powerpoint/2010/main" val="3917116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AE82D-9669-CB20-D24A-0BCE215610DD}"/>
              </a:ext>
            </a:extLst>
          </p:cNvPr>
          <p:cNvSpPr txBox="1"/>
          <p:nvPr/>
        </p:nvSpPr>
        <p:spPr>
          <a:xfrm>
            <a:off x="71500" y="188640"/>
            <a:ext cx="9001000" cy="1569660"/>
          </a:xfrm>
          <a:prstGeom prst="rect">
            <a:avLst/>
          </a:prstGeom>
          <a:noFill/>
        </p:spPr>
        <p:txBody>
          <a:bodyPr wrap="square">
            <a:spAutoFit/>
          </a:bodyPr>
          <a:lstStyle/>
          <a:p>
            <a:pPr algn="ctr"/>
            <a:r>
              <a:rPr lang="en-GB" altLang="en-US" sz="4800" dirty="0">
                <a:latin typeface="Arial" panose="020B0604020202020204" pitchFamily="34" charset="0"/>
                <a:cs typeface="Arial" panose="020B0604020202020204" pitchFamily="34" charset="0"/>
              </a:rPr>
              <a:t>Hawliau </a:t>
            </a:r>
            <a:r>
              <a:rPr lang="en-GB" altLang="en-US" sz="4800" dirty="0" err="1">
                <a:latin typeface="Arial" panose="020B0604020202020204" pitchFamily="34" charset="0"/>
                <a:cs typeface="Arial" panose="020B0604020202020204" pitchFamily="34" charset="0"/>
              </a:rPr>
              <a:t>statudol</a:t>
            </a:r>
            <a:r>
              <a:rPr lang="en-GB" altLang="en-US" sz="4800" dirty="0">
                <a:latin typeface="Arial" panose="020B0604020202020204" pitchFamily="34" charset="0"/>
                <a:cs typeface="Arial" panose="020B0604020202020204" pitchFamily="34" charset="0"/>
              </a:rPr>
              <a:t> – </a:t>
            </a:r>
            <a:r>
              <a:rPr lang="en-GB" altLang="en-US" sz="4800" dirty="0" err="1">
                <a:latin typeface="Arial" panose="020B0604020202020204" pitchFamily="34" charset="0"/>
                <a:cs typeface="Arial" panose="020B0604020202020204" pitchFamily="34" charset="0"/>
              </a:rPr>
              <a:t>rhestr</a:t>
            </a:r>
            <a:r>
              <a:rPr lang="en-GB" altLang="en-US" sz="4800" dirty="0">
                <a:latin typeface="Arial" panose="020B0604020202020204" pitchFamily="34" charset="0"/>
                <a:cs typeface="Arial" panose="020B0604020202020204" pitchFamily="34" charset="0"/>
              </a:rPr>
              <a:t> hir</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Statutory rights – a long list</a:t>
            </a:r>
            <a:endParaRPr lang="en-GB" sz="4800" dirty="0">
              <a:solidFill>
                <a:schemeClr val="accent6">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A8CCBAD6-1D61-0787-6479-012F1D84D4DA}"/>
              </a:ext>
            </a:extLst>
          </p:cNvPr>
          <p:cNvSpPr txBox="1">
            <a:spLocks/>
          </p:cNvSpPr>
          <p:nvPr/>
        </p:nvSpPr>
        <p:spPr>
          <a:xfrm>
            <a:off x="323528" y="1731187"/>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Font typeface="Arial" panose="020B0604020202020204" pitchFamily="34" charset="0"/>
              <a:buNone/>
            </a:pPr>
            <a:r>
              <a:rPr lang="en-GB" altLang="en-US" b="1">
                <a:latin typeface="Arial" panose="020B0604020202020204" pitchFamily="34" charset="0"/>
                <a:cs typeface="Arial" panose="020B0604020202020204" pitchFamily="34" charset="0"/>
              </a:rPr>
              <a:t>Yn cynnwys yr hawl</a:t>
            </a:r>
            <a:r>
              <a:rPr lang="en-GB" altLang="en-US">
                <a:latin typeface="Arial" panose="020B0604020202020204" pitchFamily="34" charset="0"/>
                <a:cs typeface="Arial" panose="020B0604020202020204" pitchFamily="34" charset="0"/>
              </a:rPr>
              <a:t>:</a:t>
            </a:r>
          </a:p>
          <a:p>
            <a:r>
              <a:rPr lang="en-GB" altLang="en-US">
                <a:latin typeface="Arial" panose="020B0604020202020204" pitchFamily="34" charset="0"/>
                <a:cs typeface="Arial" panose="020B0604020202020204" pitchFamily="34" charset="0"/>
              </a:rPr>
              <a:t>i beidio a chael eich anffafrio;</a:t>
            </a:r>
          </a:p>
          <a:p>
            <a:r>
              <a:rPr lang="en-GB" altLang="en-US">
                <a:latin typeface="Arial" panose="020B0604020202020204" pitchFamily="34" charset="0"/>
                <a:cs typeface="Arial" panose="020B0604020202020204" pitchFamily="34" charset="0"/>
              </a:rPr>
              <a:t>i gyflog gyfartal;</a:t>
            </a:r>
          </a:p>
          <a:p>
            <a:r>
              <a:rPr lang="en-GB" altLang="en-US">
                <a:latin typeface="Arial" panose="020B0604020202020204" pitchFamily="34" charset="0"/>
                <a:cs typeface="Arial" panose="020B0604020202020204" pitchFamily="34" charset="0"/>
              </a:rPr>
              <a:t>gwyliau;</a:t>
            </a:r>
          </a:p>
          <a:p>
            <a:r>
              <a:rPr lang="en-GB" altLang="en-US">
                <a:latin typeface="Arial" panose="020B0604020202020204" pitchFamily="34" charset="0"/>
                <a:cs typeface="Arial" panose="020B0604020202020204" pitchFamily="34" charset="0"/>
              </a:rPr>
              <a:t>i beidio a chael eich diswyddo’n annheg;</a:t>
            </a:r>
          </a:p>
          <a:p>
            <a:r>
              <a:rPr lang="en-GB" altLang="en-US">
                <a:latin typeface="Arial" panose="020B0604020202020204" pitchFamily="34" charset="0"/>
                <a:cs typeface="Arial" panose="020B0604020202020204" pitchFamily="34" charset="0"/>
              </a:rPr>
              <a:t>i ddatganiad cyflog fesul eitem;</a:t>
            </a:r>
          </a:p>
          <a:p>
            <a:r>
              <a:rPr lang="en-GB" altLang="en-US">
                <a:latin typeface="Arial" panose="020B0604020202020204" pitchFamily="34" charset="0"/>
                <a:cs typeface="Arial" panose="020B0604020202020204" pitchFamily="34" charset="0"/>
              </a:rPr>
              <a:t>i fudd – daliadau mamolaeth a chyfnod mamolaeth.</a:t>
            </a:r>
          </a:p>
          <a:p>
            <a:pPr marL="0" indent="0">
              <a:buFont typeface="Arial" panose="020B0604020202020204" pitchFamily="34" charset="0"/>
              <a:buNone/>
            </a:pPr>
            <a:r>
              <a:rPr lang="en-GB">
                <a:latin typeface="Arial" panose="020B0604020202020204" pitchFamily="34" charset="0"/>
                <a:cs typeface="Arial" panose="020B0604020202020204" pitchFamily="34" charset="0"/>
              </a:rPr>
              <a:t>Beth arall? Gwnewch rhestr.</a:t>
            </a:r>
            <a:endParaRPr lang="en-GB" dirty="0">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F1142570-7F36-F364-FECB-E8234116C3A0}"/>
              </a:ext>
            </a:extLst>
          </p:cNvPr>
          <p:cNvSpPr txBox="1">
            <a:spLocks/>
          </p:cNvSpPr>
          <p:nvPr/>
        </p:nvSpPr>
        <p:spPr>
          <a:xfrm>
            <a:off x="4934274" y="1758705"/>
            <a:ext cx="3886200" cy="3795711"/>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Font typeface="Arial" panose="020B0604020202020204" pitchFamily="34" charset="0"/>
              <a:buNone/>
            </a:pPr>
            <a:r>
              <a:rPr lang="en-GB" altLang="en-US" b="1" dirty="0">
                <a:solidFill>
                  <a:schemeClr val="accent6">
                    <a:lumMod val="75000"/>
                  </a:schemeClr>
                </a:solidFill>
                <a:latin typeface="Arial" panose="020B0604020202020204" pitchFamily="34" charset="0"/>
                <a:cs typeface="Arial" panose="020B0604020202020204" pitchFamily="34" charset="0"/>
              </a:rPr>
              <a:t>Including the right</a:t>
            </a:r>
            <a:r>
              <a:rPr lang="en-GB" altLang="en-US" dirty="0">
                <a:solidFill>
                  <a:schemeClr val="accent6">
                    <a:lumMod val="75000"/>
                  </a:schemeClr>
                </a:solidFill>
                <a:latin typeface="Arial" panose="020B0604020202020204" pitchFamily="34" charset="0"/>
                <a:cs typeface="Arial" panose="020B0604020202020204" pitchFamily="34" charset="0"/>
              </a:rPr>
              <a:t>:</a:t>
            </a:r>
          </a:p>
          <a:p>
            <a:r>
              <a:rPr lang="en-GB" altLang="en-US" dirty="0">
                <a:solidFill>
                  <a:schemeClr val="accent6">
                    <a:lumMod val="75000"/>
                  </a:schemeClr>
                </a:solidFill>
                <a:latin typeface="Arial" panose="020B0604020202020204" pitchFamily="34" charset="0"/>
                <a:cs typeface="Arial" panose="020B0604020202020204" pitchFamily="34" charset="0"/>
              </a:rPr>
              <a:t>not to be discriminated against;</a:t>
            </a:r>
          </a:p>
          <a:p>
            <a:r>
              <a:rPr lang="en-GB" altLang="en-US" dirty="0">
                <a:solidFill>
                  <a:schemeClr val="accent6">
                    <a:lumMod val="75000"/>
                  </a:schemeClr>
                </a:solidFill>
                <a:latin typeface="Arial" panose="020B0604020202020204" pitchFamily="34" charset="0"/>
                <a:cs typeface="Arial" panose="020B0604020202020204" pitchFamily="34" charset="0"/>
              </a:rPr>
              <a:t>to equal pay;</a:t>
            </a:r>
          </a:p>
          <a:p>
            <a:r>
              <a:rPr lang="en-GB" altLang="en-US" dirty="0">
                <a:solidFill>
                  <a:schemeClr val="accent6">
                    <a:lumMod val="75000"/>
                  </a:schemeClr>
                </a:solidFill>
                <a:latin typeface="Arial" panose="020B0604020202020204" pitchFamily="34" charset="0"/>
                <a:cs typeface="Arial" panose="020B0604020202020204" pitchFamily="34" charset="0"/>
              </a:rPr>
              <a:t>holidays</a:t>
            </a:r>
          </a:p>
          <a:p>
            <a:r>
              <a:rPr lang="en-GB" altLang="en-US" dirty="0">
                <a:solidFill>
                  <a:schemeClr val="accent6">
                    <a:lumMod val="75000"/>
                  </a:schemeClr>
                </a:solidFill>
                <a:latin typeface="Arial" panose="020B0604020202020204" pitchFamily="34" charset="0"/>
                <a:cs typeface="Arial" panose="020B0604020202020204" pitchFamily="34" charset="0"/>
              </a:rPr>
              <a:t>not to be unfairly dismissed;</a:t>
            </a:r>
          </a:p>
          <a:p>
            <a:r>
              <a:rPr lang="en-GB" altLang="en-US" dirty="0">
                <a:solidFill>
                  <a:schemeClr val="accent6">
                    <a:lumMod val="75000"/>
                  </a:schemeClr>
                </a:solidFill>
                <a:latin typeface="Arial" panose="020B0604020202020204" pitchFamily="34" charset="0"/>
                <a:cs typeface="Arial" panose="020B0604020202020204" pitchFamily="34" charset="0"/>
              </a:rPr>
              <a:t>to an itemised pay statement;</a:t>
            </a:r>
          </a:p>
          <a:p>
            <a:r>
              <a:rPr lang="en-GB" altLang="en-US" dirty="0">
                <a:solidFill>
                  <a:schemeClr val="accent6">
                    <a:lumMod val="75000"/>
                  </a:schemeClr>
                </a:solidFill>
                <a:latin typeface="Arial" panose="020B0604020202020204" pitchFamily="34" charset="0"/>
                <a:cs typeface="Arial" panose="020B0604020202020204" pitchFamily="34" charset="0"/>
              </a:rPr>
              <a:t>to maternity benefits and leave.</a:t>
            </a:r>
          </a:p>
          <a:p>
            <a:endParaRPr lang="en-GB" altLang="en-US" dirty="0">
              <a:solidFill>
                <a:schemeClr val="accent6">
                  <a:lumMod val="75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What else? Make a list.</a:t>
            </a:r>
          </a:p>
          <a:p>
            <a:endParaRPr lang="en-GB" dirty="0"/>
          </a:p>
        </p:txBody>
      </p:sp>
    </p:spTree>
    <p:extLst>
      <p:ext uri="{BB962C8B-B14F-4D97-AF65-F5344CB8AC3E}">
        <p14:creationId xmlns:p14="http://schemas.microsoft.com/office/powerpoint/2010/main" val="22197886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dirty="0">
                <a:latin typeface="Arial" panose="020B0604020202020204" pitchFamily="34" charset="0"/>
                <a:cs typeface="Arial" panose="020B0604020202020204" pitchFamily="34" charset="0"/>
              </a:rPr>
              <a:t>Gofynion </a:t>
            </a:r>
            <a:r>
              <a:rPr lang="en-GB" altLang="en-US" sz="4800" dirty="0" err="1">
                <a:latin typeface="Arial" panose="020B0604020202020204" pitchFamily="34" charset="0"/>
                <a:cs typeface="Arial" panose="020B0604020202020204" pitchFamily="34" charset="0"/>
              </a:rPr>
              <a:t>Statudol</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Statutory Requirements</a:t>
            </a:r>
            <a:endParaRPr lang="en-GB" sz="4800" dirty="0">
              <a:solidFill>
                <a:schemeClr val="accent6">
                  <a:lumMod val="75000"/>
                </a:schemeClr>
              </a:solidFill>
            </a:endParaRPr>
          </a:p>
        </p:txBody>
      </p:sp>
      <p:sp>
        <p:nvSpPr>
          <p:cNvPr id="6" name="Content Placeholder 2">
            <a:extLst>
              <a:ext uri="{FF2B5EF4-FFF2-40B4-BE49-F238E27FC236}">
                <a16:creationId xmlns:a16="http://schemas.microsoft.com/office/drawing/2014/main" id="{1A972EF3-17FA-7A53-1B20-0A6352E55E8C}"/>
              </a:ext>
            </a:extLst>
          </p:cNvPr>
          <p:cNvSpPr>
            <a:spLocks noGrp="1"/>
          </p:cNvSpPr>
          <p:nvPr>
            <p:ph sz="half" idx="1"/>
          </p:nvPr>
        </p:nvSpPr>
        <p:spPr>
          <a:xfrm>
            <a:off x="251520" y="1844824"/>
            <a:ext cx="4038600" cy="4171603"/>
          </a:xfrm>
        </p:spPr>
        <p:txBody>
          <a:bodyPr>
            <a:normAutofit/>
          </a:bodyPr>
          <a:lstStyle/>
          <a:p>
            <a:r>
              <a:rPr lang="cy-GB" altLang="en-US" dirty="0">
                <a:latin typeface="Arial" panose="020B0604020202020204" pitchFamily="34" charset="0"/>
                <a:cs typeface="Arial" panose="020B0604020202020204" pitchFamily="34" charset="0"/>
              </a:rPr>
              <a:t>Cadwch ffeil o ddeddfwriaeth berthnasol, gan sicrhau eich bod yn ychwanegu deddfau newydd/wedi’u diweddaru.</a:t>
            </a:r>
          </a:p>
          <a:p>
            <a:r>
              <a:rPr lang="cy-GB" altLang="en-US" dirty="0">
                <a:latin typeface="Arial" panose="020B0604020202020204" pitchFamily="34" charset="0"/>
                <a:cs typeface="Arial" panose="020B0604020202020204" pitchFamily="34" charset="0"/>
              </a:rPr>
              <a:t>Gwnewch yn </a:t>
            </a:r>
            <a:r>
              <a:rPr lang="cy-GB" altLang="en-US" dirty="0" err="1">
                <a:latin typeface="Arial" panose="020B0604020202020204" pitchFamily="34" charset="0"/>
                <a:cs typeface="Arial" panose="020B0604020202020204" pitchFamily="34" charset="0"/>
              </a:rPr>
              <a:t>siwr</a:t>
            </a:r>
            <a:r>
              <a:rPr lang="cy-GB" altLang="en-US" dirty="0">
                <a:latin typeface="Arial" panose="020B0604020202020204" pitchFamily="34" charset="0"/>
                <a:cs typeface="Arial" panose="020B0604020202020204" pitchFamily="34" charset="0"/>
              </a:rPr>
              <a:t> eich bod yn gwybod sut i gysylltu ag arbenigwyr sy’n gallu rhoi cyngor.</a:t>
            </a:r>
          </a:p>
          <a:p>
            <a:r>
              <a:rPr lang="cy-GB" altLang="en-US" dirty="0">
                <a:latin typeface="Arial" panose="020B0604020202020204" pitchFamily="34" charset="0"/>
                <a:cs typeface="Arial" panose="020B0604020202020204" pitchFamily="34" charset="0"/>
              </a:rPr>
              <a:t>Gofynion cofrestru</a:t>
            </a:r>
          </a:p>
          <a:p>
            <a:r>
              <a:rPr lang="cy-GB" altLang="en-US" dirty="0">
                <a:latin typeface="Arial" panose="020B0604020202020204" pitchFamily="34" charset="0"/>
                <a:cs typeface="Arial" panose="020B0604020202020204" pitchFamily="34" charset="0"/>
              </a:rPr>
              <a:t>Tystysgrifau yn cael eu harddangos.</a:t>
            </a:r>
          </a:p>
          <a:p>
            <a:endParaRPr lang="en-GB" dirty="0"/>
          </a:p>
        </p:txBody>
      </p:sp>
      <p:sp>
        <p:nvSpPr>
          <p:cNvPr id="7" name="Content Placeholder 3">
            <a:extLst>
              <a:ext uri="{FF2B5EF4-FFF2-40B4-BE49-F238E27FC236}">
                <a16:creationId xmlns:a16="http://schemas.microsoft.com/office/drawing/2014/main" id="{7AF93D1D-46BD-D875-DAC9-4926646F3959}"/>
              </a:ext>
            </a:extLst>
          </p:cNvPr>
          <p:cNvSpPr txBox="1">
            <a:spLocks/>
          </p:cNvSpPr>
          <p:nvPr/>
        </p:nvSpPr>
        <p:spPr>
          <a:xfrm>
            <a:off x="4788024" y="1844824"/>
            <a:ext cx="4038600" cy="417160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dirty="0">
                <a:solidFill>
                  <a:schemeClr val="accent6">
                    <a:lumMod val="75000"/>
                  </a:schemeClr>
                </a:solidFill>
                <a:latin typeface="Arial" panose="020B0604020202020204" pitchFamily="34" charset="0"/>
                <a:cs typeface="Arial" panose="020B0604020202020204" pitchFamily="34" charset="0"/>
              </a:rPr>
              <a:t>Keep a file of relevant legislation, ensuring that new/updated laws are added. </a:t>
            </a:r>
          </a:p>
          <a:p>
            <a:r>
              <a:rPr lang="en-GB" altLang="en-US" dirty="0">
                <a:solidFill>
                  <a:schemeClr val="accent6">
                    <a:lumMod val="75000"/>
                  </a:schemeClr>
                </a:solidFill>
                <a:latin typeface="Arial" panose="020B0604020202020204" pitchFamily="34" charset="0"/>
                <a:cs typeface="Arial" panose="020B0604020202020204" pitchFamily="34" charset="0"/>
              </a:rPr>
              <a:t>Ensure you know contact details of experts who can advise of any issues relevant to your type of setting.</a:t>
            </a:r>
          </a:p>
          <a:p>
            <a:r>
              <a:rPr lang="en-GB" altLang="en-US" dirty="0">
                <a:solidFill>
                  <a:schemeClr val="accent6">
                    <a:lumMod val="75000"/>
                  </a:schemeClr>
                </a:solidFill>
                <a:latin typeface="Arial" panose="020B0604020202020204" pitchFamily="34" charset="0"/>
                <a:cs typeface="Arial" panose="020B0604020202020204" pitchFamily="34" charset="0"/>
              </a:rPr>
              <a:t>Registration requirements</a:t>
            </a:r>
          </a:p>
          <a:p>
            <a:r>
              <a:rPr lang="en-GB" altLang="en-US" dirty="0">
                <a:solidFill>
                  <a:schemeClr val="accent6">
                    <a:lumMod val="75000"/>
                  </a:schemeClr>
                </a:solidFill>
                <a:latin typeface="Arial" panose="020B0604020202020204" pitchFamily="34" charset="0"/>
                <a:cs typeface="Arial" panose="020B0604020202020204" pitchFamily="34" charset="0"/>
              </a:rPr>
              <a:t>Certificates are displayed</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4796902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Arial" panose="020B0604020202020204" pitchFamily="34" charset="0"/>
                <a:cs typeface="Arial" panose="020B0604020202020204" pitchFamily="34" charset="0"/>
              </a:rPr>
              <a:t>ACAS</a:t>
            </a:r>
            <a:endParaRPr lang="en-GB" sz="4800" dirty="0"/>
          </a:p>
        </p:txBody>
      </p:sp>
      <p:sp>
        <p:nvSpPr>
          <p:cNvPr id="3" name="Content Placeholder 2">
            <a:extLst>
              <a:ext uri="{FF2B5EF4-FFF2-40B4-BE49-F238E27FC236}">
                <a16:creationId xmlns:a16="http://schemas.microsoft.com/office/drawing/2014/main" id="{0B282FFA-3E09-6733-FDD4-F342AD881D4A}"/>
              </a:ext>
            </a:extLst>
          </p:cNvPr>
          <p:cNvSpPr>
            <a:spLocks noGrp="1"/>
          </p:cNvSpPr>
          <p:nvPr>
            <p:ph idx="1"/>
          </p:nvPr>
        </p:nvSpPr>
        <p:spPr>
          <a:xfrm>
            <a:off x="107504" y="1484784"/>
            <a:ext cx="3888432" cy="4351338"/>
          </a:xfrm>
        </p:spPr>
        <p:txBody>
          <a:bodyPr/>
          <a:lstStyle/>
          <a:p>
            <a:r>
              <a:rPr lang="en-GB" dirty="0">
                <a:latin typeface="Arial" panose="020B0604020202020204" pitchFamily="34" charset="0"/>
                <a:cs typeface="Arial" panose="020B0604020202020204" pitchFamily="34" charset="0"/>
              </a:rPr>
              <a:t>Cyngor </a:t>
            </a:r>
            <a:r>
              <a:rPr lang="en-GB" dirty="0" err="1">
                <a:latin typeface="Arial" panose="020B0604020202020204" pitchFamily="34" charset="0"/>
                <a:cs typeface="Arial" panose="020B0604020202020204" pitchFamily="34" charset="0"/>
              </a:rPr>
              <a:t>cyfreithiol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AM DDIM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cyflogi</a:t>
            </a:r>
            <a:endParaRPr lang="en-GB" dirty="0">
              <a:latin typeface="Arial" panose="020B0604020202020204" pitchFamily="34" charset="0"/>
              <a:cs typeface="Arial" panose="020B0604020202020204" pitchFamily="34" charset="0"/>
            </a:endParaRPr>
          </a:p>
          <a:p>
            <a:r>
              <a:rPr lang="en-GB" b="0" i="0" dirty="0">
                <a:solidFill>
                  <a:srgbClr val="202124"/>
                </a:solidFill>
                <a:effectLst/>
                <a:latin typeface="Arial" panose="020B0604020202020204" pitchFamily="34" charset="0"/>
                <a:cs typeface="Arial" panose="020B0604020202020204" pitchFamily="34" charset="0"/>
              </a:rPr>
              <a:t>0300 123 1100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https://www.acas.org.uk/</a:t>
            </a:r>
            <a:endParaRPr lang="en-GB" dirty="0">
              <a:latin typeface="Arial" panose="020B0604020202020204" pitchFamily="34" charset="0"/>
              <a:cs typeface="Arial" panose="020B0604020202020204" pitchFamily="34" charset="0"/>
            </a:endParaRPr>
          </a:p>
          <a:p>
            <a:endParaRPr lang="en-GB" dirty="0"/>
          </a:p>
        </p:txBody>
      </p:sp>
      <p:sp>
        <p:nvSpPr>
          <p:cNvPr id="5" name="Content Placeholder 2">
            <a:extLst>
              <a:ext uri="{FF2B5EF4-FFF2-40B4-BE49-F238E27FC236}">
                <a16:creationId xmlns:a16="http://schemas.microsoft.com/office/drawing/2014/main" id="{32E33F4D-300D-5BBE-5116-F6FE1744E67C}"/>
              </a:ext>
            </a:extLst>
          </p:cNvPr>
          <p:cNvSpPr txBox="1">
            <a:spLocks/>
          </p:cNvSpPr>
          <p:nvPr/>
        </p:nvSpPr>
        <p:spPr>
          <a:xfrm>
            <a:off x="5580112" y="1510815"/>
            <a:ext cx="331236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FREE legal advice to employers and employees</a:t>
            </a:r>
          </a:p>
          <a:p>
            <a:r>
              <a:rPr lang="en-GB" b="0" i="0" dirty="0">
                <a:solidFill>
                  <a:srgbClr val="202124"/>
                </a:solidFill>
                <a:effectLst/>
                <a:latin typeface="Arial" panose="020B0604020202020204" pitchFamily="34" charset="0"/>
                <a:cs typeface="Arial" panose="020B0604020202020204" pitchFamily="34" charset="0"/>
              </a:rPr>
              <a:t>0300 123 1100</a:t>
            </a:r>
          </a:p>
          <a:p>
            <a:r>
              <a:rPr lang="en-GB" dirty="0">
                <a:latin typeface="Arial" panose="020B0604020202020204" pitchFamily="34" charset="0"/>
                <a:cs typeface="Arial" panose="020B0604020202020204" pitchFamily="34" charset="0"/>
                <a:hlinkClick r:id="rId3"/>
              </a:rPr>
              <a:t>https://www.acas.org.uk/</a:t>
            </a:r>
            <a:endParaRPr lang="en-GB" dirty="0">
              <a:latin typeface="Arial" panose="020B0604020202020204" pitchFamily="34" charset="0"/>
              <a:cs typeface="Arial" panose="020B0604020202020204" pitchFamily="34" charset="0"/>
            </a:endParaRPr>
          </a:p>
          <a:p>
            <a:endParaRPr lang="en-GB" dirty="0"/>
          </a:p>
        </p:txBody>
      </p:sp>
      <p:pic>
        <p:nvPicPr>
          <p:cNvPr id="3074" name="Picture 2" descr="Coronavirus: advice for employers and employees via ACAS - South East  Employers">
            <a:extLst>
              <a:ext uri="{FF2B5EF4-FFF2-40B4-BE49-F238E27FC236}">
                <a16:creationId xmlns:a16="http://schemas.microsoft.com/office/drawing/2014/main" id="{733DCBC5-F35D-4783-1A93-602035F7A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3356992"/>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2411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415"/>
            <a:ext cx="7886700" cy="1325563"/>
          </a:xfrm>
        </p:spPr>
        <p:txBody>
          <a:bodyPr>
            <a:noAutofit/>
          </a:bodyPr>
          <a:lstStyle/>
          <a:p>
            <a:pPr algn="ctr"/>
            <a:r>
              <a:rPr lang="cy-GB" altLang="en-US" sz="4800" dirty="0">
                <a:latin typeface="Arial" panose="020B0604020202020204" pitchFamily="34" charset="0"/>
                <a:cs typeface="Arial" panose="020B0604020202020204" pitchFamily="34" charset="0"/>
              </a:rPr>
              <a:t>Cytundebau swyddi</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Employment contracts</a:t>
            </a:r>
            <a:endParaRPr lang="en-GB" sz="4800" dirty="0">
              <a:solidFill>
                <a:schemeClr val="accent6">
                  <a:lumMod val="75000"/>
                </a:schemeClr>
              </a:solidFill>
            </a:endParaRPr>
          </a:p>
        </p:txBody>
      </p:sp>
      <p:sp>
        <p:nvSpPr>
          <p:cNvPr id="6" name="Content Placeholder 2">
            <a:extLst>
              <a:ext uri="{FF2B5EF4-FFF2-40B4-BE49-F238E27FC236}">
                <a16:creationId xmlns:a16="http://schemas.microsoft.com/office/drawing/2014/main" id="{07660591-7CA5-D42A-D357-A4D632E86C35}"/>
              </a:ext>
            </a:extLst>
          </p:cNvPr>
          <p:cNvSpPr>
            <a:spLocks noGrp="1"/>
          </p:cNvSpPr>
          <p:nvPr>
            <p:ph sz="half" idx="1"/>
          </p:nvPr>
        </p:nvSpPr>
        <p:spPr>
          <a:xfrm>
            <a:off x="179512" y="1556792"/>
            <a:ext cx="3886200" cy="3965575"/>
          </a:xfrm>
        </p:spPr>
        <p:txBody>
          <a:bodyPr>
            <a:normAutofit fontScale="92500" lnSpcReduction="20000"/>
          </a:bodyPr>
          <a:lstStyle/>
          <a:p>
            <a:r>
              <a:rPr lang="cy-GB" altLang="en-US" sz="3000" dirty="0">
                <a:latin typeface="Arial" panose="020B0604020202020204" pitchFamily="34" charset="0"/>
                <a:cs typeface="Arial" panose="020B0604020202020204" pitchFamily="34" charset="0"/>
              </a:rPr>
              <a:t>Dogfen gyfreithlon </a:t>
            </a:r>
          </a:p>
          <a:p>
            <a:r>
              <a:rPr lang="cy-GB" altLang="en-US" sz="3000" dirty="0">
                <a:latin typeface="Arial" panose="020B0604020202020204" pitchFamily="34" charset="0"/>
                <a:cs typeface="Arial" panose="020B0604020202020204" pitchFamily="34" charset="0"/>
              </a:rPr>
              <a:t>Termau cyflogaeth</a:t>
            </a:r>
          </a:p>
          <a:p>
            <a:r>
              <a:rPr lang="cy-GB" altLang="en-US" sz="3000" dirty="0">
                <a:latin typeface="Arial" panose="020B0604020202020204" pitchFamily="34" charset="0"/>
                <a:cs typeface="Arial" panose="020B0604020202020204" pitchFamily="34" charset="0"/>
              </a:rPr>
              <a:t>Gradd/cyflog y swydd</a:t>
            </a:r>
          </a:p>
          <a:p>
            <a:r>
              <a:rPr lang="cy-GB" altLang="en-US" sz="3000" dirty="0">
                <a:latin typeface="Arial" panose="020B0604020202020204" pitchFamily="34" charset="0"/>
                <a:cs typeface="Arial" panose="020B0604020202020204" pitchFamily="34" charset="0"/>
              </a:rPr>
              <a:t>Gwyliau</a:t>
            </a:r>
          </a:p>
          <a:p>
            <a:r>
              <a:rPr lang="cy-GB" altLang="en-US" sz="3000" dirty="0">
                <a:latin typeface="Arial" panose="020B0604020202020204" pitchFamily="34" charset="0"/>
                <a:cs typeface="Arial" panose="020B0604020202020204" pitchFamily="34" charset="0"/>
              </a:rPr>
              <a:t>Polisi salwch</a:t>
            </a:r>
          </a:p>
          <a:p>
            <a:r>
              <a:rPr lang="cy-GB" altLang="en-US" sz="3000" dirty="0">
                <a:latin typeface="Arial" panose="020B0604020202020204" pitchFamily="34" charset="0"/>
                <a:cs typeface="Arial" panose="020B0604020202020204" pitchFamily="34" charset="0"/>
              </a:rPr>
              <a:t>Trefniadau disgyblu a chwyn</a:t>
            </a:r>
          </a:p>
          <a:p>
            <a:r>
              <a:rPr lang="cy-GB" altLang="en-US" sz="3000" dirty="0">
                <a:latin typeface="Arial" panose="020B0604020202020204" pitchFamily="34" charset="0"/>
                <a:cs typeface="Arial" panose="020B0604020202020204" pitchFamily="34" charset="0"/>
              </a:rPr>
              <a:t>Disgrifiad swydd</a:t>
            </a:r>
          </a:p>
          <a:p>
            <a:r>
              <a:rPr lang="cy-GB" altLang="en-US" sz="3000" dirty="0">
                <a:latin typeface="Arial" panose="020B0604020202020204" pitchFamily="34" charset="0"/>
                <a:cs typeface="Arial" panose="020B0604020202020204" pitchFamily="34" charset="0"/>
              </a:rPr>
              <a:t>Cytundebau byr a hir dymor</a:t>
            </a:r>
          </a:p>
          <a:p>
            <a:pPr marL="0" indent="0">
              <a:buNone/>
            </a:pPr>
            <a:endParaRPr lang="en-GB" dirty="0"/>
          </a:p>
        </p:txBody>
      </p:sp>
      <p:sp>
        <p:nvSpPr>
          <p:cNvPr id="7" name="Content Placeholder 3">
            <a:extLst>
              <a:ext uri="{FF2B5EF4-FFF2-40B4-BE49-F238E27FC236}">
                <a16:creationId xmlns:a16="http://schemas.microsoft.com/office/drawing/2014/main" id="{155236C7-C124-5B6B-3C2E-64939306A129}"/>
              </a:ext>
            </a:extLst>
          </p:cNvPr>
          <p:cNvSpPr txBox="1">
            <a:spLocks/>
          </p:cNvSpPr>
          <p:nvPr/>
        </p:nvSpPr>
        <p:spPr>
          <a:xfrm>
            <a:off x="4609728" y="1556792"/>
            <a:ext cx="4534272" cy="4351338"/>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6">
                    <a:lumMod val="75000"/>
                  </a:schemeClr>
                </a:solidFill>
                <a:latin typeface="Arial" panose="020B0604020202020204" pitchFamily="34" charset="0"/>
                <a:cs typeface="Arial" panose="020B0604020202020204" pitchFamily="34" charset="0"/>
              </a:rPr>
              <a:t>Legal Document</a:t>
            </a:r>
          </a:p>
          <a:p>
            <a:r>
              <a:rPr lang="en-GB" altLang="en-US" sz="2800" dirty="0">
                <a:solidFill>
                  <a:schemeClr val="accent6">
                    <a:lumMod val="75000"/>
                  </a:schemeClr>
                </a:solidFill>
                <a:latin typeface="Arial" panose="020B0604020202020204" pitchFamily="34" charset="0"/>
                <a:cs typeface="Arial" panose="020B0604020202020204" pitchFamily="34" charset="0"/>
              </a:rPr>
              <a:t>Terms of employment</a:t>
            </a:r>
          </a:p>
          <a:p>
            <a:r>
              <a:rPr lang="en-GB" altLang="en-US" sz="2800" dirty="0">
                <a:solidFill>
                  <a:schemeClr val="accent6">
                    <a:lumMod val="75000"/>
                  </a:schemeClr>
                </a:solidFill>
                <a:latin typeface="Arial" panose="020B0604020202020204" pitchFamily="34" charset="0"/>
                <a:cs typeface="Arial" panose="020B0604020202020204" pitchFamily="34" charset="0"/>
              </a:rPr>
              <a:t>Rate of pay</a:t>
            </a:r>
          </a:p>
          <a:p>
            <a:r>
              <a:rPr lang="en-GB" altLang="en-US" sz="2800" dirty="0">
                <a:solidFill>
                  <a:schemeClr val="accent6">
                    <a:lumMod val="75000"/>
                  </a:schemeClr>
                </a:solidFill>
                <a:latin typeface="Arial" panose="020B0604020202020204" pitchFamily="34" charset="0"/>
                <a:cs typeface="Arial" panose="020B0604020202020204" pitchFamily="34" charset="0"/>
              </a:rPr>
              <a:t>Annual Leave</a:t>
            </a:r>
          </a:p>
          <a:p>
            <a:r>
              <a:rPr lang="en-GB" altLang="en-US" sz="2800" dirty="0">
                <a:solidFill>
                  <a:schemeClr val="accent6">
                    <a:lumMod val="75000"/>
                  </a:schemeClr>
                </a:solidFill>
                <a:latin typeface="Arial" panose="020B0604020202020204" pitchFamily="34" charset="0"/>
                <a:cs typeface="Arial" panose="020B0604020202020204" pitchFamily="34" charset="0"/>
              </a:rPr>
              <a:t>Sickness Policy</a:t>
            </a:r>
          </a:p>
          <a:p>
            <a:r>
              <a:rPr lang="en-GB" altLang="en-US" sz="2800" dirty="0">
                <a:solidFill>
                  <a:schemeClr val="accent6">
                    <a:lumMod val="75000"/>
                  </a:schemeClr>
                </a:solidFill>
                <a:latin typeface="Arial" panose="020B0604020202020204" pitchFamily="34" charset="0"/>
                <a:cs typeface="Arial" panose="020B0604020202020204" pitchFamily="34" charset="0"/>
              </a:rPr>
              <a:t>Disciplinary and grievance procedures</a:t>
            </a:r>
          </a:p>
          <a:p>
            <a:r>
              <a:rPr lang="en-GB" altLang="en-US" sz="2800" dirty="0">
                <a:solidFill>
                  <a:schemeClr val="accent6">
                    <a:lumMod val="75000"/>
                  </a:schemeClr>
                </a:solidFill>
                <a:latin typeface="Arial" panose="020B0604020202020204" pitchFamily="34" charset="0"/>
                <a:cs typeface="Arial" panose="020B0604020202020204" pitchFamily="34" charset="0"/>
              </a:rPr>
              <a:t>Job description</a:t>
            </a:r>
          </a:p>
          <a:p>
            <a:r>
              <a:rPr lang="en-GB" altLang="en-US" sz="2800" dirty="0">
                <a:solidFill>
                  <a:schemeClr val="accent6">
                    <a:lumMod val="75000"/>
                  </a:schemeClr>
                </a:solidFill>
                <a:latin typeface="Arial" panose="020B0604020202020204" pitchFamily="34" charset="0"/>
                <a:cs typeface="Arial" panose="020B0604020202020204" pitchFamily="34" charset="0"/>
              </a:rPr>
              <a:t>Short term/long term contracts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826295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687"/>
            <a:ext cx="7886700" cy="1325563"/>
          </a:xfrm>
        </p:spPr>
        <p:txBody>
          <a:bodyPr>
            <a:noAutofit/>
          </a:bodyPr>
          <a:lstStyle/>
          <a:p>
            <a:pPr algn="ctr"/>
            <a:r>
              <a:rPr lang="en-GB" altLang="en-US" sz="4800" dirty="0">
                <a:latin typeface="Arial" panose="020B0604020202020204" pitchFamily="34" charset="0"/>
                <a:cs typeface="Arial" panose="020B0604020202020204" pitchFamily="34" charset="0"/>
              </a:rPr>
              <a:t>Cyfweliadau</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Interviews</a:t>
            </a:r>
            <a:endParaRPr lang="en-GB" sz="4800" dirty="0">
              <a:solidFill>
                <a:schemeClr val="accent6">
                  <a:lumMod val="75000"/>
                </a:schemeClr>
              </a:solidFill>
            </a:endParaRPr>
          </a:p>
        </p:txBody>
      </p:sp>
      <p:sp>
        <p:nvSpPr>
          <p:cNvPr id="3" name="Content Placeholder 2"/>
          <p:cNvSpPr>
            <a:spLocks noGrp="1"/>
          </p:cNvSpPr>
          <p:nvPr>
            <p:ph idx="1"/>
          </p:nvPr>
        </p:nvSpPr>
        <p:spPr>
          <a:xfrm>
            <a:off x="179512" y="1486930"/>
            <a:ext cx="4572000" cy="4351338"/>
          </a:xfrm>
        </p:spPr>
        <p:txBody>
          <a:bodyPr>
            <a:noAutofit/>
          </a:bodyPr>
          <a:lstStyle/>
          <a:p>
            <a:r>
              <a:rPr lang="cy-GB" altLang="en-US" sz="2200" dirty="0">
                <a:latin typeface="Arial" panose="020B0604020202020204" pitchFamily="34" charset="0"/>
                <a:cs typeface="Arial" panose="020B0604020202020204" pitchFamily="34" charset="0"/>
              </a:rPr>
              <a:t>Mae angen eu cynllunio</a:t>
            </a:r>
          </a:p>
          <a:p>
            <a:r>
              <a:rPr lang="cy-GB" altLang="en-US" sz="2200" dirty="0">
                <a:latin typeface="Arial" panose="020B0604020202020204" pitchFamily="34" charset="0"/>
                <a:cs typeface="Arial" panose="020B0604020202020204" pitchFamily="34" charset="0"/>
              </a:rPr>
              <a:t>Mae angen gwneud yr ymgeisydd deimlo’n gartrefol – dechreuwch gyda chwestiwn syml </a:t>
            </a:r>
          </a:p>
          <a:p>
            <a:r>
              <a:rPr lang="cy-GB" altLang="en-US" sz="2200" dirty="0">
                <a:latin typeface="Arial" panose="020B0604020202020204" pitchFamily="34" charset="0"/>
                <a:cs typeface="Arial" panose="020B0604020202020204" pitchFamily="34" charset="0"/>
              </a:rPr>
              <a:t>Paratowch gwestiynau’n ofalus – rhai penagored – er mwyn iddynt hwy allu ymhelaethu</a:t>
            </a:r>
          </a:p>
          <a:p>
            <a:r>
              <a:rPr lang="cy-GB" altLang="en-US" sz="2200" dirty="0">
                <a:latin typeface="Arial" panose="020B0604020202020204" pitchFamily="34" charset="0"/>
                <a:cs typeface="Arial" panose="020B0604020202020204" pitchFamily="34" charset="0"/>
              </a:rPr>
              <a:t>Ysgrifennu geirda – angen gofal – gall cyn-weithiwr ddwyn achos yn erbyn cyflogwr am enllib neu ddifenwi cymeriad trwy lys sifil os ydynt yn ystyried bod geirda’n anghywir</a:t>
            </a:r>
            <a:endParaRPr lang="en-GB" sz="2200" dirty="0"/>
          </a:p>
        </p:txBody>
      </p:sp>
      <p:sp>
        <p:nvSpPr>
          <p:cNvPr id="5" name="Content Placeholder 2">
            <a:extLst>
              <a:ext uri="{FF2B5EF4-FFF2-40B4-BE49-F238E27FC236}">
                <a16:creationId xmlns:a16="http://schemas.microsoft.com/office/drawing/2014/main" id="{3BD76D75-5DE3-D8DF-2AE0-D9970065C7F1}"/>
              </a:ext>
            </a:extLst>
          </p:cNvPr>
          <p:cNvSpPr txBox="1">
            <a:spLocks/>
          </p:cNvSpPr>
          <p:nvPr/>
        </p:nvSpPr>
        <p:spPr>
          <a:xfrm>
            <a:off x="4499992" y="1309876"/>
            <a:ext cx="424847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TextBox 6">
            <a:extLst>
              <a:ext uri="{FF2B5EF4-FFF2-40B4-BE49-F238E27FC236}">
                <a16:creationId xmlns:a16="http://schemas.microsoft.com/office/drawing/2014/main" id="{2D16EC61-3450-C2B9-222C-B40077FAA927}"/>
              </a:ext>
            </a:extLst>
          </p:cNvPr>
          <p:cNvSpPr txBox="1"/>
          <p:nvPr/>
        </p:nvSpPr>
        <p:spPr>
          <a:xfrm>
            <a:off x="4932040" y="1486930"/>
            <a:ext cx="4324401" cy="3884140"/>
          </a:xfrm>
          <a:prstGeom prst="rect">
            <a:avLst/>
          </a:prstGeom>
          <a:noFill/>
        </p:spPr>
        <p:txBody>
          <a:bodyPr wrap="square">
            <a:spAutoFit/>
          </a:bodyPr>
          <a:lstStyle/>
          <a:p>
            <a:pPr marL="342900" indent="-342900">
              <a:lnSpc>
                <a:spcPct val="80000"/>
              </a:lnSpc>
              <a:buFont typeface="Arial" panose="020B0604020202020204" pitchFamily="34" charset="0"/>
              <a:buChar char="•"/>
            </a:pPr>
            <a:r>
              <a:rPr lang="en-GB" altLang="en-US" sz="2200" dirty="0">
                <a:solidFill>
                  <a:schemeClr val="accent6">
                    <a:lumMod val="75000"/>
                  </a:schemeClr>
                </a:solidFill>
                <a:latin typeface="Arial" panose="020B0604020202020204" pitchFamily="34" charset="0"/>
                <a:cs typeface="Arial" panose="020B0604020202020204" pitchFamily="34" charset="0"/>
              </a:rPr>
              <a:t>Need to be planned</a:t>
            </a:r>
          </a:p>
          <a:p>
            <a:pPr marL="342900" indent="-342900">
              <a:lnSpc>
                <a:spcPct val="80000"/>
              </a:lnSpc>
              <a:buFont typeface="Arial" panose="020B0604020202020204" pitchFamily="34" charset="0"/>
              <a:buChar char="•"/>
            </a:pPr>
            <a:r>
              <a:rPr lang="en-GB" altLang="en-US" sz="2200" dirty="0">
                <a:solidFill>
                  <a:schemeClr val="accent6">
                    <a:lumMod val="75000"/>
                  </a:schemeClr>
                </a:solidFill>
                <a:latin typeface="Arial" panose="020B0604020202020204" pitchFamily="34" charset="0"/>
                <a:cs typeface="Arial" panose="020B0604020202020204" pitchFamily="34" charset="0"/>
              </a:rPr>
              <a:t>Need to put applicant at ease – start with a simple question</a:t>
            </a:r>
          </a:p>
          <a:p>
            <a:pPr marL="342900" indent="-342900">
              <a:lnSpc>
                <a:spcPct val="80000"/>
              </a:lnSpc>
              <a:buFont typeface="Arial" panose="020B0604020202020204" pitchFamily="34" charset="0"/>
              <a:buChar char="•"/>
            </a:pPr>
            <a:r>
              <a:rPr lang="en-GB" altLang="en-US" sz="2200" dirty="0">
                <a:solidFill>
                  <a:schemeClr val="accent6">
                    <a:lumMod val="75000"/>
                  </a:schemeClr>
                </a:solidFill>
                <a:latin typeface="Arial" panose="020B0604020202020204" pitchFamily="34" charset="0"/>
                <a:cs typeface="Arial" panose="020B0604020202020204" pitchFamily="34" charset="0"/>
              </a:rPr>
              <a:t>Compose carefully – open ended - to allow them to elaborate. </a:t>
            </a:r>
          </a:p>
          <a:p>
            <a:pPr marL="342900" indent="-342900">
              <a:lnSpc>
                <a:spcPct val="80000"/>
              </a:lnSpc>
              <a:buFont typeface="Arial" panose="020B0604020202020204" pitchFamily="34" charset="0"/>
              <a:buChar char="•"/>
            </a:pPr>
            <a:r>
              <a:rPr lang="en-GB" altLang="en-US" sz="2200" dirty="0">
                <a:solidFill>
                  <a:schemeClr val="accent6">
                    <a:lumMod val="75000"/>
                  </a:schemeClr>
                </a:solidFill>
                <a:latin typeface="Arial" panose="020B0604020202020204" pitchFamily="34" charset="0"/>
                <a:cs typeface="Arial" panose="020B0604020202020204" pitchFamily="34" charset="0"/>
              </a:rPr>
              <a:t>Writing references – care needed - an ex- employee could bring an action against their employer for libel or defamation of character through a civil court if they consider a reference to be inaccurate</a:t>
            </a:r>
          </a:p>
        </p:txBody>
      </p:sp>
    </p:spTree>
    <p:extLst>
      <p:ext uri="{BB962C8B-B14F-4D97-AF65-F5344CB8AC3E}">
        <p14:creationId xmlns:p14="http://schemas.microsoft.com/office/powerpoint/2010/main" val="24432576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latin typeface="Arial" panose="020B0604020202020204" pitchFamily="34" charset="0"/>
                <a:cs typeface="Arial" panose="020B0604020202020204" pitchFamily="34" charset="0"/>
              </a:rPr>
              <a:t>Gweithdrefnau </a:t>
            </a:r>
            <a:r>
              <a:rPr lang="en-GB" sz="4800" dirty="0" err="1">
                <a:latin typeface="Arial" panose="020B0604020202020204" pitchFamily="34" charset="0"/>
                <a:cs typeface="Arial" panose="020B0604020202020204" pitchFamily="34" charset="0"/>
              </a:rPr>
              <a:t>Statudol</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Statutory processes</a:t>
            </a:r>
            <a:endParaRPr lang="en-GB" sz="4800" dirty="0">
              <a:solidFill>
                <a:schemeClr val="accent6">
                  <a:lumMod val="75000"/>
                </a:schemeClr>
              </a:solidFill>
            </a:endParaRPr>
          </a:p>
        </p:txBody>
      </p:sp>
      <p:sp>
        <p:nvSpPr>
          <p:cNvPr id="6" name="Content Placeholder 2">
            <a:extLst>
              <a:ext uri="{FF2B5EF4-FFF2-40B4-BE49-F238E27FC236}">
                <a16:creationId xmlns:a16="http://schemas.microsoft.com/office/drawing/2014/main" id="{2AE81F77-D15D-3DB1-E244-6A26F0E7D594}"/>
              </a:ext>
            </a:extLst>
          </p:cNvPr>
          <p:cNvSpPr>
            <a:spLocks noGrp="1"/>
          </p:cNvSpPr>
          <p:nvPr>
            <p:ph sz="half" idx="1"/>
          </p:nvPr>
        </p:nvSpPr>
        <p:spPr>
          <a:xfrm>
            <a:off x="899592" y="2060848"/>
            <a:ext cx="2791222" cy="4351338"/>
          </a:xfrm>
        </p:spPr>
        <p:txBody>
          <a:bodyPr>
            <a:normAutofit/>
          </a:bodyPr>
          <a:lstStyle/>
          <a:p>
            <a:r>
              <a:rPr lang="cy-GB" sz="2800" dirty="0">
                <a:latin typeface="Arial" panose="020B0604020202020204" pitchFamily="34" charset="0"/>
                <a:cs typeface="Arial" panose="020B0604020202020204" pitchFamily="34" charset="0"/>
              </a:rPr>
              <a:t>Anwytho</a:t>
            </a:r>
          </a:p>
          <a:p>
            <a:r>
              <a:rPr lang="cy-GB" sz="2800" dirty="0">
                <a:latin typeface="Arial" panose="020B0604020202020204" pitchFamily="34" charset="0"/>
                <a:cs typeface="Arial" panose="020B0604020202020204" pitchFamily="34" charset="0"/>
              </a:rPr>
              <a:t>Mentora</a:t>
            </a:r>
          </a:p>
          <a:p>
            <a:r>
              <a:rPr lang="cy-GB" sz="2800" dirty="0">
                <a:latin typeface="Arial" panose="020B0604020202020204" pitchFamily="34" charset="0"/>
                <a:cs typeface="Arial" panose="020B0604020202020204" pitchFamily="34" charset="0"/>
              </a:rPr>
              <a:t>Hyfforddiant</a:t>
            </a:r>
          </a:p>
          <a:p>
            <a:r>
              <a:rPr lang="cy-GB" sz="2800" dirty="0">
                <a:latin typeface="Arial" panose="020B0604020202020204" pitchFamily="34" charset="0"/>
                <a:cs typeface="Arial" panose="020B0604020202020204" pitchFamily="34" charset="0"/>
              </a:rPr>
              <a:t>DPP</a:t>
            </a:r>
          </a:p>
          <a:p>
            <a:r>
              <a:rPr lang="cy-GB" sz="2800" dirty="0">
                <a:latin typeface="Arial" panose="020B0604020202020204" pitchFamily="34" charset="0"/>
                <a:cs typeface="Arial" panose="020B0604020202020204" pitchFamily="34" charset="0"/>
              </a:rPr>
              <a:t>Goruchwylio</a:t>
            </a:r>
          </a:p>
          <a:p>
            <a:r>
              <a:rPr lang="cy-GB" sz="2800" dirty="0">
                <a:latin typeface="Arial" panose="020B0604020202020204" pitchFamily="34" charset="0"/>
                <a:cs typeface="Arial" panose="020B0604020202020204" pitchFamily="34" charset="0"/>
              </a:rPr>
              <a:t>Arfarniadau</a:t>
            </a:r>
          </a:p>
        </p:txBody>
      </p:sp>
      <p:sp>
        <p:nvSpPr>
          <p:cNvPr id="7" name="Content Placeholder 3">
            <a:extLst>
              <a:ext uri="{FF2B5EF4-FFF2-40B4-BE49-F238E27FC236}">
                <a16:creationId xmlns:a16="http://schemas.microsoft.com/office/drawing/2014/main" id="{1A428B58-7874-074F-15A8-FD8AC6621664}"/>
              </a:ext>
            </a:extLst>
          </p:cNvPr>
          <p:cNvSpPr txBox="1">
            <a:spLocks/>
          </p:cNvSpPr>
          <p:nvPr/>
        </p:nvSpPr>
        <p:spPr>
          <a:xfrm>
            <a:off x="5148064" y="2060848"/>
            <a:ext cx="3886200" cy="4351338"/>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6">
                    <a:lumMod val="75000"/>
                  </a:schemeClr>
                </a:solidFill>
                <a:latin typeface="Arial" panose="020B0604020202020204" pitchFamily="34" charset="0"/>
                <a:cs typeface="Arial" panose="020B0604020202020204" pitchFamily="34" charset="0"/>
              </a:rPr>
              <a:t>Induction</a:t>
            </a:r>
          </a:p>
          <a:p>
            <a:r>
              <a:rPr lang="en-GB" sz="2800" dirty="0">
                <a:solidFill>
                  <a:schemeClr val="accent6">
                    <a:lumMod val="75000"/>
                  </a:schemeClr>
                </a:solidFill>
                <a:latin typeface="Arial" panose="020B0604020202020204" pitchFamily="34" charset="0"/>
                <a:cs typeface="Arial" panose="020B0604020202020204" pitchFamily="34" charset="0"/>
              </a:rPr>
              <a:t>Mentoring</a:t>
            </a:r>
          </a:p>
          <a:p>
            <a:r>
              <a:rPr lang="en-GB" sz="2800" dirty="0">
                <a:solidFill>
                  <a:schemeClr val="accent6">
                    <a:lumMod val="75000"/>
                  </a:schemeClr>
                </a:solidFill>
                <a:latin typeface="Arial" panose="020B0604020202020204" pitchFamily="34" charset="0"/>
                <a:cs typeface="Arial" panose="020B0604020202020204" pitchFamily="34" charset="0"/>
              </a:rPr>
              <a:t>Training</a:t>
            </a:r>
          </a:p>
          <a:p>
            <a:r>
              <a:rPr lang="en-GB" sz="2800" dirty="0">
                <a:solidFill>
                  <a:schemeClr val="accent6">
                    <a:lumMod val="75000"/>
                  </a:schemeClr>
                </a:solidFill>
                <a:latin typeface="Arial" panose="020B0604020202020204" pitchFamily="34" charset="0"/>
                <a:cs typeface="Arial" panose="020B0604020202020204" pitchFamily="34" charset="0"/>
              </a:rPr>
              <a:t>CPD</a:t>
            </a:r>
          </a:p>
          <a:p>
            <a:r>
              <a:rPr lang="en-GB" sz="2800" dirty="0">
                <a:solidFill>
                  <a:schemeClr val="accent6">
                    <a:lumMod val="75000"/>
                  </a:schemeClr>
                </a:solidFill>
                <a:latin typeface="Arial" panose="020B0604020202020204" pitchFamily="34" charset="0"/>
                <a:cs typeface="Arial" panose="020B0604020202020204" pitchFamily="34" charset="0"/>
              </a:rPr>
              <a:t>Supervision</a:t>
            </a:r>
          </a:p>
          <a:p>
            <a:r>
              <a:rPr lang="en-GB" sz="2800" dirty="0">
                <a:solidFill>
                  <a:schemeClr val="accent6">
                    <a:lumMod val="75000"/>
                  </a:schemeClr>
                </a:solidFill>
                <a:latin typeface="Arial" panose="020B0604020202020204" pitchFamily="34" charset="0"/>
                <a:cs typeface="Arial" panose="020B0604020202020204" pitchFamily="34" charset="0"/>
              </a:rPr>
              <a:t>Appraisals</a:t>
            </a:r>
          </a:p>
        </p:txBody>
      </p:sp>
    </p:spTree>
    <p:extLst>
      <p:ext uri="{BB962C8B-B14F-4D97-AF65-F5344CB8AC3E}">
        <p14:creationId xmlns:p14="http://schemas.microsoft.com/office/powerpoint/2010/main" val="4754737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624"/>
            <a:ext cx="7886700" cy="1325563"/>
          </a:xfrm>
        </p:spPr>
        <p:txBody>
          <a:bodyPr>
            <a:noAutofit/>
          </a:bodyPr>
          <a:lstStyle/>
          <a:p>
            <a:pPr algn="ctr"/>
            <a:r>
              <a:rPr lang="en-GB" altLang="en-US" sz="4800" dirty="0">
                <a:latin typeface="Arial" panose="020B0604020202020204" pitchFamily="34" charset="0"/>
                <a:cs typeface="Arial" panose="020B0604020202020204" pitchFamily="34" charset="0"/>
              </a:rPr>
              <a:t>Ystyriwch </a:t>
            </a:r>
            <a:r>
              <a:rPr lang="en-GB" altLang="en-US" sz="4800" dirty="0" err="1">
                <a:latin typeface="Arial" panose="020B0604020202020204" pitchFamily="34" charset="0"/>
                <a:cs typeface="Arial" panose="020B0604020202020204" pitchFamily="34" charset="0"/>
              </a:rPr>
              <a:t>darllen</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pellach</a:t>
            </a:r>
            <a:r>
              <a:rPr lang="en-GB" altLang="en-US" sz="4800" dirty="0">
                <a:latin typeface="Arial" panose="020B0604020202020204" pitchFamily="34" charset="0"/>
                <a:cs typeface="Arial" panose="020B0604020202020204" pitchFamily="34" charset="0"/>
              </a:rPr>
              <a:t>…                 </a:t>
            </a:r>
            <a:r>
              <a:rPr lang="en-GB" altLang="en-US" sz="4800" dirty="0">
                <a:solidFill>
                  <a:schemeClr val="accent6">
                    <a:lumMod val="75000"/>
                  </a:schemeClr>
                </a:solidFill>
                <a:latin typeface="Arial" panose="020B0604020202020204" pitchFamily="34" charset="0"/>
                <a:cs typeface="Arial" panose="020B0604020202020204" pitchFamily="34" charset="0"/>
              </a:rPr>
              <a:t>Consider further reading…</a:t>
            </a:r>
            <a:endParaRPr lang="en-GB" sz="4800" dirty="0">
              <a:solidFill>
                <a:schemeClr val="accent6">
                  <a:lumMod val="75000"/>
                </a:schemeClr>
              </a:solidFill>
            </a:endParaRPr>
          </a:p>
        </p:txBody>
      </p:sp>
      <p:sp>
        <p:nvSpPr>
          <p:cNvPr id="4" name="Content Placeholder 2">
            <a:extLst>
              <a:ext uri="{FF2B5EF4-FFF2-40B4-BE49-F238E27FC236}">
                <a16:creationId xmlns:a16="http://schemas.microsoft.com/office/drawing/2014/main" id="{B944713A-6FB2-40C9-85F8-B7AC3B3C71F4}"/>
              </a:ext>
            </a:extLst>
          </p:cNvPr>
          <p:cNvSpPr txBox="1">
            <a:spLocks/>
          </p:cNvSpPr>
          <p:nvPr/>
        </p:nvSpPr>
        <p:spPr>
          <a:xfrm>
            <a:off x="474240" y="1609531"/>
            <a:ext cx="382676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p:txBody>
      </p:sp>
      <p:sp>
        <p:nvSpPr>
          <p:cNvPr id="6" name="Content Placeholder 2">
            <a:extLst>
              <a:ext uri="{FF2B5EF4-FFF2-40B4-BE49-F238E27FC236}">
                <a16:creationId xmlns:a16="http://schemas.microsoft.com/office/drawing/2014/main" id="{12DA4475-9904-7834-6732-78986E023F39}"/>
              </a:ext>
            </a:extLst>
          </p:cNvPr>
          <p:cNvSpPr>
            <a:spLocks noGrp="1"/>
          </p:cNvSpPr>
          <p:nvPr>
            <p:ph sz="half" idx="1"/>
          </p:nvPr>
        </p:nvSpPr>
        <p:spPr>
          <a:xfrm>
            <a:off x="107504" y="1609531"/>
            <a:ext cx="4038600" cy="4248473"/>
          </a:xfrm>
        </p:spPr>
        <p:txBody>
          <a:bodyPr>
            <a:normAutofit/>
          </a:bodyPr>
          <a:lstStyle/>
          <a:p>
            <a:pPr>
              <a:defRPr/>
            </a:pPr>
            <a:r>
              <a:rPr lang="en-GB" sz="2400" dirty="0">
                <a:latin typeface="Arial" panose="020B0604020202020204" pitchFamily="34" charset="0"/>
                <a:cs typeface="Arial" panose="020B0604020202020204" pitchFamily="34" charset="0"/>
              </a:rPr>
              <a:t>Safonau </a:t>
            </a:r>
            <a:r>
              <a:rPr lang="en-GB" sz="2400" dirty="0" err="1">
                <a:latin typeface="Arial" panose="020B0604020202020204" pitchFamily="34" charset="0"/>
                <a:cs typeface="Arial" panose="020B0604020202020204" pitchFamily="34" charset="0"/>
              </a:rPr>
              <a:t>Gofynnol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Genedlaethol</a:t>
            </a:r>
            <a:endParaRPr lang="en-GB" sz="2400" dirty="0">
              <a:latin typeface="Arial" panose="020B0604020202020204" pitchFamily="34" charset="0"/>
              <a:cs typeface="Arial" panose="020B0604020202020204" pitchFamily="34" charset="0"/>
            </a:endParaRPr>
          </a:p>
          <a:p>
            <a:pPr>
              <a:defRPr/>
            </a:pPr>
            <a:r>
              <a:rPr lang="en-GB" sz="2400" dirty="0" err="1">
                <a:latin typeface="Arial" panose="020B0604020202020204" pitchFamily="34" charset="0"/>
                <a:cs typeface="Arial" panose="020B0604020202020204" pitchFamily="34" charset="0"/>
              </a:rPr>
              <a:t>Fframwaith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Estyn</a:t>
            </a:r>
            <a:endParaRPr lang="en-GB" sz="2400" dirty="0">
              <a:latin typeface="Arial" panose="020B0604020202020204" pitchFamily="34" charset="0"/>
              <a:cs typeface="Arial" panose="020B0604020202020204" pitchFamily="34" charset="0"/>
            </a:endParaRPr>
          </a:p>
          <a:p>
            <a:pPr>
              <a:defRPr/>
            </a:pPr>
            <a:r>
              <a:rPr lang="en-GB" sz="2400" dirty="0" err="1">
                <a:latin typeface="Arial" panose="020B0604020202020204" pitchFamily="34" charset="0"/>
                <a:cs typeface="Arial" panose="020B0604020202020204" pitchFamily="34" charset="0"/>
              </a:rPr>
              <a:t>Gwasanaeth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Deuluoedd</a:t>
            </a:r>
            <a:r>
              <a:rPr lang="en-GB" sz="2400" dirty="0">
                <a:latin typeface="Arial" panose="020B0604020202020204" pitchFamily="34" charset="0"/>
                <a:cs typeface="Arial" panose="020B0604020202020204" pitchFamily="34" charset="0"/>
              </a:rPr>
              <a:t> (FIS)</a:t>
            </a:r>
          </a:p>
          <a:p>
            <a:pPr>
              <a:defRPr/>
            </a:pPr>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Iechyd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Gweithle</a:t>
            </a:r>
            <a:r>
              <a:rPr lang="en-GB" sz="2400" dirty="0">
                <a:latin typeface="Arial" panose="020B0604020202020204" pitchFamily="34" charset="0"/>
                <a:cs typeface="Arial" panose="020B0604020202020204" pitchFamily="34" charset="0"/>
              </a:rPr>
              <a:t> 1974</a:t>
            </a:r>
          </a:p>
          <a:p>
            <a:pPr>
              <a:defRPr/>
            </a:pPr>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Cydraddoldeb</a:t>
            </a:r>
            <a:r>
              <a:rPr lang="en-GB" sz="2400" dirty="0">
                <a:latin typeface="Arial" panose="020B0604020202020204" pitchFamily="34" charset="0"/>
                <a:cs typeface="Arial" panose="020B0604020202020204" pitchFamily="34" charset="0"/>
              </a:rPr>
              <a:t> 2010</a:t>
            </a:r>
          </a:p>
          <a:p>
            <a:pPr>
              <a:defRPr/>
            </a:pPr>
            <a:r>
              <a:rPr lang="en-GB" sz="2400" dirty="0" err="1">
                <a:latin typeface="Arial" panose="020B0604020202020204" pitchFamily="34" charset="0"/>
                <a:cs typeface="Arial" panose="020B0604020202020204" pitchFamily="34" charset="0"/>
              </a:rPr>
              <a:t>Iechyd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Amgylchedd</a:t>
            </a:r>
            <a:endParaRPr lang="en-GB" sz="2400" dirty="0">
              <a:latin typeface="Arial" panose="020B0604020202020204" pitchFamily="34" charset="0"/>
              <a:cs typeface="Arial" panose="020B0604020202020204" pitchFamily="34" charset="0"/>
            </a:endParaRPr>
          </a:p>
          <a:p>
            <a:endParaRPr lang="en-GB" dirty="0"/>
          </a:p>
        </p:txBody>
      </p:sp>
      <p:sp>
        <p:nvSpPr>
          <p:cNvPr id="7" name="Content Placeholder 3">
            <a:extLst>
              <a:ext uri="{FF2B5EF4-FFF2-40B4-BE49-F238E27FC236}">
                <a16:creationId xmlns:a16="http://schemas.microsoft.com/office/drawing/2014/main" id="{812E7D0A-F3E2-7168-C027-805BD05B49CA}"/>
              </a:ext>
            </a:extLst>
          </p:cNvPr>
          <p:cNvSpPr txBox="1">
            <a:spLocks/>
          </p:cNvSpPr>
          <p:nvPr/>
        </p:nvSpPr>
        <p:spPr>
          <a:xfrm>
            <a:off x="4842994" y="1609531"/>
            <a:ext cx="3977478" cy="424847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National Minimum Standards</a:t>
            </a:r>
          </a:p>
          <a:p>
            <a:r>
              <a:rPr lang="en-GB" altLang="en-US" sz="2400" dirty="0">
                <a:solidFill>
                  <a:schemeClr val="accent6">
                    <a:lumMod val="75000"/>
                  </a:schemeClr>
                </a:solidFill>
                <a:latin typeface="Arial" panose="020B0604020202020204" pitchFamily="34" charset="0"/>
                <a:cs typeface="Arial" panose="020B0604020202020204" pitchFamily="34" charset="0"/>
              </a:rPr>
              <a:t>Estyn Framework</a:t>
            </a:r>
          </a:p>
          <a:p>
            <a:r>
              <a:rPr lang="en-GB" altLang="en-US" sz="2400" dirty="0">
                <a:solidFill>
                  <a:schemeClr val="accent6">
                    <a:lumMod val="75000"/>
                  </a:schemeClr>
                </a:solidFill>
                <a:latin typeface="Arial" panose="020B0604020202020204" pitchFamily="34" charset="0"/>
                <a:cs typeface="Arial" panose="020B0604020202020204" pitchFamily="34" charset="0"/>
              </a:rPr>
              <a:t>Family Information Service</a:t>
            </a:r>
          </a:p>
          <a:p>
            <a:r>
              <a:rPr lang="en-GB" altLang="en-US" sz="2400" dirty="0">
                <a:solidFill>
                  <a:schemeClr val="accent6">
                    <a:lumMod val="75000"/>
                  </a:schemeClr>
                </a:solidFill>
                <a:latin typeface="Arial" panose="020B0604020202020204" pitchFamily="34" charset="0"/>
                <a:cs typeface="Arial" panose="020B0604020202020204" pitchFamily="34" charset="0"/>
              </a:rPr>
              <a:t>Health and Safety at Work Act 1974</a:t>
            </a:r>
          </a:p>
          <a:p>
            <a:r>
              <a:rPr lang="en-GB" altLang="en-US" sz="2400" dirty="0">
                <a:solidFill>
                  <a:schemeClr val="accent6">
                    <a:lumMod val="75000"/>
                  </a:schemeClr>
                </a:solidFill>
                <a:latin typeface="Arial" panose="020B0604020202020204" pitchFamily="34" charset="0"/>
                <a:cs typeface="Arial" panose="020B0604020202020204" pitchFamily="34" charset="0"/>
              </a:rPr>
              <a:t>The Equality Act 2010</a:t>
            </a:r>
          </a:p>
          <a:p>
            <a:r>
              <a:rPr lang="en-GB" altLang="en-US" sz="2400" dirty="0">
                <a:solidFill>
                  <a:schemeClr val="accent6">
                    <a:lumMod val="75000"/>
                  </a:schemeClr>
                </a:solidFill>
                <a:latin typeface="Arial" panose="020B0604020202020204" pitchFamily="34" charset="0"/>
                <a:cs typeface="Arial" panose="020B0604020202020204" pitchFamily="34" charset="0"/>
              </a:rPr>
              <a:t>Environmental Health </a:t>
            </a:r>
          </a:p>
          <a:p>
            <a:endParaRPr lang="en-GB" dirty="0"/>
          </a:p>
        </p:txBody>
      </p:sp>
    </p:spTree>
    <p:extLst>
      <p:ext uri="{BB962C8B-B14F-4D97-AF65-F5344CB8AC3E}">
        <p14:creationId xmlns:p14="http://schemas.microsoft.com/office/powerpoint/2010/main" val="24841164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624"/>
            <a:ext cx="7886700" cy="1325563"/>
          </a:xfrm>
        </p:spPr>
        <p:txBody>
          <a:bodyPr>
            <a:noAutofit/>
          </a:bodyPr>
          <a:lstStyle/>
          <a:p>
            <a:pPr algn="ctr"/>
            <a:r>
              <a:rPr lang="en-GB" altLang="en-US" sz="4800" dirty="0">
                <a:latin typeface="Arial" panose="020B0604020202020204" pitchFamily="34" charset="0"/>
                <a:cs typeface="Arial" panose="020B0604020202020204" pitchFamily="34" charset="0"/>
              </a:rPr>
              <a:t>Ystyriwch </a:t>
            </a:r>
            <a:r>
              <a:rPr lang="en-GB" altLang="en-US" sz="4800" dirty="0" err="1">
                <a:latin typeface="Arial" panose="020B0604020202020204" pitchFamily="34" charset="0"/>
                <a:cs typeface="Arial" panose="020B0604020202020204" pitchFamily="34" charset="0"/>
              </a:rPr>
              <a:t>darllen</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pellach</a:t>
            </a:r>
            <a:r>
              <a:rPr lang="en-GB" altLang="en-US" sz="4800" dirty="0">
                <a:latin typeface="Arial" panose="020B0604020202020204" pitchFamily="34" charset="0"/>
                <a:cs typeface="Arial" panose="020B0604020202020204" pitchFamily="34" charset="0"/>
              </a:rPr>
              <a:t>…                 </a:t>
            </a:r>
            <a:r>
              <a:rPr lang="en-GB" altLang="en-US" sz="4800" dirty="0">
                <a:solidFill>
                  <a:schemeClr val="accent6">
                    <a:lumMod val="75000"/>
                  </a:schemeClr>
                </a:solidFill>
                <a:latin typeface="Arial" panose="020B0604020202020204" pitchFamily="34" charset="0"/>
                <a:cs typeface="Arial" panose="020B0604020202020204" pitchFamily="34" charset="0"/>
              </a:rPr>
              <a:t>Consider further reading…</a:t>
            </a:r>
            <a:endParaRPr lang="en-GB" sz="4800" dirty="0">
              <a:solidFill>
                <a:schemeClr val="accent6">
                  <a:lumMod val="75000"/>
                </a:schemeClr>
              </a:solidFill>
            </a:endParaRPr>
          </a:p>
        </p:txBody>
      </p:sp>
      <p:sp>
        <p:nvSpPr>
          <p:cNvPr id="4" name="Content Placeholder 2">
            <a:extLst>
              <a:ext uri="{FF2B5EF4-FFF2-40B4-BE49-F238E27FC236}">
                <a16:creationId xmlns:a16="http://schemas.microsoft.com/office/drawing/2014/main" id="{B944713A-6FB2-40C9-85F8-B7AC3B3C71F4}"/>
              </a:ext>
            </a:extLst>
          </p:cNvPr>
          <p:cNvSpPr txBox="1">
            <a:spLocks/>
          </p:cNvSpPr>
          <p:nvPr/>
        </p:nvSpPr>
        <p:spPr>
          <a:xfrm>
            <a:off x="474240" y="1609531"/>
            <a:ext cx="382676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p:txBody>
      </p:sp>
      <p:sp>
        <p:nvSpPr>
          <p:cNvPr id="6" name="Content Placeholder 2">
            <a:extLst>
              <a:ext uri="{FF2B5EF4-FFF2-40B4-BE49-F238E27FC236}">
                <a16:creationId xmlns:a16="http://schemas.microsoft.com/office/drawing/2014/main" id="{12DA4475-9904-7834-6732-78986E023F39}"/>
              </a:ext>
            </a:extLst>
          </p:cNvPr>
          <p:cNvSpPr>
            <a:spLocks noGrp="1"/>
          </p:cNvSpPr>
          <p:nvPr>
            <p:ph sz="half" idx="1"/>
          </p:nvPr>
        </p:nvSpPr>
        <p:spPr>
          <a:xfrm>
            <a:off x="247125" y="1988840"/>
            <a:ext cx="4038600" cy="4248473"/>
          </a:xfrm>
        </p:spPr>
        <p:txBody>
          <a:bodyPr>
            <a:normAutofit/>
          </a:bodyPr>
          <a:lstStyle/>
          <a:p>
            <a:pPr>
              <a:defRPr/>
            </a:pPr>
            <a:r>
              <a:rPr lang="en-GB" sz="2400" dirty="0">
                <a:latin typeface="Arial" panose="020B0604020202020204" pitchFamily="34" charset="0"/>
                <a:cs typeface="Arial" panose="020B0604020202020204" pitchFamily="34" charset="0"/>
              </a:rPr>
              <a:t>GDPR 2018 </a:t>
            </a:r>
          </a:p>
          <a:p>
            <a:pPr>
              <a:defRPr/>
            </a:pPr>
            <a:r>
              <a:rPr lang="en-GB" sz="2400" dirty="0" err="1">
                <a:latin typeface="Arial" panose="020B0604020202020204" pitchFamily="34" charset="0"/>
                <a:cs typeface="Arial" panose="020B0604020202020204" pitchFamily="34" charset="0"/>
              </a:rPr>
              <a:t>Bil</a:t>
            </a:r>
            <a:r>
              <a:rPr lang="en-GB" sz="2400" dirty="0">
                <a:latin typeface="Arial" panose="020B0604020202020204" pitchFamily="34" charset="0"/>
                <a:cs typeface="Arial" panose="020B0604020202020204" pitchFamily="34" charset="0"/>
              </a:rPr>
              <a:t> 2018 ADY</a:t>
            </a:r>
          </a:p>
          <a:p>
            <a:pPr>
              <a:defRPr/>
            </a:pPr>
            <a:r>
              <a:rPr lang="en-GB" sz="2400" dirty="0">
                <a:latin typeface="Arial" panose="020B0604020202020204" pitchFamily="34" charset="0"/>
                <a:cs typeface="Arial" panose="020B0604020202020204" pitchFamily="34" charset="0"/>
              </a:rPr>
              <a:t>Gweithdrefnau </a:t>
            </a:r>
            <a:r>
              <a:rPr lang="en-GB" sz="2400" dirty="0" err="1">
                <a:latin typeface="Arial" panose="020B0604020202020204" pitchFamily="34" charset="0"/>
                <a:cs typeface="Arial" panose="020B0604020202020204" pitchFamily="34" charset="0"/>
              </a:rPr>
              <a:t>Diogelu</a:t>
            </a:r>
            <a:r>
              <a:rPr lang="en-GB" sz="2400" dirty="0">
                <a:latin typeface="Arial" panose="020B0604020202020204" pitchFamily="34" charset="0"/>
                <a:cs typeface="Arial" panose="020B0604020202020204" pitchFamily="34" charset="0"/>
              </a:rPr>
              <a:t> Cymru 2019</a:t>
            </a:r>
          </a:p>
          <a:p>
            <a:pPr>
              <a:defRPr/>
            </a:pPr>
            <a:r>
              <a:rPr lang="en-GB" sz="2400" dirty="0">
                <a:latin typeface="Arial" panose="020B0604020202020204" pitchFamily="34" charset="0"/>
                <a:cs typeface="Arial" panose="020B0604020202020204" pitchFamily="34" charset="0"/>
              </a:rPr>
              <a:t>Polisiau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chi…</a:t>
            </a:r>
            <a:endParaRPr lang="en-US" sz="2400" dirty="0">
              <a:latin typeface="Arial" panose="020B0604020202020204" pitchFamily="34" charset="0"/>
              <a:cs typeface="Arial" panose="020B0604020202020204" pitchFamily="34" charset="0"/>
            </a:endParaRPr>
          </a:p>
          <a:p>
            <a:endParaRPr lang="en-GB" dirty="0"/>
          </a:p>
        </p:txBody>
      </p:sp>
      <p:sp>
        <p:nvSpPr>
          <p:cNvPr id="7" name="Content Placeholder 3">
            <a:extLst>
              <a:ext uri="{FF2B5EF4-FFF2-40B4-BE49-F238E27FC236}">
                <a16:creationId xmlns:a16="http://schemas.microsoft.com/office/drawing/2014/main" id="{812E7D0A-F3E2-7168-C027-805BD05B49CA}"/>
              </a:ext>
            </a:extLst>
          </p:cNvPr>
          <p:cNvSpPr txBox="1">
            <a:spLocks/>
          </p:cNvSpPr>
          <p:nvPr/>
        </p:nvSpPr>
        <p:spPr>
          <a:xfrm>
            <a:off x="4842994" y="1988839"/>
            <a:ext cx="4038600" cy="424847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6">
                    <a:lumMod val="75000"/>
                  </a:schemeClr>
                </a:solidFill>
                <a:latin typeface="Arial" panose="020B0604020202020204" pitchFamily="34" charset="0"/>
                <a:cs typeface="Arial" panose="020B0604020202020204" pitchFamily="34" charset="0"/>
              </a:rPr>
              <a:t>GDPR 2018</a:t>
            </a:r>
          </a:p>
          <a:p>
            <a:r>
              <a:rPr lang="en-GB" altLang="en-US" sz="2400" dirty="0">
                <a:solidFill>
                  <a:schemeClr val="accent6">
                    <a:lumMod val="75000"/>
                  </a:schemeClr>
                </a:solidFill>
                <a:latin typeface="Arial" panose="020B0604020202020204" pitchFamily="34" charset="0"/>
                <a:cs typeface="Arial" panose="020B0604020202020204" pitchFamily="34" charset="0"/>
              </a:rPr>
              <a:t>ALN Bill 2018</a:t>
            </a:r>
          </a:p>
          <a:p>
            <a:r>
              <a:rPr lang="en-GB" altLang="en-US" sz="2400" dirty="0">
                <a:solidFill>
                  <a:schemeClr val="accent6">
                    <a:lumMod val="75000"/>
                  </a:schemeClr>
                </a:solidFill>
                <a:latin typeface="Arial" panose="020B0604020202020204" pitchFamily="34" charset="0"/>
                <a:cs typeface="Arial" panose="020B0604020202020204" pitchFamily="34" charset="0"/>
              </a:rPr>
              <a:t>Wales Safeguarding Procedures 2019</a:t>
            </a:r>
          </a:p>
          <a:p>
            <a:r>
              <a:rPr lang="en-GB" altLang="en-US" sz="2400" dirty="0">
                <a:solidFill>
                  <a:schemeClr val="accent6">
                    <a:lumMod val="75000"/>
                  </a:schemeClr>
                </a:solidFill>
                <a:latin typeface="Arial" panose="020B0604020202020204" pitchFamily="34" charset="0"/>
                <a:cs typeface="Arial" panose="020B0604020202020204" pitchFamily="34" charset="0"/>
              </a:rPr>
              <a:t>Your own place of work’s policies…</a:t>
            </a:r>
            <a:endParaRPr lang="en-US" altLang="en-US" sz="2400" dirty="0">
              <a:solidFill>
                <a:schemeClr val="accent6">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016317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Autofit/>
          </a:bodyPr>
          <a:lstStyle/>
          <a:p>
            <a:r>
              <a:rPr lang="en-GB" sz="4800" dirty="0" err="1"/>
              <a:t>Cyfeiriadau</a:t>
            </a:r>
            <a:r>
              <a:rPr lang="en-GB" sz="4800" dirty="0"/>
              <a:t>       </a:t>
            </a:r>
            <a:r>
              <a:rPr lang="en-GB" sz="4800" dirty="0">
                <a:solidFill>
                  <a:schemeClr val="accent6">
                    <a:lumMod val="75000"/>
                  </a:schemeClr>
                </a:solidFill>
              </a:rPr>
              <a:t>References</a:t>
            </a:r>
          </a:p>
        </p:txBody>
      </p:sp>
      <p:sp>
        <p:nvSpPr>
          <p:cNvPr id="6" name="Content Placeholder 5"/>
          <p:cNvSpPr>
            <a:spLocks noGrp="1"/>
          </p:cNvSpPr>
          <p:nvPr>
            <p:ph idx="1"/>
          </p:nvPr>
        </p:nvSpPr>
        <p:spPr>
          <a:xfrm>
            <a:off x="447472" y="764704"/>
            <a:ext cx="8229600" cy="4824536"/>
          </a:xfrm>
        </p:spPr>
        <p:txBody>
          <a:bodyPr>
            <a:normAutofit/>
          </a:bodyPr>
          <a:lstStyle/>
          <a:p>
            <a:endParaRPr lang="en-GB" sz="2400" dirty="0"/>
          </a:p>
        </p:txBody>
      </p:sp>
    </p:spTree>
    <p:extLst>
      <p:ext uri="{BB962C8B-B14F-4D97-AF65-F5344CB8AC3E}">
        <p14:creationId xmlns:p14="http://schemas.microsoft.com/office/powerpoint/2010/main" val="28389507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Autofit/>
          </a:bodyPr>
          <a:lstStyle/>
          <a:p>
            <a:r>
              <a:rPr lang="en-GB" sz="4800" dirty="0" err="1"/>
              <a:t>Cyfeiriadau</a:t>
            </a:r>
            <a:r>
              <a:rPr lang="en-GB" sz="4800" dirty="0"/>
              <a:t>       </a:t>
            </a:r>
            <a:r>
              <a:rPr lang="en-GB" sz="4800" dirty="0">
                <a:solidFill>
                  <a:schemeClr val="accent6">
                    <a:lumMod val="75000"/>
                  </a:schemeClr>
                </a:solidFill>
              </a:rPr>
              <a:t>References</a:t>
            </a:r>
          </a:p>
        </p:txBody>
      </p:sp>
      <p:sp>
        <p:nvSpPr>
          <p:cNvPr id="5" name="Content Placeholder 4"/>
          <p:cNvSpPr>
            <a:spLocks noGrp="1"/>
          </p:cNvSpPr>
          <p:nvPr>
            <p:ph idx="1"/>
          </p:nvPr>
        </p:nvSpPr>
        <p:spPr>
          <a:xfrm>
            <a:off x="457200" y="908720"/>
            <a:ext cx="8229600" cy="4608513"/>
          </a:xfrm>
        </p:spPr>
        <p:txBody>
          <a:bodyPr>
            <a:normAutofit fontScale="85000" lnSpcReduction="2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p>
          <a:p>
            <a:r>
              <a:rPr lang="en-GB" sz="2400" dirty="0"/>
              <a:t>Hayes,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ed) Great </a:t>
            </a:r>
            <a:r>
              <a:rPr lang="en-GB" sz="2400" dirty="0" err="1"/>
              <a:t>Brittain</a:t>
            </a:r>
            <a:r>
              <a:rPr lang="en-GB" sz="2400" dirty="0"/>
              <a:t>: Hodder Education </a:t>
            </a:r>
          </a:p>
          <a:p>
            <a:r>
              <a:rPr lang="en-GB" sz="2400" dirty="0"/>
              <a:t>Moss, P. (2016) Why can’t we get beyond quality? </a:t>
            </a:r>
            <a:r>
              <a:rPr lang="en-GB" sz="2400" i="1" dirty="0"/>
              <a:t>Contemporary Issues in Early Childhood. </a:t>
            </a:r>
            <a:r>
              <a:rPr lang="en-GB" sz="2400" dirty="0"/>
              <a:t>Vol. 17 (1) pp. 8-15. </a:t>
            </a:r>
            <a:endParaRPr lang="en-GB" sz="2400" i="1" dirty="0"/>
          </a:p>
          <a:p>
            <a:r>
              <a:rPr lang="en-GB" sz="2400" dirty="0"/>
              <a:t>Paige-Smith,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ed)</a:t>
            </a:r>
            <a:r>
              <a:rPr lang="en-GB" sz="2400" i="1" dirty="0"/>
              <a:t> </a:t>
            </a:r>
            <a:r>
              <a:rPr lang="en-GB" sz="2400" dirty="0"/>
              <a:t>Maidenhead: Open University Press.</a:t>
            </a:r>
          </a:p>
          <a:p>
            <a:r>
              <a:rPr lang="en-GB" sz="2400" dirty="0"/>
              <a:t> Siraj, I. </a:t>
            </a:r>
            <a:r>
              <a:rPr lang="en-GB" sz="2400" i="1" dirty="0"/>
              <a:t>et al</a:t>
            </a:r>
            <a:r>
              <a:rPr lang="en-GB" sz="2400" dirty="0"/>
              <a:t>. (2015) </a:t>
            </a:r>
            <a:r>
              <a:rPr lang="en-GB" sz="2400" i="1" dirty="0"/>
              <a:t>Assessing quality in early childhood education and care : sustained shared thinking and emotional well-being (SSTEW) scale for 2-5-year-olds provision</a:t>
            </a:r>
            <a:r>
              <a:rPr lang="en-GB" sz="2400" dirty="0"/>
              <a:t>. London, England: IOE Press.</a:t>
            </a:r>
          </a:p>
          <a:p>
            <a:endParaRPr lang="en-GB" sz="2400" dirty="0"/>
          </a:p>
          <a:p>
            <a:endParaRPr lang="en-GB" dirty="0"/>
          </a:p>
        </p:txBody>
      </p:sp>
    </p:spTree>
    <p:extLst>
      <p:ext uri="{BB962C8B-B14F-4D97-AF65-F5344CB8AC3E}">
        <p14:creationId xmlns:p14="http://schemas.microsoft.com/office/powerpoint/2010/main" val="2832783671"/>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2948</Words>
  <Application>Microsoft Office PowerPoint</Application>
  <PresentationFormat>On-screen Show (4:3)</PresentationFormat>
  <Paragraphs>483</Paragraphs>
  <Slides>45</Slides>
  <Notes>42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Wingdings</vt:lpstr>
      <vt:lpstr>UWTSD PP Template (Cream background)</vt:lpstr>
      <vt:lpstr>PowerPoint Presentation</vt:lpstr>
      <vt:lpstr>ECEY6011/C Arweinyddiaeth ar gyfer systemau o ansawdd Leadership for systems of quality  Darlith 4 Lecture 4 </vt:lpstr>
      <vt:lpstr>Gofynion Statudol a’r Gyfraith o rhan Cyflogi Statutory Requirements and Employment Law  </vt:lpstr>
      <vt:lpstr>Sgiliau Cyflogadwyedd/Trosglwyddadwy Employability/Transferable Skills</vt:lpstr>
      <vt:lpstr>Rhaglen Ymarferydd Blynyddoedd Cynnar Early Years Practitioner programme</vt:lpstr>
      <vt:lpstr> </vt:lpstr>
      <vt:lpstr>Ymrwymiadau</vt:lpstr>
      <vt:lpstr>Liabilities</vt:lpstr>
      <vt:lpstr>Y Fframwaith Deddfwriaethol The Legislative Framework</vt:lpstr>
      <vt:lpstr>Y Fframwaith Deddfwriaethol The Legislative Framework</vt:lpstr>
      <vt:lpstr>Polisïau Policies</vt:lpstr>
      <vt:lpstr>Polisïau Policies</vt:lpstr>
      <vt:lpstr>Polisiau a Gweithdrefnau Policies and Procedures</vt:lpstr>
      <vt:lpstr>Rôl yr arweinydd: polisïau Role of the leader: policies</vt:lpstr>
      <vt:lpstr>Gweler polisi fel cytundeb A policy is seen as an agreement/contract</vt:lpstr>
      <vt:lpstr>Pam adolygu polisïau?  Why monitor policies?</vt:lpstr>
      <vt:lpstr>Polisïau heddiw Policies today</vt:lpstr>
      <vt:lpstr>AGC / CIW</vt:lpstr>
      <vt:lpstr>AGC/CIW </vt:lpstr>
      <vt:lpstr> SGC - Safonau Gofynnol Cenedlaethol  NMS – National Minimum Standards </vt:lpstr>
      <vt:lpstr>TRI esiampl or 24 o bolisïau statudol ofynnol – Safonau  - ar gyfer lleoliadau nas-cynhelir  THREE examples of the 24 statutory required policies – Standards - for non-maintained settings.  </vt:lpstr>
      <vt:lpstr>PowerPoint Presentation</vt:lpstr>
      <vt:lpstr>PowerPoint Presentation</vt:lpstr>
      <vt:lpstr>Safer Food, Better Business (SFBB)</vt:lpstr>
      <vt:lpstr>PowerPoint Presentation</vt:lpstr>
      <vt:lpstr>App Gweithdrefnau Diogelu Cymru Wales Safeguarding Procedures App </vt:lpstr>
      <vt:lpstr>Datganiad Hunanasesu Gwasanaeth  Self Assessment of Service Statement (SASS)</vt:lpstr>
      <vt:lpstr>Gofal Cymdeithasol Cymru Social Care Wales</vt:lpstr>
      <vt:lpstr>PowerPoint Presentation</vt:lpstr>
      <vt:lpstr>Ysgolion Schools</vt:lpstr>
      <vt:lpstr>Ysgolion  Schools</vt:lpstr>
      <vt:lpstr>Esiamplau o Bolisïau Ysgol Examples of School Policies</vt:lpstr>
      <vt:lpstr>Mentrau Ysgol School initiatives</vt:lpstr>
      <vt:lpstr>PowerPoint Presentation</vt:lpstr>
      <vt:lpstr> Y Gyfraith Cyflogi Employment Law</vt:lpstr>
      <vt:lpstr>PowerPoint Presentation</vt:lpstr>
      <vt:lpstr>Gofynion Statudol Statutory Requirements</vt:lpstr>
      <vt:lpstr>ACAS</vt:lpstr>
      <vt:lpstr>Cytundebau swyddi Employment contracts</vt:lpstr>
      <vt:lpstr>Cyfweliadau Interviews</vt:lpstr>
      <vt:lpstr>Gweithdrefnau Statudol Statutory processes</vt:lpstr>
      <vt:lpstr>Ystyriwch darllen pellach…                 Consider further reading…</vt:lpstr>
      <vt:lpstr>Ystyriwch darllen pellach…                 Consider further reading…</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Young</cp:lastModifiedBy>
  <cp:revision>103</cp:revision>
  <cp:lastPrinted>2019-02-26T08:32:21Z</cp:lastPrinted>
  <dcterms:created xsi:type="dcterms:W3CDTF">2015-04-14T15:21:28Z</dcterms:created>
  <dcterms:modified xsi:type="dcterms:W3CDTF">2022-08-10T12:08:24Z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