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61" r:id="rId3"/>
    <p:sldId id="290" r:id="rId4"/>
    <p:sldId id="291" r:id="rId5"/>
    <p:sldId id="300" r:id="rId6"/>
    <p:sldId id="412" r:id="rId7"/>
    <p:sldId id="415" r:id="rId8"/>
    <p:sldId id="411" r:id="rId9"/>
    <p:sldId id="410" r:id="rId10"/>
    <p:sldId id="420" r:id="rId11"/>
    <p:sldId id="400" r:id="rId12"/>
    <p:sldId id="401" r:id="rId13"/>
    <p:sldId id="413" r:id="rId14"/>
    <p:sldId id="257" r:id="rId15"/>
    <p:sldId id="292" r:id="rId16"/>
    <p:sldId id="404" r:id="rId17"/>
    <p:sldId id="405" r:id="rId18"/>
    <p:sldId id="403" r:id="rId19"/>
    <p:sldId id="402" r:id="rId20"/>
    <p:sldId id="414" r:id="rId21"/>
    <p:sldId id="298" r:id="rId22"/>
    <p:sldId id="416" r:id="rId23"/>
    <p:sldId id="407" r:id="rId24"/>
    <p:sldId id="408" r:id="rId25"/>
    <p:sldId id="299" r:id="rId26"/>
    <p:sldId id="398" r:id="rId27"/>
    <p:sldId id="395" r:id="rId28"/>
    <p:sldId id="399" r:id="rId29"/>
    <p:sldId id="417" r:id="rId30"/>
    <p:sldId id="296" r:id="rId31"/>
    <p:sldId id="297" r:id="rId32"/>
    <p:sldId id="418" r:id="rId33"/>
    <p:sldId id="41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4BCAD8-05B4-2C1A-BD97-6509D4B345D4}" v="4" dt="2025-02-13T13:19:48.3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188" autoAdjust="0"/>
  </p:normalViewPr>
  <p:slideViewPr>
    <p:cSldViewPr snapToGrid="0">
      <p:cViewPr varScale="1">
        <p:scale>
          <a:sx n="88" d="100"/>
          <a:sy n="88" d="100"/>
        </p:scale>
        <p:origin x="69"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DCC8BD-20B1-48BD-98EE-AE584E184B07}"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12122033-8AFD-40BD-BA55-B7F295E510E0}">
      <dgm:prSet/>
      <dgm:spPr/>
      <dgm:t>
        <a:bodyPr/>
        <a:lstStyle/>
        <a:p>
          <a:r>
            <a:rPr lang="en-GB"/>
            <a:t>Home Office (2013) that 20% of police time is spent responding to people with mental health problems.</a:t>
          </a:r>
          <a:endParaRPr lang="en-US"/>
        </a:p>
      </dgm:t>
    </dgm:pt>
    <dgm:pt modelId="{D301CA8B-EC1A-4AA6-B46C-5BEE77660ACD}" type="parTrans" cxnId="{F2A1D2B2-BB13-4EBF-A259-524796A8735D}">
      <dgm:prSet/>
      <dgm:spPr/>
      <dgm:t>
        <a:bodyPr/>
        <a:lstStyle/>
        <a:p>
          <a:endParaRPr lang="en-US"/>
        </a:p>
      </dgm:t>
    </dgm:pt>
    <dgm:pt modelId="{DB43DB0A-6B72-4B2B-B38C-429BA7053FE0}" type="sibTrans" cxnId="{F2A1D2B2-BB13-4EBF-A259-524796A8735D}">
      <dgm:prSet/>
      <dgm:spPr/>
      <dgm:t>
        <a:bodyPr/>
        <a:lstStyle/>
        <a:p>
          <a:endParaRPr lang="en-US"/>
        </a:p>
      </dgm:t>
    </dgm:pt>
    <dgm:pt modelId="{F032F006-78E7-457B-8E9F-BADC50758173}">
      <dgm:prSet/>
      <dgm:spPr/>
      <dgm:t>
        <a:bodyPr/>
        <a:lstStyle/>
        <a:p>
          <a:r>
            <a:rPr lang="en-GB" dirty="0"/>
            <a:t>Met police  - </a:t>
          </a:r>
          <a:r>
            <a:rPr lang="en-GB" b="0" i="0" dirty="0"/>
            <a:t>2021</a:t>
          </a:r>
          <a:r>
            <a:rPr lang="en-GB" dirty="0"/>
            <a:t> called to ove</a:t>
          </a:r>
          <a:r>
            <a:rPr lang="en-GB" b="0" i="0" dirty="0"/>
            <a:t>r </a:t>
          </a:r>
          <a:r>
            <a:rPr lang="en-GB" i="0" dirty="0"/>
            <a:t>27,000 mental health-related callouts. </a:t>
          </a:r>
          <a:endParaRPr lang="en-US" dirty="0"/>
        </a:p>
      </dgm:t>
    </dgm:pt>
    <dgm:pt modelId="{63D09539-3F96-4F00-A62D-2D52740B7409}" type="parTrans" cxnId="{99BE9AFA-355E-4CA1-9DA6-2E4154BBE8FB}">
      <dgm:prSet/>
      <dgm:spPr/>
      <dgm:t>
        <a:bodyPr/>
        <a:lstStyle/>
        <a:p>
          <a:endParaRPr lang="en-US"/>
        </a:p>
      </dgm:t>
    </dgm:pt>
    <dgm:pt modelId="{5F448881-0308-4B1C-856F-24856CD63DD7}" type="sibTrans" cxnId="{99BE9AFA-355E-4CA1-9DA6-2E4154BBE8FB}">
      <dgm:prSet/>
      <dgm:spPr/>
      <dgm:t>
        <a:bodyPr/>
        <a:lstStyle/>
        <a:p>
          <a:endParaRPr lang="en-US"/>
        </a:p>
      </dgm:t>
    </dgm:pt>
    <dgm:pt modelId="{D911EBE6-1F46-4D78-A4C5-E4D1C3B6E53F}">
      <dgm:prSet/>
      <dgm:spPr/>
      <dgm:t>
        <a:bodyPr/>
        <a:lstStyle/>
        <a:p>
          <a:r>
            <a:rPr lang="en-GB" dirty="0"/>
            <a:t>Some responses are necessary. </a:t>
          </a:r>
          <a:endParaRPr lang="en-US" dirty="0"/>
        </a:p>
      </dgm:t>
    </dgm:pt>
    <dgm:pt modelId="{A23737D7-5ED5-4DFD-9354-9F1465993D78}" type="parTrans" cxnId="{B465484C-1529-40DA-A1EE-DF669F5B7C79}">
      <dgm:prSet/>
      <dgm:spPr/>
      <dgm:t>
        <a:bodyPr/>
        <a:lstStyle/>
        <a:p>
          <a:endParaRPr lang="en-US"/>
        </a:p>
      </dgm:t>
    </dgm:pt>
    <dgm:pt modelId="{658FA003-63DC-4727-891B-87305C417001}" type="sibTrans" cxnId="{B465484C-1529-40DA-A1EE-DF669F5B7C79}">
      <dgm:prSet/>
      <dgm:spPr/>
      <dgm:t>
        <a:bodyPr/>
        <a:lstStyle/>
        <a:p>
          <a:endParaRPr lang="en-US"/>
        </a:p>
      </dgm:t>
    </dgm:pt>
    <dgm:pt modelId="{89909D45-FEB4-4ED9-806F-67089C3BEB31}">
      <dgm:prSet/>
      <dgm:spPr/>
      <dgm:t>
        <a:bodyPr/>
        <a:lstStyle/>
        <a:p>
          <a:r>
            <a:rPr lang="en-GB"/>
            <a:t>No offence will have been committed. </a:t>
          </a:r>
          <a:endParaRPr lang="en-US"/>
        </a:p>
      </dgm:t>
    </dgm:pt>
    <dgm:pt modelId="{49EF2EB2-5DA8-4F9C-A3BC-D0209C77CC2E}" type="parTrans" cxnId="{69CD9298-BF45-48EC-AD2B-6C5829736CDE}">
      <dgm:prSet/>
      <dgm:spPr/>
      <dgm:t>
        <a:bodyPr/>
        <a:lstStyle/>
        <a:p>
          <a:endParaRPr lang="en-US"/>
        </a:p>
      </dgm:t>
    </dgm:pt>
    <dgm:pt modelId="{05D6F1BF-FCA1-4C6C-88CB-A659F2BD3AC8}" type="sibTrans" cxnId="{69CD9298-BF45-48EC-AD2B-6C5829736CDE}">
      <dgm:prSet/>
      <dgm:spPr/>
      <dgm:t>
        <a:bodyPr/>
        <a:lstStyle/>
        <a:p>
          <a:endParaRPr lang="en-US"/>
        </a:p>
      </dgm:t>
    </dgm:pt>
    <dgm:pt modelId="{749CF1C2-F488-4E15-A1F9-C7E4E136A3C8}">
      <dgm:prSet/>
      <dgm:spPr/>
      <dgm:t>
        <a:bodyPr/>
        <a:lstStyle/>
        <a:p>
          <a:r>
            <a:rPr lang="en-GB" dirty="0"/>
            <a:t>Call due to distress, crisis and emergency. Takes away from ‘fighting crime’.</a:t>
          </a:r>
          <a:endParaRPr lang="en-US" dirty="0"/>
        </a:p>
      </dgm:t>
    </dgm:pt>
    <dgm:pt modelId="{3CE2C84C-3AEC-4719-9D43-D40E15E89D34}" type="parTrans" cxnId="{6263F99B-209A-4F39-85A7-7D5941FCB454}">
      <dgm:prSet/>
      <dgm:spPr/>
      <dgm:t>
        <a:bodyPr/>
        <a:lstStyle/>
        <a:p>
          <a:endParaRPr lang="en-US"/>
        </a:p>
      </dgm:t>
    </dgm:pt>
    <dgm:pt modelId="{882EDECE-193B-483C-9CB7-50B9263A3230}" type="sibTrans" cxnId="{6263F99B-209A-4F39-85A7-7D5941FCB454}">
      <dgm:prSet/>
      <dgm:spPr/>
      <dgm:t>
        <a:bodyPr/>
        <a:lstStyle/>
        <a:p>
          <a:endParaRPr lang="en-US"/>
        </a:p>
      </dgm:t>
    </dgm:pt>
    <dgm:pt modelId="{63A109F4-3FAA-4988-985E-973E3B3BBFD2}">
      <dgm:prSet/>
      <dgm:spPr/>
      <dgm:t>
        <a:bodyPr/>
        <a:lstStyle/>
        <a:p>
          <a:r>
            <a:rPr lang="en-GB" b="0" i="0" dirty="0"/>
            <a:t>Calling 999 can literally be a matter of life and death – LINK.</a:t>
          </a:r>
          <a:endParaRPr lang="en-US" dirty="0"/>
        </a:p>
      </dgm:t>
    </dgm:pt>
    <dgm:pt modelId="{1A2BFC6A-314B-49BE-9B44-295C4578F9AD}" type="parTrans" cxnId="{7BF86282-3DF6-4063-9220-0BDCDCFAE80C}">
      <dgm:prSet/>
      <dgm:spPr/>
      <dgm:t>
        <a:bodyPr/>
        <a:lstStyle/>
        <a:p>
          <a:endParaRPr lang="en-US"/>
        </a:p>
      </dgm:t>
    </dgm:pt>
    <dgm:pt modelId="{F2F8D767-5EC3-4E9A-843A-21490511D7CC}" type="sibTrans" cxnId="{7BF86282-3DF6-4063-9220-0BDCDCFAE80C}">
      <dgm:prSet/>
      <dgm:spPr/>
      <dgm:t>
        <a:bodyPr/>
        <a:lstStyle/>
        <a:p>
          <a:endParaRPr lang="en-US"/>
        </a:p>
      </dgm:t>
    </dgm:pt>
    <dgm:pt modelId="{4B154A0A-C80F-4E3A-90C1-6F32F2BBA27B}">
      <dgm:prSet/>
      <dgm:spPr/>
      <dgm:t>
        <a:bodyPr/>
        <a:lstStyle/>
        <a:p>
          <a:r>
            <a:rPr lang="en-US" dirty="0"/>
            <a:t>In 2022 police across the UK spent an estimated 800,000 hours waiting with mental health patients</a:t>
          </a:r>
        </a:p>
      </dgm:t>
    </dgm:pt>
    <dgm:pt modelId="{01A2BD3A-399F-47E2-9805-099575466E81}" type="parTrans" cxnId="{1166D876-E5D6-4E81-9B63-D22AF1D7D55A}">
      <dgm:prSet/>
      <dgm:spPr/>
      <dgm:t>
        <a:bodyPr/>
        <a:lstStyle/>
        <a:p>
          <a:endParaRPr lang="en-GB"/>
        </a:p>
      </dgm:t>
    </dgm:pt>
    <dgm:pt modelId="{BEC8905D-5DD9-417D-8E1E-FF4108C37FA5}" type="sibTrans" cxnId="{1166D876-E5D6-4E81-9B63-D22AF1D7D55A}">
      <dgm:prSet/>
      <dgm:spPr/>
      <dgm:t>
        <a:bodyPr/>
        <a:lstStyle/>
        <a:p>
          <a:endParaRPr lang="en-GB"/>
        </a:p>
      </dgm:t>
    </dgm:pt>
    <dgm:pt modelId="{442A1478-0360-4B26-8F4A-9FA549B63639}" type="pres">
      <dgm:prSet presAssocID="{60DCC8BD-20B1-48BD-98EE-AE584E184B07}" presName="vert0" presStyleCnt="0">
        <dgm:presLayoutVars>
          <dgm:dir/>
          <dgm:animOne val="branch"/>
          <dgm:animLvl val="lvl"/>
        </dgm:presLayoutVars>
      </dgm:prSet>
      <dgm:spPr/>
    </dgm:pt>
    <dgm:pt modelId="{B0838F6B-EBC7-4AF1-9E47-770BEEFE2543}" type="pres">
      <dgm:prSet presAssocID="{12122033-8AFD-40BD-BA55-B7F295E510E0}" presName="thickLine" presStyleLbl="alignNode1" presStyleIdx="0" presStyleCnt="7"/>
      <dgm:spPr/>
    </dgm:pt>
    <dgm:pt modelId="{A68FD8BB-B74C-46D1-BEBF-0E0B70E72486}" type="pres">
      <dgm:prSet presAssocID="{12122033-8AFD-40BD-BA55-B7F295E510E0}" presName="horz1" presStyleCnt="0"/>
      <dgm:spPr/>
    </dgm:pt>
    <dgm:pt modelId="{ECA4279E-BA74-4224-8D1A-04E0E35689C7}" type="pres">
      <dgm:prSet presAssocID="{12122033-8AFD-40BD-BA55-B7F295E510E0}" presName="tx1" presStyleLbl="revTx" presStyleIdx="0" presStyleCnt="7"/>
      <dgm:spPr/>
    </dgm:pt>
    <dgm:pt modelId="{264FBCD1-55EA-4288-A276-5A7AB5F3ED71}" type="pres">
      <dgm:prSet presAssocID="{12122033-8AFD-40BD-BA55-B7F295E510E0}" presName="vert1" presStyleCnt="0"/>
      <dgm:spPr/>
    </dgm:pt>
    <dgm:pt modelId="{FCCE6056-AD35-47ED-9D27-3C9DB97578E8}" type="pres">
      <dgm:prSet presAssocID="{F032F006-78E7-457B-8E9F-BADC50758173}" presName="thickLine" presStyleLbl="alignNode1" presStyleIdx="1" presStyleCnt="7"/>
      <dgm:spPr/>
    </dgm:pt>
    <dgm:pt modelId="{4F591069-47CD-44C4-AF0E-43B7F8D633AA}" type="pres">
      <dgm:prSet presAssocID="{F032F006-78E7-457B-8E9F-BADC50758173}" presName="horz1" presStyleCnt="0"/>
      <dgm:spPr/>
    </dgm:pt>
    <dgm:pt modelId="{0AA341CB-EA0D-440F-810C-42E93BFD546D}" type="pres">
      <dgm:prSet presAssocID="{F032F006-78E7-457B-8E9F-BADC50758173}" presName="tx1" presStyleLbl="revTx" presStyleIdx="1" presStyleCnt="7"/>
      <dgm:spPr/>
    </dgm:pt>
    <dgm:pt modelId="{E99DAE93-71A8-4FB4-BC78-400B770F415F}" type="pres">
      <dgm:prSet presAssocID="{F032F006-78E7-457B-8E9F-BADC50758173}" presName="vert1" presStyleCnt="0"/>
      <dgm:spPr/>
    </dgm:pt>
    <dgm:pt modelId="{DA7AEAC2-2398-4832-98D6-C2BAB0F34685}" type="pres">
      <dgm:prSet presAssocID="{4B154A0A-C80F-4E3A-90C1-6F32F2BBA27B}" presName="thickLine" presStyleLbl="alignNode1" presStyleIdx="2" presStyleCnt="7"/>
      <dgm:spPr/>
    </dgm:pt>
    <dgm:pt modelId="{A2D289D7-40FA-4FA0-85C3-9A443740917F}" type="pres">
      <dgm:prSet presAssocID="{4B154A0A-C80F-4E3A-90C1-6F32F2BBA27B}" presName="horz1" presStyleCnt="0"/>
      <dgm:spPr/>
    </dgm:pt>
    <dgm:pt modelId="{B7A0B375-733B-4295-9EA6-FF548CC07CA5}" type="pres">
      <dgm:prSet presAssocID="{4B154A0A-C80F-4E3A-90C1-6F32F2BBA27B}" presName="tx1" presStyleLbl="revTx" presStyleIdx="2" presStyleCnt="7"/>
      <dgm:spPr/>
    </dgm:pt>
    <dgm:pt modelId="{F8394DA8-04B0-41A0-BF0B-29C451CF6F89}" type="pres">
      <dgm:prSet presAssocID="{4B154A0A-C80F-4E3A-90C1-6F32F2BBA27B}" presName="vert1" presStyleCnt="0"/>
      <dgm:spPr/>
    </dgm:pt>
    <dgm:pt modelId="{B966ACAB-153E-4D8B-9A19-2597A533E378}" type="pres">
      <dgm:prSet presAssocID="{D911EBE6-1F46-4D78-A4C5-E4D1C3B6E53F}" presName="thickLine" presStyleLbl="alignNode1" presStyleIdx="3" presStyleCnt="7"/>
      <dgm:spPr/>
    </dgm:pt>
    <dgm:pt modelId="{32332612-9B71-4593-BE65-AAFE13818C83}" type="pres">
      <dgm:prSet presAssocID="{D911EBE6-1F46-4D78-A4C5-E4D1C3B6E53F}" presName="horz1" presStyleCnt="0"/>
      <dgm:spPr/>
    </dgm:pt>
    <dgm:pt modelId="{E4518A71-0A12-432B-8A4C-824B5527C4D8}" type="pres">
      <dgm:prSet presAssocID="{D911EBE6-1F46-4D78-A4C5-E4D1C3B6E53F}" presName="tx1" presStyleLbl="revTx" presStyleIdx="3" presStyleCnt="7"/>
      <dgm:spPr/>
    </dgm:pt>
    <dgm:pt modelId="{BC6E2DB1-DBAB-438D-B358-B0AFD2ABA2E2}" type="pres">
      <dgm:prSet presAssocID="{D911EBE6-1F46-4D78-A4C5-E4D1C3B6E53F}" presName="vert1" presStyleCnt="0"/>
      <dgm:spPr/>
    </dgm:pt>
    <dgm:pt modelId="{781A251A-CAA5-40C1-AB81-30228A25C0F0}" type="pres">
      <dgm:prSet presAssocID="{89909D45-FEB4-4ED9-806F-67089C3BEB31}" presName="thickLine" presStyleLbl="alignNode1" presStyleIdx="4" presStyleCnt="7"/>
      <dgm:spPr/>
    </dgm:pt>
    <dgm:pt modelId="{F023BF78-AED3-4ED8-93D1-83A6FC76E966}" type="pres">
      <dgm:prSet presAssocID="{89909D45-FEB4-4ED9-806F-67089C3BEB31}" presName="horz1" presStyleCnt="0"/>
      <dgm:spPr/>
    </dgm:pt>
    <dgm:pt modelId="{2750506B-5EA0-4055-B3CF-E6BAA2112F03}" type="pres">
      <dgm:prSet presAssocID="{89909D45-FEB4-4ED9-806F-67089C3BEB31}" presName="tx1" presStyleLbl="revTx" presStyleIdx="4" presStyleCnt="7"/>
      <dgm:spPr/>
    </dgm:pt>
    <dgm:pt modelId="{668D5A39-9659-4646-95C1-1395347A3A2F}" type="pres">
      <dgm:prSet presAssocID="{89909D45-FEB4-4ED9-806F-67089C3BEB31}" presName="vert1" presStyleCnt="0"/>
      <dgm:spPr/>
    </dgm:pt>
    <dgm:pt modelId="{78D74A5E-0FC0-41A2-8857-EDFB893C3503}" type="pres">
      <dgm:prSet presAssocID="{749CF1C2-F488-4E15-A1F9-C7E4E136A3C8}" presName="thickLine" presStyleLbl="alignNode1" presStyleIdx="5" presStyleCnt="7"/>
      <dgm:spPr/>
    </dgm:pt>
    <dgm:pt modelId="{6B3AB156-40B5-41C2-9FE5-CBC439338642}" type="pres">
      <dgm:prSet presAssocID="{749CF1C2-F488-4E15-A1F9-C7E4E136A3C8}" presName="horz1" presStyleCnt="0"/>
      <dgm:spPr/>
    </dgm:pt>
    <dgm:pt modelId="{8A9EE9EC-5DE6-4A9A-B576-9F6E6D557B72}" type="pres">
      <dgm:prSet presAssocID="{749CF1C2-F488-4E15-A1F9-C7E4E136A3C8}" presName="tx1" presStyleLbl="revTx" presStyleIdx="5" presStyleCnt="7"/>
      <dgm:spPr/>
    </dgm:pt>
    <dgm:pt modelId="{038A719A-769A-45C0-BB46-F863F2DB7233}" type="pres">
      <dgm:prSet presAssocID="{749CF1C2-F488-4E15-A1F9-C7E4E136A3C8}" presName="vert1" presStyleCnt="0"/>
      <dgm:spPr/>
    </dgm:pt>
    <dgm:pt modelId="{EC3A8EFF-8A6D-449F-87D6-6868FAABAB91}" type="pres">
      <dgm:prSet presAssocID="{63A109F4-3FAA-4988-985E-973E3B3BBFD2}" presName="thickLine" presStyleLbl="alignNode1" presStyleIdx="6" presStyleCnt="7"/>
      <dgm:spPr/>
    </dgm:pt>
    <dgm:pt modelId="{518927A4-B223-40D7-B3BD-02777CEF3D7E}" type="pres">
      <dgm:prSet presAssocID="{63A109F4-3FAA-4988-985E-973E3B3BBFD2}" presName="horz1" presStyleCnt="0"/>
      <dgm:spPr/>
    </dgm:pt>
    <dgm:pt modelId="{BD75E2E0-522E-4823-967C-353F5BDB28D2}" type="pres">
      <dgm:prSet presAssocID="{63A109F4-3FAA-4988-985E-973E3B3BBFD2}" presName="tx1" presStyleLbl="revTx" presStyleIdx="6" presStyleCnt="7"/>
      <dgm:spPr/>
    </dgm:pt>
    <dgm:pt modelId="{B7C269D2-E580-445A-918F-F02F287DEA2E}" type="pres">
      <dgm:prSet presAssocID="{63A109F4-3FAA-4988-985E-973E3B3BBFD2}" presName="vert1" presStyleCnt="0"/>
      <dgm:spPr/>
    </dgm:pt>
  </dgm:ptLst>
  <dgm:cxnLst>
    <dgm:cxn modelId="{EC6BCC5B-14EA-44F1-A521-9500E176758B}" type="presOf" srcId="{F032F006-78E7-457B-8E9F-BADC50758173}" destId="{0AA341CB-EA0D-440F-810C-42E93BFD546D}" srcOrd="0" destOrd="0" presId="urn:microsoft.com/office/officeart/2008/layout/LinedList"/>
    <dgm:cxn modelId="{B465484C-1529-40DA-A1EE-DF669F5B7C79}" srcId="{60DCC8BD-20B1-48BD-98EE-AE584E184B07}" destId="{D911EBE6-1F46-4D78-A4C5-E4D1C3B6E53F}" srcOrd="3" destOrd="0" parTransId="{A23737D7-5ED5-4DFD-9354-9F1465993D78}" sibTransId="{658FA003-63DC-4727-891B-87305C417001}"/>
    <dgm:cxn modelId="{9A37B16E-850F-4FAD-8328-8DF501E33F43}" type="presOf" srcId="{749CF1C2-F488-4E15-A1F9-C7E4E136A3C8}" destId="{8A9EE9EC-5DE6-4A9A-B576-9F6E6D557B72}" srcOrd="0" destOrd="0" presId="urn:microsoft.com/office/officeart/2008/layout/LinedList"/>
    <dgm:cxn modelId="{23ED6873-BDEA-47EE-BEE2-19D22C57A209}" type="presOf" srcId="{60DCC8BD-20B1-48BD-98EE-AE584E184B07}" destId="{442A1478-0360-4B26-8F4A-9FA549B63639}" srcOrd="0" destOrd="0" presId="urn:microsoft.com/office/officeart/2008/layout/LinedList"/>
    <dgm:cxn modelId="{DF668B73-182E-4E75-B239-92CCFB21D92B}" type="presOf" srcId="{12122033-8AFD-40BD-BA55-B7F295E510E0}" destId="{ECA4279E-BA74-4224-8D1A-04E0E35689C7}" srcOrd="0" destOrd="0" presId="urn:microsoft.com/office/officeart/2008/layout/LinedList"/>
    <dgm:cxn modelId="{02436975-9132-41F0-9461-A8CF1D9B0385}" type="presOf" srcId="{4B154A0A-C80F-4E3A-90C1-6F32F2BBA27B}" destId="{B7A0B375-733B-4295-9EA6-FF548CC07CA5}" srcOrd="0" destOrd="0" presId="urn:microsoft.com/office/officeart/2008/layout/LinedList"/>
    <dgm:cxn modelId="{1166D876-E5D6-4E81-9B63-D22AF1D7D55A}" srcId="{60DCC8BD-20B1-48BD-98EE-AE584E184B07}" destId="{4B154A0A-C80F-4E3A-90C1-6F32F2BBA27B}" srcOrd="2" destOrd="0" parTransId="{01A2BD3A-399F-47E2-9805-099575466E81}" sibTransId="{BEC8905D-5DD9-417D-8E1E-FF4108C37FA5}"/>
    <dgm:cxn modelId="{7BF86282-3DF6-4063-9220-0BDCDCFAE80C}" srcId="{60DCC8BD-20B1-48BD-98EE-AE584E184B07}" destId="{63A109F4-3FAA-4988-985E-973E3B3BBFD2}" srcOrd="6" destOrd="0" parTransId="{1A2BFC6A-314B-49BE-9B44-295C4578F9AD}" sibTransId="{F2F8D767-5EC3-4E9A-843A-21490511D7CC}"/>
    <dgm:cxn modelId="{69CD9298-BF45-48EC-AD2B-6C5829736CDE}" srcId="{60DCC8BD-20B1-48BD-98EE-AE584E184B07}" destId="{89909D45-FEB4-4ED9-806F-67089C3BEB31}" srcOrd="4" destOrd="0" parTransId="{49EF2EB2-5DA8-4F9C-A3BC-D0209C77CC2E}" sibTransId="{05D6F1BF-FCA1-4C6C-88CB-A659F2BD3AC8}"/>
    <dgm:cxn modelId="{6263F99B-209A-4F39-85A7-7D5941FCB454}" srcId="{60DCC8BD-20B1-48BD-98EE-AE584E184B07}" destId="{749CF1C2-F488-4E15-A1F9-C7E4E136A3C8}" srcOrd="5" destOrd="0" parTransId="{3CE2C84C-3AEC-4719-9D43-D40E15E89D34}" sibTransId="{882EDECE-193B-483C-9CB7-50B9263A3230}"/>
    <dgm:cxn modelId="{3CA957A8-4D84-42D1-906F-A538F1896DA0}" type="presOf" srcId="{D911EBE6-1F46-4D78-A4C5-E4D1C3B6E53F}" destId="{E4518A71-0A12-432B-8A4C-824B5527C4D8}" srcOrd="0" destOrd="0" presId="urn:microsoft.com/office/officeart/2008/layout/LinedList"/>
    <dgm:cxn modelId="{F2A1D2B2-BB13-4EBF-A259-524796A8735D}" srcId="{60DCC8BD-20B1-48BD-98EE-AE584E184B07}" destId="{12122033-8AFD-40BD-BA55-B7F295E510E0}" srcOrd="0" destOrd="0" parTransId="{D301CA8B-EC1A-4AA6-B46C-5BEE77660ACD}" sibTransId="{DB43DB0A-6B72-4B2B-B38C-429BA7053FE0}"/>
    <dgm:cxn modelId="{E90E66B4-7C49-43BA-B5D4-9E752C20120B}" type="presOf" srcId="{63A109F4-3FAA-4988-985E-973E3B3BBFD2}" destId="{BD75E2E0-522E-4823-967C-353F5BDB28D2}" srcOrd="0" destOrd="0" presId="urn:microsoft.com/office/officeart/2008/layout/LinedList"/>
    <dgm:cxn modelId="{D98144C7-6AC4-40BA-A70D-DAC629F8446A}" type="presOf" srcId="{89909D45-FEB4-4ED9-806F-67089C3BEB31}" destId="{2750506B-5EA0-4055-B3CF-E6BAA2112F03}" srcOrd="0" destOrd="0" presId="urn:microsoft.com/office/officeart/2008/layout/LinedList"/>
    <dgm:cxn modelId="{99BE9AFA-355E-4CA1-9DA6-2E4154BBE8FB}" srcId="{60DCC8BD-20B1-48BD-98EE-AE584E184B07}" destId="{F032F006-78E7-457B-8E9F-BADC50758173}" srcOrd="1" destOrd="0" parTransId="{63D09539-3F96-4F00-A62D-2D52740B7409}" sibTransId="{5F448881-0308-4B1C-856F-24856CD63DD7}"/>
    <dgm:cxn modelId="{3E39909D-BE48-4E91-BFC5-930A33F986F6}" type="presParOf" srcId="{442A1478-0360-4B26-8F4A-9FA549B63639}" destId="{B0838F6B-EBC7-4AF1-9E47-770BEEFE2543}" srcOrd="0" destOrd="0" presId="urn:microsoft.com/office/officeart/2008/layout/LinedList"/>
    <dgm:cxn modelId="{EE6AF726-D9ED-48F0-9236-C9B8A75CF5E7}" type="presParOf" srcId="{442A1478-0360-4B26-8F4A-9FA549B63639}" destId="{A68FD8BB-B74C-46D1-BEBF-0E0B70E72486}" srcOrd="1" destOrd="0" presId="urn:microsoft.com/office/officeart/2008/layout/LinedList"/>
    <dgm:cxn modelId="{0D0893BA-B35B-4507-AF41-2EB81865172F}" type="presParOf" srcId="{A68FD8BB-B74C-46D1-BEBF-0E0B70E72486}" destId="{ECA4279E-BA74-4224-8D1A-04E0E35689C7}" srcOrd="0" destOrd="0" presId="urn:microsoft.com/office/officeart/2008/layout/LinedList"/>
    <dgm:cxn modelId="{33F5DAE4-D83A-4E32-AD0A-127F2ED54578}" type="presParOf" srcId="{A68FD8BB-B74C-46D1-BEBF-0E0B70E72486}" destId="{264FBCD1-55EA-4288-A276-5A7AB5F3ED71}" srcOrd="1" destOrd="0" presId="urn:microsoft.com/office/officeart/2008/layout/LinedList"/>
    <dgm:cxn modelId="{C9E78BC9-3553-43D2-8D25-C1642ACCA815}" type="presParOf" srcId="{442A1478-0360-4B26-8F4A-9FA549B63639}" destId="{FCCE6056-AD35-47ED-9D27-3C9DB97578E8}" srcOrd="2" destOrd="0" presId="urn:microsoft.com/office/officeart/2008/layout/LinedList"/>
    <dgm:cxn modelId="{D6A45036-374D-4373-86E2-BD952C4EBB90}" type="presParOf" srcId="{442A1478-0360-4B26-8F4A-9FA549B63639}" destId="{4F591069-47CD-44C4-AF0E-43B7F8D633AA}" srcOrd="3" destOrd="0" presId="urn:microsoft.com/office/officeart/2008/layout/LinedList"/>
    <dgm:cxn modelId="{ED93208C-3591-4CFB-9BAB-605576C053BD}" type="presParOf" srcId="{4F591069-47CD-44C4-AF0E-43B7F8D633AA}" destId="{0AA341CB-EA0D-440F-810C-42E93BFD546D}" srcOrd="0" destOrd="0" presId="urn:microsoft.com/office/officeart/2008/layout/LinedList"/>
    <dgm:cxn modelId="{D139D24F-4FC4-486C-BE7A-6AB08CBEF887}" type="presParOf" srcId="{4F591069-47CD-44C4-AF0E-43B7F8D633AA}" destId="{E99DAE93-71A8-4FB4-BC78-400B770F415F}" srcOrd="1" destOrd="0" presId="urn:microsoft.com/office/officeart/2008/layout/LinedList"/>
    <dgm:cxn modelId="{3FC257F6-B729-46DD-BEA4-0058E28E672F}" type="presParOf" srcId="{442A1478-0360-4B26-8F4A-9FA549B63639}" destId="{DA7AEAC2-2398-4832-98D6-C2BAB0F34685}" srcOrd="4" destOrd="0" presId="urn:microsoft.com/office/officeart/2008/layout/LinedList"/>
    <dgm:cxn modelId="{A4666F59-D932-4B89-80FC-424932309A0D}" type="presParOf" srcId="{442A1478-0360-4B26-8F4A-9FA549B63639}" destId="{A2D289D7-40FA-4FA0-85C3-9A443740917F}" srcOrd="5" destOrd="0" presId="urn:microsoft.com/office/officeart/2008/layout/LinedList"/>
    <dgm:cxn modelId="{ECEB8F08-AB4C-4FD7-8BA3-BBBECF0BAB8D}" type="presParOf" srcId="{A2D289D7-40FA-4FA0-85C3-9A443740917F}" destId="{B7A0B375-733B-4295-9EA6-FF548CC07CA5}" srcOrd="0" destOrd="0" presId="urn:microsoft.com/office/officeart/2008/layout/LinedList"/>
    <dgm:cxn modelId="{A708E90F-2B75-48F1-B7EE-3783235ED91A}" type="presParOf" srcId="{A2D289D7-40FA-4FA0-85C3-9A443740917F}" destId="{F8394DA8-04B0-41A0-BF0B-29C451CF6F89}" srcOrd="1" destOrd="0" presId="urn:microsoft.com/office/officeart/2008/layout/LinedList"/>
    <dgm:cxn modelId="{9E6A7F81-7BD4-4B96-B8A4-FDC304FA0755}" type="presParOf" srcId="{442A1478-0360-4B26-8F4A-9FA549B63639}" destId="{B966ACAB-153E-4D8B-9A19-2597A533E378}" srcOrd="6" destOrd="0" presId="urn:microsoft.com/office/officeart/2008/layout/LinedList"/>
    <dgm:cxn modelId="{50DFB8C3-324F-467B-BD61-04604347E807}" type="presParOf" srcId="{442A1478-0360-4B26-8F4A-9FA549B63639}" destId="{32332612-9B71-4593-BE65-AAFE13818C83}" srcOrd="7" destOrd="0" presId="urn:microsoft.com/office/officeart/2008/layout/LinedList"/>
    <dgm:cxn modelId="{9357A080-2480-45E3-9D8B-F4F6C8AF2BD9}" type="presParOf" srcId="{32332612-9B71-4593-BE65-AAFE13818C83}" destId="{E4518A71-0A12-432B-8A4C-824B5527C4D8}" srcOrd="0" destOrd="0" presId="urn:microsoft.com/office/officeart/2008/layout/LinedList"/>
    <dgm:cxn modelId="{0023ADBF-1E12-4A4D-80BB-28986B3E91FF}" type="presParOf" srcId="{32332612-9B71-4593-BE65-AAFE13818C83}" destId="{BC6E2DB1-DBAB-438D-B358-B0AFD2ABA2E2}" srcOrd="1" destOrd="0" presId="urn:microsoft.com/office/officeart/2008/layout/LinedList"/>
    <dgm:cxn modelId="{FAF5057D-BF1E-4330-9228-4C33F6C2C3C1}" type="presParOf" srcId="{442A1478-0360-4B26-8F4A-9FA549B63639}" destId="{781A251A-CAA5-40C1-AB81-30228A25C0F0}" srcOrd="8" destOrd="0" presId="urn:microsoft.com/office/officeart/2008/layout/LinedList"/>
    <dgm:cxn modelId="{6ECA131D-717C-4921-8F7D-72B49288233D}" type="presParOf" srcId="{442A1478-0360-4B26-8F4A-9FA549B63639}" destId="{F023BF78-AED3-4ED8-93D1-83A6FC76E966}" srcOrd="9" destOrd="0" presId="urn:microsoft.com/office/officeart/2008/layout/LinedList"/>
    <dgm:cxn modelId="{3FE9C4FC-30A1-4EC7-B6F3-9CDEAD458CA6}" type="presParOf" srcId="{F023BF78-AED3-4ED8-93D1-83A6FC76E966}" destId="{2750506B-5EA0-4055-B3CF-E6BAA2112F03}" srcOrd="0" destOrd="0" presId="urn:microsoft.com/office/officeart/2008/layout/LinedList"/>
    <dgm:cxn modelId="{55EE39FE-0329-44B4-B6EE-D505A2349C9B}" type="presParOf" srcId="{F023BF78-AED3-4ED8-93D1-83A6FC76E966}" destId="{668D5A39-9659-4646-95C1-1395347A3A2F}" srcOrd="1" destOrd="0" presId="urn:microsoft.com/office/officeart/2008/layout/LinedList"/>
    <dgm:cxn modelId="{5C84C9E5-A8DD-4620-B003-442C05F4514A}" type="presParOf" srcId="{442A1478-0360-4B26-8F4A-9FA549B63639}" destId="{78D74A5E-0FC0-41A2-8857-EDFB893C3503}" srcOrd="10" destOrd="0" presId="urn:microsoft.com/office/officeart/2008/layout/LinedList"/>
    <dgm:cxn modelId="{F5B5542E-992F-4430-B0C7-53215898E437}" type="presParOf" srcId="{442A1478-0360-4B26-8F4A-9FA549B63639}" destId="{6B3AB156-40B5-41C2-9FE5-CBC439338642}" srcOrd="11" destOrd="0" presId="urn:microsoft.com/office/officeart/2008/layout/LinedList"/>
    <dgm:cxn modelId="{DCA61B87-1D88-439B-9FC1-9EF3CD21D6B4}" type="presParOf" srcId="{6B3AB156-40B5-41C2-9FE5-CBC439338642}" destId="{8A9EE9EC-5DE6-4A9A-B576-9F6E6D557B72}" srcOrd="0" destOrd="0" presId="urn:microsoft.com/office/officeart/2008/layout/LinedList"/>
    <dgm:cxn modelId="{2ED9B024-3AA1-486D-8FCB-FBC38932D25F}" type="presParOf" srcId="{6B3AB156-40B5-41C2-9FE5-CBC439338642}" destId="{038A719A-769A-45C0-BB46-F863F2DB7233}" srcOrd="1" destOrd="0" presId="urn:microsoft.com/office/officeart/2008/layout/LinedList"/>
    <dgm:cxn modelId="{379E8866-E05F-41A2-A4D8-48291355C974}" type="presParOf" srcId="{442A1478-0360-4B26-8F4A-9FA549B63639}" destId="{EC3A8EFF-8A6D-449F-87D6-6868FAABAB91}" srcOrd="12" destOrd="0" presId="urn:microsoft.com/office/officeart/2008/layout/LinedList"/>
    <dgm:cxn modelId="{6B6BD24B-53FF-4614-A72C-D825600720C9}" type="presParOf" srcId="{442A1478-0360-4B26-8F4A-9FA549B63639}" destId="{518927A4-B223-40D7-B3BD-02777CEF3D7E}" srcOrd="13" destOrd="0" presId="urn:microsoft.com/office/officeart/2008/layout/LinedList"/>
    <dgm:cxn modelId="{D887AE8F-DFB2-489C-BFCE-ECB260C301D3}" type="presParOf" srcId="{518927A4-B223-40D7-B3BD-02777CEF3D7E}" destId="{BD75E2E0-522E-4823-967C-353F5BDB28D2}" srcOrd="0" destOrd="0" presId="urn:microsoft.com/office/officeart/2008/layout/LinedList"/>
    <dgm:cxn modelId="{999E05A1-BFD5-4A66-9D1E-C7F65513D0FB}" type="presParOf" srcId="{518927A4-B223-40D7-B3BD-02777CEF3D7E}" destId="{B7C269D2-E580-445A-918F-F02F287DEA2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E9C275-875E-4761-8240-259B0215382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295DA26-E1C5-4952-A772-8F7A5C3CAD50}">
      <dgm:prSet/>
      <dgm:spPr/>
      <dgm:t>
        <a:bodyPr/>
        <a:lstStyle/>
        <a:p>
          <a:r>
            <a:rPr lang="en-GB"/>
            <a:t>National Police Chiefs’ Council / Police Crime Commissioners:</a:t>
          </a:r>
          <a:endParaRPr lang="en-US"/>
        </a:p>
      </dgm:t>
    </dgm:pt>
    <dgm:pt modelId="{2E231A86-DBCC-462D-AA7B-F4F81DDEE9E8}" type="parTrans" cxnId="{D9BC49E6-4F00-4758-9D99-05951C9FF7F3}">
      <dgm:prSet/>
      <dgm:spPr/>
      <dgm:t>
        <a:bodyPr/>
        <a:lstStyle/>
        <a:p>
          <a:endParaRPr lang="en-US"/>
        </a:p>
      </dgm:t>
    </dgm:pt>
    <dgm:pt modelId="{AE5035FD-D68D-4AFC-ADF7-EF3CB123C1F8}" type="sibTrans" cxnId="{D9BC49E6-4F00-4758-9D99-05951C9FF7F3}">
      <dgm:prSet/>
      <dgm:spPr/>
      <dgm:t>
        <a:bodyPr/>
        <a:lstStyle/>
        <a:p>
          <a:endParaRPr lang="en-US"/>
        </a:p>
      </dgm:t>
    </dgm:pt>
    <dgm:pt modelId="{698EB2B0-E078-465F-834C-E585E1258DA7}">
      <dgm:prSet/>
      <dgm:spPr/>
      <dgm:t>
        <a:bodyPr/>
        <a:lstStyle/>
        <a:p>
          <a:r>
            <a:rPr lang="en-GB"/>
            <a:t>deliver ‘an improved understanding of vulnerability, both in physical and virtual locations, as a means of improving and differentiating service and protection’.</a:t>
          </a:r>
          <a:endParaRPr lang="en-US"/>
        </a:p>
      </dgm:t>
    </dgm:pt>
    <dgm:pt modelId="{29EC96F4-18C3-4636-9170-F446D0466625}" type="parTrans" cxnId="{E71CCCF1-3C1F-4F4B-94F6-8E7200F24C50}">
      <dgm:prSet/>
      <dgm:spPr/>
      <dgm:t>
        <a:bodyPr/>
        <a:lstStyle/>
        <a:p>
          <a:endParaRPr lang="en-US"/>
        </a:p>
      </dgm:t>
    </dgm:pt>
    <dgm:pt modelId="{515BC0FB-BF60-4D3E-918F-5F8C5D3E1201}" type="sibTrans" cxnId="{E71CCCF1-3C1F-4F4B-94F6-8E7200F24C50}">
      <dgm:prSet/>
      <dgm:spPr/>
      <dgm:t>
        <a:bodyPr/>
        <a:lstStyle/>
        <a:p>
          <a:endParaRPr lang="en-US"/>
        </a:p>
      </dgm:t>
    </dgm:pt>
    <dgm:pt modelId="{41845886-94D5-4EC2-8D11-5ADF45D4D3FE}" type="pres">
      <dgm:prSet presAssocID="{14E9C275-875E-4761-8240-259B02153829}" presName="vert0" presStyleCnt="0">
        <dgm:presLayoutVars>
          <dgm:dir/>
          <dgm:animOne val="branch"/>
          <dgm:animLvl val="lvl"/>
        </dgm:presLayoutVars>
      </dgm:prSet>
      <dgm:spPr/>
    </dgm:pt>
    <dgm:pt modelId="{ED6BB6BB-0DA9-455E-AE99-0F81CD0F4D7A}" type="pres">
      <dgm:prSet presAssocID="{1295DA26-E1C5-4952-A772-8F7A5C3CAD50}" presName="thickLine" presStyleLbl="alignNode1" presStyleIdx="0" presStyleCnt="2"/>
      <dgm:spPr/>
    </dgm:pt>
    <dgm:pt modelId="{40F7B3E3-54B8-4263-B7BC-C547EAFFBDC2}" type="pres">
      <dgm:prSet presAssocID="{1295DA26-E1C5-4952-A772-8F7A5C3CAD50}" presName="horz1" presStyleCnt="0"/>
      <dgm:spPr/>
    </dgm:pt>
    <dgm:pt modelId="{66098F7C-9327-4983-86DF-63C2394A9D34}" type="pres">
      <dgm:prSet presAssocID="{1295DA26-E1C5-4952-A772-8F7A5C3CAD50}" presName="tx1" presStyleLbl="revTx" presStyleIdx="0" presStyleCnt="2"/>
      <dgm:spPr/>
    </dgm:pt>
    <dgm:pt modelId="{EC176E3D-045F-44B5-B485-78D95FCD16DE}" type="pres">
      <dgm:prSet presAssocID="{1295DA26-E1C5-4952-A772-8F7A5C3CAD50}" presName="vert1" presStyleCnt="0"/>
      <dgm:spPr/>
    </dgm:pt>
    <dgm:pt modelId="{A63BA151-958E-4F23-826B-777E9B6F6396}" type="pres">
      <dgm:prSet presAssocID="{698EB2B0-E078-465F-834C-E585E1258DA7}" presName="thickLine" presStyleLbl="alignNode1" presStyleIdx="1" presStyleCnt="2"/>
      <dgm:spPr/>
    </dgm:pt>
    <dgm:pt modelId="{FFDB6BCD-B08B-48FB-A9A2-5DBBD812D4CE}" type="pres">
      <dgm:prSet presAssocID="{698EB2B0-E078-465F-834C-E585E1258DA7}" presName="horz1" presStyleCnt="0"/>
      <dgm:spPr/>
    </dgm:pt>
    <dgm:pt modelId="{0745E882-BF7D-4A16-9DE6-D61D50367A4B}" type="pres">
      <dgm:prSet presAssocID="{698EB2B0-E078-465F-834C-E585E1258DA7}" presName="tx1" presStyleLbl="revTx" presStyleIdx="1" presStyleCnt="2"/>
      <dgm:spPr/>
    </dgm:pt>
    <dgm:pt modelId="{A13DE6E4-3511-45CC-821A-1F3A90426FA7}" type="pres">
      <dgm:prSet presAssocID="{698EB2B0-E078-465F-834C-E585E1258DA7}" presName="vert1" presStyleCnt="0"/>
      <dgm:spPr/>
    </dgm:pt>
  </dgm:ptLst>
  <dgm:cxnLst>
    <dgm:cxn modelId="{07F3213B-4122-4514-8BAB-9BDB433A31B4}" type="presOf" srcId="{698EB2B0-E078-465F-834C-E585E1258DA7}" destId="{0745E882-BF7D-4A16-9DE6-D61D50367A4B}" srcOrd="0" destOrd="0" presId="urn:microsoft.com/office/officeart/2008/layout/LinedList"/>
    <dgm:cxn modelId="{3025036C-09E5-4FD7-A788-E1E8823B4948}" type="presOf" srcId="{14E9C275-875E-4761-8240-259B02153829}" destId="{41845886-94D5-4EC2-8D11-5ADF45D4D3FE}" srcOrd="0" destOrd="0" presId="urn:microsoft.com/office/officeart/2008/layout/LinedList"/>
    <dgm:cxn modelId="{7E068FD9-3E9E-4FC3-9330-379B5A48DB90}" type="presOf" srcId="{1295DA26-E1C5-4952-A772-8F7A5C3CAD50}" destId="{66098F7C-9327-4983-86DF-63C2394A9D34}" srcOrd="0" destOrd="0" presId="urn:microsoft.com/office/officeart/2008/layout/LinedList"/>
    <dgm:cxn modelId="{D9BC49E6-4F00-4758-9D99-05951C9FF7F3}" srcId="{14E9C275-875E-4761-8240-259B02153829}" destId="{1295DA26-E1C5-4952-A772-8F7A5C3CAD50}" srcOrd="0" destOrd="0" parTransId="{2E231A86-DBCC-462D-AA7B-F4F81DDEE9E8}" sibTransId="{AE5035FD-D68D-4AFC-ADF7-EF3CB123C1F8}"/>
    <dgm:cxn modelId="{E71CCCF1-3C1F-4F4B-94F6-8E7200F24C50}" srcId="{14E9C275-875E-4761-8240-259B02153829}" destId="{698EB2B0-E078-465F-834C-E585E1258DA7}" srcOrd="1" destOrd="0" parTransId="{29EC96F4-18C3-4636-9170-F446D0466625}" sibTransId="{515BC0FB-BF60-4D3E-918F-5F8C5D3E1201}"/>
    <dgm:cxn modelId="{EEE71A17-C8BA-4F47-8FAC-CD6AEADCB454}" type="presParOf" srcId="{41845886-94D5-4EC2-8D11-5ADF45D4D3FE}" destId="{ED6BB6BB-0DA9-455E-AE99-0F81CD0F4D7A}" srcOrd="0" destOrd="0" presId="urn:microsoft.com/office/officeart/2008/layout/LinedList"/>
    <dgm:cxn modelId="{8DA3E11B-DDF9-4E81-A2C6-F511596D10E9}" type="presParOf" srcId="{41845886-94D5-4EC2-8D11-5ADF45D4D3FE}" destId="{40F7B3E3-54B8-4263-B7BC-C547EAFFBDC2}" srcOrd="1" destOrd="0" presId="urn:microsoft.com/office/officeart/2008/layout/LinedList"/>
    <dgm:cxn modelId="{8F3E5468-DF7C-41F4-8E02-C8AF24B3A604}" type="presParOf" srcId="{40F7B3E3-54B8-4263-B7BC-C547EAFFBDC2}" destId="{66098F7C-9327-4983-86DF-63C2394A9D34}" srcOrd="0" destOrd="0" presId="urn:microsoft.com/office/officeart/2008/layout/LinedList"/>
    <dgm:cxn modelId="{0376946A-071D-491E-9B7E-FAC0784E656F}" type="presParOf" srcId="{40F7B3E3-54B8-4263-B7BC-C547EAFFBDC2}" destId="{EC176E3D-045F-44B5-B485-78D95FCD16DE}" srcOrd="1" destOrd="0" presId="urn:microsoft.com/office/officeart/2008/layout/LinedList"/>
    <dgm:cxn modelId="{49E724D5-05B1-4681-8D6C-00C6353C63AE}" type="presParOf" srcId="{41845886-94D5-4EC2-8D11-5ADF45D4D3FE}" destId="{A63BA151-958E-4F23-826B-777E9B6F6396}" srcOrd="2" destOrd="0" presId="urn:microsoft.com/office/officeart/2008/layout/LinedList"/>
    <dgm:cxn modelId="{13962A14-4E60-4EDC-9F48-652EBD5C02BA}" type="presParOf" srcId="{41845886-94D5-4EC2-8D11-5ADF45D4D3FE}" destId="{FFDB6BCD-B08B-48FB-A9A2-5DBBD812D4CE}" srcOrd="3" destOrd="0" presId="urn:microsoft.com/office/officeart/2008/layout/LinedList"/>
    <dgm:cxn modelId="{A4B6F2B1-56E2-45A9-99B3-FC6006E86D9A}" type="presParOf" srcId="{FFDB6BCD-B08B-48FB-A9A2-5DBBD812D4CE}" destId="{0745E882-BF7D-4A16-9DE6-D61D50367A4B}" srcOrd="0" destOrd="0" presId="urn:microsoft.com/office/officeart/2008/layout/LinedList"/>
    <dgm:cxn modelId="{1E3E6B96-D39B-409F-B291-EEB187CCE0A6}" type="presParOf" srcId="{FFDB6BCD-B08B-48FB-A9A2-5DBBD812D4CE}" destId="{A13DE6E4-3511-45CC-821A-1F3A90426FA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838F6B-EBC7-4AF1-9E47-770BEEFE2543}">
      <dsp:nvSpPr>
        <dsp:cNvPr id="0" name=""/>
        <dsp:cNvSpPr/>
      </dsp:nvSpPr>
      <dsp:spPr>
        <a:xfrm>
          <a:off x="0" y="53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A4279E-BA74-4224-8D1A-04E0E35689C7}">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Home Office (2013) that 20% of police time is spent responding to people with mental health problems.</a:t>
          </a:r>
          <a:endParaRPr lang="en-US" sz="1900" kern="1200"/>
        </a:p>
      </dsp:txBody>
      <dsp:txXfrm>
        <a:off x="0" y="531"/>
        <a:ext cx="10515600" cy="621467"/>
      </dsp:txXfrm>
    </dsp:sp>
    <dsp:sp modelId="{FCCE6056-AD35-47ED-9D27-3C9DB97578E8}">
      <dsp:nvSpPr>
        <dsp:cNvPr id="0" name=""/>
        <dsp:cNvSpPr/>
      </dsp:nvSpPr>
      <dsp:spPr>
        <a:xfrm>
          <a:off x="0" y="621999"/>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A341CB-EA0D-440F-810C-42E93BFD546D}">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Met police  - </a:t>
          </a:r>
          <a:r>
            <a:rPr lang="en-GB" sz="1900" b="0" i="0" kern="1200" dirty="0"/>
            <a:t>2021</a:t>
          </a:r>
          <a:r>
            <a:rPr lang="en-GB" sz="1900" kern="1200" dirty="0"/>
            <a:t> called to ove</a:t>
          </a:r>
          <a:r>
            <a:rPr lang="en-GB" sz="1900" b="0" i="0" kern="1200" dirty="0"/>
            <a:t>r </a:t>
          </a:r>
          <a:r>
            <a:rPr lang="en-GB" sz="1900" i="0" kern="1200" dirty="0"/>
            <a:t>27,000 mental health-related callouts. </a:t>
          </a:r>
          <a:endParaRPr lang="en-US" sz="1900" kern="1200" dirty="0"/>
        </a:p>
      </dsp:txBody>
      <dsp:txXfrm>
        <a:off x="0" y="621999"/>
        <a:ext cx="10515600" cy="621467"/>
      </dsp:txXfrm>
    </dsp:sp>
    <dsp:sp modelId="{DA7AEAC2-2398-4832-98D6-C2BAB0F34685}">
      <dsp:nvSpPr>
        <dsp:cNvPr id="0" name=""/>
        <dsp:cNvSpPr/>
      </dsp:nvSpPr>
      <dsp:spPr>
        <a:xfrm>
          <a:off x="0" y="1243467"/>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A0B375-733B-4295-9EA6-FF548CC07CA5}">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In 2022 police across the UK spent an estimated 800,000 hours waiting with mental health patients</a:t>
          </a:r>
        </a:p>
      </dsp:txBody>
      <dsp:txXfrm>
        <a:off x="0" y="1243467"/>
        <a:ext cx="10515600" cy="621467"/>
      </dsp:txXfrm>
    </dsp:sp>
    <dsp:sp modelId="{B966ACAB-153E-4D8B-9A19-2597A533E378}">
      <dsp:nvSpPr>
        <dsp:cNvPr id="0" name=""/>
        <dsp:cNvSpPr/>
      </dsp:nvSpPr>
      <dsp:spPr>
        <a:xfrm>
          <a:off x="0" y="1864935"/>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518A71-0A12-432B-8A4C-824B5527C4D8}">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Some responses are necessary. </a:t>
          </a:r>
          <a:endParaRPr lang="en-US" sz="1900" kern="1200" dirty="0"/>
        </a:p>
      </dsp:txBody>
      <dsp:txXfrm>
        <a:off x="0" y="1864935"/>
        <a:ext cx="10515600" cy="621467"/>
      </dsp:txXfrm>
    </dsp:sp>
    <dsp:sp modelId="{781A251A-CAA5-40C1-AB81-30228A25C0F0}">
      <dsp:nvSpPr>
        <dsp:cNvPr id="0" name=""/>
        <dsp:cNvSpPr/>
      </dsp:nvSpPr>
      <dsp:spPr>
        <a:xfrm>
          <a:off x="0" y="2486402"/>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50506B-5EA0-4055-B3CF-E6BAA2112F03}">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No offence will have been committed. </a:t>
          </a:r>
          <a:endParaRPr lang="en-US" sz="1900" kern="1200"/>
        </a:p>
      </dsp:txBody>
      <dsp:txXfrm>
        <a:off x="0" y="2486402"/>
        <a:ext cx="10515600" cy="621467"/>
      </dsp:txXfrm>
    </dsp:sp>
    <dsp:sp modelId="{78D74A5E-0FC0-41A2-8857-EDFB893C3503}">
      <dsp:nvSpPr>
        <dsp:cNvPr id="0" name=""/>
        <dsp:cNvSpPr/>
      </dsp:nvSpPr>
      <dsp:spPr>
        <a:xfrm>
          <a:off x="0" y="3107870"/>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EE9EC-5DE6-4A9A-B576-9F6E6D557B72}">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Call due to distress, crisis and emergency. Takes away from ‘fighting crime’.</a:t>
          </a:r>
          <a:endParaRPr lang="en-US" sz="1900" kern="1200" dirty="0"/>
        </a:p>
      </dsp:txBody>
      <dsp:txXfrm>
        <a:off x="0" y="3107870"/>
        <a:ext cx="10515600" cy="621467"/>
      </dsp:txXfrm>
    </dsp:sp>
    <dsp:sp modelId="{EC3A8EFF-8A6D-449F-87D6-6868FAABAB91}">
      <dsp:nvSpPr>
        <dsp:cNvPr id="0" name=""/>
        <dsp:cNvSpPr/>
      </dsp:nvSpPr>
      <dsp:spPr>
        <a:xfrm>
          <a:off x="0" y="3729338"/>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75E2E0-522E-4823-967C-353F5BDB28D2}">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dirty="0"/>
            <a:t>Calling 999 can literally be a matter of life and death – LINK.</a:t>
          </a:r>
          <a:endParaRPr lang="en-US" sz="1900" kern="1200" dirty="0"/>
        </a:p>
      </dsp:txBody>
      <dsp:txXfrm>
        <a:off x="0" y="3729338"/>
        <a:ext cx="10515600" cy="621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BB6BB-0DA9-455E-AE99-0F81CD0F4D7A}">
      <dsp:nvSpPr>
        <dsp:cNvPr id="0" name=""/>
        <dsp:cNvSpPr/>
      </dsp:nvSpPr>
      <dsp:spPr>
        <a:xfrm>
          <a:off x="0" y="0"/>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098F7C-9327-4983-86DF-63C2394A9D34}">
      <dsp:nvSpPr>
        <dsp:cNvPr id="0" name=""/>
        <dsp:cNvSpPr/>
      </dsp:nvSpPr>
      <dsp:spPr>
        <a:xfrm>
          <a:off x="0" y="0"/>
          <a:ext cx="7452360" cy="2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National Police Chiefs’ Council / Police Crime Commissioners:</a:t>
          </a:r>
          <a:endParaRPr lang="en-US" sz="3500" kern="1200"/>
        </a:p>
      </dsp:txBody>
      <dsp:txXfrm>
        <a:off x="0" y="0"/>
        <a:ext cx="7452360" cy="2729853"/>
      </dsp:txXfrm>
    </dsp:sp>
    <dsp:sp modelId="{A63BA151-958E-4F23-826B-777E9B6F6396}">
      <dsp:nvSpPr>
        <dsp:cNvPr id="0" name=""/>
        <dsp:cNvSpPr/>
      </dsp:nvSpPr>
      <dsp:spPr>
        <a:xfrm>
          <a:off x="0" y="2729853"/>
          <a:ext cx="745236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45E882-BF7D-4A16-9DE6-D61D50367A4B}">
      <dsp:nvSpPr>
        <dsp:cNvPr id="0" name=""/>
        <dsp:cNvSpPr/>
      </dsp:nvSpPr>
      <dsp:spPr>
        <a:xfrm>
          <a:off x="0" y="2729853"/>
          <a:ext cx="7452360" cy="2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deliver ‘an improved understanding of vulnerability, both in physical and virtual locations, as a means of improving and differentiating service and protection’.</a:t>
          </a:r>
          <a:endParaRPr lang="en-US" sz="3500" kern="1200"/>
        </a:p>
      </dsp:txBody>
      <dsp:txXfrm>
        <a:off x="0" y="2729853"/>
        <a:ext cx="7452360" cy="272985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D6ACF2-6A18-4128-A1EC-FCD2959CFC54}"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FC6A63-7894-4E2E-90BE-6E2CE537E6E4}" type="slidenum">
              <a:rPr lang="en-GB" smtClean="0"/>
              <a:t>‹#›</a:t>
            </a:fld>
            <a:endParaRPr lang="en-GB"/>
          </a:p>
        </p:txBody>
      </p:sp>
    </p:spTree>
    <p:extLst>
      <p:ext uri="{BB962C8B-B14F-4D97-AF65-F5344CB8AC3E}">
        <p14:creationId xmlns:p14="http://schemas.microsoft.com/office/powerpoint/2010/main" val="3621692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heguardian.com/society/2017/aug/28/police-phone-calls-mental-health-nhs"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gov.uk/government/news/new-league-tables-show-how-quickly-police-forces-answer-999-calls"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heguardian.com/society/2018/nov/27/police-mental-health-system-patient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uk/government/statistics/stop-and-search-arrests-and-mental-health-detentions-march-2024/police-powers-and-procedures-stop-and-search-arrests-and-mental-health-detentions-england-and-wales-year-ending-31-march-2024"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pure.port.ac.uk/ws/portalfiles/portal/1548080/Attitude_to_the_risk_assessment_process_final.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ollege.police.uk/guidance/vulnerability-related-risks/introduction-vulnerability-related-risk"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college.police.uk/app/national-decision-model/national-decision-model"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bbc.com/future/article/20180411-locked-up-and-vulnerable-when-prison-makes-things-worse" TargetMode="External"/><Relationship Id="rId2" Type="http://schemas.openxmlformats.org/officeDocument/2006/relationships/slide" Target="../slides/slide21.xml"/><Relationship Id="rId1" Type="http://schemas.openxmlformats.org/officeDocument/2006/relationships/notesMaster" Target="../notesMasters/notesMaster1.xml"/><Relationship Id="rId5" Type="http://schemas.openxmlformats.org/officeDocument/2006/relationships/hyperlink" Target="https://www.crimeandjustice.org.uk/resources/recognising-vulnerability-prison-population" TargetMode="External"/><Relationship Id="rId4" Type="http://schemas.openxmlformats.org/officeDocument/2006/relationships/hyperlink" Target="https://www.justiceinspectorates.gov.uk/hmiprisons/inspections/patient-or-prisoner/"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prisonreformtrust.org.uk/wp-content/uploads/2022/07/Prison-the-facts-2022.pdf"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justiceinspectorates.gov.uk/hmiprobation/research/the-evidence-base-probation/supervision-of-service-users/assessment/"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36239/victims-code-2020.pdf"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victimsupport.org.uk/help-and-support/your-rights/victims-code/#:~:text=Your%20key%20rights%20under%20the%20Code&amp;text=To%20be%20able%20to%20understand,support%20tailored%20to%20your%20needs"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v.uk/government/news/millions-invested-to-support-vulnerable-people-navigating-legal-issues"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bathnes.gov.uk/sites/default/files/sitedocuments/Social-Care-and-Health/Safeguarding-Adults/appendix_2_prevention_strategy-_nps-policy-statement.pdf"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criminology.research.southwales.ac.uk/research-youth-justice-probation-and-vulnerabilit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Police dealing with record level of phone calls on mental health | Mental health | The Guardian</a:t>
            </a:r>
            <a:endParaRPr lang="en-GB" dirty="0"/>
          </a:p>
          <a:p>
            <a:r>
              <a:rPr lang="en-GB" dirty="0">
                <a:hlinkClick r:id="rId4"/>
              </a:rPr>
              <a:t>New league tables show how quickly police forces answer 999 calls - GOV.UK (www.gov.uk)</a:t>
            </a:r>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4</a:t>
            </a:fld>
            <a:endParaRPr lang="en-GB"/>
          </a:p>
        </p:txBody>
      </p:sp>
    </p:spTree>
    <p:extLst>
      <p:ext uri="{BB962C8B-B14F-4D97-AF65-F5344CB8AC3E}">
        <p14:creationId xmlns:p14="http://schemas.microsoft.com/office/powerpoint/2010/main" val="2345209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hlinkClick r:id="rId3"/>
              </a:rPr>
              <a:t>https://www.theguardian.com/society/2018/nov/27/police-mental-health-system-patients</a:t>
            </a:r>
            <a:endParaRPr lang="en-GB" sz="1800" dirty="0"/>
          </a:p>
          <a:p>
            <a:endParaRPr lang="en-GB" sz="1800" dirty="0"/>
          </a:p>
          <a:p>
            <a:r>
              <a:rPr lang="en-GB" sz="1800" dirty="0"/>
              <a:t>https://www.independent.co.uk/news/uk/home-news/met-police-mental-health-calls-nhs-b2439448.html</a:t>
            </a:r>
          </a:p>
        </p:txBody>
      </p:sp>
      <p:sp>
        <p:nvSpPr>
          <p:cNvPr id="4" name="Slide Number Placeholder 3"/>
          <p:cNvSpPr>
            <a:spLocks noGrp="1"/>
          </p:cNvSpPr>
          <p:nvPr>
            <p:ph type="sldNum" sz="quarter" idx="10"/>
          </p:nvPr>
        </p:nvSpPr>
        <p:spPr/>
        <p:txBody>
          <a:bodyPr/>
          <a:lstStyle/>
          <a:p>
            <a:fld id="{C6026FBE-6B9E-419C-8B68-E84F71133FB0}" type="slidenum">
              <a:rPr lang="en-GB" smtClean="0"/>
              <a:pPr/>
              <a:t>5</a:t>
            </a:fld>
            <a:endParaRPr lang="en-GB"/>
          </a:p>
        </p:txBody>
      </p:sp>
    </p:spTree>
    <p:extLst>
      <p:ext uri="{BB962C8B-B14F-4D97-AF65-F5344CB8AC3E}">
        <p14:creationId xmlns:p14="http://schemas.microsoft.com/office/powerpoint/2010/main" val="2910066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Police powers and procedures: Stop and search, arrests and mental health detentions, England and Wales, year ending 31 March 2024 - GOV.UK</a:t>
            </a:r>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7</a:t>
            </a:fld>
            <a:endParaRPr lang="en-GB"/>
          </a:p>
        </p:txBody>
      </p:sp>
    </p:spTree>
    <p:extLst>
      <p:ext uri="{BB962C8B-B14F-4D97-AF65-F5344CB8AC3E}">
        <p14:creationId xmlns:p14="http://schemas.microsoft.com/office/powerpoint/2010/main" val="467056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https://assets.publishing.service.gov.uk/media/5a81597440f0b62302696d33/6.379_Supporting_guidance_web_doc_v3.pdf</a:t>
            </a:r>
          </a:p>
        </p:txBody>
      </p:sp>
      <p:sp>
        <p:nvSpPr>
          <p:cNvPr id="4" name="Slide Number Placeholder 3"/>
          <p:cNvSpPr>
            <a:spLocks noGrp="1"/>
          </p:cNvSpPr>
          <p:nvPr>
            <p:ph type="sldNum" sz="quarter" idx="5"/>
          </p:nvPr>
        </p:nvSpPr>
        <p:spPr/>
        <p:txBody>
          <a:bodyPr/>
          <a:lstStyle/>
          <a:p>
            <a:fld id="{34FC6A63-7894-4E2E-90BE-6E2CE537E6E4}" type="slidenum">
              <a:rPr lang="en-GB" smtClean="0"/>
              <a:t>8</a:t>
            </a:fld>
            <a:endParaRPr lang="en-GB"/>
          </a:p>
        </p:txBody>
      </p:sp>
    </p:spTree>
    <p:extLst>
      <p:ext uri="{BB962C8B-B14F-4D97-AF65-F5344CB8AC3E}">
        <p14:creationId xmlns:p14="http://schemas.microsoft.com/office/powerpoint/2010/main" val="3441898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https://www.college.police.uk/guidance/right-care-right-person-toolkit/legal-overview-rcrp</a:t>
            </a:r>
          </a:p>
        </p:txBody>
      </p:sp>
      <p:sp>
        <p:nvSpPr>
          <p:cNvPr id="4" name="Slide Number Placeholder 3"/>
          <p:cNvSpPr>
            <a:spLocks noGrp="1"/>
          </p:cNvSpPr>
          <p:nvPr>
            <p:ph type="sldNum" sz="quarter" idx="5"/>
          </p:nvPr>
        </p:nvSpPr>
        <p:spPr/>
        <p:txBody>
          <a:bodyPr/>
          <a:lstStyle/>
          <a:p>
            <a:fld id="{34FC6A63-7894-4E2E-90BE-6E2CE537E6E4}" type="slidenum">
              <a:rPr lang="en-GB" smtClean="0"/>
              <a:t>9</a:t>
            </a:fld>
            <a:endParaRPr lang="en-GB"/>
          </a:p>
        </p:txBody>
      </p:sp>
    </p:spTree>
    <p:extLst>
      <p:ext uri="{BB962C8B-B14F-4D97-AF65-F5344CB8AC3E}">
        <p14:creationId xmlns:p14="http://schemas.microsoft.com/office/powerpoint/2010/main" val="3365730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Attitude_to_the_risk_assessment_process_final.pdf (port.ac.uk)</a:t>
            </a:r>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12</a:t>
            </a:fld>
            <a:endParaRPr lang="en-GB"/>
          </a:p>
        </p:txBody>
      </p:sp>
    </p:spTree>
    <p:extLst>
      <p:ext uri="{BB962C8B-B14F-4D97-AF65-F5344CB8AC3E}">
        <p14:creationId xmlns:p14="http://schemas.microsoft.com/office/powerpoint/2010/main" val="3234744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Introduction to vulnerability-related risk | College of Policing</a:t>
            </a:r>
            <a:endParaRPr lang="en-GB" dirty="0"/>
          </a:p>
          <a:p>
            <a:endParaRPr lang="en-GB" dirty="0"/>
          </a:p>
          <a:p>
            <a:r>
              <a:rPr lang="en-GB" dirty="0">
                <a:hlinkClick r:id="rId4"/>
              </a:rPr>
              <a:t>National decision model | College of Policing</a:t>
            </a:r>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14</a:t>
            </a:fld>
            <a:endParaRPr lang="en-GB"/>
          </a:p>
        </p:txBody>
      </p:sp>
    </p:spTree>
    <p:extLst>
      <p:ext uri="{BB962C8B-B14F-4D97-AF65-F5344CB8AC3E}">
        <p14:creationId xmlns:p14="http://schemas.microsoft.com/office/powerpoint/2010/main" val="19599695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To better inform professional judgement, the three guidelines should be applied in combination, not in isolation. They are not hierarchical – one is not more important than any other.</a:t>
            </a:r>
          </a:p>
          <a:p>
            <a:pPr algn="l"/>
            <a:r>
              <a:rPr lang="en-GB" b="0" i="0" dirty="0">
                <a:solidFill>
                  <a:srgbClr val="000000"/>
                </a:solidFill>
                <a:effectLst/>
                <a:latin typeface="Gotham"/>
              </a:rPr>
              <a:t>The three guidelines are also potentially self-reinforcing. For example, good communication can reveal more clues, which may open up more avenues for investigation (curiosity). This can then lead to more focused communication, and so on.</a:t>
            </a:r>
          </a:p>
          <a:p>
            <a:pPr algn="l"/>
            <a:r>
              <a:rPr lang="en-GB" b="0" i="0" dirty="0">
                <a:solidFill>
                  <a:srgbClr val="000000"/>
                </a:solidFill>
                <a:effectLst/>
                <a:latin typeface="Gotham"/>
              </a:rPr>
              <a:t>If officers and staff listen to people, spot potential indicators of risk and are curious about these indicators, it will help them to identify individuals who require higher levels of intervention and support, as well as those who do not.</a:t>
            </a:r>
          </a:p>
          <a:p>
            <a:pPr algn="l"/>
            <a:r>
              <a:rPr lang="en-GB" b="0" i="0" dirty="0">
                <a:solidFill>
                  <a:srgbClr val="000000"/>
                </a:solidFill>
                <a:effectLst/>
                <a:latin typeface="Gotham"/>
              </a:rPr>
              <a:t>In order to respond effectively to a person’s vulnerabilities, and to manage them so they do not suffer harm, it is necessary to have an assessment of the capacity and resilience of that individual, as well as the people around them.</a:t>
            </a:r>
          </a:p>
          <a:p>
            <a:pPr algn="l"/>
            <a:r>
              <a:rPr lang="en-GB" b="0" i="0" dirty="0">
                <a:solidFill>
                  <a:srgbClr val="000000"/>
                </a:solidFill>
                <a:effectLst/>
                <a:latin typeface="Gotham"/>
              </a:rPr>
              <a:t>Individuals are resilient and resourceful to different degrees. They are supported by families, friends and communities to different levels. The police form part of a broader system that should work together to make people safer, building on the resilience of the individual and those around them.</a:t>
            </a:r>
          </a:p>
          <a:p>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18</a:t>
            </a:fld>
            <a:endParaRPr lang="en-GB"/>
          </a:p>
        </p:txBody>
      </p:sp>
    </p:spTree>
    <p:extLst>
      <p:ext uri="{BB962C8B-B14F-4D97-AF65-F5344CB8AC3E}">
        <p14:creationId xmlns:p14="http://schemas.microsoft.com/office/powerpoint/2010/main" val="1203874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ogle.com/url?sa=t&amp;rct=j&amp;q=&amp;esrc=s&amp;source=web&amp;cd=&amp;cad=rja&amp;uact=8&amp;ved=2ahUKEwjcgICNqJr9AhUMWcAKHT6RCdEQFnoECAoQAQ&amp;url=https%3A%2F%2Fnews.npcc.police.uk%2Freleases%2Fpolice-chiefs-and-pccs-set-out-a-vision-for-policing-in-2025&amp;usg=AOvVaw1s7ItocKPjpWda75rZKPV5</a:t>
            </a:r>
          </a:p>
        </p:txBody>
      </p:sp>
      <p:sp>
        <p:nvSpPr>
          <p:cNvPr id="4" name="Slide Number Placeholder 3"/>
          <p:cNvSpPr>
            <a:spLocks noGrp="1"/>
          </p:cNvSpPr>
          <p:nvPr>
            <p:ph type="sldNum" sz="quarter" idx="5"/>
          </p:nvPr>
        </p:nvSpPr>
        <p:spPr/>
        <p:txBody>
          <a:bodyPr/>
          <a:lstStyle/>
          <a:p>
            <a:fld id="{34FC6A63-7894-4E2E-90BE-6E2CE537E6E4}" type="slidenum">
              <a:rPr lang="en-GB" smtClean="0"/>
              <a:t>19</a:t>
            </a:fld>
            <a:endParaRPr lang="en-GB"/>
          </a:p>
        </p:txBody>
      </p:sp>
    </p:spTree>
    <p:extLst>
      <p:ext uri="{BB962C8B-B14F-4D97-AF65-F5344CB8AC3E}">
        <p14:creationId xmlns:p14="http://schemas.microsoft.com/office/powerpoint/2010/main" val="336858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https://www.bbc.co.uk/news/uk-england-hereford-worcester-68104558</a:t>
            </a:r>
          </a:p>
        </p:txBody>
      </p:sp>
      <p:sp>
        <p:nvSpPr>
          <p:cNvPr id="4" name="Slide Number Placeholder 3"/>
          <p:cNvSpPr>
            <a:spLocks noGrp="1"/>
          </p:cNvSpPr>
          <p:nvPr>
            <p:ph type="sldNum" sz="quarter" idx="5"/>
          </p:nvPr>
        </p:nvSpPr>
        <p:spPr/>
        <p:txBody>
          <a:bodyPr/>
          <a:lstStyle/>
          <a:p>
            <a:fld id="{34FC6A63-7894-4E2E-90BE-6E2CE537E6E4}" type="slidenum">
              <a:rPr lang="en-GB" smtClean="0"/>
              <a:t>20</a:t>
            </a:fld>
            <a:endParaRPr lang="en-GB"/>
          </a:p>
        </p:txBody>
      </p:sp>
    </p:spTree>
    <p:extLst>
      <p:ext uri="{BB962C8B-B14F-4D97-AF65-F5344CB8AC3E}">
        <p14:creationId xmlns:p14="http://schemas.microsoft.com/office/powerpoint/2010/main" val="2958734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Locked up and vulnerable: When prison makes things worse - BBC Future</a:t>
            </a:r>
            <a:endParaRPr lang="en-GB" dirty="0"/>
          </a:p>
          <a:p>
            <a:endParaRPr lang="en-GB" dirty="0"/>
          </a:p>
          <a:p>
            <a:r>
              <a:rPr lang="en-GB" dirty="0">
                <a:hlinkClick r:id="rId4"/>
              </a:rPr>
              <a:t>Patient or prisoner (justiceinspectorates.gov.uk)</a:t>
            </a:r>
            <a:endParaRPr lang="en-GB" dirty="0"/>
          </a:p>
          <a:p>
            <a:endParaRPr lang="en-GB" dirty="0"/>
          </a:p>
          <a:p>
            <a:r>
              <a:rPr lang="en-GB" dirty="0">
                <a:hlinkClick r:id="rId5"/>
              </a:rPr>
              <a:t>Recognising vulnerability in the prison population | Centre for Crime and Justice Studies</a:t>
            </a:r>
            <a:endParaRPr lang="en-GB" dirty="0"/>
          </a:p>
          <a:p>
            <a:endParaRPr lang="en-GB" b="1" dirty="0"/>
          </a:p>
          <a:p>
            <a:r>
              <a:rPr lang="en-GB" b="1" dirty="0"/>
              <a:t>https://www.justiceinspectorates.gov.uk/hmiprisons/media/press-releases/2023/04/weekends-in-prison-vulnerable-prisoners-suffering-behind-closed-doors/</a:t>
            </a:r>
          </a:p>
        </p:txBody>
      </p:sp>
      <p:sp>
        <p:nvSpPr>
          <p:cNvPr id="4" name="Slide Number Placeholder 3"/>
          <p:cNvSpPr>
            <a:spLocks noGrp="1"/>
          </p:cNvSpPr>
          <p:nvPr>
            <p:ph type="sldNum" sz="quarter" idx="5"/>
          </p:nvPr>
        </p:nvSpPr>
        <p:spPr/>
        <p:txBody>
          <a:bodyPr/>
          <a:lstStyle/>
          <a:p>
            <a:fld id="{34FC6A63-7894-4E2E-90BE-6E2CE537E6E4}" type="slidenum">
              <a:rPr lang="en-GB" smtClean="0"/>
              <a:t>21</a:t>
            </a:fld>
            <a:endParaRPr lang="en-GB"/>
          </a:p>
        </p:txBody>
      </p:sp>
    </p:spTree>
    <p:extLst>
      <p:ext uri="{BB962C8B-B14F-4D97-AF65-F5344CB8AC3E}">
        <p14:creationId xmlns:p14="http://schemas.microsoft.com/office/powerpoint/2010/main" val="3482166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Prison-the-facts-2022.pdf (prisonreformtrust.org.uk)</a:t>
            </a:r>
            <a:endParaRPr lang="en-GB" dirty="0"/>
          </a:p>
          <a:p>
            <a:r>
              <a:rPr lang="en-GB" dirty="0">
                <a:hlinkClick r:id="rId4"/>
              </a:rPr>
              <a:t>Assessment (justiceinspectorates.gov.uk)</a:t>
            </a:r>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23</a:t>
            </a:fld>
            <a:endParaRPr lang="en-GB"/>
          </a:p>
        </p:txBody>
      </p:sp>
    </p:spTree>
    <p:extLst>
      <p:ext uri="{BB962C8B-B14F-4D97-AF65-F5344CB8AC3E}">
        <p14:creationId xmlns:p14="http://schemas.microsoft.com/office/powerpoint/2010/main" val="13215912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Ministry of Justice (2022)</a:t>
            </a:r>
          </a:p>
          <a:p>
            <a:endParaRPr lang="en-GB" dirty="0"/>
          </a:p>
          <a:p>
            <a:r>
              <a:rPr lang="en-GB" dirty="0" err="1">
                <a:hlinkClick r:id="rId3"/>
              </a:rPr>
              <a:t>MoJ</a:t>
            </a:r>
            <a:r>
              <a:rPr lang="en-GB" dirty="0">
                <a:hlinkClick r:id="rId3"/>
              </a:rPr>
              <a:t> Victims Code 2020 (publishing.service.gov.uk)</a:t>
            </a:r>
            <a:endParaRPr lang="en-GB" dirty="0"/>
          </a:p>
          <a:p>
            <a:endParaRPr lang="en-GB" dirty="0"/>
          </a:p>
          <a:p>
            <a:r>
              <a:rPr lang="en-GB" dirty="0">
                <a:hlinkClick r:id="rId4"/>
              </a:rPr>
              <a:t>Victims' Code - Victim Support</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28</a:t>
            </a:fld>
            <a:endParaRPr lang="en-GB"/>
          </a:p>
        </p:txBody>
      </p:sp>
    </p:spTree>
    <p:extLst>
      <p:ext uri="{BB962C8B-B14F-4D97-AF65-F5344CB8AC3E}">
        <p14:creationId xmlns:p14="http://schemas.microsoft.com/office/powerpoint/2010/main" val="2178517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Millions invested to support vulnerable people navigating legal issues - GOV.UK (www.gov.uk)</a:t>
            </a:r>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30</a:t>
            </a:fld>
            <a:endParaRPr lang="en-GB"/>
          </a:p>
        </p:txBody>
      </p:sp>
    </p:spTree>
    <p:extLst>
      <p:ext uri="{BB962C8B-B14F-4D97-AF65-F5344CB8AC3E}">
        <p14:creationId xmlns:p14="http://schemas.microsoft.com/office/powerpoint/2010/main" val="28565133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7200" dirty="0"/>
              <a:t>Probation service privatised in 2014. Developed</a:t>
            </a:r>
            <a:r>
              <a:rPr lang="en-GB" sz="7200" baseline="0" dirty="0"/>
              <a:t> major issues failed ex-offenders</a:t>
            </a:r>
            <a:endParaRPr lang="en-GB" sz="7200" dirty="0"/>
          </a:p>
          <a:p>
            <a:r>
              <a:rPr lang="en-GB" sz="7200" dirty="0"/>
              <a:t>High risk offenders were supervised by public / government</a:t>
            </a:r>
          </a:p>
          <a:p>
            <a:r>
              <a:rPr lang="en-GB" sz="7200" dirty="0"/>
              <a:t>21 private companies</a:t>
            </a:r>
            <a:r>
              <a:rPr lang="en-GB" sz="7200" baseline="0" dirty="0"/>
              <a:t> to supervise medium to low risk offenders. </a:t>
            </a:r>
          </a:p>
          <a:p>
            <a:endParaRPr lang="en-GB" sz="7200" baseline="0" dirty="0"/>
          </a:p>
          <a:p>
            <a:r>
              <a:rPr lang="en-GB" sz="7200" baseline="0" dirty="0"/>
              <a:t>By December 2020 it will call come under the National Probation Service</a:t>
            </a:r>
          </a:p>
          <a:p>
            <a:r>
              <a:rPr lang="en-GB" sz="7200" baseline="0" dirty="0"/>
              <a:t>A cost of £500million of public money to cancel contracts with the private firms.</a:t>
            </a:r>
          </a:p>
          <a:p>
            <a:endParaRPr lang="en-GB" sz="7200" baseline="0" dirty="0"/>
          </a:p>
          <a:p>
            <a:r>
              <a:rPr lang="en-GB" sz="9600" dirty="0">
                <a:hlinkClick r:id="rId3"/>
              </a:rPr>
              <a:t>Title (bathnes.gov.uk)</a:t>
            </a:r>
            <a:endParaRPr lang="en-GB" sz="7200" baseline="0" dirty="0"/>
          </a:p>
          <a:p>
            <a:r>
              <a:rPr lang="en-GB" sz="9600" dirty="0">
                <a:hlinkClick r:id="rId4"/>
              </a:rPr>
              <a:t>Research in Youth Justice, Probation, Custody and Vulnerability | University of South Wales</a:t>
            </a:r>
            <a:endParaRPr lang="en-GB" sz="7200" dirty="0"/>
          </a:p>
        </p:txBody>
      </p:sp>
      <p:sp>
        <p:nvSpPr>
          <p:cNvPr id="4" name="Slide Number Placeholder 3"/>
          <p:cNvSpPr>
            <a:spLocks noGrp="1"/>
          </p:cNvSpPr>
          <p:nvPr>
            <p:ph type="sldNum" sz="quarter" idx="10"/>
          </p:nvPr>
        </p:nvSpPr>
        <p:spPr/>
        <p:txBody>
          <a:bodyPr/>
          <a:lstStyle/>
          <a:p>
            <a:fld id="{C6026FBE-6B9E-419C-8B68-E84F71133FB0}" type="slidenum">
              <a:rPr lang="en-GB" smtClean="0"/>
              <a:pPr/>
              <a:t>31</a:t>
            </a:fld>
            <a:endParaRPr lang="en-GB"/>
          </a:p>
        </p:txBody>
      </p:sp>
    </p:spTree>
    <p:extLst>
      <p:ext uri="{BB962C8B-B14F-4D97-AF65-F5344CB8AC3E}">
        <p14:creationId xmlns:p14="http://schemas.microsoft.com/office/powerpoint/2010/main" val="3839341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796C8-053E-4694-498D-29368F2B82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670ED6-7AA9-5633-BDBE-871428D186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A135A5-3F04-C374-1BD0-3AC98887D366}"/>
              </a:ext>
            </a:extLst>
          </p:cNvPr>
          <p:cNvSpPr>
            <a:spLocks noGrp="1"/>
          </p:cNvSpPr>
          <p:nvPr>
            <p:ph type="dt" sz="half" idx="10"/>
          </p:nvPr>
        </p:nvSpPr>
        <p:spPr/>
        <p:txBody>
          <a:bodyPr/>
          <a:lstStyle/>
          <a:p>
            <a:fld id="{7C9D34E5-FF9A-430F-8A97-279EED6E4AA5}" type="datetimeFigureOut">
              <a:rPr lang="en-GB" smtClean="0"/>
              <a:t>20/02/2026</a:t>
            </a:fld>
            <a:endParaRPr lang="en-GB"/>
          </a:p>
        </p:txBody>
      </p:sp>
      <p:sp>
        <p:nvSpPr>
          <p:cNvPr id="5" name="Footer Placeholder 4">
            <a:extLst>
              <a:ext uri="{FF2B5EF4-FFF2-40B4-BE49-F238E27FC236}">
                <a16:creationId xmlns:a16="http://schemas.microsoft.com/office/drawing/2014/main" id="{99F652C0-5B04-529B-5DC7-61EF47034A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F9058A-EECF-BF8C-4F43-82050693029C}"/>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1678499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9F8AE-9B76-14B5-063A-24077BE4F6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6B426F-5307-A4D6-1A6C-95915C57A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FBA20-DFAC-809F-79FA-52FF4EB3422A}"/>
              </a:ext>
            </a:extLst>
          </p:cNvPr>
          <p:cNvSpPr>
            <a:spLocks noGrp="1"/>
          </p:cNvSpPr>
          <p:nvPr>
            <p:ph type="dt" sz="half" idx="10"/>
          </p:nvPr>
        </p:nvSpPr>
        <p:spPr/>
        <p:txBody>
          <a:bodyPr/>
          <a:lstStyle/>
          <a:p>
            <a:fld id="{7C9D34E5-FF9A-430F-8A97-279EED6E4AA5}" type="datetimeFigureOut">
              <a:rPr lang="en-GB" smtClean="0"/>
              <a:t>20/02/2026</a:t>
            </a:fld>
            <a:endParaRPr lang="en-GB"/>
          </a:p>
        </p:txBody>
      </p:sp>
      <p:sp>
        <p:nvSpPr>
          <p:cNvPr id="5" name="Footer Placeholder 4">
            <a:extLst>
              <a:ext uri="{FF2B5EF4-FFF2-40B4-BE49-F238E27FC236}">
                <a16:creationId xmlns:a16="http://schemas.microsoft.com/office/drawing/2014/main" id="{22DF2803-A931-D2B0-081E-A6041F2EA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E4DE6F-66A8-7EF0-71BB-2F3D8A78CC29}"/>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2409008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2BEC-437B-3583-562E-F4B1C4E6F7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B51C538-4E49-CCAA-77DC-B16D54E1DE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CA00DC-79AA-4CE0-C9D6-99E800657EC0}"/>
              </a:ext>
            </a:extLst>
          </p:cNvPr>
          <p:cNvSpPr>
            <a:spLocks noGrp="1"/>
          </p:cNvSpPr>
          <p:nvPr>
            <p:ph type="dt" sz="half" idx="10"/>
          </p:nvPr>
        </p:nvSpPr>
        <p:spPr/>
        <p:txBody>
          <a:bodyPr/>
          <a:lstStyle/>
          <a:p>
            <a:fld id="{7C9D34E5-FF9A-430F-8A97-279EED6E4AA5}" type="datetimeFigureOut">
              <a:rPr lang="en-GB" smtClean="0"/>
              <a:t>20/02/2026</a:t>
            </a:fld>
            <a:endParaRPr lang="en-GB"/>
          </a:p>
        </p:txBody>
      </p:sp>
      <p:sp>
        <p:nvSpPr>
          <p:cNvPr id="5" name="Footer Placeholder 4">
            <a:extLst>
              <a:ext uri="{FF2B5EF4-FFF2-40B4-BE49-F238E27FC236}">
                <a16:creationId xmlns:a16="http://schemas.microsoft.com/office/drawing/2014/main" id="{F16AA2CB-9FAD-F5EC-7C46-85C1A32EA5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84EA5F-645D-7B25-E671-AFEC4F4C813F}"/>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4205919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631F-5B4E-0E93-D2AC-C3FD4B5CCA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CCC50A-7810-242E-6C1F-60603CE7FE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CDF3A7-592D-A825-256A-DF1391AA66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DC7F4D-4B90-63E2-D6AD-8BE70B272AB5}"/>
              </a:ext>
            </a:extLst>
          </p:cNvPr>
          <p:cNvSpPr>
            <a:spLocks noGrp="1"/>
          </p:cNvSpPr>
          <p:nvPr>
            <p:ph type="dt" sz="half" idx="10"/>
          </p:nvPr>
        </p:nvSpPr>
        <p:spPr/>
        <p:txBody>
          <a:bodyPr/>
          <a:lstStyle/>
          <a:p>
            <a:fld id="{7C9D34E5-FF9A-430F-8A97-279EED6E4AA5}" type="datetimeFigureOut">
              <a:rPr lang="en-GB" smtClean="0"/>
              <a:t>20/02/2026</a:t>
            </a:fld>
            <a:endParaRPr lang="en-GB"/>
          </a:p>
        </p:txBody>
      </p:sp>
      <p:sp>
        <p:nvSpPr>
          <p:cNvPr id="6" name="Footer Placeholder 5">
            <a:extLst>
              <a:ext uri="{FF2B5EF4-FFF2-40B4-BE49-F238E27FC236}">
                <a16:creationId xmlns:a16="http://schemas.microsoft.com/office/drawing/2014/main" id="{6A24D651-5F2D-F8C2-1731-FF90072AC3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8FDE3C-1FAA-AC31-7749-E13238EBB336}"/>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1862199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28006-CE79-DDA7-3432-7E7FA6F4EF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F30C8D-E8B2-D5D1-2E14-E55F2E7DC4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1561EC-63C3-9D91-10F5-BD6E5A6659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EE7875-D003-7FF5-1B2A-791001D3DB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856FD1-7379-7F0C-5BB1-D6F6B738E2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1ECE1A-EEE1-CBC6-34DF-7600A71F07A4}"/>
              </a:ext>
            </a:extLst>
          </p:cNvPr>
          <p:cNvSpPr>
            <a:spLocks noGrp="1"/>
          </p:cNvSpPr>
          <p:nvPr>
            <p:ph type="dt" sz="half" idx="10"/>
          </p:nvPr>
        </p:nvSpPr>
        <p:spPr/>
        <p:txBody>
          <a:bodyPr/>
          <a:lstStyle/>
          <a:p>
            <a:fld id="{7C9D34E5-FF9A-430F-8A97-279EED6E4AA5}" type="datetimeFigureOut">
              <a:rPr lang="en-GB" smtClean="0"/>
              <a:t>20/02/2026</a:t>
            </a:fld>
            <a:endParaRPr lang="en-GB"/>
          </a:p>
        </p:txBody>
      </p:sp>
      <p:sp>
        <p:nvSpPr>
          <p:cNvPr id="8" name="Footer Placeholder 7">
            <a:extLst>
              <a:ext uri="{FF2B5EF4-FFF2-40B4-BE49-F238E27FC236}">
                <a16:creationId xmlns:a16="http://schemas.microsoft.com/office/drawing/2014/main" id="{4FC91E79-CDBA-2285-AAF5-D845AA920D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F8BC6D-FCED-0233-2E95-732D73D38646}"/>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427468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A691C-CBCF-A73F-0CCE-D760F5D824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17A6BD-1E68-4FDF-902D-78CFFA587EB2}"/>
              </a:ext>
            </a:extLst>
          </p:cNvPr>
          <p:cNvSpPr>
            <a:spLocks noGrp="1"/>
          </p:cNvSpPr>
          <p:nvPr>
            <p:ph type="dt" sz="half" idx="10"/>
          </p:nvPr>
        </p:nvSpPr>
        <p:spPr/>
        <p:txBody>
          <a:bodyPr/>
          <a:lstStyle/>
          <a:p>
            <a:fld id="{7C9D34E5-FF9A-430F-8A97-279EED6E4AA5}" type="datetimeFigureOut">
              <a:rPr lang="en-GB" smtClean="0"/>
              <a:t>20/02/2026</a:t>
            </a:fld>
            <a:endParaRPr lang="en-GB"/>
          </a:p>
        </p:txBody>
      </p:sp>
      <p:sp>
        <p:nvSpPr>
          <p:cNvPr id="4" name="Footer Placeholder 3">
            <a:extLst>
              <a:ext uri="{FF2B5EF4-FFF2-40B4-BE49-F238E27FC236}">
                <a16:creationId xmlns:a16="http://schemas.microsoft.com/office/drawing/2014/main" id="{6F268A16-8049-0794-52FD-9C0F5FC25A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373505-4AF1-E346-30B1-C4043B170514}"/>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3874517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706905-E893-4C83-0DFE-0345302F6832}"/>
              </a:ext>
            </a:extLst>
          </p:cNvPr>
          <p:cNvSpPr>
            <a:spLocks noGrp="1"/>
          </p:cNvSpPr>
          <p:nvPr>
            <p:ph type="dt" sz="half" idx="10"/>
          </p:nvPr>
        </p:nvSpPr>
        <p:spPr/>
        <p:txBody>
          <a:bodyPr/>
          <a:lstStyle/>
          <a:p>
            <a:fld id="{7C9D34E5-FF9A-430F-8A97-279EED6E4AA5}" type="datetimeFigureOut">
              <a:rPr lang="en-GB" smtClean="0"/>
              <a:t>20/02/2026</a:t>
            </a:fld>
            <a:endParaRPr lang="en-GB"/>
          </a:p>
        </p:txBody>
      </p:sp>
      <p:sp>
        <p:nvSpPr>
          <p:cNvPr id="3" name="Footer Placeholder 2">
            <a:extLst>
              <a:ext uri="{FF2B5EF4-FFF2-40B4-BE49-F238E27FC236}">
                <a16:creationId xmlns:a16="http://schemas.microsoft.com/office/drawing/2014/main" id="{C1FDE4A3-8EC4-1153-2E65-FBA72D6920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13C916-7A12-C5A1-AC1A-1799E2FD05C2}"/>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2660922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54A82-3349-A857-3B72-13F2682EB6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0DA17B-9CB2-A4A2-00F1-2D75D1D2A7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E49A7A-ABC9-8A09-44A5-BDF65CAC90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7B2C8B-5B87-D661-CB9E-1E6253B5E31B}"/>
              </a:ext>
            </a:extLst>
          </p:cNvPr>
          <p:cNvSpPr>
            <a:spLocks noGrp="1"/>
          </p:cNvSpPr>
          <p:nvPr>
            <p:ph type="dt" sz="half" idx="10"/>
          </p:nvPr>
        </p:nvSpPr>
        <p:spPr/>
        <p:txBody>
          <a:bodyPr/>
          <a:lstStyle/>
          <a:p>
            <a:fld id="{7C9D34E5-FF9A-430F-8A97-279EED6E4AA5}" type="datetimeFigureOut">
              <a:rPr lang="en-GB" smtClean="0"/>
              <a:t>20/02/2026</a:t>
            </a:fld>
            <a:endParaRPr lang="en-GB"/>
          </a:p>
        </p:txBody>
      </p:sp>
      <p:sp>
        <p:nvSpPr>
          <p:cNvPr id="6" name="Footer Placeholder 5">
            <a:extLst>
              <a:ext uri="{FF2B5EF4-FFF2-40B4-BE49-F238E27FC236}">
                <a16:creationId xmlns:a16="http://schemas.microsoft.com/office/drawing/2014/main" id="{8865AE45-F917-D44E-C921-47DC2C38DA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5136F9-83EF-3A64-2B2B-3FA53498A436}"/>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2638600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38E88-4F8C-0311-DE86-3076763350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CAF294-41FD-9FAC-68F7-6EDC75CE35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37DCAD-38B3-8DE5-D5D6-804A8EA712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B58ADF-9940-2A52-D8CD-53A8D5645CAB}"/>
              </a:ext>
            </a:extLst>
          </p:cNvPr>
          <p:cNvSpPr>
            <a:spLocks noGrp="1"/>
          </p:cNvSpPr>
          <p:nvPr>
            <p:ph type="dt" sz="half" idx="10"/>
          </p:nvPr>
        </p:nvSpPr>
        <p:spPr/>
        <p:txBody>
          <a:bodyPr/>
          <a:lstStyle/>
          <a:p>
            <a:fld id="{7C9D34E5-FF9A-430F-8A97-279EED6E4AA5}" type="datetimeFigureOut">
              <a:rPr lang="en-GB" smtClean="0"/>
              <a:t>20/02/2026</a:t>
            </a:fld>
            <a:endParaRPr lang="en-GB"/>
          </a:p>
        </p:txBody>
      </p:sp>
      <p:sp>
        <p:nvSpPr>
          <p:cNvPr id="6" name="Footer Placeholder 5">
            <a:extLst>
              <a:ext uri="{FF2B5EF4-FFF2-40B4-BE49-F238E27FC236}">
                <a16:creationId xmlns:a16="http://schemas.microsoft.com/office/drawing/2014/main" id="{D62B9F3B-80B1-8ECE-26CD-4F1C25E7FF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463220-EFA4-11F6-F243-7221DEF39FE8}"/>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2845541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A8D17-3D01-5DDF-7795-2FB3A62AAA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24BF37-14E5-4C96-86DD-06AE6DB982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A43079-6ED3-0311-2D58-B998B37B486F}"/>
              </a:ext>
            </a:extLst>
          </p:cNvPr>
          <p:cNvSpPr>
            <a:spLocks noGrp="1"/>
          </p:cNvSpPr>
          <p:nvPr>
            <p:ph type="dt" sz="half" idx="10"/>
          </p:nvPr>
        </p:nvSpPr>
        <p:spPr/>
        <p:txBody>
          <a:bodyPr/>
          <a:lstStyle/>
          <a:p>
            <a:fld id="{7C9D34E5-FF9A-430F-8A97-279EED6E4AA5}" type="datetimeFigureOut">
              <a:rPr lang="en-GB" smtClean="0"/>
              <a:t>20/02/2026</a:t>
            </a:fld>
            <a:endParaRPr lang="en-GB"/>
          </a:p>
        </p:txBody>
      </p:sp>
      <p:sp>
        <p:nvSpPr>
          <p:cNvPr id="5" name="Footer Placeholder 4">
            <a:extLst>
              <a:ext uri="{FF2B5EF4-FFF2-40B4-BE49-F238E27FC236}">
                <a16:creationId xmlns:a16="http://schemas.microsoft.com/office/drawing/2014/main" id="{CEDDEDC8-A0A1-74FA-9F1E-FD822C3C4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2F7229-2AFA-AC70-F969-3651AA8667F7}"/>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4088023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F82A84-A61A-E39E-5AE5-F2E6933B07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69AD67-E1D7-2863-7555-3EC6C59B70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B11D91-AEAF-D0D9-EB79-211555F84739}"/>
              </a:ext>
            </a:extLst>
          </p:cNvPr>
          <p:cNvSpPr>
            <a:spLocks noGrp="1"/>
          </p:cNvSpPr>
          <p:nvPr>
            <p:ph type="dt" sz="half" idx="10"/>
          </p:nvPr>
        </p:nvSpPr>
        <p:spPr/>
        <p:txBody>
          <a:bodyPr/>
          <a:lstStyle/>
          <a:p>
            <a:fld id="{7C9D34E5-FF9A-430F-8A97-279EED6E4AA5}" type="datetimeFigureOut">
              <a:rPr lang="en-GB" smtClean="0"/>
              <a:t>20/02/2026</a:t>
            </a:fld>
            <a:endParaRPr lang="en-GB"/>
          </a:p>
        </p:txBody>
      </p:sp>
      <p:sp>
        <p:nvSpPr>
          <p:cNvPr id="5" name="Footer Placeholder 4">
            <a:extLst>
              <a:ext uri="{FF2B5EF4-FFF2-40B4-BE49-F238E27FC236}">
                <a16:creationId xmlns:a16="http://schemas.microsoft.com/office/drawing/2014/main" id="{69B5732F-BEA9-5FA1-2D89-797762CF19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835BE5-6A46-9077-9660-AD697FF0648A}"/>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4859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2E9EC8-DFA0-29AD-61E8-D34A49D4FD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827FBF-EC3E-2003-F370-42C63F82FD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85F109-5A3B-7F26-A964-231682FBC9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9D34E5-FF9A-430F-8A97-279EED6E4AA5}" type="datetimeFigureOut">
              <a:rPr lang="en-GB" smtClean="0"/>
              <a:t>20/02/2026</a:t>
            </a:fld>
            <a:endParaRPr lang="en-GB"/>
          </a:p>
        </p:txBody>
      </p:sp>
      <p:sp>
        <p:nvSpPr>
          <p:cNvPr id="5" name="Footer Placeholder 4">
            <a:extLst>
              <a:ext uri="{FF2B5EF4-FFF2-40B4-BE49-F238E27FC236}">
                <a16:creationId xmlns:a16="http://schemas.microsoft.com/office/drawing/2014/main" id="{A4B39842-2DD9-5CC8-8F4A-F8CC08E5F8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D85B751-C27B-2BAD-BC19-101FC3D640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BA3168-7C23-49BD-B96F-083AA6FBA0E7}" type="slidenum">
              <a:rPr lang="en-GB" smtClean="0"/>
              <a:t>‹#›</a:t>
            </a:fld>
            <a:endParaRPr lang="en-GB"/>
          </a:p>
        </p:txBody>
      </p:sp>
    </p:spTree>
    <p:extLst>
      <p:ext uri="{BB962C8B-B14F-4D97-AF65-F5344CB8AC3E}">
        <p14:creationId xmlns:p14="http://schemas.microsoft.com/office/powerpoint/2010/main" val="16455703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news.npcc.police.uk/releases/over-1-400-arrested-and-671-vulnerable-people-safeguarded-in-county-lines-week-of-actio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prisonreformtrust.org.uk/wp-content/uploads/old_files/Documents/No%20One%20Knows%20report-2.pdf" TargetMode="External"/><Relationship Id="rId2" Type="http://schemas.openxmlformats.org/officeDocument/2006/relationships/hyperlink" Target="http://news.bbc.co.uk/1/hi/uk/7736141.st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3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75279/Probation_HSNA_Guidance.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awings on colorful paper">
            <a:extLst>
              <a:ext uri="{FF2B5EF4-FFF2-40B4-BE49-F238E27FC236}">
                <a16:creationId xmlns:a16="http://schemas.microsoft.com/office/drawing/2014/main" id="{8C9D5B42-52A6-1C54-1586-B22AA88F2D72}"/>
              </a:ext>
            </a:extLst>
          </p:cNvPr>
          <p:cNvPicPr>
            <a:picLocks noChangeAspect="1"/>
          </p:cNvPicPr>
          <p:nvPr/>
        </p:nvPicPr>
        <p:blipFill>
          <a:blip r:embed="rId2">
            <a:alphaModFix amt="50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FB9807CB-24BA-6602-3812-C38AAFB8AB91}"/>
              </a:ext>
            </a:extLst>
          </p:cNvPr>
          <p:cNvSpPr>
            <a:spLocks noGrp="1"/>
          </p:cNvSpPr>
          <p:nvPr>
            <p:ph type="ctrTitle"/>
          </p:nvPr>
        </p:nvSpPr>
        <p:spPr>
          <a:xfrm>
            <a:off x="1524000" y="1122362"/>
            <a:ext cx="9144000" cy="2900518"/>
          </a:xfrm>
        </p:spPr>
        <p:txBody>
          <a:bodyPr>
            <a:normAutofit/>
          </a:bodyPr>
          <a:lstStyle/>
          <a:p>
            <a:r>
              <a:rPr lang="en-GB">
                <a:solidFill>
                  <a:srgbClr val="FFFFFF"/>
                </a:solidFill>
              </a:rPr>
              <a:t>Week 4</a:t>
            </a:r>
            <a:br>
              <a:rPr lang="en-GB">
                <a:solidFill>
                  <a:srgbClr val="FFFFFF"/>
                </a:solidFill>
              </a:rPr>
            </a:br>
            <a:r>
              <a:rPr lang="en-GB">
                <a:solidFill>
                  <a:srgbClr val="FFFFFF"/>
                </a:solidFill>
              </a:rPr>
              <a:t>CJS responses to vulnerable victims  </a:t>
            </a:r>
          </a:p>
        </p:txBody>
      </p:sp>
      <p:sp>
        <p:nvSpPr>
          <p:cNvPr id="3" name="Subtitle 2">
            <a:extLst>
              <a:ext uri="{FF2B5EF4-FFF2-40B4-BE49-F238E27FC236}">
                <a16:creationId xmlns:a16="http://schemas.microsoft.com/office/drawing/2014/main" id="{1049E766-F856-B8FC-C6F7-AA21A2B5B82F}"/>
              </a:ext>
            </a:extLst>
          </p:cNvPr>
          <p:cNvSpPr>
            <a:spLocks noGrp="1"/>
          </p:cNvSpPr>
          <p:nvPr>
            <p:ph type="subTitle" idx="1"/>
          </p:nvPr>
        </p:nvSpPr>
        <p:spPr>
          <a:xfrm>
            <a:off x="1524000" y="4159404"/>
            <a:ext cx="9144000" cy="1098395"/>
          </a:xfrm>
        </p:spPr>
        <p:txBody>
          <a:bodyPr vert="horz" lIns="91440" tIns="45720" rIns="91440" bIns="45720" rtlCol="0">
            <a:normAutofit/>
          </a:bodyPr>
          <a:lstStyle/>
          <a:p>
            <a:r>
              <a:rPr lang="en-GB" sz="1700" dirty="0">
                <a:solidFill>
                  <a:srgbClr val="FFFFFF"/>
                </a:solidFill>
              </a:rPr>
              <a:t>2026</a:t>
            </a:r>
          </a:p>
          <a:p>
            <a:endParaRPr lang="en-GB" sz="1700" dirty="0">
              <a:solidFill>
                <a:srgbClr val="FFFFFF"/>
              </a:solidFill>
            </a:endParaRPr>
          </a:p>
          <a:p>
            <a:r>
              <a:rPr lang="en-GB" sz="1700" dirty="0">
                <a:solidFill>
                  <a:srgbClr val="FFFFFF"/>
                </a:solidFill>
                <a:effectLst/>
                <a:latin typeface="Arial"/>
                <a:ea typeface="Times New Roman" panose="02020603050405020304" pitchFamily="18" charset="0"/>
                <a:cs typeface="Arial"/>
              </a:rPr>
              <a:t> </a:t>
            </a:r>
          </a:p>
          <a:p>
            <a:endParaRPr lang="en-GB" sz="1700" dirty="0">
              <a:solidFill>
                <a:srgbClr val="FFFFFF"/>
              </a:solidFill>
            </a:endParaRPr>
          </a:p>
        </p:txBody>
      </p:sp>
    </p:spTree>
    <p:extLst>
      <p:ext uri="{BB962C8B-B14F-4D97-AF65-F5344CB8AC3E}">
        <p14:creationId xmlns:p14="http://schemas.microsoft.com/office/powerpoint/2010/main" val="32550846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a:t>Victims /vulnerable Today</a:t>
            </a:r>
          </a:p>
        </p:txBody>
      </p:sp>
      <p:sp>
        <p:nvSpPr>
          <p:cNvPr id="3" name="Content Placeholder 2"/>
          <p:cNvSpPr>
            <a:spLocks noGrp="1"/>
          </p:cNvSpPr>
          <p:nvPr>
            <p:ph idx="1"/>
          </p:nvPr>
        </p:nvSpPr>
        <p:spPr>
          <a:xfrm>
            <a:off x="1045028" y="2704014"/>
            <a:ext cx="9941319" cy="3438166"/>
          </a:xfrm>
        </p:spPr>
        <p:txBody>
          <a:bodyPr anchor="ctr">
            <a:normAutofit/>
          </a:bodyPr>
          <a:lstStyle/>
          <a:p>
            <a:r>
              <a:rPr lang="en-GB" sz="2400" dirty="0"/>
              <a:t>Crime a ‘social ill’ with a negative impact on millions</a:t>
            </a:r>
          </a:p>
          <a:p>
            <a:r>
              <a:rPr lang="en-GB" sz="2400" dirty="0"/>
              <a:t>Financially</a:t>
            </a:r>
          </a:p>
          <a:p>
            <a:pPr lvl="1"/>
            <a:r>
              <a:rPr lang="en-GB" dirty="0"/>
              <a:t>Employment, insurance</a:t>
            </a:r>
          </a:p>
          <a:p>
            <a:r>
              <a:rPr lang="en-GB" sz="2400" dirty="0"/>
              <a:t>Emotional </a:t>
            </a:r>
          </a:p>
          <a:p>
            <a:pPr lvl="1"/>
            <a:r>
              <a:rPr lang="en-GB" dirty="0"/>
              <a:t>Fear, emotional wellbeing</a:t>
            </a:r>
          </a:p>
          <a:p>
            <a:r>
              <a:rPr lang="en-GB" sz="2400" dirty="0"/>
              <a:t>Physical Health </a:t>
            </a:r>
          </a:p>
          <a:p>
            <a:pPr lvl="1"/>
            <a:r>
              <a:rPr lang="en-GB" dirty="0"/>
              <a:t>Time in hospital, serious injuries</a:t>
            </a:r>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Failing the Vulnerable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91440" tIns="45720" rIns="91440" bIns="45720" rtlCol="0" anchor="ctr">
            <a:normAutofit/>
          </a:bodyPr>
          <a:lstStyle/>
          <a:p>
            <a:r>
              <a:rPr lang="en-GB" dirty="0"/>
              <a:t>Police</a:t>
            </a:r>
          </a:p>
          <a:p>
            <a:r>
              <a:rPr lang="en-GB" dirty="0"/>
              <a:t>Youth Justice</a:t>
            </a:r>
          </a:p>
          <a:p>
            <a:r>
              <a:rPr lang="en-GB" dirty="0"/>
              <a:t>Courts and sentencing</a:t>
            </a:r>
          </a:p>
          <a:p>
            <a:r>
              <a:rPr lang="en-GB" dirty="0"/>
              <a:t>Prisons</a:t>
            </a:r>
          </a:p>
          <a:p>
            <a:r>
              <a:rPr lang="en-GB" dirty="0"/>
              <a:t>Probation</a:t>
            </a:r>
          </a:p>
          <a:p>
            <a:r>
              <a:rPr lang="en-GB" dirty="0"/>
              <a:t>Health / Social Services</a:t>
            </a:r>
          </a:p>
          <a:p>
            <a:pPr marL="0" indent="0">
              <a:buNone/>
            </a:pPr>
            <a:endParaRPr lang="en-GB" dirty="0"/>
          </a:p>
          <a:p>
            <a:endParaRPr lang="en-GB" dirty="0"/>
          </a:p>
        </p:txBody>
      </p:sp>
    </p:spTree>
    <p:extLst>
      <p:ext uri="{BB962C8B-B14F-4D97-AF65-F5344CB8AC3E}">
        <p14:creationId xmlns:p14="http://schemas.microsoft.com/office/powerpoint/2010/main" val="2204572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B6268EC-4819-CDFB-2271-D037B698E3B1}"/>
              </a:ext>
            </a:extLst>
          </p:cNvPr>
          <p:cNvPicPr>
            <a:picLocks noChangeAspect="1"/>
          </p:cNvPicPr>
          <p:nvPr/>
        </p:nvPicPr>
        <p:blipFill>
          <a:blip r:embed="rId3">
            <a:duotone>
              <a:schemeClr val="bg2">
                <a:shade val="45000"/>
                <a:satMod val="135000"/>
              </a:schemeClr>
              <a:prstClr val="white"/>
            </a:duotone>
          </a:blip>
          <a:srcRect t="625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Failing the Vulnerable Police</a:t>
            </a:r>
          </a:p>
        </p:txBody>
      </p:sp>
      <p:graphicFrame>
        <p:nvGraphicFramePr>
          <p:cNvPr id="5" name="Content Placeholder 2">
            <a:extLst>
              <a:ext uri="{FF2B5EF4-FFF2-40B4-BE49-F238E27FC236}">
                <a16:creationId xmlns:a16="http://schemas.microsoft.com/office/drawing/2014/main" id="{B83EDDCA-0A35-7C9E-5695-39182508978F}"/>
              </a:ext>
            </a:extLst>
          </p:cNvPr>
          <p:cNvGraphicFramePr>
            <a:graphicFrameLocks noGrp="1"/>
          </p:cNvGraphicFramePr>
          <p:nvPr>
            <p:ph idx="1"/>
            <p:extLst>
              <p:ext uri="{D42A27DB-BD31-4B8C-83A1-F6EECF244321}">
                <p14:modId xmlns:p14="http://schemas.microsoft.com/office/powerpoint/2010/main" val="253549375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93025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62074"/>
          </a:xfrm>
        </p:spPr>
        <p:txBody>
          <a:bodyPr>
            <a:noAutofit/>
          </a:bodyPr>
          <a:lstStyle/>
          <a:p>
            <a:r>
              <a:rPr lang="en-GB" sz="3600" dirty="0"/>
              <a:t>Police</a:t>
            </a:r>
          </a:p>
        </p:txBody>
      </p:sp>
      <p:sp>
        <p:nvSpPr>
          <p:cNvPr id="3" name="Content Placeholder 2"/>
          <p:cNvSpPr>
            <a:spLocks noGrp="1"/>
          </p:cNvSpPr>
          <p:nvPr>
            <p:ph idx="1"/>
          </p:nvPr>
        </p:nvSpPr>
        <p:spPr>
          <a:xfrm>
            <a:off x="685800" y="938785"/>
            <a:ext cx="9906000" cy="5239808"/>
          </a:xfrm>
        </p:spPr>
        <p:txBody>
          <a:bodyPr vert="horz" lIns="91440" tIns="45720" rIns="91440" bIns="45720" rtlCol="0" anchor="t">
            <a:normAutofit lnSpcReduction="10000"/>
          </a:bodyPr>
          <a:lstStyle/>
          <a:p>
            <a:r>
              <a:rPr lang="en-GB" dirty="0"/>
              <a:t>Maybe a need of medical intervention or social service support</a:t>
            </a:r>
            <a:endParaRPr lang="en-GB" dirty="0">
              <a:cs typeface="Calibri"/>
            </a:endParaRPr>
          </a:p>
          <a:p>
            <a:r>
              <a:rPr lang="en-GB" dirty="0"/>
              <a:t>Some are the first point for help. </a:t>
            </a:r>
          </a:p>
          <a:p>
            <a:r>
              <a:rPr lang="en-GB" dirty="0"/>
              <a:t>April 2022 – March 2023 The Metropolitan police spent </a:t>
            </a:r>
            <a:r>
              <a:rPr lang="en-GB" b="0" i="0" dirty="0">
                <a:effectLst/>
                <a:latin typeface="Calibri"/>
                <a:cs typeface="Calibri"/>
              </a:rPr>
              <a:t>an average of 14.2 hours in hospital with patients when they are sectioned</a:t>
            </a:r>
          </a:p>
          <a:p>
            <a:r>
              <a:rPr lang="en-GB" b="0" i="0" dirty="0">
                <a:effectLst/>
                <a:latin typeface="Calibri"/>
                <a:cs typeface="Calibri"/>
              </a:rPr>
              <a:t>In March 2023, </a:t>
            </a:r>
            <a:r>
              <a:rPr lang="en-GB" dirty="0">
                <a:latin typeface="Calibri"/>
                <a:cs typeface="Calibri"/>
              </a:rPr>
              <a:t>they</a:t>
            </a:r>
            <a:r>
              <a:rPr lang="en-GB" b="0" i="0" dirty="0">
                <a:effectLst/>
                <a:latin typeface="Calibri"/>
                <a:cs typeface="Calibri"/>
              </a:rPr>
              <a:t> spent 10,000 hours working on sectioning patients and in 2021/22 received more than 78,000 mental health-related calls and some 204,000 concern for welfare calls.</a:t>
            </a:r>
            <a:endParaRPr lang="en-GB" dirty="0">
              <a:latin typeface="Calibri"/>
              <a:cs typeface="Calibri"/>
            </a:endParaRPr>
          </a:p>
          <a:p>
            <a:r>
              <a:rPr lang="en-GB" dirty="0"/>
              <a:t>MPF were sending officers to deal with mental health issues once every 12 minutes.</a:t>
            </a:r>
          </a:p>
          <a:p>
            <a:r>
              <a:rPr lang="en-GB" dirty="0"/>
              <a:t>Zoë Billingham (2018) – instead of NHS staff take ill patients to hospital police take about 12,000 people a year to hospital / 52% of cases</a:t>
            </a:r>
          </a:p>
          <a:p>
            <a:endParaRPr lang="en-GB" dirty="0"/>
          </a:p>
        </p:txBody>
      </p:sp>
    </p:spTree>
    <p:extLst>
      <p:ext uri="{BB962C8B-B14F-4D97-AF65-F5344CB8AC3E}">
        <p14:creationId xmlns:p14="http://schemas.microsoft.com/office/powerpoint/2010/main" val="26809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F8558A-7777-53F6-67B0-4B5A0B5D8E6A}"/>
              </a:ext>
            </a:extLst>
          </p:cNvPr>
          <p:cNvSpPr>
            <a:spLocks noGrp="1"/>
          </p:cNvSpPr>
          <p:nvPr>
            <p:ph type="title"/>
          </p:nvPr>
        </p:nvSpPr>
        <p:spPr>
          <a:xfrm>
            <a:off x="838200" y="365125"/>
            <a:ext cx="10515600" cy="731589"/>
          </a:xfrm>
        </p:spPr>
        <p:txBody>
          <a:bodyPr>
            <a:normAutofit/>
          </a:bodyPr>
          <a:lstStyle/>
          <a:p>
            <a:r>
              <a:rPr lang="en-GB" sz="3200" b="0" i="0" dirty="0">
                <a:effectLst/>
              </a:rPr>
              <a:t>Section 136 of the Mental Health Act</a:t>
            </a:r>
            <a:endParaRPr lang="en-GB" sz="3200" dirty="0"/>
          </a:p>
        </p:txBody>
      </p:sp>
      <p:sp>
        <p:nvSpPr>
          <p:cNvPr id="3" name="Content Placeholder 2">
            <a:extLst>
              <a:ext uri="{FF2B5EF4-FFF2-40B4-BE49-F238E27FC236}">
                <a16:creationId xmlns:a16="http://schemas.microsoft.com/office/drawing/2014/main" id="{B3E3E36C-5584-9206-E596-EA5A2FF9104B}"/>
              </a:ext>
            </a:extLst>
          </p:cNvPr>
          <p:cNvSpPr>
            <a:spLocks noGrp="1"/>
          </p:cNvSpPr>
          <p:nvPr>
            <p:ph idx="1"/>
          </p:nvPr>
        </p:nvSpPr>
        <p:spPr>
          <a:xfrm>
            <a:off x="838200" y="1780033"/>
            <a:ext cx="2136648" cy="3218688"/>
          </a:xfrm>
        </p:spPr>
        <p:txBody>
          <a:bodyPr>
            <a:normAutofit fontScale="92500"/>
          </a:bodyPr>
          <a:lstStyle/>
          <a:p>
            <a:r>
              <a:rPr lang="en-GB" sz="2000" dirty="0"/>
              <a:t>P</a:t>
            </a:r>
            <a:r>
              <a:rPr lang="en-GB" sz="2000" b="0" i="0" dirty="0">
                <a:effectLst/>
              </a:rPr>
              <a:t>olice officers can detain someone if they believe that person’s mental health is causing an immediate risk to the person or others. This legislation can only be used in a public place</a:t>
            </a:r>
          </a:p>
          <a:p>
            <a:endParaRPr lang="en-GB" sz="2000" dirty="0"/>
          </a:p>
        </p:txBody>
      </p:sp>
      <p:pic>
        <p:nvPicPr>
          <p:cNvPr id="5" name="Picture 4" descr="A graph with a line going up&#10;&#10;Description automatically generated">
            <a:extLst>
              <a:ext uri="{FF2B5EF4-FFF2-40B4-BE49-F238E27FC236}">
                <a16:creationId xmlns:a16="http://schemas.microsoft.com/office/drawing/2014/main" id="{673CF74E-8D01-51AB-BEA9-4FB61634740D}"/>
              </a:ext>
            </a:extLst>
          </p:cNvPr>
          <p:cNvPicPr>
            <a:picLocks noChangeAspect="1"/>
          </p:cNvPicPr>
          <p:nvPr/>
        </p:nvPicPr>
        <p:blipFill rotWithShape="1">
          <a:blip r:embed="rId2"/>
          <a:srcRect r="3973" b="1"/>
          <a:stretch/>
        </p:blipFill>
        <p:spPr>
          <a:xfrm>
            <a:off x="3276600" y="1365504"/>
            <a:ext cx="8077199" cy="4763586"/>
          </a:xfrm>
          <a:prstGeom prst="rect">
            <a:avLst/>
          </a:prstGeom>
        </p:spPr>
      </p:pic>
    </p:spTree>
    <p:extLst>
      <p:ext uri="{BB962C8B-B14F-4D97-AF65-F5344CB8AC3E}">
        <p14:creationId xmlns:p14="http://schemas.microsoft.com/office/powerpoint/2010/main" val="3113739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24EA3-4248-20A6-650D-4FA19839FD95}"/>
              </a:ext>
            </a:extLst>
          </p:cNvPr>
          <p:cNvSpPr>
            <a:spLocks noGrp="1"/>
          </p:cNvSpPr>
          <p:nvPr>
            <p:ph type="title"/>
          </p:nvPr>
        </p:nvSpPr>
        <p:spPr/>
        <p:txBody>
          <a:bodyPr/>
          <a:lstStyle/>
          <a:p>
            <a:r>
              <a:rPr lang="en-GB" sz="4400" b="0" i="0" dirty="0">
                <a:effectLst/>
              </a:rPr>
              <a:t>Section 136 of the Mental Health Act</a:t>
            </a:r>
            <a:endParaRPr lang="en-GB" dirty="0"/>
          </a:p>
        </p:txBody>
      </p:sp>
      <p:sp>
        <p:nvSpPr>
          <p:cNvPr id="3" name="Content Placeholder 2">
            <a:extLst>
              <a:ext uri="{FF2B5EF4-FFF2-40B4-BE49-F238E27FC236}">
                <a16:creationId xmlns:a16="http://schemas.microsoft.com/office/drawing/2014/main" id="{3F82BF34-55E0-2589-B5CD-15D40D64460F}"/>
              </a:ext>
            </a:extLst>
          </p:cNvPr>
          <p:cNvSpPr>
            <a:spLocks noGrp="1"/>
          </p:cNvSpPr>
          <p:nvPr>
            <p:ph idx="1"/>
          </p:nvPr>
        </p:nvSpPr>
        <p:spPr>
          <a:xfrm>
            <a:off x="838200" y="1539240"/>
            <a:ext cx="10515600" cy="4637723"/>
          </a:xfrm>
        </p:spPr>
        <p:txBody>
          <a:bodyPr/>
          <a:lstStyle/>
          <a:p>
            <a:pPr algn="l" fontAlgn="base">
              <a:lnSpc>
                <a:spcPct val="100000"/>
              </a:lnSpc>
            </a:pPr>
            <a:r>
              <a:rPr lang="en-GB" sz="2400" b="0" dirty="0">
                <a:solidFill>
                  <a:srgbClr val="222222"/>
                </a:solidFill>
                <a:effectLst/>
              </a:rPr>
              <a:t>There were 31,213 detentions under section 136 of the Mental Health Act 1983 in England and Wales in the year to 31 March 2024</a:t>
            </a:r>
            <a:endParaRPr lang="en-GB" sz="2400" dirty="0">
              <a:solidFill>
                <a:srgbClr val="222222"/>
              </a:solidFill>
            </a:endParaRPr>
          </a:p>
          <a:p>
            <a:pPr algn="l" fontAlgn="base">
              <a:lnSpc>
                <a:spcPct val="100000"/>
              </a:lnSpc>
            </a:pPr>
            <a:r>
              <a:rPr lang="en-GB" sz="2400" b="0" dirty="0">
                <a:solidFill>
                  <a:srgbClr val="222222"/>
                </a:solidFill>
                <a:effectLst/>
              </a:rPr>
              <a:t>Section 136 gives police officers the power to remove a person –  from a public place – to a place of safety, for a mental health assessment, if they appear to have a mental disorder, are in “immediate need of care or control” and detention appears necessary to protect them or others. </a:t>
            </a:r>
          </a:p>
          <a:p>
            <a:pPr algn="l" fontAlgn="base">
              <a:lnSpc>
                <a:spcPct val="100000"/>
              </a:lnSpc>
            </a:pPr>
            <a:r>
              <a:rPr lang="en-GB" sz="2400" dirty="0">
                <a:solidFill>
                  <a:srgbClr val="222222"/>
                </a:solidFill>
              </a:rPr>
              <a:t>D</a:t>
            </a:r>
            <a:r>
              <a:rPr lang="en-GB" sz="2400" b="0" dirty="0">
                <a:solidFill>
                  <a:srgbClr val="222222"/>
                </a:solidFill>
                <a:effectLst/>
              </a:rPr>
              <a:t>etention lasts up to 24 hours, extendable for a further 12 to complete the assessment.</a:t>
            </a:r>
          </a:p>
          <a:p>
            <a:endParaRPr lang="en-GB" dirty="0"/>
          </a:p>
        </p:txBody>
      </p:sp>
    </p:spTree>
    <p:extLst>
      <p:ext uri="{BB962C8B-B14F-4D97-AF65-F5344CB8AC3E}">
        <p14:creationId xmlns:p14="http://schemas.microsoft.com/office/powerpoint/2010/main" val="1605209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D3D95-1F6C-AEF4-2FF3-8A00D48A6A82}"/>
              </a:ext>
            </a:extLst>
          </p:cNvPr>
          <p:cNvSpPr>
            <a:spLocks noGrp="1"/>
          </p:cNvSpPr>
          <p:nvPr>
            <p:ph type="title"/>
          </p:nvPr>
        </p:nvSpPr>
        <p:spPr>
          <a:xfrm>
            <a:off x="6823878" y="741392"/>
            <a:ext cx="4491821" cy="848258"/>
          </a:xfrm>
        </p:spPr>
        <p:txBody>
          <a:bodyPr anchor="b">
            <a:normAutofit/>
          </a:bodyPr>
          <a:lstStyle/>
          <a:p>
            <a:r>
              <a:rPr lang="en-GB" sz="3200" dirty="0"/>
              <a:t>Metropolitan Police </a:t>
            </a:r>
          </a:p>
        </p:txBody>
      </p:sp>
      <p:pic>
        <p:nvPicPr>
          <p:cNvPr id="5" name="Picture 4">
            <a:extLst>
              <a:ext uri="{FF2B5EF4-FFF2-40B4-BE49-F238E27FC236}">
                <a16:creationId xmlns:a16="http://schemas.microsoft.com/office/drawing/2014/main" id="{E5E3AEA8-0739-0BD0-FDF8-02B2D3DA6F9B}"/>
              </a:ext>
            </a:extLst>
          </p:cNvPr>
          <p:cNvPicPr>
            <a:picLocks noChangeAspect="1"/>
          </p:cNvPicPr>
          <p:nvPr/>
        </p:nvPicPr>
        <p:blipFill rotWithShape="1">
          <a:blip r:embed="rId3"/>
          <a:srcRect l="31346" r="18654"/>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ACC6BEF-A3C4-A93F-55E5-A495FDCD51D8}"/>
              </a:ext>
            </a:extLst>
          </p:cNvPr>
          <p:cNvSpPr>
            <a:spLocks noGrp="1"/>
          </p:cNvSpPr>
          <p:nvPr>
            <p:ph idx="1"/>
          </p:nvPr>
        </p:nvSpPr>
        <p:spPr>
          <a:xfrm>
            <a:off x="6823878" y="1589650"/>
            <a:ext cx="4491820" cy="4526958"/>
          </a:xfrm>
        </p:spPr>
        <p:txBody>
          <a:bodyPr anchor="t">
            <a:normAutofit/>
          </a:bodyPr>
          <a:lstStyle/>
          <a:p>
            <a:pPr fontAlgn="base"/>
            <a:r>
              <a:rPr lang="en-GB" sz="2000" b="0" i="0" dirty="0">
                <a:effectLst/>
                <a:latin typeface="Calibri"/>
                <a:cs typeface="Calibri"/>
              </a:rPr>
              <a:t>August 2023 The Met police stated that they will no longer attend emergency calls related to mental health incident</a:t>
            </a:r>
          </a:p>
          <a:p>
            <a:pPr fontAlgn="base"/>
            <a:r>
              <a:rPr lang="en-GB" sz="2000" dirty="0">
                <a:latin typeface="Calibri"/>
                <a:cs typeface="Calibri"/>
              </a:rPr>
              <a:t>O</a:t>
            </a:r>
            <a:r>
              <a:rPr lang="en-GB" sz="2000" b="0" i="0" dirty="0">
                <a:effectLst/>
                <a:latin typeface="Calibri"/>
                <a:cs typeface="Calibri"/>
              </a:rPr>
              <a:t>fficers not to attend thousands of calls that deal with mental health incidents</a:t>
            </a:r>
          </a:p>
          <a:p>
            <a:pPr fontAlgn="base"/>
            <a:r>
              <a:rPr lang="en-GB" sz="2000" b="0" i="0" dirty="0">
                <a:effectLst/>
                <a:latin typeface="Calibri"/>
                <a:cs typeface="Calibri"/>
              </a:rPr>
              <a:t>Met gave heads up to NHS services</a:t>
            </a:r>
            <a:r>
              <a:rPr lang="en-GB" sz="2000" dirty="0">
                <a:latin typeface="Calibri"/>
                <a:cs typeface="Calibri"/>
              </a:rPr>
              <a:t> </a:t>
            </a:r>
          </a:p>
          <a:p>
            <a:pPr fontAlgn="base"/>
            <a:r>
              <a:rPr lang="en-GB" sz="2000" b="0" i="0" dirty="0">
                <a:effectLst/>
                <a:latin typeface="Calibri"/>
                <a:cs typeface="Calibri"/>
              </a:rPr>
              <a:t>Polic</a:t>
            </a:r>
            <a:r>
              <a:rPr lang="en-GB" sz="2000" dirty="0">
                <a:latin typeface="Calibri"/>
                <a:cs typeface="Calibri"/>
              </a:rPr>
              <a:t>e will only attend </a:t>
            </a:r>
            <a:r>
              <a:rPr lang="en-GB" sz="2000" b="0" i="0" dirty="0">
                <a:effectLst/>
                <a:latin typeface="Calibri"/>
                <a:cs typeface="Calibri"/>
              </a:rPr>
              <a:t>if there is a threat to life.</a:t>
            </a:r>
          </a:p>
          <a:p>
            <a:pPr fontAlgn="base"/>
            <a:r>
              <a:rPr lang="en-GB" sz="2000" dirty="0">
                <a:latin typeface="Calibri"/>
                <a:cs typeface="Calibri"/>
              </a:rPr>
              <a:t>Most forces will do Welfare checks / Safe and Well checks – signpost to right organisations for needs </a:t>
            </a:r>
            <a:endParaRPr lang="en-GB" sz="2000" b="0" i="0" dirty="0">
              <a:effectLst/>
              <a:latin typeface="Calibri"/>
              <a:cs typeface="Calibri"/>
            </a:endParaRPr>
          </a:p>
          <a:p>
            <a:pPr marL="0" indent="0" fontAlgn="base">
              <a:buNone/>
            </a:pPr>
            <a:endParaRPr lang="en-GB" sz="2000" dirty="0">
              <a:latin typeface="GuardianTextEgyptian"/>
            </a:endParaRPr>
          </a:p>
        </p:txBody>
      </p:sp>
    </p:spTree>
    <p:extLst>
      <p:ext uri="{BB962C8B-B14F-4D97-AF65-F5344CB8AC3E}">
        <p14:creationId xmlns:p14="http://schemas.microsoft.com/office/powerpoint/2010/main" val="2899290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64A8-5F15-BEAC-92F9-2D3E54E6AA6A}"/>
              </a:ext>
            </a:extLst>
          </p:cNvPr>
          <p:cNvSpPr>
            <a:spLocks noGrp="1"/>
          </p:cNvSpPr>
          <p:nvPr>
            <p:ph type="title"/>
          </p:nvPr>
        </p:nvSpPr>
        <p:spPr/>
        <p:txBody>
          <a:bodyPr/>
          <a:lstStyle/>
          <a:p>
            <a:r>
              <a:rPr lang="en-GB" b="0" i="0" dirty="0">
                <a:solidFill>
                  <a:srgbClr val="000000"/>
                </a:solidFill>
                <a:effectLst/>
                <a:latin typeface="Gotham"/>
              </a:rPr>
              <a:t>Right Care Right Person (RCRP)</a:t>
            </a:r>
            <a:endParaRPr lang="en-GB" dirty="0"/>
          </a:p>
        </p:txBody>
      </p:sp>
      <p:sp>
        <p:nvSpPr>
          <p:cNvPr id="3" name="Content Placeholder 2">
            <a:extLst>
              <a:ext uri="{FF2B5EF4-FFF2-40B4-BE49-F238E27FC236}">
                <a16:creationId xmlns:a16="http://schemas.microsoft.com/office/drawing/2014/main" id="{4CDFCA0D-4284-4B65-40EE-DC5889922D3D}"/>
              </a:ext>
            </a:extLst>
          </p:cNvPr>
          <p:cNvSpPr>
            <a:spLocks noGrp="1"/>
          </p:cNvSpPr>
          <p:nvPr>
            <p:ph idx="1"/>
          </p:nvPr>
        </p:nvSpPr>
        <p:spPr/>
        <p:txBody>
          <a:bodyPr vert="horz" lIns="91440" tIns="45720" rIns="91440" bIns="45720" rtlCol="0" anchor="t">
            <a:normAutofit fontScale="92500" lnSpcReduction="10000"/>
          </a:bodyPr>
          <a:lstStyle/>
          <a:p>
            <a:pPr algn="l"/>
            <a:r>
              <a:rPr lang="en-GB" b="0" i="0" dirty="0">
                <a:solidFill>
                  <a:srgbClr val="000000"/>
                </a:solidFill>
                <a:effectLst/>
                <a:latin typeface="Calibri"/>
                <a:cs typeface="Calibri"/>
              </a:rPr>
              <a:t>aims to ensure vulnerable people get the right support from the right emergency services. It applies to calls for service about:</a:t>
            </a:r>
          </a:p>
          <a:p>
            <a:pPr algn="l">
              <a:buFont typeface="Arial" panose="020B0604020202020204" pitchFamily="34" charset="0"/>
              <a:buChar char="•"/>
            </a:pPr>
            <a:r>
              <a:rPr lang="en-GB" b="0" i="0" dirty="0">
                <a:solidFill>
                  <a:srgbClr val="000000"/>
                </a:solidFill>
                <a:effectLst/>
                <a:latin typeface="Calibri"/>
                <a:cs typeface="Calibri"/>
              </a:rPr>
              <a:t>concern for the welfare of a person</a:t>
            </a:r>
          </a:p>
          <a:p>
            <a:pPr algn="l">
              <a:buFont typeface="Arial" panose="020B0604020202020204" pitchFamily="34" charset="0"/>
              <a:buChar char="•"/>
            </a:pPr>
            <a:r>
              <a:rPr lang="en-GB" b="0" i="0" dirty="0">
                <a:solidFill>
                  <a:srgbClr val="000000"/>
                </a:solidFill>
                <a:effectLst/>
                <a:latin typeface="Calibri"/>
                <a:cs typeface="Calibri"/>
              </a:rPr>
              <a:t>people who have walked out of a healthcare setting</a:t>
            </a:r>
          </a:p>
          <a:p>
            <a:pPr algn="l">
              <a:buFont typeface="Arial" panose="020B0604020202020204" pitchFamily="34" charset="0"/>
              <a:buChar char="•"/>
            </a:pPr>
            <a:r>
              <a:rPr lang="en-GB" b="0" i="0" dirty="0">
                <a:solidFill>
                  <a:srgbClr val="000000"/>
                </a:solidFill>
                <a:effectLst/>
                <a:latin typeface="Calibri"/>
                <a:cs typeface="Calibri"/>
              </a:rPr>
              <a:t>people who are absent without leave (AWOL) from mental health services</a:t>
            </a:r>
          </a:p>
          <a:p>
            <a:pPr algn="l">
              <a:buFont typeface="Arial" panose="020B0604020202020204" pitchFamily="34" charset="0"/>
              <a:buChar char="•"/>
            </a:pPr>
            <a:r>
              <a:rPr lang="en-GB" b="0" i="0" dirty="0">
                <a:solidFill>
                  <a:srgbClr val="000000"/>
                </a:solidFill>
                <a:effectLst/>
                <a:latin typeface="Calibri"/>
                <a:cs typeface="Calibri"/>
              </a:rPr>
              <a:t>medical incidents</a:t>
            </a:r>
          </a:p>
          <a:p>
            <a:pPr algn="l"/>
            <a:r>
              <a:rPr lang="en-GB" b="0" i="0" dirty="0">
                <a:solidFill>
                  <a:srgbClr val="000000"/>
                </a:solidFill>
                <a:effectLst/>
                <a:latin typeface="Calibri"/>
                <a:cs typeface="Calibri"/>
              </a:rPr>
              <a:t>This toolkit supports forces in England and Wales to:</a:t>
            </a:r>
          </a:p>
          <a:p>
            <a:pPr algn="l">
              <a:buFont typeface="Arial" panose="020B0604020202020204" pitchFamily="34" charset="0"/>
              <a:buChar char="•"/>
            </a:pPr>
            <a:r>
              <a:rPr lang="en-GB" b="0" i="0" dirty="0">
                <a:solidFill>
                  <a:srgbClr val="000000"/>
                </a:solidFill>
                <a:effectLst/>
                <a:latin typeface="Calibri"/>
                <a:cs typeface="Calibri"/>
              </a:rPr>
              <a:t>decide the appropriateness of a police response to these calls</a:t>
            </a:r>
          </a:p>
          <a:p>
            <a:pPr algn="l">
              <a:buFont typeface="Arial" panose="020B0604020202020204" pitchFamily="34" charset="0"/>
              <a:buChar char="•"/>
            </a:pPr>
            <a:r>
              <a:rPr lang="en-GB" b="0" i="0" dirty="0">
                <a:solidFill>
                  <a:srgbClr val="000000"/>
                </a:solidFill>
                <a:effectLst/>
                <a:latin typeface="Calibri"/>
                <a:cs typeface="Calibri"/>
              </a:rPr>
              <a:t>implement RCRP successfully and consistently, in partnership with health and social care agencies</a:t>
            </a:r>
          </a:p>
        </p:txBody>
      </p:sp>
    </p:spTree>
    <p:extLst>
      <p:ext uri="{BB962C8B-B14F-4D97-AF65-F5344CB8AC3E}">
        <p14:creationId xmlns:p14="http://schemas.microsoft.com/office/powerpoint/2010/main" val="2751537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22082-9CA4-127A-B282-11FEB818C4E1}"/>
              </a:ext>
            </a:extLst>
          </p:cNvPr>
          <p:cNvSpPr>
            <a:spLocks noGrp="1"/>
          </p:cNvSpPr>
          <p:nvPr>
            <p:ph type="title"/>
          </p:nvPr>
        </p:nvSpPr>
        <p:spPr/>
        <p:txBody>
          <a:bodyPr/>
          <a:lstStyle/>
          <a:p>
            <a:r>
              <a:rPr lang="en-GB" dirty="0">
                <a:solidFill>
                  <a:srgbClr val="000000"/>
                </a:solidFill>
                <a:latin typeface="Gotham"/>
              </a:rPr>
              <a:t>Right Care Right Person (RCRP)</a:t>
            </a:r>
            <a:endParaRPr lang="en-GB" dirty="0"/>
          </a:p>
        </p:txBody>
      </p:sp>
      <p:sp>
        <p:nvSpPr>
          <p:cNvPr id="3" name="Content Placeholder 2">
            <a:extLst>
              <a:ext uri="{FF2B5EF4-FFF2-40B4-BE49-F238E27FC236}">
                <a16:creationId xmlns:a16="http://schemas.microsoft.com/office/drawing/2014/main" id="{380FFF55-CFC8-2B35-27A3-ED2EE2DFB1A1}"/>
              </a:ext>
            </a:extLst>
          </p:cNvPr>
          <p:cNvSpPr>
            <a:spLocks noGrp="1"/>
          </p:cNvSpPr>
          <p:nvPr>
            <p:ph idx="1"/>
          </p:nvPr>
        </p:nvSpPr>
        <p:spPr/>
        <p:txBody>
          <a:bodyPr/>
          <a:lstStyle/>
          <a:p>
            <a:r>
              <a:rPr lang="en-GB" dirty="0"/>
              <a:t>This policy has brought about the following results:</a:t>
            </a:r>
          </a:p>
          <a:p>
            <a:r>
              <a:rPr lang="en-GB" dirty="0"/>
              <a:t>Following the RCRP rollout in November 2023, the Met reported attending approximately </a:t>
            </a:r>
            <a:r>
              <a:rPr lang="en-GB" b="1" dirty="0"/>
              <a:t>6,000 fewer deployments</a:t>
            </a:r>
            <a:r>
              <a:rPr lang="en-GB" dirty="0"/>
              <a:t> per month, representing a near-50% reduction in mental health-related call-outs.</a:t>
            </a:r>
          </a:p>
          <a:p>
            <a:r>
              <a:rPr lang="en-GB" dirty="0"/>
              <a:t>This has reclaimed roughly </a:t>
            </a:r>
            <a:r>
              <a:rPr lang="en-GB" b="1" dirty="0"/>
              <a:t>34,000 officer hours</a:t>
            </a:r>
            <a:r>
              <a:rPr lang="en-GB" dirty="0"/>
              <a:t> monthly, which the force has reallocated to tackling crimes like burglary and robbery.</a:t>
            </a:r>
          </a:p>
          <a:p>
            <a:r>
              <a:rPr lang="en-GB" b="1" dirty="0"/>
              <a:t>Section 136 detentions</a:t>
            </a:r>
            <a:r>
              <a:rPr lang="en-GB" dirty="0"/>
              <a:t> fell by </a:t>
            </a:r>
            <a:r>
              <a:rPr lang="en-GB" b="1" dirty="0"/>
              <a:t>27%</a:t>
            </a:r>
            <a:r>
              <a:rPr lang="en-GB" dirty="0"/>
              <a:t>, from 6,093 in 2022/23 to 4,475 in 2023/24.</a:t>
            </a:r>
          </a:p>
          <a:p>
            <a:endParaRPr lang="en-GB" dirty="0"/>
          </a:p>
          <a:p>
            <a:pPr lvl="1"/>
            <a:endParaRPr lang="en-GB" dirty="0"/>
          </a:p>
        </p:txBody>
      </p:sp>
    </p:spTree>
    <p:extLst>
      <p:ext uri="{BB962C8B-B14F-4D97-AF65-F5344CB8AC3E}">
        <p14:creationId xmlns:p14="http://schemas.microsoft.com/office/powerpoint/2010/main" val="2191997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D3DE4-5E74-2AC3-4005-9610FAD624CE}"/>
              </a:ext>
            </a:extLst>
          </p:cNvPr>
          <p:cNvSpPr>
            <a:spLocks noGrp="1"/>
          </p:cNvSpPr>
          <p:nvPr>
            <p:ph type="title"/>
          </p:nvPr>
        </p:nvSpPr>
        <p:spPr/>
        <p:txBody>
          <a:bodyPr/>
          <a:lstStyle/>
          <a:p>
            <a:r>
              <a:rPr lang="en-GB" dirty="0"/>
              <a:t>National Police Chief Council NPCC</a:t>
            </a:r>
          </a:p>
        </p:txBody>
      </p:sp>
      <p:sp>
        <p:nvSpPr>
          <p:cNvPr id="3" name="Content Placeholder 2">
            <a:extLst>
              <a:ext uri="{FF2B5EF4-FFF2-40B4-BE49-F238E27FC236}">
                <a16:creationId xmlns:a16="http://schemas.microsoft.com/office/drawing/2014/main" id="{3625CC5F-E9A1-A653-1F94-E90EEB96ABA5}"/>
              </a:ext>
            </a:extLst>
          </p:cNvPr>
          <p:cNvSpPr>
            <a:spLocks noGrp="1"/>
          </p:cNvSpPr>
          <p:nvPr>
            <p:ph idx="1"/>
          </p:nvPr>
        </p:nvSpPr>
        <p:spPr/>
        <p:txBody>
          <a:bodyPr>
            <a:normAutofit/>
          </a:bodyPr>
          <a:lstStyle/>
          <a:p>
            <a:r>
              <a:rPr lang="en-GB" dirty="0">
                <a:hlinkClick r:id="rId2"/>
              </a:rPr>
              <a:t>Over 1,400 arrested and 671 vulnerable people safeguarded in county lines week of action (npcc.police.uk)</a:t>
            </a:r>
            <a:endParaRPr lang="en-GB" dirty="0"/>
          </a:p>
          <a:p>
            <a:r>
              <a:rPr lang="en-GB" dirty="0"/>
              <a:t>7</a:t>
            </a:r>
            <a:r>
              <a:rPr lang="en-GB" baseline="30000" dirty="0"/>
              <a:t>th</a:t>
            </a:r>
            <a:r>
              <a:rPr lang="en-GB" dirty="0"/>
              <a:t> to 13</a:t>
            </a:r>
            <a:r>
              <a:rPr lang="en-GB" baseline="30000" dirty="0"/>
              <a:t>th</a:t>
            </a:r>
            <a:r>
              <a:rPr lang="en-GB" dirty="0"/>
              <a:t> March 2022 all forces lead operations on tackling County Line gangs.</a:t>
            </a:r>
          </a:p>
          <a:p>
            <a:r>
              <a:rPr lang="en-GB" dirty="0"/>
              <a:t>1444 people arrested </a:t>
            </a:r>
          </a:p>
          <a:p>
            <a:pPr algn="l" fontAlgn="base">
              <a:buFont typeface="Arial" panose="020B0604020202020204" pitchFamily="34" charset="0"/>
              <a:buChar char="•"/>
            </a:pPr>
            <a:r>
              <a:rPr lang="en-GB" b="0" i="0" dirty="0">
                <a:effectLst/>
              </a:rPr>
              <a:t>799 cuckooed addresses visited</a:t>
            </a:r>
          </a:p>
          <a:p>
            <a:pPr algn="l" fontAlgn="base">
              <a:buFont typeface="Arial" panose="020B0604020202020204" pitchFamily="34" charset="0"/>
              <a:buChar char="•"/>
            </a:pPr>
            <a:r>
              <a:rPr lang="en-GB" b="0" i="0" dirty="0">
                <a:effectLst/>
              </a:rPr>
              <a:t>671 were identified and actively safeguarded by police and partners</a:t>
            </a:r>
          </a:p>
          <a:p>
            <a:pPr algn="l" fontAlgn="base">
              <a:buFont typeface="Arial" panose="020B0604020202020204" pitchFamily="34" charset="0"/>
              <a:buChar char="•"/>
            </a:pPr>
            <a:r>
              <a:rPr lang="en-GB" b="0" i="0" dirty="0">
                <a:effectLst/>
              </a:rPr>
              <a:t>7,919 people were engaged with for safeguarding purposes, this includes education, awareness and signs to look out for.</a:t>
            </a:r>
          </a:p>
          <a:p>
            <a:endParaRPr lang="en-GB" dirty="0"/>
          </a:p>
        </p:txBody>
      </p:sp>
    </p:spTree>
    <p:extLst>
      <p:ext uri="{BB962C8B-B14F-4D97-AF65-F5344CB8AC3E}">
        <p14:creationId xmlns:p14="http://schemas.microsoft.com/office/powerpoint/2010/main" val="3619998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B10362C-2576-46BA-B1E3-162E06B9CD50}"/>
              </a:ext>
            </a:extLst>
          </p:cNvPr>
          <p:cNvSpPr>
            <a:spLocks noGrp="1"/>
          </p:cNvSpPr>
          <p:nvPr>
            <p:ph type="title"/>
          </p:nvPr>
        </p:nvSpPr>
        <p:spPr>
          <a:xfrm>
            <a:off x="838200" y="365125"/>
            <a:ext cx="5387502" cy="1325563"/>
          </a:xfrm>
        </p:spPr>
        <p:txBody>
          <a:bodyPr>
            <a:normAutofit/>
          </a:bodyPr>
          <a:lstStyle/>
          <a:p>
            <a:br>
              <a:rPr lang="en-GB" sz="2800" b="0" i="0" dirty="0">
                <a:effectLst/>
                <a:latin typeface="ReithSerif"/>
              </a:rPr>
            </a:br>
            <a:r>
              <a:rPr lang="en-GB" sz="2800" b="0" i="0" dirty="0">
                <a:effectLst/>
                <a:latin typeface="ReithSerif"/>
              </a:rPr>
              <a:t>Nicola Bulley 27/01/2023</a:t>
            </a:r>
            <a:br>
              <a:rPr lang="en-GB" sz="2800" b="0" i="0" dirty="0">
                <a:effectLst/>
                <a:latin typeface="ReithSerif"/>
              </a:rPr>
            </a:br>
            <a:endParaRPr lang="en-GB" sz="2800" dirty="0"/>
          </a:p>
        </p:txBody>
      </p:sp>
      <p:sp>
        <p:nvSpPr>
          <p:cNvPr id="3" name="Content Placeholder 2">
            <a:extLst>
              <a:ext uri="{FF2B5EF4-FFF2-40B4-BE49-F238E27FC236}">
                <a16:creationId xmlns:a16="http://schemas.microsoft.com/office/drawing/2014/main" id="{9BF6F019-10F0-5131-8294-B80A3EE501B2}"/>
              </a:ext>
            </a:extLst>
          </p:cNvPr>
          <p:cNvSpPr>
            <a:spLocks noGrp="1"/>
          </p:cNvSpPr>
          <p:nvPr>
            <p:ph idx="1"/>
          </p:nvPr>
        </p:nvSpPr>
        <p:spPr>
          <a:xfrm>
            <a:off x="838199" y="1538078"/>
            <a:ext cx="5805251" cy="4638885"/>
          </a:xfrm>
        </p:spPr>
        <p:txBody>
          <a:bodyPr vert="horz" lIns="91440" tIns="45720" rIns="91440" bIns="45720" rtlCol="0" anchor="t">
            <a:noAutofit/>
          </a:bodyPr>
          <a:lstStyle/>
          <a:p>
            <a:r>
              <a:rPr lang="en-GB" sz="1800" b="0" i="0" dirty="0">
                <a:effectLst/>
                <a:latin typeface="Calibri"/>
                <a:cs typeface="Calibri"/>
              </a:rPr>
              <a:t>Lancashire Police – possibility of falling into the River Wyre</a:t>
            </a:r>
          </a:p>
          <a:p>
            <a:r>
              <a:rPr lang="en-GB" sz="1800" b="0" i="0" dirty="0">
                <a:effectLst/>
                <a:latin typeface="Calibri"/>
                <a:cs typeface="Calibri"/>
              </a:rPr>
              <a:t>Her phone was found on a bench still connected to a work call</a:t>
            </a:r>
          </a:p>
          <a:p>
            <a:r>
              <a:rPr lang="en-GB" sz="1800" dirty="0">
                <a:latin typeface="Calibri"/>
                <a:cs typeface="Calibri"/>
              </a:rPr>
              <a:t>Dog near the bench</a:t>
            </a:r>
          </a:p>
          <a:p>
            <a:r>
              <a:rPr lang="en-GB" sz="1800" dirty="0">
                <a:latin typeface="Calibri"/>
                <a:cs typeface="Calibri"/>
              </a:rPr>
              <a:t>Dogs lead taken off</a:t>
            </a:r>
          </a:p>
          <a:p>
            <a:r>
              <a:rPr lang="en-GB" sz="1800" dirty="0">
                <a:latin typeface="Calibri"/>
                <a:cs typeface="Calibri"/>
              </a:rPr>
              <a:t>03/02/2023 – vanished into thin air?</a:t>
            </a:r>
            <a:endParaRPr lang="en-GB" sz="1800" b="0" i="0" dirty="0">
              <a:effectLst/>
              <a:latin typeface="Calibri"/>
              <a:cs typeface="Calibri"/>
            </a:endParaRPr>
          </a:p>
          <a:p>
            <a:r>
              <a:rPr lang="en-GB" sz="1800" dirty="0">
                <a:latin typeface="Calibri"/>
                <a:cs typeface="Calibri"/>
              </a:rPr>
              <a:t> </a:t>
            </a:r>
            <a:r>
              <a:rPr lang="en-GB" sz="1800" b="0" i="0" dirty="0">
                <a:effectLst/>
                <a:latin typeface="Calibri"/>
                <a:cs typeface="Calibri"/>
              </a:rPr>
              <a:t>15/02 – police state she suffered with "some significant issues with alcohol &amp; menopause </a:t>
            </a:r>
          </a:p>
          <a:p>
            <a:r>
              <a:rPr lang="en-GB" sz="1800" b="0" i="0" dirty="0">
                <a:effectLst/>
                <a:latin typeface="Calibri"/>
                <a:cs typeface="Calibri"/>
              </a:rPr>
              <a:t>Det Supt Rebecca Smith stated that</a:t>
            </a:r>
            <a:r>
              <a:rPr lang="en-GB" sz="1800" dirty="0">
                <a:latin typeface="Calibri"/>
                <a:cs typeface="Calibri"/>
              </a:rPr>
              <a:t> </a:t>
            </a:r>
            <a:r>
              <a:rPr lang="en-GB" sz="1800" b="0" i="0" dirty="0">
                <a:effectLst/>
                <a:latin typeface="Calibri"/>
                <a:cs typeface="Calibri"/>
              </a:rPr>
              <a:t> she was designated a "high-risk missing person” from the beginning of the investigation because of a "number of specific vulnerabilities".</a:t>
            </a:r>
          </a:p>
          <a:p>
            <a:r>
              <a:rPr lang="en-GB" sz="1800" b="1" i="0" dirty="0">
                <a:effectLst/>
                <a:latin typeface="Calibri"/>
                <a:cs typeface="Calibri"/>
              </a:rPr>
              <a:t>we believe there is a real and immediate danger to the safety of the missing person or to the public</a:t>
            </a:r>
            <a:endParaRPr lang="en-GB" sz="1800" dirty="0">
              <a:latin typeface="Calibri"/>
              <a:cs typeface="Calibri"/>
            </a:endParaRPr>
          </a:p>
          <a:p>
            <a:endParaRPr lang="en-GB" sz="1500" dirty="0">
              <a:cs typeface="Calibri"/>
            </a:endParaRPr>
          </a:p>
        </p:txBody>
      </p:sp>
      <p:pic>
        <p:nvPicPr>
          <p:cNvPr id="1028" name="Picture 4" descr="Nicola Bulley">
            <a:extLst>
              <a:ext uri="{FF2B5EF4-FFF2-40B4-BE49-F238E27FC236}">
                <a16:creationId xmlns:a16="http://schemas.microsoft.com/office/drawing/2014/main" id="{E5ADF1ED-923A-B835-BB88-36759D5FD7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833" r="11835" b="2"/>
          <a:stretch/>
        </p:blipFill>
        <p:spPr bwMode="auto">
          <a:xfrm>
            <a:off x="7421880" y="1295416"/>
            <a:ext cx="477012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1044"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46"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1738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1067F0-C0AF-A76F-2AE6-A273F0144497}"/>
              </a:ext>
            </a:extLst>
          </p:cNvPr>
          <p:cNvSpPr>
            <a:spLocks noGrp="1"/>
          </p:cNvSpPr>
          <p:nvPr>
            <p:ph type="title"/>
          </p:nvPr>
        </p:nvSpPr>
        <p:spPr>
          <a:xfrm>
            <a:off x="838200" y="365125"/>
            <a:ext cx="10515600" cy="1325563"/>
          </a:xfrm>
        </p:spPr>
        <p:txBody>
          <a:bodyPr>
            <a:normAutofit/>
          </a:bodyPr>
          <a:lstStyle/>
          <a:p>
            <a:br>
              <a:rPr lang="en-GB" sz="2800" b="0" i="0">
                <a:effectLst/>
                <a:latin typeface="ReithSerif"/>
              </a:rPr>
            </a:br>
            <a:r>
              <a:rPr lang="en-GB" sz="2800" b="0" i="0">
                <a:effectLst/>
                <a:latin typeface="ReithSerif"/>
              </a:rPr>
              <a:t>Nicola Bulley Death Key findings:</a:t>
            </a:r>
            <a:br>
              <a:rPr lang="en-GB" sz="2800" b="0" i="0">
                <a:effectLst/>
                <a:latin typeface="ReithSerif"/>
              </a:rPr>
            </a:br>
            <a:endParaRPr lang="en-GB" sz="280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1B2D0C-D455-526C-8888-F8CB92AAA2D0}"/>
              </a:ext>
            </a:extLst>
          </p:cNvPr>
          <p:cNvSpPr>
            <a:spLocks noGrp="1"/>
          </p:cNvSpPr>
          <p:nvPr>
            <p:ph idx="1"/>
          </p:nvPr>
        </p:nvSpPr>
        <p:spPr>
          <a:xfrm>
            <a:off x="838200" y="1825625"/>
            <a:ext cx="10515600" cy="4351338"/>
          </a:xfrm>
        </p:spPr>
        <p:txBody>
          <a:bodyPr vert="horz" lIns="91440" tIns="45720" rIns="91440" bIns="45720" rtlCol="0" anchor="t">
            <a:normAutofit/>
          </a:bodyPr>
          <a:lstStyle/>
          <a:p>
            <a:pPr>
              <a:buFont typeface="Arial" panose="020B0604020202020204" pitchFamily="34" charset="0"/>
              <a:buChar char="•"/>
            </a:pPr>
            <a:r>
              <a:rPr lang="en-GB" dirty="0">
                <a:latin typeface="Calibri"/>
                <a:cs typeface="Calibri"/>
              </a:rPr>
              <a:t>U</a:t>
            </a:r>
            <a:r>
              <a:rPr lang="en-GB" b="0" i="0" dirty="0">
                <a:effectLst/>
                <a:latin typeface="Calibri"/>
                <a:cs typeface="Calibri"/>
              </a:rPr>
              <a:t>nprecedented levels of mainstream and social media interest in the case</a:t>
            </a:r>
          </a:p>
          <a:p>
            <a:pPr>
              <a:buFont typeface="Arial" panose="020B0604020202020204" pitchFamily="34" charset="0"/>
              <a:buChar char="•"/>
            </a:pPr>
            <a:r>
              <a:rPr lang="en-GB" b="0" i="0" dirty="0">
                <a:effectLst/>
                <a:latin typeface="Calibri"/>
                <a:cs typeface="Calibri"/>
              </a:rPr>
              <a:t>CoP identify that police investigation and search was well conducted</a:t>
            </a:r>
          </a:p>
          <a:p>
            <a:r>
              <a:rPr lang="en-GB" dirty="0">
                <a:latin typeface="Calibri"/>
                <a:cs typeface="Calibri"/>
              </a:rPr>
              <a:t>Case met the </a:t>
            </a:r>
            <a:r>
              <a:rPr lang="en-GB" b="0" i="0" dirty="0">
                <a:effectLst/>
                <a:latin typeface="Calibri"/>
                <a:cs typeface="Calibri"/>
              </a:rPr>
              <a:t>national definition</a:t>
            </a:r>
            <a:r>
              <a:rPr lang="en-GB" dirty="0">
                <a:latin typeface="Calibri"/>
                <a:cs typeface="Calibri"/>
              </a:rPr>
              <a:t> </a:t>
            </a:r>
            <a:r>
              <a:rPr lang="en-GB" b="0" i="0" dirty="0">
                <a:effectLst/>
                <a:latin typeface="Calibri"/>
                <a:cs typeface="Calibri"/>
              </a:rPr>
              <a:t>of a critical incident, yet it was decided it was not</a:t>
            </a:r>
          </a:p>
          <a:p>
            <a:pPr>
              <a:buFont typeface="Arial" panose="020B0604020202020204" pitchFamily="34" charset="0"/>
              <a:buChar char="•"/>
            </a:pPr>
            <a:r>
              <a:rPr lang="en-GB" b="0" i="0" dirty="0">
                <a:effectLst/>
                <a:latin typeface="Calibri"/>
                <a:cs typeface="Calibri"/>
              </a:rPr>
              <a:t>CoP identified that there was a breakdown of public confidence – communication and the media</a:t>
            </a:r>
          </a:p>
          <a:p>
            <a:pPr>
              <a:buFont typeface="Arial" panose="020B0604020202020204" pitchFamily="34" charset="0"/>
              <a:buChar char="•"/>
            </a:pPr>
            <a:r>
              <a:rPr lang="en-GB" b="0" i="0" dirty="0">
                <a:effectLst/>
                <a:latin typeface="Calibri"/>
                <a:cs typeface="Calibri"/>
              </a:rPr>
              <a:t>Personal details regarding Nicola was lawful, yet could have been avoidable and unnecessary</a:t>
            </a:r>
          </a:p>
        </p:txBody>
      </p:sp>
    </p:spTree>
    <p:extLst>
      <p:ext uri="{BB962C8B-B14F-4D97-AF65-F5344CB8AC3E}">
        <p14:creationId xmlns:p14="http://schemas.microsoft.com/office/powerpoint/2010/main" val="1707785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BE42E-A419-0201-E4F7-2E627163A979}"/>
              </a:ext>
            </a:extLst>
          </p:cNvPr>
          <p:cNvSpPr>
            <a:spLocks noGrp="1"/>
          </p:cNvSpPr>
          <p:nvPr>
            <p:ph type="title"/>
          </p:nvPr>
        </p:nvSpPr>
        <p:spPr>
          <a:xfrm>
            <a:off x="630936" y="639520"/>
            <a:ext cx="3429000" cy="1719072"/>
          </a:xfrm>
        </p:spPr>
        <p:txBody>
          <a:bodyPr anchor="b">
            <a:normAutofit/>
          </a:bodyPr>
          <a:lstStyle/>
          <a:p>
            <a:r>
              <a:rPr lang="en-GB" sz="3800">
                <a:latin typeface="Gotham"/>
              </a:rPr>
              <a:t>N</a:t>
            </a:r>
            <a:r>
              <a:rPr lang="en-GB" sz="3800" b="0" i="0">
                <a:effectLst/>
                <a:latin typeface="Gotham"/>
              </a:rPr>
              <a:t>ational </a:t>
            </a:r>
            <a:r>
              <a:rPr lang="en-GB" sz="3800">
                <a:latin typeface="Gotham"/>
              </a:rPr>
              <a:t>D</a:t>
            </a:r>
            <a:r>
              <a:rPr lang="en-GB" sz="3800" b="0" i="0">
                <a:effectLst/>
                <a:latin typeface="Gotham"/>
              </a:rPr>
              <a:t>ecision </a:t>
            </a:r>
            <a:r>
              <a:rPr lang="en-GB" sz="3800">
                <a:latin typeface="Gotham"/>
              </a:rPr>
              <a:t>M</a:t>
            </a:r>
            <a:r>
              <a:rPr lang="en-GB" sz="3800" b="0" i="0">
                <a:effectLst/>
                <a:latin typeface="Gotham"/>
              </a:rPr>
              <a:t>odel (NDM)</a:t>
            </a:r>
            <a:endParaRPr lang="en-GB" sz="3800"/>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9321A1-1DCD-7DA6-9CD9-18FD6DDFB970}"/>
              </a:ext>
            </a:extLst>
          </p:cNvPr>
          <p:cNvSpPr>
            <a:spLocks noGrp="1"/>
          </p:cNvSpPr>
          <p:nvPr>
            <p:ph idx="1"/>
          </p:nvPr>
        </p:nvSpPr>
        <p:spPr>
          <a:xfrm>
            <a:off x="630936" y="2807208"/>
            <a:ext cx="3429000" cy="3410712"/>
          </a:xfrm>
        </p:spPr>
        <p:txBody>
          <a:bodyPr anchor="t">
            <a:normAutofit lnSpcReduction="10000"/>
          </a:bodyPr>
          <a:lstStyle/>
          <a:p>
            <a:r>
              <a:rPr lang="en-GB" sz="2000" b="0" i="0" dirty="0">
                <a:effectLst/>
                <a:latin typeface="Calibri"/>
                <a:cs typeface="Calibri"/>
              </a:rPr>
              <a:t>  is suitable for all decisions and should be used by everyone in policing. It can be applied:</a:t>
            </a:r>
          </a:p>
          <a:p>
            <a:pPr>
              <a:buFont typeface="Arial" panose="020B0604020202020204" pitchFamily="34" charset="0"/>
              <a:buChar char="•"/>
            </a:pPr>
            <a:r>
              <a:rPr lang="en-GB" sz="2000" b="0" i="0" dirty="0">
                <a:effectLst/>
                <a:latin typeface="Calibri"/>
                <a:cs typeface="Calibri"/>
              </a:rPr>
              <a:t>to spontaneous incidents or planned operations</a:t>
            </a:r>
          </a:p>
          <a:p>
            <a:pPr>
              <a:buFont typeface="Arial" panose="020B0604020202020204" pitchFamily="34" charset="0"/>
              <a:buChar char="•"/>
            </a:pPr>
            <a:r>
              <a:rPr lang="en-GB" sz="2000" b="0" i="0" dirty="0">
                <a:effectLst/>
                <a:latin typeface="Calibri"/>
                <a:cs typeface="Calibri"/>
              </a:rPr>
              <a:t>by an individual or team of people</a:t>
            </a:r>
          </a:p>
          <a:p>
            <a:pPr>
              <a:buFont typeface="Arial" panose="020B0604020202020204" pitchFamily="34" charset="0"/>
              <a:buChar char="•"/>
            </a:pPr>
            <a:r>
              <a:rPr lang="en-GB" sz="2000" b="0" i="0" dirty="0">
                <a:effectLst/>
                <a:latin typeface="Calibri"/>
                <a:cs typeface="Calibri"/>
              </a:rPr>
              <a:t>to both operational and non-operational situations</a:t>
            </a:r>
          </a:p>
          <a:p>
            <a:r>
              <a:rPr lang="en-GB" sz="2000" b="1" dirty="0"/>
              <a:t>Principles of Public Life 1995</a:t>
            </a:r>
          </a:p>
        </p:txBody>
      </p:sp>
      <p:pic>
        <p:nvPicPr>
          <p:cNvPr id="5" name="Picture 4" descr="Diagram&#10;&#10;Description automatically generated">
            <a:extLst>
              <a:ext uri="{FF2B5EF4-FFF2-40B4-BE49-F238E27FC236}">
                <a16:creationId xmlns:a16="http://schemas.microsoft.com/office/drawing/2014/main" id="{2CF2A908-D986-2061-C2ED-15286F237283}"/>
              </a:ext>
            </a:extLst>
          </p:cNvPr>
          <p:cNvPicPr>
            <a:picLocks noChangeAspect="1"/>
          </p:cNvPicPr>
          <p:nvPr/>
        </p:nvPicPr>
        <p:blipFill>
          <a:blip r:embed="rId3"/>
          <a:stretch>
            <a:fillRect/>
          </a:stretch>
        </p:blipFill>
        <p:spPr>
          <a:xfrm>
            <a:off x="4694633" y="640080"/>
            <a:ext cx="6823045" cy="5577840"/>
          </a:xfrm>
          <a:prstGeom prst="rect">
            <a:avLst/>
          </a:prstGeom>
        </p:spPr>
      </p:pic>
    </p:spTree>
    <p:extLst>
      <p:ext uri="{BB962C8B-B14F-4D97-AF65-F5344CB8AC3E}">
        <p14:creationId xmlns:p14="http://schemas.microsoft.com/office/powerpoint/2010/main" val="4281041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Police &amp; Vulnerability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Multi-agency working</a:t>
            </a:r>
          </a:p>
          <a:p>
            <a:r>
              <a:rPr lang="en-GB" dirty="0"/>
              <a:t>Safe and welfare checks</a:t>
            </a:r>
          </a:p>
          <a:p>
            <a:r>
              <a:rPr lang="en-GB" dirty="0"/>
              <a:t>Core duties of the police – to prevent crime, to keep the peace, and to protect life Some police forces have adopted ‘safe and well check’ on vulnerable people. </a:t>
            </a:r>
          </a:p>
          <a:p>
            <a:r>
              <a:rPr lang="en-GB" dirty="0"/>
              <a:t>And they will involve  other agencies best qualified to respond to that person’s needs.</a:t>
            </a:r>
          </a:p>
        </p:txBody>
      </p:sp>
    </p:spTree>
    <p:extLst>
      <p:ext uri="{BB962C8B-B14F-4D97-AF65-F5344CB8AC3E}">
        <p14:creationId xmlns:p14="http://schemas.microsoft.com/office/powerpoint/2010/main" val="2842631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B7E22-04AA-C8D1-340B-4CFFFCBA892D}"/>
              </a:ext>
            </a:extLst>
          </p:cNvPr>
          <p:cNvSpPr>
            <a:spLocks noGrp="1"/>
          </p:cNvSpPr>
          <p:nvPr>
            <p:ph type="title"/>
          </p:nvPr>
        </p:nvSpPr>
        <p:spPr>
          <a:xfrm>
            <a:off x="686834" y="1153572"/>
            <a:ext cx="3200400" cy="4461163"/>
          </a:xfrm>
        </p:spPr>
        <p:txBody>
          <a:bodyPr>
            <a:normAutofit/>
          </a:bodyPr>
          <a:lstStyle/>
          <a:p>
            <a:r>
              <a:rPr lang="en-GB" b="0" i="0">
                <a:solidFill>
                  <a:srgbClr val="FFFFFF"/>
                </a:solidFill>
                <a:effectLst/>
                <a:latin typeface="Gotham"/>
              </a:rPr>
              <a:t>THRIVE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FFAC72-0384-796E-557E-6FD580D04080}"/>
              </a:ext>
            </a:extLst>
          </p:cNvPr>
          <p:cNvSpPr>
            <a:spLocks noGrp="1"/>
          </p:cNvSpPr>
          <p:nvPr>
            <p:ph idx="1"/>
          </p:nvPr>
        </p:nvSpPr>
        <p:spPr>
          <a:xfrm>
            <a:off x="4447308" y="591344"/>
            <a:ext cx="6906491" cy="5585619"/>
          </a:xfrm>
        </p:spPr>
        <p:txBody>
          <a:bodyPr anchor="ctr">
            <a:normAutofit/>
          </a:bodyPr>
          <a:lstStyle/>
          <a:p>
            <a:r>
              <a:rPr lang="en-GB" b="1" dirty="0">
                <a:latin typeface="Calibri"/>
                <a:cs typeface="Calibri"/>
              </a:rPr>
              <a:t>T</a:t>
            </a:r>
            <a:r>
              <a:rPr lang="en-GB" b="1" i="0" dirty="0">
                <a:effectLst/>
                <a:latin typeface="Calibri"/>
                <a:cs typeface="Calibri"/>
              </a:rPr>
              <a:t>hreat, harm, risk, investigation, vulnerability and engagement</a:t>
            </a:r>
          </a:p>
          <a:p>
            <a:r>
              <a:rPr lang="en-GB" b="0" i="0" dirty="0">
                <a:effectLst/>
                <a:latin typeface="Calibri"/>
                <a:cs typeface="Calibri"/>
              </a:rPr>
              <a:t>Police approach to recognising vulnerability-related risk.</a:t>
            </a:r>
          </a:p>
          <a:p>
            <a:r>
              <a:rPr lang="en-GB" dirty="0">
                <a:latin typeface="Calibri"/>
                <a:cs typeface="Calibri"/>
              </a:rPr>
              <a:t>Based on t</a:t>
            </a:r>
            <a:r>
              <a:rPr lang="en-GB" b="0" i="0" dirty="0">
                <a:effectLst/>
                <a:latin typeface="Calibri"/>
                <a:cs typeface="Calibri"/>
              </a:rPr>
              <a:t>he concept that vulnerabilities are features of individuals, and that harm – or the risk of harm – occurs when relevant vulnerabilities interact with the individual’s situation</a:t>
            </a:r>
            <a:endParaRPr lang="en-GB" b="0" i="0">
              <a:effectLst/>
              <a:latin typeface="Calibri"/>
              <a:cs typeface="Calibri"/>
            </a:endParaRPr>
          </a:p>
          <a:p>
            <a:endParaRPr lang="en-GB" b="1" dirty="0"/>
          </a:p>
        </p:txBody>
      </p:sp>
    </p:spTree>
    <p:extLst>
      <p:ext uri="{BB962C8B-B14F-4D97-AF65-F5344CB8AC3E}">
        <p14:creationId xmlns:p14="http://schemas.microsoft.com/office/powerpoint/2010/main" val="258314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3CF3A-0B56-C53A-25B0-FE3FC7B187CA}"/>
              </a:ext>
            </a:extLst>
          </p:cNvPr>
          <p:cNvSpPr>
            <a:spLocks noGrp="1"/>
          </p:cNvSpPr>
          <p:nvPr>
            <p:ph type="title"/>
          </p:nvPr>
        </p:nvSpPr>
        <p:spPr>
          <a:xfrm>
            <a:off x="686834" y="1153572"/>
            <a:ext cx="3200400" cy="4461163"/>
          </a:xfrm>
        </p:spPr>
        <p:txBody>
          <a:bodyPr>
            <a:normAutofit/>
          </a:bodyPr>
          <a:lstStyle/>
          <a:p>
            <a:r>
              <a:rPr lang="en-GB">
                <a:solidFill>
                  <a:srgbClr val="FFFFFF"/>
                </a:solidFill>
              </a:rPr>
              <a:t>Applying THRIVE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FE865CE-3055-E72B-D03C-649B74464A69}"/>
              </a:ext>
            </a:extLst>
          </p:cNvPr>
          <p:cNvSpPr>
            <a:spLocks noGrp="1"/>
          </p:cNvSpPr>
          <p:nvPr>
            <p:ph idx="1"/>
          </p:nvPr>
        </p:nvSpPr>
        <p:spPr>
          <a:xfrm>
            <a:off x="4447308" y="591344"/>
            <a:ext cx="6906491" cy="5585619"/>
          </a:xfrm>
        </p:spPr>
        <p:txBody>
          <a:bodyPr anchor="ctr">
            <a:normAutofit/>
          </a:bodyPr>
          <a:lstStyle/>
          <a:p>
            <a:pPr marL="0" indent="0">
              <a:buNone/>
            </a:pPr>
            <a:r>
              <a:rPr lang="en-GB" b="0" i="0" dirty="0">
                <a:effectLst/>
                <a:latin typeface="Calibri"/>
                <a:cs typeface="Calibri"/>
              </a:rPr>
              <a:t>Applying this approach requires the police to follow four steps:</a:t>
            </a:r>
          </a:p>
          <a:p>
            <a:pPr>
              <a:buFont typeface="+mj-lt"/>
              <a:buAutoNum type="arabicPeriod"/>
            </a:pPr>
            <a:r>
              <a:rPr lang="en-GB" dirty="0">
                <a:latin typeface="Calibri"/>
                <a:cs typeface="Calibri"/>
              </a:rPr>
              <a:t> </a:t>
            </a:r>
            <a:r>
              <a:rPr lang="en-GB" b="0" i="0" dirty="0">
                <a:effectLst/>
                <a:latin typeface="Calibri"/>
                <a:cs typeface="Calibri"/>
              </a:rPr>
              <a:t>Identify an individual’s vulnerability or vulnerabilities.</a:t>
            </a:r>
          </a:p>
          <a:p>
            <a:pPr>
              <a:buFont typeface="+mj-lt"/>
              <a:buAutoNum type="arabicPeriod"/>
            </a:pPr>
            <a:r>
              <a:rPr lang="en-GB" dirty="0">
                <a:latin typeface="Calibri"/>
                <a:cs typeface="Calibri"/>
              </a:rPr>
              <a:t> </a:t>
            </a:r>
            <a:r>
              <a:rPr lang="en-GB" b="0" i="0" dirty="0">
                <a:effectLst/>
                <a:latin typeface="Calibri"/>
                <a:cs typeface="Calibri"/>
              </a:rPr>
              <a:t>Understand how these vulnerabilities interact with the situation to create harm or risk of harm.</a:t>
            </a:r>
          </a:p>
          <a:p>
            <a:pPr>
              <a:buFont typeface="+mj-lt"/>
              <a:buAutoNum type="arabicPeriod"/>
            </a:pPr>
            <a:r>
              <a:rPr lang="en-GB" dirty="0">
                <a:latin typeface="Calibri"/>
                <a:cs typeface="Calibri"/>
              </a:rPr>
              <a:t> </a:t>
            </a:r>
            <a:r>
              <a:rPr lang="en-GB" b="0" i="0" dirty="0">
                <a:effectLst/>
                <a:latin typeface="Calibri"/>
                <a:cs typeface="Calibri"/>
              </a:rPr>
              <a:t>Assess the level of harm or risk of harm.</a:t>
            </a:r>
          </a:p>
          <a:p>
            <a:pPr>
              <a:buFont typeface="+mj-lt"/>
              <a:buAutoNum type="arabicPeriod"/>
            </a:pPr>
            <a:r>
              <a:rPr lang="en-GB" dirty="0">
                <a:latin typeface="Calibri"/>
                <a:cs typeface="Calibri"/>
              </a:rPr>
              <a:t> </a:t>
            </a:r>
            <a:r>
              <a:rPr lang="en-GB" b="0" i="0" dirty="0">
                <a:effectLst/>
                <a:latin typeface="Calibri"/>
                <a:cs typeface="Calibri"/>
              </a:rPr>
              <a:t>Take appropriate and proportionate action if required, involving partners where they have the relevant skills and resources.</a:t>
            </a:r>
          </a:p>
          <a:p>
            <a:endParaRPr lang="en-GB" dirty="0"/>
          </a:p>
        </p:txBody>
      </p:sp>
    </p:spTree>
    <p:extLst>
      <p:ext uri="{BB962C8B-B14F-4D97-AF65-F5344CB8AC3E}">
        <p14:creationId xmlns:p14="http://schemas.microsoft.com/office/powerpoint/2010/main" val="13673171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txBody>
          <a:bodyPr/>
          <a:lstStyle/>
          <a:p>
            <a:endParaRPr lang="en-GB"/>
          </a:p>
        </p:txBody>
      </p:sp>
      <p:sp useBgFill="1">
        <p:nvSpPr>
          <p:cNvPr id="14" name="Freeform: Shape 13">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 name="Freeform: Shape 15">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3A26293-7731-228D-B2D3-2108378274FA}"/>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6400" kern="1200">
                <a:solidFill>
                  <a:schemeClr val="tx1"/>
                </a:solidFill>
                <a:latin typeface="+mj-lt"/>
                <a:ea typeface="+mj-ea"/>
                <a:cs typeface="+mj-cs"/>
              </a:rPr>
              <a:t>Can’t work alone?</a:t>
            </a:r>
          </a:p>
        </p:txBody>
      </p:sp>
      <p:pic>
        <p:nvPicPr>
          <p:cNvPr id="5" name="Content Placeholder 4">
            <a:extLst>
              <a:ext uri="{FF2B5EF4-FFF2-40B4-BE49-F238E27FC236}">
                <a16:creationId xmlns:a16="http://schemas.microsoft.com/office/drawing/2014/main" id="{76D0EC58-128E-9F03-6011-E162311F62D1}"/>
              </a:ext>
            </a:extLst>
          </p:cNvPr>
          <p:cNvPicPr>
            <a:picLocks noGrp="1" noChangeAspect="1"/>
          </p:cNvPicPr>
          <p:nvPr>
            <p:ph idx="1"/>
          </p:nvPr>
        </p:nvPicPr>
        <p:blipFill>
          <a:blip r:embed="rId3"/>
          <a:stretch>
            <a:fillRect/>
          </a:stretch>
        </p:blipFill>
        <p:spPr>
          <a:xfrm>
            <a:off x="5334001" y="643469"/>
            <a:ext cx="5592922" cy="5571062"/>
          </a:xfrm>
          <a:prstGeom prst="rect">
            <a:avLst/>
          </a:prstGeom>
        </p:spPr>
      </p:pic>
    </p:spTree>
    <p:extLst>
      <p:ext uri="{BB962C8B-B14F-4D97-AF65-F5344CB8AC3E}">
        <p14:creationId xmlns:p14="http://schemas.microsoft.com/office/powerpoint/2010/main" val="5173021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D897AF-CDA2-E572-E673-CFDE89B2515D}"/>
              </a:ext>
            </a:extLst>
          </p:cNvPr>
          <p:cNvSpPr>
            <a:spLocks noGrp="1"/>
          </p:cNvSpPr>
          <p:nvPr>
            <p:ph type="title"/>
          </p:nvPr>
        </p:nvSpPr>
        <p:spPr>
          <a:xfrm>
            <a:off x="655320" y="429030"/>
            <a:ext cx="2834640" cy="5457589"/>
          </a:xfrm>
        </p:spPr>
        <p:txBody>
          <a:bodyPr anchor="ctr">
            <a:normAutofit/>
          </a:bodyPr>
          <a:lstStyle/>
          <a:p>
            <a:r>
              <a:rPr lang="en-GB" sz="4000"/>
              <a:t>The Policing Vision 2025</a:t>
            </a:r>
          </a:p>
        </p:txBody>
      </p:sp>
      <p:sp>
        <p:nvSpPr>
          <p:cNvPr id="11" name="Rectangle 10">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D089F0A-EFD1-805C-91CD-3C2A188134CD}"/>
              </a:ext>
            </a:extLst>
          </p:cNvPr>
          <p:cNvGraphicFramePr>
            <a:graphicFrameLocks noGrp="1"/>
          </p:cNvGraphicFramePr>
          <p:nvPr>
            <p:ph idx="1"/>
            <p:extLst>
              <p:ext uri="{D42A27DB-BD31-4B8C-83A1-F6EECF244321}">
                <p14:modId xmlns:p14="http://schemas.microsoft.com/office/powerpoint/2010/main" val="189709423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9123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A4F86-3988-CABB-34D9-9E21BC6CA02B}"/>
              </a:ext>
            </a:extLst>
          </p:cNvPr>
          <p:cNvSpPr>
            <a:spLocks noGrp="1"/>
          </p:cNvSpPr>
          <p:nvPr>
            <p:ph type="title"/>
          </p:nvPr>
        </p:nvSpPr>
        <p:spPr>
          <a:xfrm>
            <a:off x="572493" y="238539"/>
            <a:ext cx="11018520" cy="1434415"/>
          </a:xfrm>
        </p:spPr>
        <p:txBody>
          <a:bodyPr anchor="b">
            <a:normAutofit/>
          </a:bodyPr>
          <a:lstStyle/>
          <a:p>
            <a:r>
              <a:rPr lang="en-GB" sz="5400"/>
              <a:t>Alfie Steel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AB51FF-548D-CED3-D75F-6C08A5AB46C0}"/>
              </a:ext>
            </a:extLst>
          </p:cNvPr>
          <p:cNvSpPr>
            <a:spLocks noGrp="1"/>
          </p:cNvSpPr>
          <p:nvPr>
            <p:ph idx="1"/>
          </p:nvPr>
        </p:nvSpPr>
        <p:spPr>
          <a:xfrm>
            <a:off x="572493" y="2071316"/>
            <a:ext cx="6713552" cy="4119172"/>
          </a:xfrm>
        </p:spPr>
        <p:txBody>
          <a:bodyPr anchor="t">
            <a:normAutofit/>
          </a:bodyPr>
          <a:lstStyle/>
          <a:p>
            <a:r>
              <a:rPr lang="en-GB" sz="2200" dirty="0"/>
              <a:t>Feb 2021 killed at home by Mother and Stepdad</a:t>
            </a:r>
          </a:p>
          <a:p>
            <a:r>
              <a:rPr lang="en-GB" sz="2200" dirty="0"/>
              <a:t>Know to Social Services &amp; Police</a:t>
            </a:r>
          </a:p>
          <a:p>
            <a:r>
              <a:rPr lang="en-GB" sz="2200" dirty="0"/>
              <a:t>60 calls </a:t>
            </a:r>
            <a:r>
              <a:rPr lang="en-GB" sz="2200" b="0" i="0" dirty="0">
                <a:effectLst/>
                <a:latin typeface="GuardianTextEgyptian"/>
              </a:rPr>
              <a:t>about his welfare in the period leading up to his murder</a:t>
            </a:r>
          </a:p>
          <a:p>
            <a:pPr lvl="1"/>
            <a:r>
              <a:rPr lang="en-GB" sz="2200" b="0" i="0" dirty="0">
                <a:effectLst/>
                <a:latin typeface="GuardianTextEgyptian"/>
              </a:rPr>
              <a:t>being hit and held under the water”.</a:t>
            </a:r>
            <a:endParaRPr lang="en-GB" sz="2200" dirty="0"/>
          </a:p>
          <a:p>
            <a:pPr fontAlgn="base"/>
            <a:r>
              <a:rPr lang="en-GB" sz="2200" b="0" i="0" dirty="0">
                <a:effectLst/>
                <a:latin typeface="GuardianTextEgyptian"/>
              </a:rPr>
              <a:t>had been recorded as “safe and well” after visits by police and social services in the months before he was killed</a:t>
            </a:r>
          </a:p>
          <a:p>
            <a:pPr fontAlgn="base"/>
            <a:r>
              <a:rPr lang="en-GB" sz="2200" b="0" i="0" dirty="0">
                <a:effectLst/>
                <a:latin typeface="GuardianTextEgyptian"/>
              </a:rPr>
              <a:t>Died after his head was repeatedly held underwater in a bath</a:t>
            </a:r>
          </a:p>
          <a:p>
            <a:pPr fontAlgn="base"/>
            <a:r>
              <a:rPr lang="en-GB" sz="2200" b="0" i="0" dirty="0">
                <a:effectLst/>
                <a:latin typeface="GuardianTextEgyptian"/>
              </a:rPr>
              <a:t>Over 50 injuries on his body</a:t>
            </a:r>
            <a:endParaRPr lang="en-GB" sz="2200" dirty="0"/>
          </a:p>
          <a:p>
            <a:endParaRPr lang="en-GB" sz="2200" dirty="0"/>
          </a:p>
          <a:p>
            <a:endParaRPr lang="en-GB" sz="2200" dirty="0"/>
          </a:p>
        </p:txBody>
      </p:sp>
      <p:pic>
        <p:nvPicPr>
          <p:cNvPr id="5" name="Picture 4">
            <a:extLst>
              <a:ext uri="{FF2B5EF4-FFF2-40B4-BE49-F238E27FC236}">
                <a16:creationId xmlns:a16="http://schemas.microsoft.com/office/drawing/2014/main" id="{17173243-D95B-E7F1-1928-D44B3D56734F}"/>
              </a:ext>
            </a:extLst>
          </p:cNvPr>
          <p:cNvPicPr>
            <a:picLocks noChangeAspect="1"/>
          </p:cNvPicPr>
          <p:nvPr/>
        </p:nvPicPr>
        <p:blipFill rotWithShape="1">
          <a:blip r:embed="rId3"/>
          <a:srcRect l="9499" r="22765"/>
          <a:stretch/>
        </p:blipFill>
        <p:spPr>
          <a:xfrm>
            <a:off x="7675658" y="2093976"/>
            <a:ext cx="3941064" cy="4096512"/>
          </a:xfrm>
          <a:prstGeom prst="rect">
            <a:avLst/>
          </a:prstGeom>
        </p:spPr>
      </p:pic>
    </p:spTree>
    <p:extLst>
      <p:ext uri="{BB962C8B-B14F-4D97-AF65-F5344CB8AC3E}">
        <p14:creationId xmlns:p14="http://schemas.microsoft.com/office/powerpoint/2010/main" val="21756520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Prisons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dirty="0"/>
              <a:t>Improvement since Prisoner or Patient (HMIP, 1996) </a:t>
            </a:r>
          </a:p>
          <a:p>
            <a:pPr lvl="1"/>
            <a:r>
              <a:rPr lang="en-GB" dirty="0"/>
              <a:t>Prisoners requiring mental health support are they prisoners or patients?  </a:t>
            </a:r>
          </a:p>
          <a:p>
            <a:r>
              <a:rPr lang="en-GB" dirty="0"/>
              <a:t>Prison mental health in reach / care programme approach </a:t>
            </a:r>
          </a:p>
          <a:p>
            <a:r>
              <a:rPr lang="en-GB" dirty="0"/>
              <a:t>Screen of prisoners for poor mental health and learning disabilities </a:t>
            </a:r>
          </a:p>
          <a:p>
            <a:r>
              <a:rPr lang="en-GB" dirty="0"/>
              <a:t>Lack of services </a:t>
            </a:r>
          </a:p>
          <a:p>
            <a:r>
              <a:rPr lang="en-GB" dirty="0"/>
              <a:t>Inspectors – lack of access </a:t>
            </a:r>
            <a:r>
              <a:rPr lang="en-GB" b="0" i="0" dirty="0">
                <a:effectLst/>
              </a:rPr>
              <a:t>to education, employment, exercise or time out of cell to take part in meaningful activities</a:t>
            </a:r>
          </a:p>
          <a:p>
            <a:r>
              <a:rPr lang="en-GB" b="0" i="0" dirty="0">
                <a:effectLst/>
              </a:rPr>
              <a:t>Prisons failing to </a:t>
            </a:r>
            <a:r>
              <a:rPr lang="en-GB" dirty="0"/>
              <a:t>s</a:t>
            </a:r>
            <a:r>
              <a:rPr lang="en-GB" b="0" i="0" dirty="0">
                <a:effectLst/>
              </a:rPr>
              <a:t>upport rehabilitation and well-being of prisoners</a:t>
            </a:r>
          </a:p>
          <a:p>
            <a:pPr lvl="1"/>
            <a:r>
              <a:rPr lang="en-GB" dirty="0"/>
              <a:t>(Report 2023)</a:t>
            </a:r>
            <a:endParaRPr lang="en-GB" b="0" i="0" dirty="0">
              <a:effectLs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E8DACB7-7AC5-80C2-A346-315A841F54CD}"/>
              </a:ext>
            </a:extLst>
          </p:cNvPr>
          <p:cNvSpPr>
            <a:spLocks noGrp="1"/>
          </p:cNvSpPr>
          <p:nvPr>
            <p:ph type="title"/>
          </p:nvPr>
        </p:nvSpPr>
        <p:spPr>
          <a:xfrm>
            <a:off x="838200" y="365125"/>
            <a:ext cx="10515600" cy="655955"/>
          </a:xfrm>
        </p:spPr>
        <p:txBody>
          <a:bodyPr>
            <a:normAutofit fontScale="90000"/>
          </a:bodyPr>
          <a:lstStyle/>
          <a:p>
            <a:r>
              <a:rPr lang="en-GB" dirty="0"/>
              <a:t>Prison’s concerns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CFA900B-CC74-BB00-B491-73489278AD64}"/>
              </a:ext>
            </a:extLst>
          </p:cNvPr>
          <p:cNvSpPr>
            <a:spLocks noGrp="1"/>
          </p:cNvSpPr>
          <p:nvPr>
            <p:ph idx="1"/>
          </p:nvPr>
        </p:nvSpPr>
        <p:spPr>
          <a:xfrm>
            <a:off x="838200" y="1249680"/>
            <a:ext cx="10515600" cy="4927283"/>
          </a:xfrm>
        </p:spPr>
        <p:txBody>
          <a:bodyPr>
            <a:normAutofit/>
          </a:bodyPr>
          <a:lstStyle/>
          <a:p>
            <a:pPr marL="0" indent="0">
              <a:buNone/>
            </a:pPr>
            <a:r>
              <a:rPr lang="en-GB" sz="1800" b="1" i="0" dirty="0">
                <a:effectLst/>
              </a:rPr>
              <a:t>Overcrowding</a:t>
            </a:r>
            <a:r>
              <a:rPr lang="en-GB" sz="1800" b="0" i="0" dirty="0">
                <a:effectLst/>
              </a:rPr>
              <a:t>: leads to unsafe and stressful conditions for inmates. Overcrowding can limit access to essential services, such as mental health care and rehabilitation programmes</a:t>
            </a:r>
          </a:p>
          <a:p>
            <a:pPr marL="0" indent="0">
              <a:buNone/>
            </a:pPr>
            <a:r>
              <a:rPr lang="en-GB" sz="1800" b="1" i="0" dirty="0">
                <a:effectLst/>
              </a:rPr>
              <a:t>Lack of Mental Health Support</a:t>
            </a:r>
            <a:r>
              <a:rPr lang="en-GB" sz="1800" b="0" i="0" dirty="0">
                <a:effectLst/>
              </a:rPr>
              <a:t>: A significant number of prisoners have mental health issues, but the availability of mental health services in prisons is often inadequate. This can result in untreated mental health conditions and exacerbate existing problems</a:t>
            </a:r>
          </a:p>
          <a:p>
            <a:pPr marL="0" indent="0">
              <a:buNone/>
            </a:pPr>
            <a:r>
              <a:rPr lang="en-GB" sz="1800" b="1" i="0" dirty="0">
                <a:effectLst/>
              </a:rPr>
              <a:t>Inadequate Rehabilitation Programmes</a:t>
            </a:r>
            <a:r>
              <a:rPr lang="en-GB" sz="1800" b="0" i="0" dirty="0">
                <a:effectLst/>
              </a:rPr>
              <a:t>: crucial for helping inmates reintegrate into society but a lack of sufficient resources and staff to provide effective rehabilitation, leading to high rates of reoffending</a:t>
            </a:r>
          </a:p>
          <a:p>
            <a:pPr marL="0" indent="0">
              <a:buNone/>
            </a:pPr>
            <a:r>
              <a:rPr lang="en-GB" sz="1800" b="1" i="0" dirty="0">
                <a:effectLst/>
              </a:rPr>
              <a:t>Violence and Safety Concerns</a:t>
            </a:r>
            <a:r>
              <a:rPr lang="en-GB" sz="1800" b="0" i="0" dirty="0">
                <a:effectLst/>
              </a:rPr>
              <a:t>: Overcrowded and under-resourced prisons can become dangerous environments. Inmates may face violence from other prisoners or even staff - further trauma</a:t>
            </a:r>
          </a:p>
          <a:p>
            <a:pPr marL="0" indent="0">
              <a:buNone/>
            </a:pPr>
            <a:r>
              <a:rPr lang="en-GB" sz="1800" b="1" i="0" dirty="0">
                <a:effectLst/>
              </a:rPr>
              <a:t>Support on Release</a:t>
            </a:r>
            <a:r>
              <a:rPr lang="en-GB" sz="1800" b="0" i="0" dirty="0">
                <a:effectLst/>
              </a:rPr>
              <a:t>: Many prisoners are released without stable support or housing arrangements, which increases the risk of homelessness and reoffending. This lack of support can make it difficult for vulnerable individuals to rebuild their lives after leaving prison</a:t>
            </a:r>
          </a:p>
          <a:p>
            <a:pPr marL="0" indent="0">
              <a:buNone/>
            </a:pPr>
            <a:endParaRPr lang="en-GB" sz="1800" b="0" i="0" dirty="0">
              <a:effectLst/>
            </a:endParaRPr>
          </a:p>
          <a:p>
            <a:r>
              <a:rPr lang="en-GB" sz="1800" b="0" i="0" dirty="0">
                <a:effectLst/>
              </a:rPr>
              <a:t>These challenges highlight the need for comprehensive reforms to ensure that prisons can better support vulnerable individuals</a:t>
            </a:r>
            <a:endParaRPr lang="en-GB" sz="1800" dirty="0"/>
          </a:p>
        </p:txBody>
      </p:sp>
    </p:spTree>
    <p:extLst>
      <p:ext uri="{BB962C8B-B14F-4D97-AF65-F5344CB8AC3E}">
        <p14:creationId xmlns:p14="http://schemas.microsoft.com/office/powerpoint/2010/main" val="12333518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D0E55-BBF1-7ABC-8993-F88755A1A071}"/>
              </a:ext>
            </a:extLst>
          </p:cNvPr>
          <p:cNvSpPr>
            <a:spLocks noGrp="1"/>
          </p:cNvSpPr>
          <p:nvPr>
            <p:ph type="title"/>
          </p:nvPr>
        </p:nvSpPr>
        <p:spPr>
          <a:xfrm>
            <a:off x="838200" y="365125"/>
            <a:ext cx="10515600" cy="701675"/>
          </a:xfrm>
        </p:spPr>
        <p:txBody>
          <a:bodyPr>
            <a:normAutofit/>
          </a:bodyPr>
          <a:lstStyle/>
          <a:p>
            <a:r>
              <a:rPr lang="en-GB" sz="2800" dirty="0"/>
              <a:t>Prison Reform Group Report 2022</a:t>
            </a:r>
          </a:p>
        </p:txBody>
      </p:sp>
      <p:sp>
        <p:nvSpPr>
          <p:cNvPr id="3" name="Content Placeholder 2">
            <a:extLst>
              <a:ext uri="{FF2B5EF4-FFF2-40B4-BE49-F238E27FC236}">
                <a16:creationId xmlns:a16="http://schemas.microsoft.com/office/drawing/2014/main" id="{1357D722-7A8F-B7E5-2FC4-91FDFB9C743B}"/>
              </a:ext>
            </a:extLst>
          </p:cNvPr>
          <p:cNvSpPr>
            <a:spLocks noGrp="1"/>
          </p:cNvSpPr>
          <p:nvPr>
            <p:ph idx="1"/>
          </p:nvPr>
        </p:nvSpPr>
        <p:spPr>
          <a:xfrm>
            <a:off x="838200" y="1066800"/>
            <a:ext cx="10515600" cy="5110163"/>
          </a:xfrm>
        </p:spPr>
        <p:txBody>
          <a:bodyPr>
            <a:normAutofit fontScale="85000" lnSpcReduction="20000"/>
          </a:bodyPr>
          <a:lstStyle/>
          <a:p>
            <a:r>
              <a:rPr lang="en-GB" dirty="0"/>
              <a:t>more people are growing old behind bars. People aged 60 and over are the fastest growing age group in the prison estate</a:t>
            </a:r>
          </a:p>
          <a:p>
            <a:r>
              <a:rPr lang="en-GB" dirty="0"/>
              <a:t>around half of those entering prison have some form of neurodivergent condition which impacts their ability to engage.</a:t>
            </a:r>
          </a:p>
          <a:p>
            <a:r>
              <a:rPr lang="en-GB" dirty="0"/>
              <a:t>three in 10 people (29%) who chose to participate in education in prison were identified as having a learning disability or difficulty following assessment</a:t>
            </a:r>
          </a:p>
          <a:p>
            <a:r>
              <a:rPr lang="en-GB" dirty="0"/>
              <a:t>Equality and Human Rights Commission report into inclusive justice found that three out of four criminal justice professionals surveyed in England and Wales said that defendants’ impairments were sometimes or always missed.</a:t>
            </a:r>
          </a:p>
          <a:p>
            <a:r>
              <a:rPr lang="en-GB" dirty="0"/>
              <a:t>estimated that a quarter (25%) of people in prison have an attention deficit/ hyperactivity disorder (ADHD)</a:t>
            </a:r>
          </a:p>
          <a:p>
            <a:r>
              <a:rPr lang="en-GB" dirty="0"/>
              <a:t> around one in 10 (9%) have an autism spectrum disorder, and around one in 10 (9%) have an intellectual disability.</a:t>
            </a:r>
          </a:p>
          <a:p>
            <a:r>
              <a:rPr lang="en-GB" dirty="0"/>
              <a:t> Prisoners with learning disabilities or difficulties were almost three times as likely as other prisoners to have clinically significant anxiety or depression—many were both anxious and depressed.</a:t>
            </a:r>
          </a:p>
        </p:txBody>
      </p:sp>
    </p:spTree>
    <p:extLst>
      <p:ext uri="{BB962C8B-B14F-4D97-AF65-F5344CB8AC3E}">
        <p14:creationId xmlns:p14="http://schemas.microsoft.com/office/powerpoint/2010/main" val="31267257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6766E-1CBC-B894-179A-30032BBF6D56}"/>
              </a:ext>
            </a:extLst>
          </p:cNvPr>
          <p:cNvSpPr>
            <a:spLocks noGrp="1"/>
          </p:cNvSpPr>
          <p:nvPr>
            <p:ph type="title"/>
          </p:nvPr>
        </p:nvSpPr>
        <p:spPr/>
        <p:txBody>
          <a:bodyPr>
            <a:noAutofit/>
          </a:bodyPr>
          <a:lstStyle/>
          <a:p>
            <a:br>
              <a:rPr lang="en-GB" sz="3600" dirty="0"/>
            </a:br>
            <a:r>
              <a:rPr lang="en-GB" sz="3600" dirty="0"/>
              <a:t>The Offender Assessment System (OASys) only records 924 prisoners (1%) as having a learning disability.</a:t>
            </a:r>
            <a:br>
              <a:rPr lang="en-GB" sz="3600" dirty="0"/>
            </a:br>
            <a:endParaRPr lang="en-GB" sz="3600" dirty="0"/>
          </a:p>
        </p:txBody>
      </p:sp>
      <p:pic>
        <p:nvPicPr>
          <p:cNvPr id="5" name="Content Placeholder 4">
            <a:extLst>
              <a:ext uri="{FF2B5EF4-FFF2-40B4-BE49-F238E27FC236}">
                <a16:creationId xmlns:a16="http://schemas.microsoft.com/office/drawing/2014/main" id="{9FCFE79C-6EF2-A9A9-B4DE-40E5C0A74A55}"/>
              </a:ext>
            </a:extLst>
          </p:cNvPr>
          <p:cNvPicPr>
            <a:picLocks noGrp="1" noChangeAspect="1"/>
          </p:cNvPicPr>
          <p:nvPr>
            <p:ph idx="1"/>
          </p:nvPr>
        </p:nvPicPr>
        <p:blipFill>
          <a:blip r:embed="rId2"/>
          <a:stretch>
            <a:fillRect/>
          </a:stretch>
        </p:blipFill>
        <p:spPr>
          <a:xfrm>
            <a:off x="685800" y="1859280"/>
            <a:ext cx="10226040" cy="4424493"/>
          </a:xfrm>
        </p:spPr>
      </p:pic>
    </p:spTree>
    <p:extLst>
      <p:ext uri="{BB962C8B-B14F-4D97-AF65-F5344CB8AC3E}">
        <p14:creationId xmlns:p14="http://schemas.microsoft.com/office/powerpoint/2010/main" val="3582582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82852-F4C6-4A96-83F3-7BB126F21B01}"/>
              </a:ext>
            </a:extLst>
          </p:cNvPr>
          <p:cNvSpPr>
            <a:spLocks noGrp="1"/>
          </p:cNvSpPr>
          <p:nvPr>
            <p:ph type="title"/>
          </p:nvPr>
        </p:nvSpPr>
        <p:spPr>
          <a:xfrm>
            <a:off x="1981200" y="274638"/>
            <a:ext cx="8229600" cy="778098"/>
          </a:xfrm>
        </p:spPr>
        <p:txBody>
          <a:bodyPr/>
          <a:lstStyle/>
          <a:p>
            <a:r>
              <a:rPr lang="en-GB" dirty="0"/>
              <a:t>Prison</a:t>
            </a:r>
          </a:p>
        </p:txBody>
      </p:sp>
      <p:sp>
        <p:nvSpPr>
          <p:cNvPr id="3" name="Content Placeholder 2">
            <a:extLst>
              <a:ext uri="{FF2B5EF4-FFF2-40B4-BE49-F238E27FC236}">
                <a16:creationId xmlns:a16="http://schemas.microsoft.com/office/drawing/2014/main" id="{9BC047B9-E61B-4F33-A503-787808AEE32E}"/>
              </a:ext>
            </a:extLst>
          </p:cNvPr>
          <p:cNvSpPr>
            <a:spLocks noGrp="1"/>
          </p:cNvSpPr>
          <p:nvPr>
            <p:ph idx="1"/>
          </p:nvPr>
        </p:nvSpPr>
        <p:spPr>
          <a:xfrm>
            <a:off x="1097280" y="1124745"/>
            <a:ext cx="9113520" cy="4392489"/>
          </a:xfrm>
        </p:spPr>
        <p:txBody>
          <a:bodyPr>
            <a:normAutofit/>
          </a:bodyPr>
          <a:lstStyle/>
          <a:p>
            <a:r>
              <a:rPr lang="en-GB" dirty="0"/>
              <a:t>Female prisoner’s medication: "</a:t>
            </a:r>
            <a:r>
              <a:rPr lang="en-GB" i="1" dirty="0"/>
              <a:t>They left it for three days and then even when I went to court, I didn't have my medication, and I was shaking." </a:t>
            </a:r>
          </a:p>
          <a:p>
            <a:r>
              <a:rPr lang="en-GB" dirty="0"/>
              <a:t>Many prisoner’s low level of literacy.</a:t>
            </a:r>
          </a:p>
          <a:p>
            <a:r>
              <a:rPr lang="en-GB" dirty="0"/>
              <a:t>Need help to understand what is going on and what is required of them </a:t>
            </a:r>
          </a:p>
          <a:p>
            <a:pPr lvl="1"/>
            <a:r>
              <a:rPr lang="en-GB" dirty="0"/>
              <a:t>(victims rights what about offender’s rights?)</a:t>
            </a:r>
          </a:p>
          <a:p>
            <a:r>
              <a:rPr lang="en-GB" sz="2000" dirty="0">
                <a:hlinkClick r:id="rId2"/>
              </a:rPr>
              <a:t>http://news.bbc.co.uk/1/hi/uk/7736141.stm</a:t>
            </a:r>
            <a:endParaRPr lang="en-GB" sz="2000" dirty="0"/>
          </a:p>
          <a:p>
            <a:endParaRPr lang="en-GB" sz="2000" dirty="0"/>
          </a:p>
          <a:p>
            <a:r>
              <a:rPr lang="en-GB" sz="2000" dirty="0">
                <a:hlinkClick r:id="rId3"/>
              </a:rPr>
              <a:t>No One Knows report-2.pdf (prisonreformtrust.org.uk)</a:t>
            </a:r>
            <a:endParaRPr lang="en-GB" sz="2000" dirty="0"/>
          </a:p>
        </p:txBody>
      </p:sp>
    </p:spTree>
    <p:extLst>
      <p:ext uri="{BB962C8B-B14F-4D97-AF65-F5344CB8AC3E}">
        <p14:creationId xmlns:p14="http://schemas.microsoft.com/office/powerpoint/2010/main" val="23365013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356D6-0E94-5C8B-88D0-43DF412DAAFC}"/>
              </a:ext>
            </a:extLst>
          </p:cNvPr>
          <p:cNvSpPr>
            <a:spLocks noGrp="1"/>
          </p:cNvSpPr>
          <p:nvPr>
            <p:ph type="title"/>
          </p:nvPr>
        </p:nvSpPr>
        <p:spPr>
          <a:xfrm>
            <a:off x="838200" y="365126"/>
            <a:ext cx="10515600" cy="564022"/>
          </a:xfrm>
        </p:spPr>
        <p:txBody>
          <a:bodyPr>
            <a:normAutofit/>
          </a:bodyPr>
          <a:lstStyle/>
          <a:p>
            <a:r>
              <a:rPr lang="en-US" sz="2400" dirty="0"/>
              <a:t>Victims’ Rights </a:t>
            </a:r>
            <a:endParaRPr lang="en-GB" sz="2400" dirty="0"/>
          </a:p>
        </p:txBody>
      </p:sp>
      <p:sp>
        <p:nvSpPr>
          <p:cNvPr id="3" name="Content Placeholder 2">
            <a:extLst>
              <a:ext uri="{FF2B5EF4-FFF2-40B4-BE49-F238E27FC236}">
                <a16:creationId xmlns:a16="http://schemas.microsoft.com/office/drawing/2014/main" id="{D380FABD-E180-32C0-15C3-D2116A078E05}"/>
              </a:ext>
            </a:extLst>
          </p:cNvPr>
          <p:cNvSpPr>
            <a:spLocks noGrp="1"/>
          </p:cNvSpPr>
          <p:nvPr>
            <p:ph idx="1"/>
          </p:nvPr>
        </p:nvSpPr>
        <p:spPr>
          <a:xfrm>
            <a:off x="838200" y="1179872"/>
            <a:ext cx="10515600" cy="4997092"/>
          </a:xfrm>
        </p:spPr>
        <p:txBody>
          <a:bodyPr>
            <a:normAutofit fontScale="32500" lnSpcReduction="20000"/>
          </a:bodyPr>
          <a:lstStyle/>
          <a:p>
            <a:pPr marL="0" indent="0">
              <a:buNone/>
            </a:pPr>
            <a:r>
              <a:rPr lang="en-GB" sz="6200" i="0" u="none" strike="noStrike" dirty="0">
                <a:solidFill>
                  <a:srgbClr val="0B0C0C"/>
                </a:solidFill>
                <a:effectLst/>
              </a:rPr>
              <a:t>1</a:t>
            </a:r>
            <a:r>
              <a:rPr lang="en-GB" sz="6500" i="0" u="none" strike="noStrike" dirty="0">
                <a:solidFill>
                  <a:srgbClr val="0B0C0C"/>
                </a:solidFill>
                <a:effectLst/>
              </a:rPr>
              <a:t>. </a:t>
            </a:r>
            <a:r>
              <a:rPr lang="en-GB" sz="6500" b="1" i="0" u="none" strike="noStrike" dirty="0">
                <a:solidFill>
                  <a:srgbClr val="0B0C0C"/>
                </a:solidFill>
                <a:effectLst/>
              </a:rPr>
              <a:t>To be able to understand and to be understood</a:t>
            </a:r>
          </a:p>
          <a:p>
            <a:pPr lvl="1"/>
            <a:r>
              <a:rPr lang="en-GB" sz="6500" dirty="0"/>
              <a:t>The right to be given information in a way that is easy for that individual can understand.</a:t>
            </a:r>
          </a:p>
          <a:p>
            <a:pPr lvl="1"/>
            <a:r>
              <a:rPr lang="en-GB" sz="6500" dirty="0"/>
              <a:t>Includes interpretation and translation services</a:t>
            </a:r>
            <a:endParaRPr lang="en-GB" sz="6500" i="0" u="none" strike="noStrike" dirty="0">
              <a:solidFill>
                <a:srgbClr val="0B0C0C"/>
              </a:solidFill>
              <a:effectLst/>
            </a:endParaRPr>
          </a:p>
          <a:p>
            <a:pPr marL="0" indent="0">
              <a:buNone/>
            </a:pPr>
            <a:r>
              <a:rPr lang="en-GB" sz="6500" i="0" u="none" strike="noStrike" dirty="0">
                <a:solidFill>
                  <a:srgbClr val="0B0C0C"/>
                </a:solidFill>
                <a:effectLst/>
              </a:rPr>
              <a:t>2. </a:t>
            </a:r>
            <a:r>
              <a:rPr lang="en-GB" sz="6500" b="1" i="0" u="none" strike="noStrike" dirty="0">
                <a:solidFill>
                  <a:srgbClr val="0B0C0C"/>
                </a:solidFill>
                <a:effectLst/>
              </a:rPr>
              <a:t>To have the details of the crime recorded without unjustified delay</a:t>
            </a:r>
          </a:p>
          <a:p>
            <a:pPr lvl="1"/>
            <a:r>
              <a:rPr lang="en-GB" sz="6500" dirty="0"/>
              <a:t>Victims want details of the crime recorded by the police as soon as possible after the incident. </a:t>
            </a:r>
          </a:p>
          <a:p>
            <a:pPr lvl="1"/>
            <a:r>
              <a:rPr lang="en-GB" sz="6500" dirty="0"/>
              <a:t>Have the right to additional support if you are providing a witness statement /interviewed</a:t>
            </a:r>
          </a:p>
          <a:p>
            <a:pPr marL="0" indent="0">
              <a:buNone/>
            </a:pPr>
            <a:r>
              <a:rPr lang="en-GB" sz="6500" dirty="0"/>
              <a:t>3. </a:t>
            </a:r>
            <a:r>
              <a:rPr lang="en-GB" sz="6500" b="1" i="0" u="none" strike="noStrike" dirty="0">
                <a:solidFill>
                  <a:srgbClr val="0B0C0C"/>
                </a:solidFill>
                <a:effectLst/>
              </a:rPr>
              <a:t>To be provided with information when reporting the crime</a:t>
            </a:r>
          </a:p>
          <a:p>
            <a:pPr lvl="1"/>
            <a:r>
              <a:rPr lang="en-GB" sz="6500" dirty="0"/>
              <a:t>Victims need written confirmation when reporting a crime. That information includes information about the criminal justice process, info about programmes or services for victims. </a:t>
            </a:r>
            <a:endParaRPr lang="en-GB" sz="6500" i="0" u="none" strike="noStrike" dirty="0">
              <a:solidFill>
                <a:srgbClr val="0B0C0C"/>
              </a:solidFill>
              <a:effectLst/>
            </a:endParaRPr>
          </a:p>
          <a:p>
            <a:pPr marL="0" indent="0">
              <a:buNone/>
            </a:pPr>
            <a:r>
              <a:rPr lang="en-GB" sz="6500" i="0" u="none" strike="noStrike" dirty="0">
                <a:solidFill>
                  <a:srgbClr val="0B0C0C"/>
                </a:solidFill>
                <a:effectLst/>
              </a:rPr>
              <a:t>4.</a:t>
            </a:r>
            <a:r>
              <a:rPr lang="en-GB" sz="6500" b="1" i="0" u="none" strike="noStrike" dirty="0">
                <a:solidFill>
                  <a:srgbClr val="0B0C0C"/>
                </a:solidFill>
                <a:effectLst/>
              </a:rPr>
              <a:t> To be referred to services that support victims and have services and support tailored to victims needs</a:t>
            </a:r>
          </a:p>
          <a:p>
            <a:pPr lvl="1"/>
            <a:r>
              <a:rPr lang="en-GB" sz="6100" dirty="0"/>
              <a:t>referred to services that support / contact them directly, and  have needs assessed so services and support are tailored to meet that victim. Specialist support also </a:t>
            </a:r>
          </a:p>
          <a:p>
            <a:endParaRPr lang="en-GB" dirty="0"/>
          </a:p>
        </p:txBody>
      </p:sp>
    </p:spTree>
    <p:extLst>
      <p:ext uri="{BB962C8B-B14F-4D97-AF65-F5344CB8AC3E}">
        <p14:creationId xmlns:p14="http://schemas.microsoft.com/office/powerpoint/2010/main" val="4155937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72502-CB29-7F0A-A754-575EA834325D}"/>
              </a:ext>
            </a:extLst>
          </p:cNvPr>
          <p:cNvSpPr>
            <a:spLocks noGrp="1"/>
          </p:cNvSpPr>
          <p:nvPr>
            <p:ph type="title"/>
          </p:nvPr>
        </p:nvSpPr>
        <p:spPr>
          <a:xfrm>
            <a:off x="838200" y="365125"/>
            <a:ext cx="10515600" cy="478937"/>
          </a:xfrm>
        </p:spPr>
        <p:txBody>
          <a:bodyPr>
            <a:normAutofit/>
          </a:bodyPr>
          <a:lstStyle/>
          <a:p>
            <a:r>
              <a:rPr lang="en-US" sz="2000" dirty="0"/>
              <a:t>Victims’ Rights </a:t>
            </a:r>
            <a:endParaRPr lang="en-GB" sz="2000" dirty="0"/>
          </a:p>
        </p:txBody>
      </p:sp>
      <p:sp>
        <p:nvSpPr>
          <p:cNvPr id="3" name="Content Placeholder 2">
            <a:extLst>
              <a:ext uri="{FF2B5EF4-FFF2-40B4-BE49-F238E27FC236}">
                <a16:creationId xmlns:a16="http://schemas.microsoft.com/office/drawing/2014/main" id="{ABC7314C-D535-9193-B22B-F12582494A98}"/>
              </a:ext>
            </a:extLst>
          </p:cNvPr>
          <p:cNvSpPr>
            <a:spLocks noGrp="1"/>
          </p:cNvSpPr>
          <p:nvPr>
            <p:ph idx="1"/>
          </p:nvPr>
        </p:nvSpPr>
        <p:spPr>
          <a:xfrm>
            <a:off x="838200" y="1350498"/>
            <a:ext cx="10515600" cy="4826465"/>
          </a:xfrm>
        </p:spPr>
        <p:txBody>
          <a:bodyPr>
            <a:normAutofit lnSpcReduction="10000"/>
          </a:bodyPr>
          <a:lstStyle/>
          <a:p>
            <a:pPr marL="0" indent="0">
              <a:buNone/>
            </a:pPr>
            <a:r>
              <a:rPr lang="en-GB" sz="2800" i="0" u="none" strike="noStrike" dirty="0">
                <a:solidFill>
                  <a:srgbClr val="0B0C0C"/>
                </a:solidFill>
                <a:effectLst/>
              </a:rPr>
              <a:t>5. </a:t>
            </a:r>
            <a:r>
              <a:rPr lang="en-GB" sz="2800" b="1" i="0" u="none" strike="noStrike" dirty="0">
                <a:solidFill>
                  <a:srgbClr val="0B0C0C"/>
                </a:solidFill>
                <a:effectLst/>
              </a:rPr>
              <a:t>To be provided with information about compensation</a:t>
            </a:r>
          </a:p>
          <a:p>
            <a:pPr marL="0" indent="0">
              <a:buNone/>
            </a:pPr>
            <a:r>
              <a:rPr lang="en-GB" dirty="0">
                <a:solidFill>
                  <a:srgbClr val="0B0C0C"/>
                </a:solidFill>
              </a:rPr>
              <a:t>	</a:t>
            </a:r>
            <a:r>
              <a:rPr lang="en-GB" dirty="0"/>
              <a:t>Where eligible, be told about how to claim compensation for any 	loss, damage or injury caused as a result of crime</a:t>
            </a:r>
            <a:endParaRPr lang="en-GB" sz="2800" i="0" u="none" strike="noStrike" dirty="0">
              <a:solidFill>
                <a:srgbClr val="0B0C0C"/>
              </a:solidFill>
              <a:effectLst/>
            </a:endParaRPr>
          </a:p>
          <a:p>
            <a:pPr marL="0" indent="0">
              <a:buNone/>
            </a:pPr>
            <a:r>
              <a:rPr lang="en-GB" sz="2800" i="0" u="none" strike="noStrike" dirty="0">
                <a:solidFill>
                  <a:srgbClr val="0B0C0C"/>
                </a:solidFill>
                <a:effectLst/>
              </a:rPr>
              <a:t>6</a:t>
            </a:r>
            <a:r>
              <a:rPr lang="en-GB" sz="2800" b="1" i="0" u="none" strike="noStrike" dirty="0">
                <a:solidFill>
                  <a:srgbClr val="0B0C0C"/>
                </a:solidFill>
                <a:effectLst/>
              </a:rPr>
              <a:t>. To be provided with information about the investigation and prosecution</a:t>
            </a:r>
          </a:p>
          <a:p>
            <a:pPr marL="0" indent="0">
              <a:buNone/>
            </a:pPr>
            <a:r>
              <a:rPr lang="en-GB" b="1" dirty="0">
                <a:solidFill>
                  <a:srgbClr val="0B0C0C"/>
                </a:solidFill>
              </a:rPr>
              <a:t>	</a:t>
            </a:r>
            <a:r>
              <a:rPr lang="en-GB" dirty="0">
                <a:solidFill>
                  <a:srgbClr val="0B0C0C"/>
                </a:solidFill>
              </a:rPr>
              <a:t>updates on cases or when decisions are being made. Details of the justice process.</a:t>
            </a:r>
            <a:endParaRPr lang="en-GB" sz="2800" i="0" u="none" strike="noStrike" dirty="0">
              <a:solidFill>
                <a:srgbClr val="0B0C0C"/>
              </a:solidFill>
              <a:effectLst/>
            </a:endParaRPr>
          </a:p>
          <a:p>
            <a:pPr marL="0" indent="0">
              <a:buNone/>
            </a:pPr>
            <a:r>
              <a:rPr lang="en-GB" dirty="0">
                <a:solidFill>
                  <a:srgbClr val="0B0C0C"/>
                </a:solidFill>
              </a:rPr>
              <a:t>7. </a:t>
            </a:r>
            <a:r>
              <a:rPr lang="en-GB" sz="2800" b="1" i="0" u="none" strike="noStrike" dirty="0">
                <a:solidFill>
                  <a:srgbClr val="0B0C0C"/>
                </a:solidFill>
                <a:effectLst/>
              </a:rPr>
              <a:t>To make a Victim Personal Statement</a:t>
            </a:r>
          </a:p>
          <a:p>
            <a:pPr marL="0" indent="0">
              <a:buNone/>
            </a:pPr>
            <a:r>
              <a:rPr lang="en-GB" b="1" dirty="0">
                <a:solidFill>
                  <a:srgbClr val="0B0C0C"/>
                </a:solidFill>
              </a:rPr>
              <a:t>	</a:t>
            </a:r>
            <a:r>
              <a:rPr lang="en-GB" dirty="0">
                <a:solidFill>
                  <a:srgbClr val="0B0C0C"/>
                </a:solidFill>
              </a:rPr>
              <a:t>VPS</a:t>
            </a:r>
            <a:r>
              <a:rPr lang="en-GB" dirty="0"/>
              <a:t> tells the court how the crime has affected victims and is used to when considering sentencing offenders. </a:t>
            </a:r>
            <a:endParaRPr lang="en-GB" sz="2800" b="1" i="0" u="none" strike="noStrike" dirty="0">
              <a:solidFill>
                <a:srgbClr val="0B0C0C"/>
              </a:solidFill>
              <a:effectLst/>
            </a:endParaRPr>
          </a:p>
          <a:p>
            <a:pPr marL="0" indent="0">
              <a:buNone/>
            </a:pPr>
            <a:r>
              <a:rPr lang="en-GB" dirty="0">
                <a:solidFill>
                  <a:srgbClr val="0B0C0C"/>
                </a:solidFill>
              </a:rPr>
              <a:t>	</a:t>
            </a:r>
            <a:endParaRPr lang="en-GB" sz="2800" i="0" u="none" strike="noStrike" dirty="0">
              <a:solidFill>
                <a:srgbClr val="0B0C0C"/>
              </a:solidFill>
              <a:effectLst/>
            </a:endParaRPr>
          </a:p>
          <a:p>
            <a:endParaRPr lang="en-GB" dirty="0"/>
          </a:p>
        </p:txBody>
      </p:sp>
    </p:spTree>
    <p:extLst>
      <p:ext uri="{BB962C8B-B14F-4D97-AF65-F5344CB8AC3E}">
        <p14:creationId xmlns:p14="http://schemas.microsoft.com/office/powerpoint/2010/main" val="29868459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605EF-98D2-2E3E-56FF-7EC65578ED57}"/>
              </a:ext>
            </a:extLst>
          </p:cNvPr>
          <p:cNvSpPr>
            <a:spLocks noGrp="1"/>
          </p:cNvSpPr>
          <p:nvPr>
            <p:ph type="title"/>
          </p:nvPr>
        </p:nvSpPr>
        <p:spPr>
          <a:xfrm>
            <a:off x="838200" y="365125"/>
            <a:ext cx="10515600" cy="564023"/>
          </a:xfrm>
        </p:spPr>
        <p:txBody>
          <a:bodyPr>
            <a:normAutofit/>
          </a:bodyPr>
          <a:lstStyle/>
          <a:p>
            <a:r>
              <a:rPr lang="en-US" sz="2400" dirty="0"/>
              <a:t>Victims Rights’</a:t>
            </a:r>
          </a:p>
        </p:txBody>
      </p:sp>
      <p:sp>
        <p:nvSpPr>
          <p:cNvPr id="3" name="Content Placeholder 2">
            <a:extLst>
              <a:ext uri="{FF2B5EF4-FFF2-40B4-BE49-F238E27FC236}">
                <a16:creationId xmlns:a16="http://schemas.microsoft.com/office/drawing/2014/main" id="{904826C2-A179-3E53-A4C7-21E32CE47694}"/>
              </a:ext>
            </a:extLst>
          </p:cNvPr>
          <p:cNvSpPr>
            <a:spLocks noGrp="1"/>
          </p:cNvSpPr>
          <p:nvPr>
            <p:ph idx="1"/>
          </p:nvPr>
        </p:nvSpPr>
        <p:spPr>
          <a:xfrm>
            <a:off x="838200" y="1252025"/>
            <a:ext cx="10515600" cy="4924938"/>
          </a:xfrm>
        </p:spPr>
        <p:txBody>
          <a:bodyPr>
            <a:normAutofit fontScale="85000" lnSpcReduction="10000"/>
          </a:bodyPr>
          <a:lstStyle/>
          <a:p>
            <a:pPr marL="0" indent="0">
              <a:buNone/>
            </a:pPr>
            <a:r>
              <a:rPr lang="en-GB" sz="3200" i="0" u="none" strike="noStrike" dirty="0">
                <a:solidFill>
                  <a:srgbClr val="0B0C0C"/>
                </a:solidFill>
                <a:effectLst/>
              </a:rPr>
              <a:t>8. To be given information about the trial, trial process and your role as a witness</a:t>
            </a:r>
          </a:p>
          <a:p>
            <a:pPr lvl="1"/>
            <a:r>
              <a:rPr lang="en-GB" sz="1600" dirty="0"/>
              <a:t>Court – details of date/time/location/outcome/required to give evidence  </a:t>
            </a:r>
          </a:p>
          <a:p>
            <a:pPr marL="0" indent="0">
              <a:buNone/>
            </a:pPr>
            <a:r>
              <a:rPr lang="en-GB" sz="3200" i="0" u="none" strike="noStrike" dirty="0">
                <a:solidFill>
                  <a:srgbClr val="0B0C0C"/>
                </a:solidFill>
                <a:effectLst/>
              </a:rPr>
              <a:t>9. To be paid expenses and have property returned</a:t>
            </a:r>
          </a:p>
          <a:p>
            <a:pPr lvl="1"/>
            <a:r>
              <a:rPr lang="en-GB" sz="2800" i="0" u="none" strike="noStrike" dirty="0">
                <a:solidFill>
                  <a:srgbClr val="0B0C0C"/>
                </a:solidFill>
                <a:effectLst/>
              </a:rPr>
              <a:t>As above</a:t>
            </a:r>
          </a:p>
          <a:p>
            <a:pPr marL="0" indent="0">
              <a:buNone/>
            </a:pPr>
            <a:r>
              <a:rPr lang="en-GB" sz="3200" i="0" u="none" strike="noStrike" dirty="0">
                <a:solidFill>
                  <a:srgbClr val="0B0C0C"/>
                </a:solidFill>
                <a:effectLst/>
              </a:rPr>
              <a:t>10. To be given information about the outcome of the case and any appeals</a:t>
            </a:r>
          </a:p>
          <a:p>
            <a:pPr lvl="1"/>
            <a:r>
              <a:rPr lang="en-GB" sz="2000" dirty="0"/>
              <a:t>Outcome of the case. Explain about the sentence or details about appeals.</a:t>
            </a:r>
          </a:p>
          <a:p>
            <a:pPr marL="0" indent="0">
              <a:buNone/>
            </a:pPr>
            <a:r>
              <a:rPr lang="en-GB" sz="3200" i="0" u="none" strike="noStrike" dirty="0">
                <a:solidFill>
                  <a:srgbClr val="0B0C0C"/>
                </a:solidFill>
                <a:effectLst/>
              </a:rPr>
              <a:t>11. To be given information about the offender following a conviction</a:t>
            </a:r>
          </a:p>
          <a:p>
            <a:pPr lvl="1"/>
            <a:r>
              <a:rPr lang="en-GB" sz="2000" dirty="0"/>
              <a:t>Referred to the Victim Contact Scheme, which provide details of offender and their progress in prison / when they are eligible for consideration of release. Right to make a new Victim Personal Statement, in which you can say how the crime continues to affect you</a:t>
            </a:r>
            <a:endParaRPr lang="en-GB" sz="2800" i="0" u="none" strike="noStrike" dirty="0">
              <a:solidFill>
                <a:srgbClr val="0B0C0C"/>
              </a:solidFill>
              <a:effectLst/>
            </a:endParaRPr>
          </a:p>
          <a:p>
            <a:pPr marL="0" indent="0">
              <a:buNone/>
            </a:pPr>
            <a:r>
              <a:rPr lang="en-GB" sz="3200" dirty="0">
                <a:solidFill>
                  <a:srgbClr val="0B0C0C"/>
                </a:solidFill>
              </a:rPr>
              <a:t>12. T</a:t>
            </a:r>
            <a:r>
              <a:rPr lang="en-GB" sz="3200" i="0" u="none" strike="noStrike" dirty="0">
                <a:solidFill>
                  <a:srgbClr val="0B0C0C"/>
                </a:solidFill>
                <a:effectLst/>
              </a:rPr>
              <a:t>o make a complaint about your Rights not being met</a:t>
            </a:r>
          </a:p>
          <a:p>
            <a:pPr marL="0" indent="0">
              <a:buNone/>
            </a:pPr>
            <a:r>
              <a:rPr lang="en-GB" sz="3200" dirty="0">
                <a:solidFill>
                  <a:srgbClr val="0B0C0C"/>
                </a:solidFill>
              </a:rPr>
              <a:t>	</a:t>
            </a:r>
            <a:r>
              <a:rPr lang="en-GB" sz="2000" dirty="0"/>
              <a:t>Parliamentary and Health Service Ombudsman</a:t>
            </a:r>
            <a:endParaRPr lang="en-GB" sz="3200" i="0" u="none" strike="noStrike" dirty="0">
              <a:solidFill>
                <a:srgbClr val="0B0C0C"/>
              </a:solidFill>
              <a:effectLst/>
            </a:endParaRPr>
          </a:p>
          <a:p>
            <a:endParaRPr lang="en-US" dirty="0"/>
          </a:p>
        </p:txBody>
      </p:sp>
    </p:spTree>
    <p:extLst>
      <p:ext uri="{BB962C8B-B14F-4D97-AF65-F5344CB8AC3E}">
        <p14:creationId xmlns:p14="http://schemas.microsoft.com/office/powerpoint/2010/main" val="40658476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E0214-043E-E999-15F4-61E639258AD4}"/>
              </a:ext>
            </a:extLst>
          </p:cNvPr>
          <p:cNvSpPr>
            <a:spLocks noGrp="1"/>
          </p:cNvSpPr>
          <p:nvPr>
            <p:ph type="title"/>
          </p:nvPr>
        </p:nvSpPr>
        <p:spPr>
          <a:xfrm>
            <a:off x="838200" y="365125"/>
            <a:ext cx="10515600" cy="716915"/>
          </a:xfrm>
        </p:spPr>
        <p:txBody>
          <a:bodyPr>
            <a:normAutofit/>
          </a:bodyPr>
          <a:lstStyle/>
          <a:p>
            <a:r>
              <a:rPr lang="en-GB" sz="3200" dirty="0"/>
              <a:t>The Courts</a:t>
            </a:r>
          </a:p>
        </p:txBody>
      </p:sp>
      <p:sp>
        <p:nvSpPr>
          <p:cNvPr id="3" name="Content Placeholder 2">
            <a:extLst>
              <a:ext uri="{FF2B5EF4-FFF2-40B4-BE49-F238E27FC236}">
                <a16:creationId xmlns:a16="http://schemas.microsoft.com/office/drawing/2014/main" id="{6C8F61F6-96BE-9E48-DBEF-2639A0F5AD58}"/>
              </a:ext>
            </a:extLst>
          </p:cNvPr>
          <p:cNvSpPr>
            <a:spLocks noGrp="1"/>
          </p:cNvSpPr>
          <p:nvPr>
            <p:ph idx="1"/>
          </p:nvPr>
        </p:nvSpPr>
        <p:spPr>
          <a:xfrm>
            <a:off x="838200" y="1203960"/>
            <a:ext cx="10515600" cy="4973003"/>
          </a:xfrm>
        </p:spPr>
        <p:txBody>
          <a:bodyPr>
            <a:normAutofit fontScale="62500" lnSpcReduction="20000"/>
          </a:bodyPr>
          <a:lstStyle/>
          <a:p>
            <a:pPr marL="0" indent="0" algn="l">
              <a:buNone/>
            </a:pPr>
            <a:r>
              <a:rPr lang="en-GB" sz="3100" b="1" i="0" dirty="0">
                <a:solidFill>
                  <a:srgbClr val="242424"/>
                </a:solidFill>
                <a:effectLst/>
              </a:rPr>
              <a:t>Delays and Backlogs</a:t>
            </a:r>
            <a:r>
              <a:rPr lang="en-GB" sz="3100" b="0" i="0" dirty="0">
                <a:solidFill>
                  <a:srgbClr val="242424"/>
                </a:solidFill>
                <a:effectLst/>
              </a:rPr>
              <a:t>: The court system often experiences significant delays and backlogs, which can prolong the stress and uncertainty for vulnerable individuals. This is particularly problematic in cases involving domestic abuse or child custody, where timely resolutions are crucial</a:t>
            </a:r>
          </a:p>
          <a:p>
            <a:pPr marL="0" indent="0" algn="l">
              <a:buNone/>
            </a:pPr>
            <a:endParaRPr lang="en-GB" sz="3100" b="0" i="0" dirty="0">
              <a:solidFill>
                <a:srgbClr val="242424"/>
              </a:solidFill>
              <a:effectLst/>
            </a:endParaRPr>
          </a:p>
          <a:p>
            <a:pPr marL="0" indent="0" algn="l">
              <a:buNone/>
            </a:pPr>
            <a:r>
              <a:rPr lang="en-GB" sz="3100" b="1" i="0" dirty="0">
                <a:solidFill>
                  <a:srgbClr val="242424"/>
                </a:solidFill>
                <a:effectLst/>
              </a:rPr>
              <a:t>Adequate Support Measures</a:t>
            </a:r>
            <a:r>
              <a:rPr lang="en-GB" sz="3100" b="0" i="0" dirty="0">
                <a:solidFill>
                  <a:srgbClr val="242424"/>
                </a:solidFill>
                <a:effectLst/>
              </a:rPr>
              <a:t>: While there are provisions for special measures to support vulnerable witnesses and defendants, these are not always implemented effectively. For example, some courts may lack the necessary facilities or trained staff to provide appropriate support</a:t>
            </a:r>
          </a:p>
          <a:p>
            <a:pPr marL="0" indent="0" algn="l">
              <a:buNone/>
            </a:pPr>
            <a:endParaRPr lang="en-GB" sz="3100" b="0" i="0" dirty="0">
              <a:solidFill>
                <a:srgbClr val="242424"/>
              </a:solidFill>
              <a:effectLst/>
            </a:endParaRPr>
          </a:p>
          <a:p>
            <a:pPr marL="0" indent="0" algn="l">
              <a:buNone/>
            </a:pPr>
            <a:r>
              <a:rPr lang="en-GB" sz="3100" b="1" i="0" dirty="0">
                <a:solidFill>
                  <a:srgbClr val="242424"/>
                </a:solidFill>
                <a:effectLst/>
              </a:rPr>
              <a:t>Complex Legal Processes</a:t>
            </a:r>
            <a:r>
              <a:rPr lang="en-GB" sz="3100" b="0" i="0" dirty="0">
                <a:solidFill>
                  <a:srgbClr val="242424"/>
                </a:solidFill>
                <a:effectLst/>
              </a:rPr>
              <a:t>: The legal processes can be complex and intimidating, especially for those with cognitive or mental health issues. Without adequate legal representation or support, vulnerable individuals may struggle to navigate the system and advocate for their rights</a:t>
            </a:r>
          </a:p>
          <a:p>
            <a:pPr marL="0" indent="0" algn="l">
              <a:buNone/>
            </a:pPr>
            <a:endParaRPr lang="en-GB" sz="3100" b="0" i="0" dirty="0">
              <a:solidFill>
                <a:srgbClr val="242424"/>
              </a:solidFill>
              <a:effectLst/>
            </a:endParaRPr>
          </a:p>
          <a:p>
            <a:pPr marL="0" indent="0" algn="l">
              <a:buNone/>
            </a:pPr>
            <a:r>
              <a:rPr lang="en-GB" sz="3100" b="1" i="0" dirty="0">
                <a:solidFill>
                  <a:srgbClr val="242424"/>
                </a:solidFill>
                <a:effectLst/>
              </a:rPr>
              <a:t>Insufficient Training</a:t>
            </a:r>
            <a:r>
              <a:rPr lang="en-GB" sz="3100" b="0" i="0" dirty="0">
                <a:solidFill>
                  <a:srgbClr val="242424"/>
                </a:solidFill>
                <a:effectLst/>
              </a:rPr>
              <a:t>: Judges, magistrates, and court staff may not always receive sufficient training to understand and address the specific needs of vulnerable people. This can lead to a lack of sensitivity and appropriate accommodations during proceedings</a:t>
            </a:r>
          </a:p>
          <a:p>
            <a:pPr marL="0" indent="0" algn="l">
              <a:buNone/>
            </a:pPr>
            <a:endParaRPr lang="en-GB" sz="3100" b="0" i="0" dirty="0">
              <a:solidFill>
                <a:srgbClr val="242424"/>
              </a:solidFill>
              <a:effectLst/>
            </a:endParaRPr>
          </a:p>
          <a:p>
            <a:pPr marL="0" indent="0" algn="l">
              <a:buNone/>
            </a:pPr>
            <a:r>
              <a:rPr lang="en-GB" sz="3100" b="1" i="0" dirty="0">
                <a:solidFill>
                  <a:srgbClr val="242424"/>
                </a:solidFill>
                <a:effectLst/>
              </a:rPr>
              <a:t>Trauma and Re-traumatization</a:t>
            </a:r>
            <a:r>
              <a:rPr lang="en-GB" sz="3100" b="0" i="0" dirty="0">
                <a:solidFill>
                  <a:srgbClr val="242424"/>
                </a:solidFill>
                <a:effectLst/>
              </a:rPr>
              <a:t>: The court environment and the process of giving evidence can be traumatic for vulnerable individuals, particularly those who have experienced abuse or violence. In some cases, the court process itself can re-traumatize individuals, exacerbating their vulnerabilities</a:t>
            </a:r>
          </a:p>
        </p:txBody>
      </p:sp>
    </p:spTree>
    <p:extLst>
      <p:ext uri="{BB962C8B-B14F-4D97-AF65-F5344CB8AC3E}">
        <p14:creationId xmlns:p14="http://schemas.microsoft.com/office/powerpoint/2010/main" val="38159339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2" y="802955"/>
            <a:ext cx="4977976" cy="1454051"/>
          </a:xfrm>
        </p:spPr>
        <p:txBody>
          <a:bodyPr>
            <a:normAutofit/>
          </a:bodyPr>
          <a:lstStyle/>
          <a:p>
            <a:r>
              <a:rPr lang="en-GB" sz="3600">
                <a:solidFill>
                  <a:schemeClr val="tx2"/>
                </a:solidFill>
              </a:rPr>
              <a:t>Courts </a:t>
            </a:r>
          </a:p>
        </p:txBody>
      </p:sp>
      <p:sp>
        <p:nvSpPr>
          <p:cNvPr id="3" name="Content Placeholder 2"/>
          <p:cNvSpPr>
            <a:spLocks noGrp="1"/>
          </p:cNvSpPr>
          <p:nvPr>
            <p:ph idx="1"/>
          </p:nvPr>
        </p:nvSpPr>
        <p:spPr>
          <a:xfrm>
            <a:off x="696312" y="2010202"/>
            <a:ext cx="5521608" cy="4044843"/>
          </a:xfrm>
        </p:spPr>
        <p:txBody>
          <a:bodyPr vert="horz" lIns="91440" tIns="45720" rIns="91440" bIns="45720" rtlCol="0" anchor="ctr">
            <a:normAutofit/>
          </a:bodyPr>
          <a:lstStyle/>
          <a:p>
            <a:r>
              <a:rPr lang="en-GB" sz="2000" dirty="0"/>
              <a:t>Fair trial for all</a:t>
            </a:r>
          </a:p>
          <a:p>
            <a:r>
              <a:rPr lang="en-GB" sz="2000" dirty="0"/>
              <a:t>Vulnerable witnesses and accused</a:t>
            </a:r>
          </a:p>
          <a:p>
            <a:r>
              <a:rPr lang="en-GB" sz="2000" dirty="0">
                <a:cs typeface="Calibri"/>
              </a:rPr>
              <a:t>Ensuring the right services are there for all involved</a:t>
            </a:r>
            <a:endParaRPr lang="en-GB" sz="2000" dirty="0"/>
          </a:p>
          <a:p>
            <a:r>
              <a:rPr lang="en-GB" sz="2000" dirty="0"/>
              <a:t>Section 104 of Coroners &amp; Justice Act 2009 examined through mediator  </a:t>
            </a:r>
          </a:p>
          <a:p>
            <a:r>
              <a:rPr lang="en-GB" sz="2000" dirty="0"/>
              <a:t>Report in 2014 found that there were not always mediators available</a:t>
            </a:r>
          </a:p>
          <a:p>
            <a:r>
              <a:rPr lang="en-GB" sz="2000" dirty="0"/>
              <a:t>Bradley Report </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Judge">
            <a:extLst>
              <a:ext uri="{FF2B5EF4-FFF2-40B4-BE49-F238E27FC236}">
                <a16:creationId xmlns:a16="http://schemas.microsoft.com/office/drawing/2014/main" id="{AC30D55F-9263-4ECC-E9B0-C662CB72E4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Probation</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Transform rehabilitation – ‘main duty’</a:t>
            </a:r>
          </a:p>
          <a:p>
            <a:r>
              <a:rPr lang="en-GB" dirty="0"/>
              <a:t>But need to keep public/children safe</a:t>
            </a:r>
            <a:endParaRPr lang="en-GB" dirty="0">
              <a:cs typeface="Calibri"/>
            </a:endParaRPr>
          </a:p>
          <a:p>
            <a:r>
              <a:rPr lang="en-GB" dirty="0"/>
              <a:t>Changes in Probation Service </a:t>
            </a:r>
          </a:p>
          <a:p>
            <a:r>
              <a:rPr lang="en-GB" dirty="0"/>
              <a:t>Support addressing main priorities housing, employment, limited funds </a:t>
            </a:r>
          </a:p>
          <a:p>
            <a:pPr lvl="1"/>
            <a:r>
              <a:rPr lang="en-GB" dirty="0"/>
              <a:t>where does social, education and health support fit in?</a:t>
            </a:r>
          </a:p>
          <a:p>
            <a:pPr lvl="1"/>
            <a:endParaRPr lang="en-GB" dirty="0"/>
          </a:p>
          <a:p>
            <a:pPr lvl="1"/>
            <a:r>
              <a:rPr lang="en-GB" dirty="0"/>
              <a:t>PG34 - </a:t>
            </a:r>
            <a:r>
              <a:rPr lang="en-GB" dirty="0">
                <a:hlinkClick r:id="rId3"/>
              </a:rPr>
              <a:t>Health and social care needs assessment of adults under probation service supervision in the community (publishing.service.gov.uk)</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1026C2-EED0-C898-8B8C-7525836DC8A9}"/>
              </a:ext>
            </a:extLst>
          </p:cNvPr>
          <p:cNvSpPr>
            <a:spLocks noGrp="1"/>
          </p:cNvSpPr>
          <p:nvPr>
            <p:ph type="title"/>
          </p:nvPr>
        </p:nvSpPr>
        <p:spPr>
          <a:xfrm>
            <a:off x="838200" y="365126"/>
            <a:ext cx="10515600" cy="470470"/>
          </a:xfrm>
        </p:spPr>
        <p:txBody>
          <a:bodyPr>
            <a:normAutofit fontScale="90000"/>
          </a:bodyPr>
          <a:lstStyle/>
          <a:p>
            <a:r>
              <a:rPr lang="en-GB" dirty="0"/>
              <a:t>Probation Service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2B49CFF-2307-F610-E90D-EF3E18E9FBF4}"/>
              </a:ext>
            </a:extLst>
          </p:cNvPr>
          <p:cNvSpPr>
            <a:spLocks noGrp="1"/>
          </p:cNvSpPr>
          <p:nvPr>
            <p:ph idx="1"/>
          </p:nvPr>
        </p:nvSpPr>
        <p:spPr>
          <a:xfrm>
            <a:off x="838200" y="1200721"/>
            <a:ext cx="10515600" cy="4976242"/>
          </a:xfrm>
        </p:spPr>
        <p:txBody>
          <a:bodyPr>
            <a:normAutofit/>
          </a:bodyPr>
          <a:lstStyle/>
          <a:p>
            <a:pPr marL="0" indent="0">
              <a:buNone/>
            </a:pPr>
            <a:r>
              <a:rPr lang="en-GB" sz="1800" b="1" i="0" dirty="0">
                <a:effectLst/>
                <a:latin typeface="Segoe UI" panose="020B0502040204020203" pitchFamily="34" charset="0"/>
              </a:rPr>
              <a:t>Inadequate Risk Management</a:t>
            </a:r>
            <a:r>
              <a:rPr lang="en-GB" sz="1800" b="0" i="0" dirty="0">
                <a:effectLst/>
                <a:latin typeface="Segoe UI" panose="020B0502040204020203" pitchFamily="34" charset="0"/>
              </a:rPr>
              <a:t>: Probation service have failed to adequately manage the risk posed by offenders, leading to serious further offences. For example, reviews have shown that some offenders who committed serious crimes while on probation were not properly monitored</a:t>
            </a:r>
          </a:p>
          <a:p>
            <a:pPr marL="0" indent="0">
              <a:buNone/>
            </a:pPr>
            <a:r>
              <a:rPr lang="en-GB" sz="1800" b="1" i="0" dirty="0">
                <a:effectLst/>
                <a:latin typeface="Segoe UI" panose="020B0502040204020203" pitchFamily="34" charset="0"/>
              </a:rPr>
              <a:t>Lack of Resources</a:t>
            </a:r>
            <a:r>
              <a:rPr lang="en-GB" sz="1800" b="0" i="0" dirty="0">
                <a:effectLst/>
                <a:latin typeface="Segoe UI" panose="020B0502040204020203" pitchFamily="34" charset="0"/>
              </a:rPr>
              <a:t>: struggles with limited resources, which affect the quality of supervision and support </a:t>
            </a:r>
          </a:p>
          <a:p>
            <a:pPr marL="0" indent="0">
              <a:buNone/>
            </a:pPr>
            <a:r>
              <a:rPr lang="en-GB" sz="1800" b="1" i="0" dirty="0">
                <a:effectLst/>
                <a:latin typeface="Segoe UI" panose="020B0502040204020203" pitchFamily="34" charset="0"/>
              </a:rPr>
              <a:t>Inefficient Training</a:t>
            </a:r>
            <a:r>
              <a:rPr lang="en-GB" sz="1800" b="0" i="0" dirty="0">
                <a:effectLst/>
                <a:latin typeface="Segoe UI" panose="020B0502040204020203" pitchFamily="34" charset="0"/>
              </a:rPr>
              <a:t>: Probation officers may not always receive adequate training to handle the complex needs of vulnerable individuals</a:t>
            </a:r>
          </a:p>
          <a:p>
            <a:pPr marL="0" indent="0">
              <a:buNone/>
            </a:pPr>
            <a:r>
              <a:rPr lang="en-GB" sz="1800" b="1" i="0" dirty="0">
                <a:effectLst/>
                <a:latin typeface="Segoe UI" panose="020B0502040204020203" pitchFamily="34" charset="0"/>
              </a:rPr>
              <a:t>Poor Coordination with Other Agencies</a:t>
            </a:r>
            <a:r>
              <a:rPr lang="en-GB" sz="1800" b="0" i="0" dirty="0">
                <a:effectLst/>
                <a:latin typeface="Segoe UI" panose="020B0502040204020203" pitchFamily="34" charset="0"/>
              </a:rPr>
              <a:t>: Effective support for vulnerable people often requires coordination between multiple agencies, such as social services, healthcare, housing and police. Can lead to gaps being missed</a:t>
            </a:r>
          </a:p>
          <a:p>
            <a:pPr marL="0" indent="0">
              <a:buNone/>
            </a:pPr>
            <a:r>
              <a:rPr lang="en-GB" sz="1800" b="1" i="0" dirty="0">
                <a:effectLst/>
                <a:latin typeface="Segoe UI" panose="020B0502040204020203" pitchFamily="34" charset="0"/>
              </a:rPr>
              <a:t>Failure to Learn from Past Mistakes</a:t>
            </a:r>
            <a:r>
              <a:rPr lang="en-GB" sz="1800" b="0" i="0" dirty="0">
                <a:effectLst/>
                <a:latin typeface="Segoe UI" panose="020B0502040204020203" pitchFamily="34" charset="0"/>
              </a:rPr>
              <a:t>: Inspectors have found that the probation service does not always learn from past mistakes. Reviews of serious further offences sometimes fail to identify and address systemic issues, which means that similar mistakes can be repeated</a:t>
            </a:r>
          </a:p>
          <a:p>
            <a:endParaRPr lang="en-GB" sz="1800" dirty="0"/>
          </a:p>
        </p:txBody>
      </p:sp>
    </p:spTree>
    <p:extLst>
      <p:ext uri="{BB962C8B-B14F-4D97-AF65-F5344CB8AC3E}">
        <p14:creationId xmlns:p14="http://schemas.microsoft.com/office/powerpoint/2010/main" val="1540451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4665C-D450-0326-64B1-71FCFDB25C4C}"/>
              </a:ext>
            </a:extLst>
          </p:cNvPr>
          <p:cNvSpPr>
            <a:spLocks noGrp="1"/>
          </p:cNvSpPr>
          <p:nvPr>
            <p:ph type="title"/>
          </p:nvPr>
        </p:nvSpPr>
        <p:spPr>
          <a:xfrm>
            <a:off x="761803" y="350196"/>
            <a:ext cx="4646904" cy="1624520"/>
          </a:xfrm>
        </p:spPr>
        <p:txBody>
          <a:bodyPr anchor="ctr">
            <a:normAutofit/>
          </a:bodyPr>
          <a:lstStyle/>
          <a:p>
            <a:r>
              <a:rPr lang="en-GB" sz="4000" dirty="0"/>
              <a:t>Questions?</a:t>
            </a:r>
          </a:p>
        </p:txBody>
      </p:sp>
      <p:pic>
        <p:nvPicPr>
          <p:cNvPr id="5" name="Picture 4" descr="Wood human figure">
            <a:extLst>
              <a:ext uri="{FF2B5EF4-FFF2-40B4-BE49-F238E27FC236}">
                <a16:creationId xmlns:a16="http://schemas.microsoft.com/office/drawing/2014/main" id="{B6A89F0F-82C4-6E01-1F6B-1E0BE673DD73}"/>
              </a:ext>
            </a:extLst>
          </p:cNvPr>
          <p:cNvPicPr>
            <a:picLocks noChangeAspect="1"/>
          </p:cNvPicPr>
          <p:nvPr/>
        </p:nvPicPr>
        <p:blipFill>
          <a:blip r:embed="rId2"/>
          <a:srcRect r="40599" b="-2"/>
          <a:stretch/>
        </p:blipFill>
        <p:spPr>
          <a:xfrm>
            <a:off x="6096000" y="1"/>
            <a:ext cx="6102825" cy="6858000"/>
          </a:xfrm>
          <a:prstGeom prst="rect">
            <a:avLst/>
          </a:prstGeom>
        </p:spPr>
      </p:pic>
    </p:spTree>
    <p:extLst>
      <p:ext uri="{BB962C8B-B14F-4D97-AF65-F5344CB8AC3E}">
        <p14:creationId xmlns:p14="http://schemas.microsoft.com/office/powerpoint/2010/main" val="18557107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3435</Words>
  <Application>Microsoft Office PowerPoint</Application>
  <PresentationFormat>Widescreen</PresentationFormat>
  <Paragraphs>269</Paragraphs>
  <Slides>33</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Gotham</vt:lpstr>
      <vt:lpstr>GuardianTextEgyptian</vt:lpstr>
      <vt:lpstr>ReithSerif</vt:lpstr>
      <vt:lpstr>Arial</vt:lpstr>
      <vt:lpstr>Calibri</vt:lpstr>
      <vt:lpstr>Calibri Light</vt:lpstr>
      <vt:lpstr>Segoe UI</vt:lpstr>
      <vt:lpstr>Office Theme</vt:lpstr>
      <vt:lpstr>Week 4 CJS responses to vulnerable victims  </vt:lpstr>
      <vt:lpstr>Victims /vulnerable Today</vt:lpstr>
      <vt:lpstr>Failing the Vulnerable </vt:lpstr>
      <vt:lpstr>Failing the Vulnerable Police</vt:lpstr>
      <vt:lpstr>Police</vt:lpstr>
      <vt:lpstr>Section 136 of the Mental Health Act</vt:lpstr>
      <vt:lpstr>Section 136 of the Mental Health Act</vt:lpstr>
      <vt:lpstr>Metropolitan Police </vt:lpstr>
      <vt:lpstr>Right Care Right Person (RCRP)</vt:lpstr>
      <vt:lpstr>Right Care Right Person (RCRP)</vt:lpstr>
      <vt:lpstr>National Police Chief Council NPCC</vt:lpstr>
      <vt:lpstr> Nicola Bulley 27/01/2023 </vt:lpstr>
      <vt:lpstr> Nicola Bulley Death Key findings: </vt:lpstr>
      <vt:lpstr>National Decision Model (NDM)</vt:lpstr>
      <vt:lpstr>Police &amp; Vulnerability</vt:lpstr>
      <vt:lpstr>THRIVE</vt:lpstr>
      <vt:lpstr>Applying THRIVE </vt:lpstr>
      <vt:lpstr>Can’t work alone?</vt:lpstr>
      <vt:lpstr>The Policing Vision 2025</vt:lpstr>
      <vt:lpstr>Alfie Steel </vt:lpstr>
      <vt:lpstr>Prisons</vt:lpstr>
      <vt:lpstr>Prison’s concerns</vt:lpstr>
      <vt:lpstr>Prison Reform Group Report 2022</vt:lpstr>
      <vt:lpstr> The Offender Assessment System (OASys) only records 924 prisoners (1%) as having a learning disability. </vt:lpstr>
      <vt:lpstr>Prison</vt:lpstr>
      <vt:lpstr>Victims’ Rights </vt:lpstr>
      <vt:lpstr>Victims’ Rights </vt:lpstr>
      <vt:lpstr>Victims Rights’</vt:lpstr>
      <vt:lpstr>The Courts</vt:lpstr>
      <vt:lpstr>Courts </vt:lpstr>
      <vt:lpstr>Probation</vt:lpstr>
      <vt:lpstr>Probation Service </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 CJS responses to vulnerable victims  </dc:title>
  <dc:creator>Jane Davies</dc:creator>
  <cp:lastModifiedBy>Nerys Musgrove</cp:lastModifiedBy>
  <cp:revision>30</cp:revision>
  <dcterms:created xsi:type="dcterms:W3CDTF">2023-02-16T07:59:26Z</dcterms:created>
  <dcterms:modified xsi:type="dcterms:W3CDTF">2026-02-20T10:35:42Z</dcterms:modified>
</cp:coreProperties>
</file>