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notesSlides/notesSlide1.xml" ContentType="application/vnd.openxmlformats-officedocument.presentationml.notesSlide+xml"/>
  <Override PartName="/ppt/ink/ink13.xml" ContentType="application/inkml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7" r:id="rId1"/>
  </p:sldMasterIdLst>
  <p:notesMasterIdLst>
    <p:notesMasterId r:id="rId13"/>
  </p:notesMasterIdLst>
  <p:sldIdLst>
    <p:sldId id="256" r:id="rId2"/>
    <p:sldId id="268" r:id="rId3"/>
    <p:sldId id="257" r:id="rId4"/>
    <p:sldId id="266" r:id="rId5"/>
    <p:sldId id="264" r:id="rId6"/>
    <p:sldId id="259" r:id="rId7"/>
    <p:sldId id="261" r:id="rId8"/>
    <p:sldId id="262" r:id="rId9"/>
    <p:sldId id="267" r:id="rId10"/>
    <p:sldId id="269" r:id="rId11"/>
    <p:sldId id="263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B08CC5-573E-4417-B137-DDCD0A935674}" v="8" dt="2024-07-02T19:39:25.3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4B748E-9822-40E2-9DE4-8D24E8641F0D}" type="doc">
      <dgm:prSet loTypeId="urn:microsoft.com/office/officeart/2005/8/layout/h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A13464B5-B21D-467F-9534-6DF35A8297B5}">
      <dgm:prSet phldrT="[Text]" custT="1"/>
      <dgm:spPr/>
      <dgm:t>
        <a:bodyPr/>
        <a:lstStyle/>
        <a:p>
          <a:r>
            <a:rPr lang="en-GB" sz="2000" dirty="0" err="1">
              <a:latin typeface="Arial" panose="020B0604020202020204" pitchFamily="34" charset="0"/>
              <a:cs typeface="Arial" panose="020B0604020202020204" pitchFamily="34" charset="0"/>
            </a:rPr>
            <a:t>ProblemShared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4DE30E-C4A0-4BB2-9158-4C02B48513AD}" type="parTrans" cxnId="{06E416DD-76E0-438F-939C-424C2EB0262F}">
      <dgm:prSet/>
      <dgm:spPr/>
      <dgm:t>
        <a:bodyPr/>
        <a:lstStyle/>
        <a:p>
          <a:endParaRPr lang="en-GB"/>
        </a:p>
      </dgm:t>
    </dgm:pt>
    <dgm:pt modelId="{81102294-1D42-403B-9A4C-8A729D35156D}" type="sibTrans" cxnId="{06E416DD-76E0-438F-939C-424C2EB0262F}">
      <dgm:prSet/>
      <dgm:spPr/>
      <dgm:t>
        <a:bodyPr/>
        <a:lstStyle/>
        <a:p>
          <a:endParaRPr lang="en-GB"/>
        </a:p>
      </dgm:t>
    </dgm:pt>
    <dgm:pt modelId="{4DB1C1C2-0F2B-4500-9478-659496E60A1F}">
      <dgm:prSet phldrT="[Text]"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Online therapies</a:t>
          </a:r>
        </a:p>
      </dgm:t>
    </dgm:pt>
    <dgm:pt modelId="{9F88448B-7B7F-4122-AE84-9D4C66CF3181}" type="parTrans" cxnId="{34AC7CF9-173F-4FEC-90C7-8696CE61D585}">
      <dgm:prSet/>
      <dgm:spPr/>
      <dgm:t>
        <a:bodyPr/>
        <a:lstStyle/>
        <a:p>
          <a:endParaRPr lang="en-GB"/>
        </a:p>
      </dgm:t>
    </dgm:pt>
    <dgm:pt modelId="{33B3A5A1-A879-4E83-84DA-617BF4DE27F8}" type="sibTrans" cxnId="{34AC7CF9-173F-4FEC-90C7-8696CE61D585}">
      <dgm:prSet/>
      <dgm:spPr/>
      <dgm:t>
        <a:bodyPr/>
        <a:lstStyle/>
        <a:p>
          <a:endParaRPr lang="en-GB"/>
        </a:p>
      </dgm:t>
    </dgm:pt>
    <dgm:pt modelId="{200D0AAF-AD82-4D74-9EE3-7179EEE0893B}">
      <dgm:prSet phldrT="[Text]" custT="1"/>
      <dgm:spPr/>
      <dgm:t>
        <a:bodyPr/>
        <a:lstStyle/>
        <a:p>
          <a:r>
            <a:rPr lang="en-GB" sz="2000" dirty="0" err="1">
              <a:latin typeface="Arial" panose="020B0604020202020204" pitchFamily="34" charset="0"/>
              <a:cs typeface="Arial" panose="020B0604020202020204" pitchFamily="34" charset="0"/>
            </a:rPr>
            <a:t>MindLabs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DD8E3E-006F-4FE3-9044-4E94AA74AC5B}" type="parTrans" cxnId="{2D8B82F3-D5D7-467A-826B-35F04A51EE39}">
      <dgm:prSet/>
      <dgm:spPr/>
      <dgm:t>
        <a:bodyPr/>
        <a:lstStyle/>
        <a:p>
          <a:endParaRPr lang="en-GB"/>
        </a:p>
      </dgm:t>
    </dgm:pt>
    <dgm:pt modelId="{AC387DB1-13F8-4626-82DF-2E8D172F9EC9}" type="sibTrans" cxnId="{2D8B82F3-D5D7-467A-826B-35F04A51EE39}">
      <dgm:prSet/>
      <dgm:spPr/>
      <dgm:t>
        <a:bodyPr/>
        <a:lstStyle/>
        <a:p>
          <a:endParaRPr lang="en-GB"/>
        </a:p>
      </dgm:t>
    </dgm:pt>
    <dgm:pt modelId="{C45694FD-12C7-466C-8288-C66B2B09BFCD}">
      <dgm:prSet phldrT="[Text]"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Mobile app for mental health</a:t>
          </a:r>
        </a:p>
      </dgm:t>
    </dgm:pt>
    <dgm:pt modelId="{6D75662B-172F-4F94-8444-00A34F4D94E1}" type="parTrans" cxnId="{4B7FF829-68E2-4F85-8115-864BB5C5CF6C}">
      <dgm:prSet/>
      <dgm:spPr/>
      <dgm:t>
        <a:bodyPr/>
        <a:lstStyle/>
        <a:p>
          <a:endParaRPr lang="en-GB"/>
        </a:p>
      </dgm:t>
    </dgm:pt>
    <dgm:pt modelId="{79B9C968-B380-4A5C-A929-7C297509414F}" type="sibTrans" cxnId="{4B7FF829-68E2-4F85-8115-864BB5C5CF6C}">
      <dgm:prSet/>
      <dgm:spPr/>
      <dgm:t>
        <a:bodyPr/>
        <a:lstStyle/>
        <a:p>
          <a:endParaRPr lang="en-GB"/>
        </a:p>
      </dgm:t>
    </dgm:pt>
    <dgm:pt modelId="{18EE60C2-D25B-4AC2-85F4-556307DFF614}">
      <dgm:prSet phldrT="[Text]" custT="1"/>
      <dgm:spPr/>
      <dgm:t>
        <a:bodyPr/>
        <a:lstStyle/>
        <a:p>
          <a:r>
            <a:rPr lang="en-GB" sz="2000" dirty="0" err="1">
              <a:latin typeface="Arial" panose="020B0604020202020204" pitchFamily="34" charset="0"/>
              <a:cs typeface="Arial" panose="020B0604020202020204" pitchFamily="34" charset="0"/>
            </a:rPr>
            <a:t>MYNDUP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11D647A-4806-4B12-B909-CF0FE6E86A09}" type="parTrans" cxnId="{80C1C9A9-17C0-455B-BE5D-BFA42DB3AD08}">
      <dgm:prSet/>
      <dgm:spPr/>
      <dgm:t>
        <a:bodyPr/>
        <a:lstStyle/>
        <a:p>
          <a:endParaRPr lang="en-GB"/>
        </a:p>
      </dgm:t>
    </dgm:pt>
    <dgm:pt modelId="{715FD431-D10C-49FC-B6D3-F30556CF5A8F}" type="sibTrans" cxnId="{80C1C9A9-17C0-455B-BE5D-BFA42DB3AD08}">
      <dgm:prSet/>
      <dgm:spPr/>
      <dgm:t>
        <a:bodyPr/>
        <a:lstStyle/>
        <a:p>
          <a:endParaRPr lang="en-GB"/>
        </a:p>
      </dgm:t>
    </dgm:pt>
    <dgm:pt modelId="{E3E38654-1DC3-4365-9EF6-406E8D5631E4}">
      <dgm:prSet phldrT="[Text]"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1-1 video therapy sessions</a:t>
          </a:r>
        </a:p>
      </dgm:t>
    </dgm:pt>
    <dgm:pt modelId="{6BDBB51A-DEE4-467B-92D0-37423611A6D9}" type="parTrans" cxnId="{7E9E4F89-9A06-4215-A595-AE49182DB91A}">
      <dgm:prSet/>
      <dgm:spPr/>
      <dgm:t>
        <a:bodyPr/>
        <a:lstStyle/>
        <a:p>
          <a:endParaRPr lang="en-GB"/>
        </a:p>
      </dgm:t>
    </dgm:pt>
    <dgm:pt modelId="{B0F6FE51-09F9-4BDB-84B3-F4C9B1C43998}" type="sibTrans" cxnId="{7E9E4F89-9A06-4215-A595-AE49182DB91A}">
      <dgm:prSet/>
      <dgm:spPr/>
      <dgm:t>
        <a:bodyPr/>
        <a:lstStyle/>
        <a:p>
          <a:endParaRPr lang="en-GB"/>
        </a:p>
      </dgm:t>
    </dgm:pt>
    <dgm:pt modelId="{80BD05E1-95A0-40DA-ADF5-9F08BD8B8997}">
      <dgm:prSet phldrT="[Text]" custT="1"/>
      <dgm:spPr/>
      <dgm:t>
        <a:bodyPr/>
        <a:lstStyle/>
        <a:p>
          <a:r>
            <a:rPr lang="en-GB" sz="2000" dirty="0" err="1">
              <a:latin typeface="Arial" panose="020B0604020202020204" pitchFamily="34" charset="0"/>
              <a:cs typeface="Arial" panose="020B0604020202020204" pitchFamily="34" charset="0"/>
            </a:rPr>
            <a:t>TalkLife</a:t>
          </a:r>
          <a:endParaRPr lang="en-GB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A5A7E3-616D-4F80-8A3D-63C29A9A2B27}" type="parTrans" cxnId="{F715C1A7-644A-49DB-9A93-9241FC0417B8}">
      <dgm:prSet/>
      <dgm:spPr/>
      <dgm:t>
        <a:bodyPr/>
        <a:lstStyle/>
        <a:p>
          <a:endParaRPr lang="en-GB"/>
        </a:p>
      </dgm:t>
    </dgm:pt>
    <dgm:pt modelId="{31A39660-4E0B-4886-9E9C-AAC514342D69}" type="sibTrans" cxnId="{F715C1A7-644A-49DB-9A93-9241FC0417B8}">
      <dgm:prSet/>
      <dgm:spPr/>
      <dgm:t>
        <a:bodyPr/>
        <a:lstStyle/>
        <a:p>
          <a:endParaRPr lang="en-GB"/>
        </a:p>
      </dgm:t>
    </dgm:pt>
    <dgm:pt modelId="{0AA1B182-617D-4118-A0D5-848B30EE7B6A}">
      <dgm:prSet phldrT="[Text]"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An online support network for young people</a:t>
          </a:r>
        </a:p>
      </dgm:t>
    </dgm:pt>
    <dgm:pt modelId="{1B7A400F-960B-47CC-9F46-F8854AA8A8E3}" type="parTrans" cxnId="{B64D4E2F-E97A-4867-BF2D-81A929B30DA0}">
      <dgm:prSet/>
      <dgm:spPr/>
      <dgm:t>
        <a:bodyPr/>
        <a:lstStyle/>
        <a:p>
          <a:endParaRPr lang="en-GB"/>
        </a:p>
      </dgm:t>
    </dgm:pt>
    <dgm:pt modelId="{7293FF7D-A6ED-494F-AE66-E6038E41D75D}" type="sibTrans" cxnId="{B64D4E2F-E97A-4867-BF2D-81A929B30DA0}">
      <dgm:prSet/>
      <dgm:spPr/>
      <dgm:t>
        <a:bodyPr/>
        <a:lstStyle/>
        <a:p>
          <a:endParaRPr lang="en-GB"/>
        </a:p>
      </dgm:t>
    </dgm:pt>
    <dgm:pt modelId="{83D89324-6EA9-4379-8473-EA8B35708153}" type="pres">
      <dgm:prSet presAssocID="{E04B748E-9822-40E2-9DE4-8D24E8641F0D}" presName="Name0" presStyleCnt="0">
        <dgm:presLayoutVars>
          <dgm:dir/>
          <dgm:animLvl val="lvl"/>
          <dgm:resizeHandles val="exact"/>
        </dgm:presLayoutVars>
      </dgm:prSet>
      <dgm:spPr/>
    </dgm:pt>
    <dgm:pt modelId="{D4A13529-2138-4555-9A53-6279E44BF9F0}" type="pres">
      <dgm:prSet presAssocID="{A13464B5-B21D-467F-9534-6DF35A8297B5}" presName="composite" presStyleCnt="0"/>
      <dgm:spPr/>
    </dgm:pt>
    <dgm:pt modelId="{E776C161-59CE-48DF-B251-A36F34373ECD}" type="pres">
      <dgm:prSet presAssocID="{A13464B5-B21D-467F-9534-6DF35A8297B5}" presName="parTx" presStyleLbl="alignNode1" presStyleIdx="0" presStyleCnt="4" custScaleX="108416">
        <dgm:presLayoutVars>
          <dgm:chMax val="0"/>
          <dgm:chPref val="0"/>
          <dgm:bulletEnabled val="1"/>
        </dgm:presLayoutVars>
      </dgm:prSet>
      <dgm:spPr/>
    </dgm:pt>
    <dgm:pt modelId="{8B554FE9-3DAE-44CB-A6C0-98881E49E07A}" type="pres">
      <dgm:prSet presAssocID="{A13464B5-B21D-467F-9534-6DF35A8297B5}" presName="desTx" presStyleLbl="alignAccFollowNode1" presStyleIdx="0" presStyleCnt="4" custLinFactNeighborX="838" custLinFactNeighborY="56950">
        <dgm:presLayoutVars>
          <dgm:bulletEnabled val="1"/>
        </dgm:presLayoutVars>
      </dgm:prSet>
      <dgm:spPr/>
    </dgm:pt>
    <dgm:pt modelId="{70A333CE-3391-4B58-8187-BD7C57EBB866}" type="pres">
      <dgm:prSet presAssocID="{81102294-1D42-403B-9A4C-8A729D35156D}" presName="space" presStyleCnt="0"/>
      <dgm:spPr/>
    </dgm:pt>
    <dgm:pt modelId="{8745F82B-B5BD-4A3F-922F-948CF4BD5952}" type="pres">
      <dgm:prSet presAssocID="{200D0AAF-AD82-4D74-9EE3-7179EEE0893B}" presName="composite" presStyleCnt="0"/>
      <dgm:spPr/>
    </dgm:pt>
    <dgm:pt modelId="{71729FF8-9306-42C0-AE19-DA004890D29B}" type="pres">
      <dgm:prSet presAssocID="{200D0AAF-AD82-4D74-9EE3-7179EEE0893B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29DF9FBA-DC4B-4EA6-A7EA-BB43B3F48C7F}" type="pres">
      <dgm:prSet presAssocID="{200D0AAF-AD82-4D74-9EE3-7179EEE0893B}" presName="desTx" presStyleLbl="alignAccFollowNode1" presStyleIdx="1" presStyleCnt="4">
        <dgm:presLayoutVars>
          <dgm:bulletEnabled val="1"/>
        </dgm:presLayoutVars>
      </dgm:prSet>
      <dgm:spPr/>
    </dgm:pt>
    <dgm:pt modelId="{8ED4D5E3-6465-4755-9279-CAAD3B36AEAA}" type="pres">
      <dgm:prSet presAssocID="{AC387DB1-13F8-4626-82DF-2E8D172F9EC9}" presName="space" presStyleCnt="0"/>
      <dgm:spPr/>
    </dgm:pt>
    <dgm:pt modelId="{9E4EFB3E-810F-4D9A-800B-E62478718A9C}" type="pres">
      <dgm:prSet presAssocID="{18EE60C2-D25B-4AC2-85F4-556307DFF614}" presName="composite" presStyleCnt="0"/>
      <dgm:spPr/>
    </dgm:pt>
    <dgm:pt modelId="{83096859-0908-46BA-B4B9-D404168005FA}" type="pres">
      <dgm:prSet presAssocID="{18EE60C2-D25B-4AC2-85F4-556307DFF614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79B1E573-D3B3-421F-A6E4-2E4C5414A213}" type="pres">
      <dgm:prSet presAssocID="{18EE60C2-D25B-4AC2-85F4-556307DFF614}" presName="desTx" presStyleLbl="alignAccFollowNode1" presStyleIdx="2" presStyleCnt="4">
        <dgm:presLayoutVars>
          <dgm:bulletEnabled val="1"/>
        </dgm:presLayoutVars>
      </dgm:prSet>
      <dgm:spPr/>
    </dgm:pt>
    <dgm:pt modelId="{9674FE99-BE1C-4C88-A87C-EDD18B528307}" type="pres">
      <dgm:prSet presAssocID="{715FD431-D10C-49FC-B6D3-F30556CF5A8F}" presName="space" presStyleCnt="0"/>
      <dgm:spPr/>
    </dgm:pt>
    <dgm:pt modelId="{80A02654-70F5-4B8B-87F4-4EA689247AE2}" type="pres">
      <dgm:prSet presAssocID="{80BD05E1-95A0-40DA-ADF5-9F08BD8B8997}" presName="composite" presStyleCnt="0"/>
      <dgm:spPr/>
    </dgm:pt>
    <dgm:pt modelId="{C82D5CDF-FE89-4F44-9C41-5ECB610B5657}" type="pres">
      <dgm:prSet presAssocID="{80BD05E1-95A0-40DA-ADF5-9F08BD8B8997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DDE797DD-1750-4A85-97D8-5F61E1C831DD}" type="pres">
      <dgm:prSet presAssocID="{80BD05E1-95A0-40DA-ADF5-9F08BD8B8997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668BB114-DADA-4A37-920A-D516771654FD}" type="presOf" srcId="{A13464B5-B21D-467F-9534-6DF35A8297B5}" destId="{E776C161-59CE-48DF-B251-A36F34373ECD}" srcOrd="0" destOrd="0" presId="urn:microsoft.com/office/officeart/2005/8/layout/hList1"/>
    <dgm:cxn modelId="{50C29327-C0CE-4CE2-8440-3747DA521340}" type="presOf" srcId="{0AA1B182-617D-4118-A0D5-848B30EE7B6A}" destId="{DDE797DD-1750-4A85-97D8-5F61E1C831DD}" srcOrd="0" destOrd="0" presId="urn:microsoft.com/office/officeart/2005/8/layout/hList1"/>
    <dgm:cxn modelId="{4B7FF829-68E2-4F85-8115-864BB5C5CF6C}" srcId="{200D0AAF-AD82-4D74-9EE3-7179EEE0893B}" destId="{C45694FD-12C7-466C-8288-C66B2B09BFCD}" srcOrd="0" destOrd="0" parTransId="{6D75662B-172F-4F94-8444-00A34F4D94E1}" sibTransId="{79B9C968-B380-4A5C-A929-7C297509414F}"/>
    <dgm:cxn modelId="{B64D4E2F-E97A-4867-BF2D-81A929B30DA0}" srcId="{80BD05E1-95A0-40DA-ADF5-9F08BD8B8997}" destId="{0AA1B182-617D-4118-A0D5-848B30EE7B6A}" srcOrd="0" destOrd="0" parTransId="{1B7A400F-960B-47CC-9F46-F8854AA8A8E3}" sibTransId="{7293FF7D-A6ED-494F-AE66-E6038E41D75D}"/>
    <dgm:cxn modelId="{1B33D162-1401-4B93-A71A-B207C406FD1F}" type="presOf" srcId="{200D0AAF-AD82-4D74-9EE3-7179EEE0893B}" destId="{71729FF8-9306-42C0-AE19-DA004890D29B}" srcOrd="0" destOrd="0" presId="urn:microsoft.com/office/officeart/2005/8/layout/hList1"/>
    <dgm:cxn modelId="{37C6F477-A02F-4BF7-B5DE-387D3E138632}" type="presOf" srcId="{4DB1C1C2-0F2B-4500-9478-659496E60A1F}" destId="{8B554FE9-3DAE-44CB-A6C0-98881E49E07A}" srcOrd="0" destOrd="0" presId="urn:microsoft.com/office/officeart/2005/8/layout/hList1"/>
    <dgm:cxn modelId="{7E9E4F89-9A06-4215-A595-AE49182DB91A}" srcId="{18EE60C2-D25B-4AC2-85F4-556307DFF614}" destId="{E3E38654-1DC3-4365-9EF6-406E8D5631E4}" srcOrd="0" destOrd="0" parTransId="{6BDBB51A-DEE4-467B-92D0-37423611A6D9}" sibTransId="{B0F6FE51-09F9-4BDB-84B3-F4C9B1C43998}"/>
    <dgm:cxn modelId="{A2FAA096-798A-4DE2-8EB6-212FB16983ED}" type="presOf" srcId="{18EE60C2-D25B-4AC2-85F4-556307DFF614}" destId="{83096859-0908-46BA-B4B9-D404168005FA}" srcOrd="0" destOrd="0" presId="urn:microsoft.com/office/officeart/2005/8/layout/hList1"/>
    <dgm:cxn modelId="{C6847799-F25B-40B1-B71E-95FA55AEACEE}" type="presOf" srcId="{C45694FD-12C7-466C-8288-C66B2B09BFCD}" destId="{29DF9FBA-DC4B-4EA6-A7EA-BB43B3F48C7F}" srcOrd="0" destOrd="0" presId="urn:microsoft.com/office/officeart/2005/8/layout/hList1"/>
    <dgm:cxn modelId="{AD2B8B9E-67DD-4CDB-9B0F-38F9AE5115FD}" type="presOf" srcId="{80BD05E1-95A0-40DA-ADF5-9F08BD8B8997}" destId="{C82D5CDF-FE89-4F44-9C41-5ECB610B5657}" srcOrd="0" destOrd="0" presId="urn:microsoft.com/office/officeart/2005/8/layout/hList1"/>
    <dgm:cxn modelId="{CE485BA3-0969-45DE-953B-B815C212112E}" type="presOf" srcId="{E3E38654-1DC3-4365-9EF6-406E8D5631E4}" destId="{79B1E573-D3B3-421F-A6E4-2E4C5414A213}" srcOrd="0" destOrd="0" presId="urn:microsoft.com/office/officeart/2005/8/layout/hList1"/>
    <dgm:cxn modelId="{F715C1A7-644A-49DB-9A93-9241FC0417B8}" srcId="{E04B748E-9822-40E2-9DE4-8D24E8641F0D}" destId="{80BD05E1-95A0-40DA-ADF5-9F08BD8B8997}" srcOrd="3" destOrd="0" parTransId="{34A5A7E3-616D-4F80-8A3D-63C29A9A2B27}" sibTransId="{31A39660-4E0B-4886-9E9C-AAC514342D69}"/>
    <dgm:cxn modelId="{80C1C9A9-17C0-455B-BE5D-BFA42DB3AD08}" srcId="{E04B748E-9822-40E2-9DE4-8D24E8641F0D}" destId="{18EE60C2-D25B-4AC2-85F4-556307DFF614}" srcOrd="2" destOrd="0" parTransId="{D11D647A-4806-4B12-B909-CF0FE6E86A09}" sibTransId="{715FD431-D10C-49FC-B6D3-F30556CF5A8F}"/>
    <dgm:cxn modelId="{06E416DD-76E0-438F-939C-424C2EB0262F}" srcId="{E04B748E-9822-40E2-9DE4-8D24E8641F0D}" destId="{A13464B5-B21D-467F-9534-6DF35A8297B5}" srcOrd="0" destOrd="0" parTransId="{054DE30E-C4A0-4BB2-9158-4C02B48513AD}" sibTransId="{81102294-1D42-403B-9A4C-8A729D35156D}"/>
    <dgm:cxn modelId="{0DC5EAF2-24CF-4699-A335-2EFC6612DEE3}" type="presOf" srcId="{E04B748E-9822-40E2-9DE4-8D24E8641F0D}" destId="{83D89324-6EA9-4379-8473-EA8B35708153}" srcOrd="0" destOrd="0" presId="urn:microsoft.com/office/officeart/2005/8/layout/hList1"/>
    <dgm:cxn modelId="{2D8B82F3-D5D7-467A-826B-35F04A51EE39}" srcId="{E04B748E-9822-40E2-9DE4-8D24E8641F0D}" destId="{200D0AAF-AD82-4D74-9EE3-7179EEE0893B}" srcOrd="1" destOrd="0" parTransId="{75DD8E3E-006F-4FE3-9044-4E94AA74AC5B}" sibTransId="{AC387DB1-13F8-4626-82DF-2E8D172F9EC9}"/>
    <dgm:cxn modelId="{34AC7CF9-173F-4FEC-90C7-8696CE61D585}" srcId="{A13464B5-B21D-467F-9534-6DF35A8297B5}" destId="{4DB1C1C2-0F2B-4500-9478-659496E60A1F}" srcOrd="0" destOrd="0" parTransId="{9F88448B-7B7F-4122-AE84-9D4C66CF3181}" sibTransId="{33B3A5A1-A879-4E83-84DA-617BF4DE27F8}"/>
    <dgm:cxn modelId="{992BE08C-421F-43CF-BBA5-4AE5E668AC16}" type="presParOf" srcId="{83D89324-6EA9-4379-8473-EA8B35708153}" destId="{D4A13529-2138-4555-9A53-6279E44BF9F0}" srcOrd="0" destOrd="0" presId="urn:microsoft.com/office/officeart/2005/8/layout/hList1"/>
    <dgm:cxn modelId="{11F03FDB-C0B9-4AE1-91C8-EDCE2382FEFF}" type="presParOf" srcId="{D4A13529-2138-4555-9A53-6279E44BF9F0}" destId="{E776C161-59CE-48DF-B251-A36F34373ECD}" srcOrd="0" destOrd="0" presId="urn:microsoft.com/office/officeart/2005/8/layout/hList1"/>
    <dgm:cxn modelId="{7D0269E2-DCE5-4563-A7D5-EAFFEBA09B19}" type="presParOf" srcId="{D4A13529-2138-4555-9A53-6279E44BF9F0}" destId="{8B554FE9-3DAE-44CB-A6C0-98881E49E07A}" srcOrd="1" destOrd="0" presId="urn:microsoft.com/office/officeart/2005/8/layout/hList1"/>
    <dgm:cxn modelId="{13B7C427-EBD0-4349-B20E-985C06C1EA0F}" type="presParOf" srcId="{83D89324-6EA9-4379-8473-EA8B35708153}" destId="{70A333CE-3391-4B58-8187-BD7C57EBB866}" srcOrd="1" destOrd="0" presId="urn:microsoft.com/office/officeart/2005/8/layout/hList1"/>
    <dgm:cxn modelId="{9FE3B0B0-44B7-479B-8A1C-754A0137DEA0}" type="presParOf" srcId="{83D89324-6EA9-4379-8473-EA8B35708153}" destId="{8745F82B-B5BD-4A3F-922F-948CF4BD5952}" srcOrd="2" destOrd="0" presId="urn:microsoft.com/office/officeart/2005/8/layout/hList1"/>
    <dgm:cxn modelId="{C4960C50-D22F-4290-8B63-00574696333E}" type="presParOf" srcId="{8745F82B-B5BD-4A3F-922F-948CF4BD5952}" destId="{71729FF8-9306-42C0-AE19-DA004890D29B}" srcOrd="0" destOrd="0" presId="urn:microsoft.com/office/officeart/2005/8/layout/hList1"/>
    <dgm:cxn modelId="{C3643C8B-D421-4AAD-BF18-FB244AEE701D}" type="presParOf" srcId="{8745F82B-B5BD-4A3F-922F-948CF4BD5952}" destId="{29DF9FBA-DC4B-4EA6-A7EA-BB43B3F48C7F}" srcOrd="1" destOrd="0" presId="urn:microsoft.com/office/officeart/2005/8/layout/hList1"/>
    <dgm:cxn modelId="{72C29057-562F-4360-ADEF-F0F45D96FD61}" type="presParOf" srcId="{83D89324-6EA9-4379-8473-EA8B35708153}" destId="{8ED4D5E3-6465-4755-9279-CAAD3B36AEAA}" srcOrd="3" destOrd="0" presId="urn:microsoft.com/office/officeart/2005/8/layout/hList1"/>
    <dgm:cxn modelId="{7843479C-DB4F-4B52-BDCF-8D058F161E6E}" type="presParOf" srcId="{83D89324-6EA9-4379-8473-EA8B35708153}" destId="{9E4EFB3E-810F-4D9A-800B-E62478718A9C}" srcOrd="4" destOrd="0" presId="urn:microsoft.com/office/officeart/2005/8/layout/hList1"/>
    <dgm:cxn modelId="{925934E0-F6BA-457C-9FBF-EF075D05B22D}" type="presParOf" srcId="{9E4EFB3E-810F-4D9A-800B-E62478718A9C}" destId="{83096859-0908-46BA-B4B9-D404168005FA}" srcOrd="0" destOrd="0" presId="urn:microsoft.com/office/officeart/2005/8/layout/hList1"/>
    <dgm:cxn modelId="{15D625CA-D39D-4432-9DBC-79D6703CABC9}" type="presParOf" srcId="{9E4EFB3E-810F-4D9A-800B-E62478718A9C}" destId="{79B1E573-D3B3-421F-A6E4-2E4C5414A213}" srcOrd="1" destOrd="0" presId="urn:microsoft.com/office/officeart/2005/8/layout/hList1"/>
    <dgm:cxn modelId="{52FD99EF-52F3-4240-A750-9FC11A2D1056}" type="presParOf" srcId="{83D89324-6EA9-4379-8473-EA8B35708153}" destId="{9674FE99-BE1C-4C88-A87C-EDD18B528307}" srcOrd="5" destOrd="0" presId="urn:microsoft.com/office/officeart/2005/8/layout/hList1"/>
    <dgm:cxn modelId="{4C3DCA29-A2EE-4871-B67B-EBB915327E0E}" type="presParOf" srcId="{83D89324-6EA9-4379-8473-EA8B35708153}" destId="{80A02654-70F5-4B8B-87F4-4EA689247AE2}" srcOrd="6" destOrd="0" presId="urn:microsoft.com/office/officeart/2005/8/layout/hList1"/>
    <dgm:cxn modelId="{CAD27C05-7096-40CB-ACAB-C272F214E0DB}" type="presParOf" srcId="{80A02654-70F5-4B8B-87F4-4EA689247AE2}" destId="{C82D5CDF-FE89-4F44-9C41-5ECB610B5657}" srcOrd="0" destOrd="0" presId="urn:microsoft.com/office/officeart/2005/8/layout/hList1"/>
    <dgm:cxn modelId="{A4C19935-1275-4015-A5EF-9A9CCD0DB852}" type="presParOf" srcId="{80A02654-70F5-4B8B-87F4-4EA689247AE2}" destId="{DDE797DD-1750-4A85-97D8-5F61E1C831D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76C161-59CE-48DF-B251-A36F34373ECD}">
      <dsp:nvSpPr>
        <dsp:cNvPr id="0" name=""/>
        <dsp:cNvSpPr/>
      </dsp:nvSpPr>
      <dsp:spPr>
        <a:xfrm>
          <a:off x="6232" y="62247"/>
          <a:ext cx="2146701" cy="43355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ProblemShared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232" y="62247"/>
        <a:ext cx="2146701" cy="433551"/>
      </dsp:txXfrm>
    </dsp:sp>
    <dsp:sp modelId="{8B554FE9-3DAE-44CB-A6C0-98881E49E07A}">
      <dsp:nvSpPr>
        <dsp:cNvPr id="0" name=""/>
        <dsp:cNvSpPr/>
      </dsp:nvSpPr>
      <dsp:spPr>
        <a:xfrm>
          <a:off x="106146" y="558045"/>
          <a:ext cx="1980059" cy="1604538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Online therapies</a:t>
          </a:r>
        </a:p>
      </dsp:txBody>
      <dsp:txXfrm>
        <a:off x="106146" y="558045"/>
        <a:ext cx="1980059" cy="1604538"/>
      </dsp:txXfrm>
    </dsp:sp>
    <dsp:sp modelId="{71729FF8-9306-42C0-AE19-DA004890D29B}">
      <dsp:nvSpPr>
        <dsp:cNvPr id="0" name=""/>
        <dsp:cNvSpPr/>
      </dsp:nvSpPr>
      <dsp:spPr>
        <a:xfrm>
          <a:off x="2430141" y="62247"/>
          <a:ext cx="1980059" cy="43355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MindLabs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30141" y="62247"/>
        <a:ext cx="1980059" cy="433551"/>
      </dsp:txXfrm>
    </dsp:sp>
    <dsp:sp modelId="{29DF9FBA-DC4B-4EA6-A7EA-BB43B3F48C7F}">
      <dsp:nvSpPr>
        <dsp:cNvPr id="0" name=""/>
        <dsp:cNvSpPr/>
      </dsp:nvSpPr>
      <dsp:spPr>
        <a:xfrm>
          <a:off x="2430141" y="495798"/>
          <a:ext cx="1980059" cy="1604538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Mobile app for mental health</a:t>
          </a:r>
        </a:p>
      </dsp:txBody>
      <dsp:txXfrm>
        <a:off x="2430141" y="495798"/>
        <a:ext cx="1980059" cy="1604538"/>
      </dsp:txXfrm>
    </dsp:sp>
    <dsp:sp modelId="{83096859-0908-46BA-B4B9-D404168005FA}">
      <dsp:nvSpPr>
        <dsp:cNvPr id="0" name=""/>
        <dsp:cNvSpPr/>
      </dsp:nvSpPr>
      <dsp:spPr>
        <a:xfrm>
          <a:off x="4687409" y="62247"/>
          <a:ext cx="1980059" cy="43355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MYNDUP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687409" y="62247"/>
        <a:ext cx="1980059" cy="433551"/>
      </dsp:txXfrm>
    </dsp:sp>
    <dsp:sp modelId="{79B1E573-D3B3-421F-A6E4-2E4C5414A213}">
      <dsp:nvSpPr>
        <dsp:cNvPr id="0" name=""/>
        <dsp:cNvSpPr/>
      </dsp:nvSpPr>
      <dsp:spPr>
        <a:xfrm>
          <a:off x="4687409" y="495798"/>
          <a:ext cx="1980059" cy="1604538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1-1 video therapy sessions</a:t>
          </a:r>
        </a:p>
      </dsp:txBody>
      <dsp:txXfrm>
        <a:off x="4687409" y="495798"/>
        <a:ext cx="1980059" cy="1604538"/>
      </dsp:txXfrm>
    </dsp:sp>
    <dsp:sp modelId="{C82D5CDF-FE89-4F44-9C41-5ECB610B5657}">
      <dsp:nvSpPr>
        <dsp:cNvPr id="0" name=""/>
        <dsp:cNvSpPr/>
      </dsp:nvSpPr>
      <dsp:spPr>
        <a:xfrm>
          <a:off x="6944677" y="62247"/>
          <a:ext cx="1980059" cy="43355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 err="1">
              <a:latin typeface="Arial" panose="020B0604020202020204" pitchFamily="34" charset="0"/>
              <a:cs typeface="Arial" panose="020B0604020202020204" pitchFamily="34" charset="0"/>
            </a:rPr>
            <a:t>TalkLife</a:t>
          </a:r>
          <a:endParaRPr lang="en-GB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944677" y="62247"/>
        <a:ext cx="1980059" cy="433551"/>
      </dsp:txXfrm>
    </dsp:sp>
    <dsp:sp modelId="{DDE797DD-1750-4A85-97D8-5F61E1C831DD}">
      <dsp:nvSpPr>
        <dsp:cNvPr id="0" name=""/>
        <dsp:cNvSpPr/>
      </dsp:nvSpPr>
      <dsp:spPr>
        <a:xfrm>
          <a:off x="6944677" y="495798"/>
          <a:ext cx="1980059" cy="160453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An online support network for young people</a:t>
          </a:r>
        </a:p>
      </dsp:txBody>
      <dsp:txXfrm>
        <a:off x="6944677" y="495798"/>
        <a:ext cx="1980059" cy="160453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2T21:01:05.821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24575,'0'0'0,"0"1"0,0 2 0,1-1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2T21:01:06.262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24575,'0'0'0,"0"1"0,0 2 0,0 2 0,0 2 0,0 0 0,0 0-8191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2T21:01:06.610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21 0 24575,'0'0'0,"-1"1"0,-1 2 0,-2 2 0,-1 1 0,0 0 0,2-1-8191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2T21:01:28.010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24575,'0'0'0,"0"0"0,0 0 0,0 0 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2T21:01:29.066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0 24575,'0'0'0,"0"0"0,0 0 0,0 1 0,1 2 0,1 3 0,2 5 0,0 1-8191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2T21:02:03.980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24575,'0'0'0,"0"1"0,0 2 0,0 1 0,0 0 0,0 2-8191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2T21:04:04.85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24575,'0'0'0,"0"0"0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2T21:04:06.360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3 0 24575,'0'0'0,"-2"2"0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2T21:04:07.242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24575,'0'0'0,"0"0"0,0 0 0,0 0 0,0 0 0,0 0 0,0 0 0,0 0 0,0 0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2T21:04:08.186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24575,'0'0'0,"0"2"0,0 1 0,0 0 0,0 0 0,0-1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2T21:04:08.517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 1 24575,'0'0'0,"0"0"0,0 1 0,0 1 0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2T21:04:08.912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24575,'0'0'0,"0"0"0,0 0 0,0 0 0,0 0 0,0 0 0,0 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7-07T11:11:06.472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1712 0 0,'1'1'8'0'0,"-1"1"0"0"0,0 0-1 0 0,1-1 1 0 0,-1 1 0 0 0,1-1 0 0 0,0 1-1 0 0,-1-1 1 0 0,1 1 0 0 0,0-1-1 0 0,0 1 1 0 0,0-1 0 0 0,0 0 0 0 0,0 0-1 0 0,0 1 1 0 0,1-1 0 0 0,-1 0-1 0 0,2 1 1 0 0,27 19-18 0 0,-19-15 25 0 0,5 6 186 0 0,0 0-1 0 0,19 19 1 0 0,-31-27-41 0 0,-2-1-186 0 0,1 0 1 0 0,0 0 0 0 0,-1-1 0 0 0,1 1 0 0 0,0 0-1 0 0,1-1 1 0 0,-1 0 0 0 0,0 0 0 0 0,1 0-1 0 0,-1 0 1 0 0,1-1 0 0 0,6 3 0 0 0,-9-6-323 0 0,-3 8 8 0 0,3-4-910 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4-07-07T11:12:14.313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14 1 1320 0 0,'-6'8'-64'0'0,"-1"2"-1032"0"0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7T11:12:20.009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7T11:12:27.618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0 1 24575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7-02T21:00:57.306"/>
    </inkml:context>
    <inkml:brush xml:id="br0">
      <inkml:brushProperty name="width" value="0.035" units="cm"/>
      <inkml:brushProperty name="height" value="0.035" units="cm"/>
    </inkml:brush>
  </inkml:definitions>
  <inkml:trace contextRef="#ctx0" brushRef="#br0">0 0 24575,'0'0'0,"0"0"0,0 0 0,0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BAC284-64BD-46BA-8AED-F0ED50B777AF}" type="datetimeFigureOut">
              <a:rPr lang="en-GB" smtClean="0"/>
              <a:t>07/07/2024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41E0B33-8F48-475A-A408-D013C5FFB2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5705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41E0B33-8F48-475A-A408-D013C5FFB25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4695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9138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2307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3691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7492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0666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2992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215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5751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787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185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1E1FAD-7351-4908-963A-08EA8E4AB7A0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3869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1E1FAD-7351-4908-963A-08EA8E4AB7A0}" type="datetimeFigureOut">
              <a:rPr lang="en-US" smtClean="0"/>
              <a:t>7/7/2024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F2D47E-0AF1-4C27-801F-64E3E5BF7F7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6926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customXml" Target="../ink/ink4.xml"/><Relationship Id="rId13" Type="http://schemas.openxmlformats.org/officeDocument/2006/relationships/customXml" Target="../ink/ink7.xml"/><Relationship Id="rId18" Type="http://schemas.openxmlformats.org/officeDocument/2006/relationships/customXml" Target="../ink/ink12.xml"/><Relationship Id="rId3" Type="http://schemas.openxmlformats.org/officeDocument/2006/relationships/image" Target="../media/image1.png"/><Relationship Id="rId7" Type="http://schemas.openxmlformats.org/officeDocument/2006/relationships/image" Target="../media/image3.png"/><Relationship Id="rId12" Type="http://schemas.openxmlformats.org/officeDocument/2006/relationships/image" Target="../media/image5.png"/><Relationship Id="rId17" Type="http://schemas.openxmlformats.org/officeDocument/2006/relationships/customXml" Target="../ink/ink11.xml"/><Relationship Id="rId2" Type="http://schemas.openxmlformats.org/officeDocument/2006/relationships/customXml" Target="../ink/ink1.xml"/><Relationship Id="rId16" Type="http://schemas.openxmlformats.org/officeDocument/2006/relationships/customXml" Target="../ink/ink10.xml"/><Relationship Id="rId20" Type="http://schemas.openxmlformats.org/officeDocument/2006/relationships/hyperlink" Target="https://www.suicidepreventionnow.com/2020/10/combat-harmful-misinformation-by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3.xml"/><Relationship Id="rId11" Type="http://schemas.openxmlformats.org/officeDocument/2006/relationships/customXml" Target="../ink/ink6.xml"/><Relationship Id="rId5" Type="http://schemas.openxmlformats.org/officeDocument/2006/relationships/image" Target="../media/image2.png"/><Relationship Id="rId15" Type="http://schemas.openxmlformats.org/officeDocument/2006/relationships/customXml" Target="../ink/ink9.xml"/><Relationship Id="rId10" Type="http://schemas.openxmlformats.org/officeDocument/2006/relationships/customXml" Target="../ink/ink5.xml"/><Relationship Id="rId19" Type="http://schemas.openxmlformats.org/officeDocument/2006/relationships/image" Target="../media/image6.png"/><Relationship Id="rId4" Type="http://schemas.openxmlformats.org/officeDocument/2006/relationships/customXml" Target="../ink/ink2.xml"/><Relationship Id="rId9" Type="http://schemas.openxmlformats.org/officeDocument/2006/relationships/image" Target="../media/image4.png"/><Relationship Id="rId14" Type="http://schemas.openxmlformats.org/officeDocument/2006/relationships/customXml" Target="../ink/ink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customXml" Target="../ink/ink1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diagramLayout" Target="../diagrams/layout1.xml"/><Relationship Id="rId7" Type="http://schemas.openxmlformats.org/officeDocument/2006/relationships/customXml" Target="../ink/ink14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customXml" Target="../ink/ink16.xml"/><Relationship Id="rId5" Type="http://schemas.openxmlformats.org/officeDocument/2006/relationships/diagramColors" Target="../diagrams/colors1.xml"/><Relationship Id="rId10" Type="http://schemas.openxmlformats.org/officeDocument/2006/relationships/image" Target="../media/image14.png"/><Relationship Id="rId4" Type="http://schemas.openxmlformats.org/officeDocument/2006/relationships/diagramQuickStyle" Target="../diagrams/quickStyle1.xml"/><Relationship Id="rId9" Type="http://schemas.openxmlformats.org/officeDocument/2006/relationships/customXml" Target="../ink/ink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customXml" Target="../ink/ink1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indepth.nice.org.uk/mental-health-and-the-nhs/index.html" TargetMode="External"/><Relationship Id="rId3" Type="http://schemas.openxmlformats.org/officeDocument/2006/relationships/hyperlink" Target="https://www.rcpsych.ac.uk/docs/default-source/members/divisions/london/london-essay-prizes/1-sulaimaan-aslam_medical-student-essay.pdf?sfvrsn=979d0a3d_2" TargetMode="External"/><Relationship Id="rId7" Type="http://schemas.openxmlformats.org/officeDocument/2006/relationships/hyperlink" Target="https://www.mind.org.uk/information-support/types-of-mental-health-problems/mental-health-facts-and-statistics/" TargetMode="External"/><Relationship Id="rId2" Type="http://schemas.openxmlformats.org/officeDocument/2006/relationships/hyperlink" Target="https://commonslibrary.parliament.uk/research-briefings/sn06988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ind.org.uk/information-support/types-of-mental-health-problems/mental-health-problems-introduction/support-services/" TargetMode="External"/><Relationship Id="rId5" Type="http://schemas.openxmlformats.org/officeDocument/2006/relationships/hyperlink" Target="https://www.beauhurst.com/blog/top-mental-health-companies/" TargetMode="External"/><Relationship Id="rId10" Type="http://schemas.openxmlformats.org/officeDocument/2006/relationships/hyperlink" Target="https://doi.org/10.1017%2Fmdh.2015.48" TargetMode="External"/><Relationship Id="rId4" Type="http://schemas.openxmlformats.org/officeDocument/2006/relationships/hyperlink" Target="https://doi.org/10.4276/030802211X13232584581371" TargetMode="External"/><Relationship Id="rId9" Type="http://schemas.openxmlformats.org/officeDocument/2006/relationships/hyperlink" Target="https://www.somersetft.nhs.uk/?news=the-evolution-of-mental-health-care-over-75-yea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B5B423A-57CC-4C58-AA26-8E2E862B03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5217023" cy="3994777"/>
          </a:xfrm>
          <a:custGeom>
            <a:avLst/>
            <a:gdLst>
              <a:gd name="connsiteX0" fmla="*/ 1945461 w 5217023"/>
              <a:gd name="connsiteY0" fmla="*/ 3787398 h 3994777"/>
              <a:gd name="connsiteX1" fmla="*/ 1942113 w 5217023"/>
              <a:gd name="connsiteY1" fmla="*/ 3790053 h 3994777"/>
              <a:gd name="connsiteX2" fmla="*/ 1946982 w 5217023"/>
              <a:gd name="connsiteY2" fmla="*/ 3787990 h 3994777"/>
              <a:gd name="connsiteX3" fmla="*/ 1945461 w 5217023"/>
              <a:gd name="connsiteY3" fmla="*/ 3787398 h 3994777"/>
              <a:gd name="connsiteX4" fmla="*/ 0 w 5217023"/>
              <a:gd name="connsiteY4" fmla="*/ 0 h 3994777"/>
              <a:gd name="connsiteX5" fmla="*/ 5030958 w 5217023"/>
              <a:gd name="connsiteY5" fmla="*/ 0 h 3994777"/>
              <a:gd name="connsiteX6" fmla="*/ 5046198 w 5217023"/>
              <a:gd name="connsiteY6" fmla="*/ 153449 h 3994777"/>
              <a:gd name="connsiteX7" fmla="*/ 5055729 w 5217023"/>
              <a:gd name="connsiteY7" fmla="*/ 415828 h 3994777"/>
              <a:gd name="connsiteX8" fmla="*/ 4735242 w 5217023"/>
              <a:gd name="connsiteY8" fmla="*/ 1867130 h 3994777"/>
              <a:gd name="connsiteX9" fmla="*/ 3907395 w 5217023"/>
              <a:gd name="connsiteY9" fmla="*/ 2938441 h 3994777"/>
              <a:gd name="connsiteX10" fmla="*/ 3946497 w 5217023"/>
              <a:gd name="connsiteY10" fmla="*/ 2908567 h 3994777"/>
              <a:gd name="connsiteX11" fmla="*/ 4585421 w 5217023"/>
              <a:gd name="connsiteY11" fmla="*/ 2188401 h 3994777"/>
              <a:gd name="connsiteX12" fmla="*/ 5142585 w 5217023"/>
              <a:gd name="connsiteY12" fmla="*/ 276891 h 3994777"/>
              <a:gd name="connsiteX13" fmla="*/ 5121833 w 5217023"/>
              <a:gd name="connsiteY13" fmla="*/ 30208 h 3994777"/>
              <a:gd name="connsiteX14" fmla="*/ 5116229 w 5217023"/>
              <a:gd name="connsiteY14" fmla="*/ 0 h 3994777"/>
              <a:gd name="connsiteX15" fmla="*/ 5184724 w 5217023"/>
              <a:gd name="connsiteY15" fmla="*/ 0 h 3994777"/>
              <a:gd name="connsiteX16" fmla="*/ 5196265 w 5217023"/>
              <a:gd name="connsiteY16" fmla="*/ 66113 h 3994777"/>
              <a:gd name="connsiteX17" fmla="*/ 5058603 w 5217023"/>
              <a:gd name="connsiteY17" fmla="*/ 1368242 h 3994777"/>
              <a:gd name="connsiteX18" fmla="*/ 4096624 w 5217023"/>
              <a:gd name="connsiteY18" fmla="*/ 2870829 h 3994777"/>
              <a:gd name="connsiteX19" fmla="*/ 3833203 w 5217023"/>
              <a:gd name="connsiteY19" fmla="*/ 3092190 h 3994777"/>
              <a:gd name="connsiteX20" fmla="*/ 3536509 w 5217023"/>
              <a:gd name="connsiteY20" fmla="*/ 3297128 h 3994777"/>
              <a:gd name="connsiteX21" fmla="*/ 3148966 w 5217023"/>
              <a:gd name="connsiteY21" fmla="*/ 3485478 h 3994777"/>
              <a:gd name="connsiteX22" fmla="*/ 1860557 w 5217023"/>
              <a:gd name="connsiteY22" fmla="*/ 3880910 h 3994777"/>
              <a:gd name="connsiteX23" fmla="*/ 573715 w 5217023"/>
              <a:gd name="connsiteY23" fmla="*/ 3983764 h 3994777"/>
              <a:gd name="connsiteX24" fmla="*/ 108410 w 5217023"/>
              <a:gd name="connsiteY24" fmla="*/ 3908816 h 3994777"/>
              <a:gd name="connsiteX25" fmla="*/ 0 w 5217023"/>
              <a:gd name="connsiteY25" fmla="*/ 3876793 h 3994777"/>
              <a:gd name="connsiteX26" fmla="*/ 0 w 5217023"/>
              <a:gd name="connsiteY26" fmla="*/ 3802912 h 3994777"/>
              <a:gd name="connsiteX27" fmla="*/ 36975 w 5217023"/>
              <a:gd name="connsiteY27" fmla="*/ 3815954 h 3994777"/>
              <a:gd name="connsiteX28" fmla="*/ 561628 w 5217023"/>
              <a:gd name="connsiteY28" fmla="*/ 3912655 h 3994777"/>
              <a:gd name="connsiteX29" fmla="*/ 1683086 w 5217023"/>
              <a:gd name="connsiteY29" fmla="*/ 3844334 h 3994777"/>
              <a:gd name="connsiteX30" fmla="*/ 1806023 w 5217023"/>
              <a:gd name="connsiteY30" fmla="*/ 3820992 h 3994777"/>
              <a:gd name="connsiteX31" fmla="*/ 1921817 w 5217023"/>
              <a:gd name="connsiteY31" fmla="*/ 3795747 h 3994777"/>
              <a:gd name="connsiteX32" fmla="*/ 1243689 w 5217023"/>
              <a:gd name="connsiteY32" fmla="*/ 3846539 h 3994777"/>
              <a:gd name="connsiteX33" fmla="*/ 62875 w 5217023"/>
              <a:gd name="connsiteY33" fmla="*/ 3668143 h 3994777"/>
              <a:gd name="connsiteX34" fmla="*/ 0 w 5217023"/>
              <a:gd name="connsiteY34" fmla="*/ 3644185 h 3994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5217023" h="3994777">
                <a:moveTo>
                  <a:pt x="1945461" y="3787398"/>
                </a:moveTo>
                <a:lnTo>
                  <a:pt x="1942113" y="3790053"/>
                </a:lnTo>
                <a:lnTo>
                  <a:pt x="1946982" y="3787990"/>
                </a:lnTo>
                <a:cubicBezTo>
                  <a:pt x="1946982" y="3787990"/>
                  <a:pt x="1946379" y="3787019"/>
                  <a:pt x="1945461" y="3787398"/>
                </a:cubicBezTo>
                <a:close/>
                <a:moveTo>
                  <a:pt x="0" y="0"/>
                </a:moveTo>
                <a:lnTo>
                  <a:pt x="5030958" y="0"/>
                </a:lnTo>
                <a:lnTo>
                  <a:pt x="5046198" y="153449"/>
                </a:lnTo>
                <a:cubicBezTo>
                  <a:pt x="5052189" y="240558"/>
                  <a:pt x="5055458" y="328007"/>
                  <a:pt x="5055729" y="415828"/>
                </a:cubicBezTo>
                <a:cubicBezTo>
                  <a:pt x="5057604" y="923672"/>
                  <a:pt x="4959210" y="1409054"/>
                  <a:pt x="4735242" y="1867130"/>
                </a:cubicBezTo>
                <a:cubicBezTo>
                  <a:pt x="4533284" y="2280198"/>
                  <a:pt x="4248921" y="2629330"/>
                  <a:pt x="3907395" y="2938441"/>
                </a:cubicBezTo>
                <a:cubicBezTo>
                  <a:pt x="3922498" y="2931535"/>
                  <a:pt x="3935859" y="2921330"/>
                  <a:pt x="3946497" y="2908567"/>
                </a:cubicBezTo>
                <a:cubicBezTo>
                  <a:pt x="4193494" y="2700987"/>
                  <a:pt x="4408756" y="2458364"/>
                  <a:pt x="4585421" y="2188401"/>
                </a:cubicBezTo>
                <a:cubicBezTo>
                  <a:pt x="4967641" y="1608533"/>
                  <a:pt x="5169304" y="975361"/>
                  <a:pt x="5142585" y="276891"/>
                </a:cubicBezTo>
                <a:cubicBezTo>
                  <a:pt x="5139764" y="194215"/>
                  <a:pt x="5132824" y="111888"/>
                  <a:pt x="5121833" y="30208"/>
                </a:cubicBezTo>
                <a:lnTo>
                  <a:pt x="5116229" y="0"/>
                </a:lnTo>
                <a:lnTo>
                  <a:pt x="5184724" y="0"/>
                </a:lnTo>
                <a:lnTo>
                  <a:pt x="5196265" y="66113"/>
                </a:lnTo>
                <a:cubicBezTo>
                  <a:pt x="5249921" y="496647"/>
                  <a:pt x="5197997" y="931171"/>
                  <a:pt x="5058603" y="1368242"/>
                </a:cubicBezTo>
                <a:cubicBezTo>
                  <a:pt x="4872414" y="1953929"/>
                  <a:pt x="4544298" y="2451351"/>
                  <a:pt x="4096624" y="2870829"/>
                </a:cubicBezTo>
                <a:cubicBezTo>
                  <a:pt x="4012832" y="2949426"/>
                  <a:pt x="3924415" y="3022439"/>
                  <a:pt x="3833203" y="3092190"/>
                </a:cubicBezTo>
                <a:cubicBezTo>
                  <a:pt x="3741992" y="3161943"/>
                  <a:pt x="3648667" y="3225510"/>
                  <a:pt x="3536509" y="3297128"/>
                </a:cubicBezTo>
                <a:cubicBezTo>
                  <a:pt x="3427215" y="3372735"/>
                  <a:pt x="3288598" y="3430233"/>
                  <a:pt x="3148966" y="3485478"/>
                </a:cubicBezTo>
                <a:cubicBezTo>
                  <a:pt x="2729930" y="3651299"/>
                  <a:pt x="2302194" y="3788890"/>
                  <a:pt x="1860557" y="3880910"/>
                </a:cubicBezTo>
                <a:cubicBezTo>
                  <a:pt x="1435974" y="3969444"/>
                  <a:pt x="1008052" y="4017957"/>
                  <a:pt x="573715" y="3983764"/>
                </a:cubicBezTo>
                <a:cubicBezTo>
                  <a:pt x="415134" y="3971300"/>
                  <a:pt x="259585" y="3947743"/>
                  <a:pt x="108410" y="3908816"/>
                </a:cubicBezTo>
                <a:lnTo>
                  <a:pt x="0" y="3876793"/>
                </a:lnTo>
                <a:lnTo>
                  <a:pt x="0" y="3802912"/>
                </a:lnTo>
                <a:lnTo>
                  <a:pt x="36975" y="3815954"/>
                </a:lnTo>
                <a:cubicBezTo>
                  <a:pt x="206404" y="3867475"/>
                  <a:pt x="382020" y="3897326"/>
                  <a:pt x="561628" y="3912655"/>
                </a:cubicBezTo>
                <a:cubicBezTo>
                  <a:pt x="938583" y="3944832"/>
                  <a:pt x="1311814" y="3910697"/>
                  <a:pt x="1683086" y="3844334"/>
                </a:cubicBezTo>
                <a:cubicBezTo>
                  <a:pt x="1724123" y="3837151"/>
                  <a:pt x="1765097" y="3829374"/>
                  <a:pt x="1806023" y="3820992"/>
                </a:cubicBezTo>
                <a:cubicBezTo>
                  <a:pt x="1844740" y="3813079"/>
                  <a:pt x="1883218" y="3804161"/>
                  <a:pt x="1921817" y="3795747"/>
                </a:cubicBezTo>
                <a:cubicBezTo>
                  <a:pt x="1697011" y="3826435"/>
                  <a:pt x="1470551" y="3843387"/>
                  <a:pt x="1243689" y="3846539"/>
                </a:cubicBezTo>
                <a:cubicBezTo>
                  <a:pt x="839058" y="3849054"/>
                  <a:pt x="443424" y="3800206"/>
                  <a:pt x="62875" y="3668143"/>
                </a:cubicBezTo>
                <a:lnTo>
                  <a:pt x="0" y="364418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493A53-7C5E-9D28-65CE-F2E75606E3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8659" y="729826"/>
            <a:ext cx="4242415" cy="2385116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400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 4003_LON Introduction to Health and Social Care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DA9803-7223-B4CC-4504-B848CF1E0B6A}"/>
              </a:ext>
            </a:extLst>
          </p:cNvPr>
          <p:cNvSpPr>
            <a:spLocks/>
          </p:cNvSpPr>
          <p:nvPr/>
        </p:nvSpPr>
        <p:spPr>
          <a:xfrm>
            <a:off x="684812" y="4668547"/>
            <a:ext cx="4532212" cy="1564009"/>
          </a:xfrm>
          <a:prstGeom prst="rect">
            <a:avLst/>
          </a:prstGeom>
        </p:spPr>
        <p:txBody>
          <a:bodyPr>
            <a:noAutofit/>
          </a:bodyPr>
          <a:lstStyle/>
          <a:p>
            <a:pPr defTabSz="189006">
              <a:lnSpc>
                <a:spcPct val="90000"/>
              </a:lnSpc>
              <a:spcAft>
                <a:spcPts val="318"/>
              </a:spcAft>
            </a:pPr>
            <a:r>
              <a:rPr lang="en-GB" sz="24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Name: Shengyul Mutafcheva</a:t>
            </a:r>
          </a:p>
          <a:p>
            <a:pPr defTabSz="189006">
              <a:lnSpc>
                <a:spcPct val="90000"/>
              </a:lnSpc>
              <a:spcAft>
                <a:spcPts val="318"/>
              </a:spcAft>
            </a:pPr>
            <a:r>
              <a:rPr lang="en-GB" sz="24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Student ID: 2324059</a:t>
            </a:r>
          </a:p>
          <a:p>
            <a:pPr defTabSz="189006">
              <a:lnSpc>
                <a:spcPct val="90000"/>
              </a:lnSpc>
              <a:spcAft>
                <a:spcPts val="318"/>
              </a:spcAft>
            </a:pPr>
            <a:r>
              <a:rPr lang="en-GB" sz="24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Lecturer: </a:t>
            </a:r>
            <a:r>
              <a:rPr lang="en-GB" sz="2400" kern="1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Patronella</a:t>
            </a:r>
            <a:r>
              <a:rPr lang="en-GB" sz="2400" kern="1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GB" sz="2400" kern="1200" dirty="0" err="1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Ganza</a:t>
            </a:r>
            <a:endParaRPr lang="en-GB" sz="2400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E7865DB2-0FAE-C667-131A-146EE0027B46}"/>
                  </a:ext>
                </a:extLst>
              </p14:cNvPr>
              <p14:cNvContentPartPr/>
              <p14:nvPr/>
            </p14:nvContentPartPr>
            <p14:xfrm>
              <a:off x="10642749" y="3734822"/>
              <a:ext cx="603" cy="2412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E7865DB2-0FAE-C667-131A-146EE0027B4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637623" y="3728964"/>
                <a:ext cx="10854" cy="1412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FB738485-B4AE-AA5F-57A9-C639D46E0509}"/>
                  </a:ext>
                </a:extLst>
              </p14:cNvPr>
              <p14:cNvContentPartPr/>
              <p14:nvPr/>
            </p14:nvContentPartPr>
            <p14:xfrm>
              <a:off x="10986482" y="3945133"/>
              <a:ext cx="151" cy="10704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FB738485-B4AE-AA5F-57A9-C639D46E050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983915" y="3939263"/>
                <a:ext cx="5285" cy="2244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8267359A-1D0D-787F-8D99-2705F93A9320}"/>
                  </a:ext>
                </a:extLst>
              </p14:cNvPr>
              <p14:cNvContentPartPr/>
              <p14:nvPr/>
            </p14:nvContentPartPr>
            <p14:xfrm>
              <a:off x="11176892" y="3861310"/>
              <a:ext cx="7538" cy="9498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8267359A-1D0D-787F-8D99-2705F93A9320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1170790" y="3855330"/>
                <a:ext cx="19742" cy="2145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671C1FE9-9B4D-797F-F642-B48BA838CBB6}"/>
                  </a:ext>
                </a:extLst>
              </p14:cNvPr>
              <p14:cNvContentPartPr/>
              <p14:nvPr/>
            </p14:nvContentPartPr>
            <p14:xfrm>
              <a:off x="9442629" y="3730680"/>
              <a:ext cx="151" cy="151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671C1FE9-9B4D-797F-F642-B48BA838CBB6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9440062" y="3728113"/>
                <a:ext cx="5285" cy="528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C75B25FA-3CE8-7E6D-625C-EF6EC0BD2AB2}"/>
                  </a:ext>
                </a:extLst>
              </p14:cNvPr>
              <p14:cNvContentPartPr/>
              <p14:nvPr/>
            </p14:nvContentPartPr>
            <p14:xfrm>
              <a:off x="9493285" y="3446196"/>
              <a:ext cx="4221" cy="1191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C75B25FA-3CE8-7E6D-625C-EF6EC0BD2AB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9487305" y="3440241"/>
                <a:ext cx="16181" cy="238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DE95E9E3-6144-23F4-B1F9-88691DBBF012}"/>
                  </a:ext>
                </a:extLst>
              </p14:cNvPr>
              <p14:cNvContentPartPr/>
              <p14:nvPr/>
            </p14:nvContentPartPr>
            <p14:xfrm>
              <a:off x="7870351" y="3189150"/>
              <a:ext cx="151" cy="6332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DE95E9E3-6144-23F4-B1F9-88691DBBF012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7867784" y="3183485"/>
                <a:ext cx="5285" cy="1766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2AB7BA2F-15C7-F2C4-53B6-5D086B01E982}"/>
                  </a:ext>
                </a:extLst>
              </p14:cNvPr>
              <p14:cNvContentPartPr/>
              <p14:nvPr/>
            </p14:nvContentPartPr>
            <p14:xfrm>
              <a:off x="8339435" y="2206880"/>
              <a:ext cx="193" cy="193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2AB7BA2F-15C7-F2C4-53B6-5D086B01E982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336154" y="2203599"/>
                <a:ext cx="6755" cy="675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4EBF495A-260D-9737-593F-0B944038003F}"/>
                  </a:ext>
                </a:extLst>
              </p14:cNvPr>
              <p14:cNvContentPartPr/>
              <p14:nvPr/>
            </p14:nvContentPartPr>
            <p14:xfrm>
              <a:off x="8243829" y="2033436"/>
              <a:ext cx="773" cy="773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4EBF495A-260D-9737-593F-0B944038003F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239449" y="2029056"/>
                <a:ext cx="9534" cy="953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2E3E6DDC-6CE5-A219-F45A-960906EAB741}"/>
                  </a:ext>
                </a:extLst>
              </p14:cNvPr>
              <p14:cNvContentPartPr/>
              <p14:nvPr/>
            </p14:nvContentPartPr>
            <p14:xfrm>
              <a:off x="6969073" y="2754252"/>
              <a:ext cx="193" cy="193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2E3E6DDC-6CE5-A219-F45A-960906EAB741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965792" y="2750971"/>
                <a:ext cx="6755" cy="6755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5D93DFA7-310C-AED2-9B83-CBC13416265E}"/>
                  </a:ext>
                </a:extLst>
              </p14:cNvPr>
              <p14:cNvContentPartPr/>
              <p14:nvPr/>
            </p14:nvContentPartPr>
            <p14:xfrm>
              <a:off x="7136144" y="3043583"/>
              <a:ext cx="193" cy="5022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5D93DFA7-310C-AED2-9B83-CBC13416265E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132863" y="3037485"/>
                <a:ext cx="6755" cy="17218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508EC9BA-B6DD-424F-06D3-D2FEB7CCE045}"/>
                  </a:ext>
                </a:extLst>
              </p14:cNvPr>
              <p14:cNvContentPartPr/>
              <p14:nvPr/>
            </p14:nvContentPartPr>
            <p14:xfrm>
              <a:off x="7127259" y="3029097"/>
              <a:ext cx="193" cy="1352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508EC9BA-B6DD-424F-06D3-D2FEB7CCE045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123978" y="3023351"/>
                <a:ext cx="6755" cy="12844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8E6D337A-2448-53E9-51B7-8D9499E9E8F0}"/>
                  </a:ext>
                </a:extLst>
              </p14:cNvPr>
              <p14:cNvContentPartPr/>
              <p14:nvPr/>
            </p14:nvContentPartPr>
            <p14:xfrm>
              <a:off x="7147539" y="3029097"/>
              <a:ext cx="193" cy="193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8E6D337A-2448-53E9-51B7-8D9499E9E8F0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144258" y="3025816"/>
                <a:ext cx="6755" cy="6755"/>
              </a:xfrm>
              <a:prstGeom prst="rect">
                <a:avLst/>
              </a:prstGeom>
            </p:spPr>
          </p:pic>
        </mc:Fallback>
      </mc:AlternateContent>
      <p:pic>
        <p:nvPicPr>
          <p:cNvPr id="16" name="Content Placeholder 5" descr="A profile of a person with flowers in their hair&#10;&#10;Description automatically generated">
            <a:extLst>
              <a:ext uri="{FF2B5EF4-FFF2-40B4-BE49-F238E27FC236}">
                <a16:creationId xmlns:a16="http://schemas.microsoft.com/office/drawing/2014/main" id="{B1F8CE59-1EC0-2052-A4D0-FD1FB4A95531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0"/>
              </a:ext>
            </a:extLst>
          </a:blip>
          <a:stretch>
            <a:fillRect/>
          </a:stretch>
        </p:blipFill>
        <p:spPr>
          <a:xfrm>
            <a:off x="6987900" y="1728006"/>
            <a:ext cx="4909457" cy="3589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318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389DD-6B47-C5E6-8736-EFEBA7879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4200" b="1">
                <a:latin typeface="Arial" panose="020B0604020202020204" pitchFamily="34" charset="0"/>
                <a:cs typeface="Arial" panose="020B0604020202020204" pitchFamily="34" charset="0"/>
              </a:rPr>
              <a:t>Aims of the Presentation</a:t>
            </a: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5B31D-93A0-F198-C06B-8EDEFB344E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Introduction – statistics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Overview – some Mental Health Services (MHSs)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MHSs in the past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MHSs now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Comparison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Concluson</a:t>
            </a:r>
          </a:p>
        </p:txBody>
      </p:sp>
    </p:spTree>
    <p:extLst>
      <p:ext uri="{BB962C8B-B14F-4D97-AF65-F5344CB8AC3E}">
        <p14:creationId xmlns:p14="http://schemas.microsoft.com/office/powerpoint/2010/main" val="30269651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AFF8D2E5-2C4E-47B1-930B-6C82B7C3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24A48B-7A0A-F2FB-1DFD-C18A1F0EF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1312"/>
            <a:ext cx="10506456" cy="1010264"/>
          </a:xfrm>
        </p:spPr>
        <p:txBody>
          <a:bodyPr anchor="ctr">
            <a:normAutofit/>
          </a:bodyPr>
          <a:lstStyle/>
          <a:p>
            <a:r>
              <a:rPr lang="en-GB" sz="2100" b="1"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  <a:br>
              <a:rPr lang="en-GB" sz="21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Mental Health Services (</a:t>
            </a:r>
            <a:r>
              <a:rPr lang="en-GB" sz="210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MHSs</a:t>
            </a:r>
            <a:r>
              <a:rPr lang="en-GB" sz="2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) in the UK </a:t>
            </a:r>
            <a:br>
              <a:rPr lang="en-GB" sz="2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21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01E4ADA-0EA9-4930-846E-3C11E8BED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7618"/>
            <a:ext cx="128016" cy="631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1380864"/>
            <a:ext cx="10506456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0EEC7-8ED5-E21A-BFD6-C0918FB16C1D}"/>
              </a:ext>
            </a:extLst>
          </p:cNvPr>
          <p:cNvSpPr>
            <a:spLocks/>
          </p:cNvSpPr>
          <p:nvPr/>
        </p:nvSpPr>
        <p:spPr>
          <a:xfrm>
            <a:off x="838200" y="1675721"/>
            <a:ext cx="3757466" cy="4533948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pPr defTabSz="420624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en-GB" sz="2208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Latest statistics</a:t>
            </a:r>
          </a:p>
          <a:p>
            <a:pPr defTabSz="420624">
              <a:spcAft>
                <a:spcPts val="600"/>
              </a:spcAft>
            </a:pPr>
            <a:r>
              <a:rPr lang="en-GB" sz="2208" kern="1200">
                <a:solidFill>
                  <a:schemeClr val="tx1"/>
                </a:solidFill>
                <a:highlight>
                  <a:srgbClr val="FFFFFF"/>
                </a:highlight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1 in 6 people report experiencing a common mental health problem </a:t>
            </a:r>
            <a:r>
              <a:rPr lang="en-GB" sz="2208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(Mind, 2024)</a:t>
            </a:r>
          </a:p>
          <a:p>
            <a:pPr defTabSz="420624">
              <a:spcAft>
                <a:spcPts val="600"/>
              </a:spcAft>
            </a:pPr>
            <a:r>
              <a:rPr lang="en-GB" sz="2208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Most affected – black people, young women (16-24), homeless people, criminals, LGBT people (Mind, 2024)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592AC61-FD42-DE39-8F4C-EA3E6341FC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5513" y="1747697"/>
            <a:ext cx="6524432" cy="279164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235DDD7-D9B9-3E79-2476-9473252A8E88}"/>
              </a:ext>
            </a:extLst>
          </p:cNvPr>
          <p:cNvSpPr txBox="1"/>
          <p:nvPr/>
        </p:nvSpPr>
        <p:spPr>
          <a:xfrm>
            <a:off x="10348964" y="4678317"/>
            <a:ext cx="1297150" cy="34714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defTabSz="420624">
              <a:spcAft>
                <a:spcPts val="600"/>
              </a:spcAft>
            </a:pPr>
            <a:r>
              <a:rPr lang="en-GB" sz="165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(Mind, 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66144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3B475F8-50AE-46A0-9943-B2B63183D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24A48B-7A0A-F2FB-1DFD-C18A1F0EFB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134" y="862727"/>
            <a:ext cx="6986015" cy="1776484"/>
          </a:xfrm>
        </p:spPr>
        <p:txBody>
          <a:bodyPr anchor="b">
            <a:normAutofit fontScale="90000"/>
          </a:bodyPr>
          <a:lstStyle/>
          <a:p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Overview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Mental Health Services (MHSs) in the UK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(Mind, 2017)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2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 descr="A close up of a logo&#10;&#10;Description automatically generated">
            <a:extLst>
              <a:ext uri="{FF2B5EF4-FFF2-40B4-BE49-F238E27FC236}">
                <a16:creationId xmlns:a16="http://schemas.microsoft.com/office/drawing/2014/main" id="{5D8FFA35-F8C3-D7E2-F8D1-0DAC896A87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79409" y="862727"/>
            <a:ext cx="3532036" cy="688747"/>
          </a:xfrm>
          <a:prstGeom prst="rect">
            <a:avLst/>
          </a:prstGeom>
        </p:spPr>
      </p:pic>
      <p:sp>
        <p:nvSpPr>
          <p:cNvPr id="22" name="sketch line">
            <a:extLst>
              <a:ext uri="{FF2B5EF4-FFF2-40B4-BE49-F238E27FC236}">
                <a16:creationId xmlns:a16="http://schemas.microsoft.com/office/drawing/2014/main" id="{75F6FDB4-2351-48C2-A863-2364A0234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315691"/>
            <a:ext cx="4343400" cy="18288"/>
          </a:xfrm>
          <a:custGeom>
            <a:avLst/>
            <a:gdLst>
              <a:gd name="connsiteX0" fmla="*/ 0 w 4343400"/>
              <a:gd name="connsiteY0" fmla="*/ 0 h 18288"/>
              <a:gd name="connsiteX1" fmla="*/ 577052 w 4343400"/>
              <a:gd name="connsiteY1" fmla="*/ 0 h 18288"/>
              <a:gd name="connsiteX2" fmla="*/ 1067235 w 4343400"/>
              <a:gd name="connsiteY2" fmla="*/ 0 h 18288"/>
              <a:gd name="connsiteX3" fmla="*/ 1600853 w 4343400"/>
              <a:gd name="connsiteY3" fmla="*/ 0 h 18288"/>
              <a:gd name="connsiteX4" fmla="*/ 2264773 w 4343400"/>
              <a:gd name="connsiteY4" fmla="*/ 0 h 18288"/>
              <a:gd name="connsiteX5" fmla="*/ 2841825 w 4343400"/>
              <a:gd name="connsiteY5" fmla="*/ 0 h 18288"/>
              <a:gd name="connsiteX6" fmla="*/ 3375442 w 4343400"/>
              <a:gd name="connsiteY6" fmla="*/ 0 h 18288"/>
              <a:gd name="connsiteX7" fmla="*/ 4343400 w 4343400"/>
              <a:gd name="connsiteY7" fmla="*/ 0 h 18288"/>
              <a:gd name="connsiteX8" fmla="*/ 4343400 w 4343400"/>
              <a:gd name="connsiteY8" fmla="*/ 18288 h 18288"/>
              <a:gd name="connsiteX9" fmla="*/ 3722914 w 4343400"/>
              <a:gd name="connsiteY9" fmla="*/ 18288 h 18288"/>
              <a:gd name="connsiteX10" fmla="*/ 3189297 w 4343400"/>
              <a:gd name="connsiteY10" fmla="*/ 18288 h 18288"/>
              <a:gd name="connsiteX11" fmla="*/ 2481943 w 4343400"/>
              <a:gd name="connsiteY11" fmla="*/ 18288 h 18288"/>
              <a:gd name="connsiteX12" fmla="*/ 1904891 w 4343400"/>
              <a:gd name="connsiteY12" fmla="*/ 18288 h 18288"/>
              <a:gd name="connsiteX13" fmla="*/ 1414707 w 4343400"/>
              <a:gd name="connsiteY13" fmla="*/ 18288 h 18288"/>
              <a:gd name="connsiteX14" fmla="*/ 750788 w 4343400"/>
              <a:gd name="connsiteY14" fmla="*/ 18288 h 18288"/>
              <a:gd name="connsiteX15" fmla="*/ 0 w 4343400"/>
              <a:gd name="connsiteY15" fmla="*/ 18288 h 18288"/>
              <a:gd name="connsiteX16" fmla="*/ 0 w 43434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0EEC7-8ED5-E21A-BFD6-C0918FB16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04819"/>
            <a:ext cx="6986016" cy="3672144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MHSs for adults </a:t>
            </a: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</a:p>
          <a:p>
            <a:r>
              <a:rPr lang="en-GB" sz="2200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Mental Health Foundation </a:t>
            </a:r>
          </a:p>
          <a:p>
            <a:r>
              <a:rPr lang="en-GB" sz="2200" kern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Community Mental Health Teams (CMHTs)</a:t>
            </a:r>
          </a:p>
          <a:p>
            <a:endParaRPr lang="en-GB" sz="2200" kern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MHSs for children and young people</a:t>
            </a:r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Young Minds</a:t>
            </a:r>
          </a:p>
          <a:p>
            <a:r>
              <a:rPr lang="en-GB" sz="2200">
                <a:latin typeface="Arial" panose="020B0604020202020204" pitchFamily="34" charset="0"/>
                <a:cs typeface="Arial" panose="020B0604020202020204" pitchFamily="34" charset="0"/>
              </a:rPr>
              <a:t>Child and Adolescent Mental Health Services (CAMHS)</a:t>
            </a:r>
          </a:p>
        </p:txBody>
      </p:sp>
      <p:pic>
        <p:nvPicPr>
          <p:cNvPr id="10" name="Picture 9" descr="A purple and white logo&#10;&#10;Description automatically generated">
            <a:extLst>
              <a:ext uri="{FF2B5EF4-FFF2-40B4-BE49-F238E27FC236}">
                <a16:creationId xmlns:a16="http://schemas.microsoft.com/office/drawing/2014/main" id="{2C8F899E-4B84-D756-8758-B791100E3E7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22" r="6683"/>
          <a:stretch/>
        </p:blipFill>
        <p:spPr>
          <a:xfrm>
            <a:off x="9031183" y="2310086"/>
            <a:ext cx="2230214" cy="1890220"/>
          </a:xfrm>
          <a:prstGeom prst="rect">
            <a:avLst/>
          </a:prstGeom>
        </p:spPr>
      </p:pic>
      <p:pic>
        <p:nvPicPr>
          <p:cNvPr id="6" name="Picture 5" descr="A logo for a child and adolescent health services&#10;&#10;Description automatically generated">
            <a:extLst>
              <a:ext uri="{FF2B5EF4-FFF2-40B4-BE49-F238E27FC236}">
                <a16:creationId xmlns:a16="http://schemas.microsoft.com/office/drawing/2014/main" id="{AB7C2DEA-CB27-55A4-E901-E168167CC596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750" r="23938" b="2"/>
          <a:stretch/>
        </p:blipFill>
        <p:spPr>
          <a:xfrm>
            <a:off x="8922335" y="4358181"/>
            <a:ext cx="2447910" cy="1890220"/>
          </a:xfrm>
          <a:prstGeom prst="rect">
            <a:avLst/>
          </a:prstGeom>
        </p:spPr>
      </p:pic>
      <p:sp>
        <p:nvSpPr>
          <p:cNvPr id="4" name="AutoShape 2">
            <a:extLst>
              <a:ext uri="{FF2B5EF4-FFF2-40B4-BE49-F238E27FC236}">
                <a16:creationId xmlns:a16="http://schemas.microsoft.com/office/drawing/2014/main" id="{79B7A77A-30FD-E317-B80C-CD2954287DD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34393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033" name="Arc 1032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BAA7D0-9262-84C2-FA11-0889AD457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5033" y="539074"/>
            <a:ext cx="5458838" cy="1325563"/>
          </a:xfrm>
        </p:spPr>
        <p:txBody>
          <a:bodyPr>
            <a:normAutofit/>
          </a:bodyPr>
          <a:lstStyle/>
          <a:p>
            <a:r>
              <a:rPr lang="en-GB" sz="2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Mental Health Services in the UK in the past</a:t>
            </a:r>
            <a:br>
              <a:rPr lang="en-GB" sz="2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2800" dirty="0"/>
          </a:p>
        </p:txBody>
      </p:sp>
      <p:sp>
        <p:nvSpPr>
          <p:cNvPr id="1035" name="Freeform: Shape 103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Open photo">
            <a:extLst>
              <a:ext uri="{FF2B5EF4-FFF2-40B4-BE49-F238E27FC236}">
                <a16:creationId xmlns:a16="http://schemas.microsoft.com/office/drawing/2014/main" id="{9469D617-60F7-B58A-CBC6-BAB80A3153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3182" y="2018405"/>
            <a:ext cx="4777381" cy="265144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103E7D-D0C7-30CF-1C9B-FDBEB07771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1" y="1984443"/>
            <a:ext cx="5948695" cy="4192520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First Mental Health Day hospital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Restructuring NHS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Mental Health Act 1983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Mental Health Trusts 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Mental Health Act 2007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COVID-19 pandemic </a:t>
            </a:r>
          </a:p>
          <a:p>
            <a:pPr marL="0" indent="0">
              <a:buNone/>
            </a:pP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endParaRPr lang="en-GB" sz="2400" kern="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(Turner et al., 2015; NHS, 2023; 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School of Medicine and Dentistry, 2024; NICE, 2024</a:t>
            </a: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)</a:t>
            </a:r>
            <a:endParaRPr lang="en-GB" sz="240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716205D-ABB7-281D-9490-F462E7ACF71F}"/>
              </a:ext>
            </a:extLst>
          </p:cNvPr>
          <p:cNvSpPr txBox="1"/>
          <p:nvPr/>
        </p:nvSpPr>
        <p:spPr>
          <a:xfrm>
            <a:off x="703182" y="4669851"/>
            <a:ext cx="18966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(NHS, 2023)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00E3B30E-4377-FFB2-11BE-D089D06C8667}"/>
                  </a:ext>
                </a:extLst>
              </p14:cNvPr>
              <p14:cNvContentPartPr/>
              <p14:nvPr/>
            </p14:nvContentPartPr>
            <p14:xfrm>
              <a:off x="12240223" y="6877766"/>
              <a:ext cx="64080" cy="5436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00E3B30E-4377-FFB2-11BE-D089D06C8667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234103" y="6871646"/>
                <a:ext cx="76320" cy="66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754845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6B7ABE-4AAE-E904-BA5F-849166E2A2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4200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Mental Health Services in the UK now</a:t>
            </a:r>
            <a:br>
              <a:rPr lang="en-GB" sz="4200" b="1" kern="10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4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080F9-59B9-BCFB-18FF-D80ED4E2CE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766384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1.5 million individuals engage with Mental Health services every month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ental health and wellbeing companies revolutionising the healthcare (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Cheesman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2024) </a:t>
            </a:r>
          </a:p>
          <a:p>
            <a:pPr marL="0" indent="0">
              <a:buNone/>
            </a:pPr>
            <a:endParaRPr lang="en-GB" sz="240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kern="0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kern="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2400" b="0" i="0" dirty="0">
              <a:effectLst/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endParaRPr lang="en-GB" sz="2400" dirty="0"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b="0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Teletherapy and online counselling services</a:t>
            </a:r>
            <a:r>
              <a:rPr lang="en-GB" sz="2400" b="0" i="0" kern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Cheesman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2024) </a:t>
            </a:r>
            <a:endParaRPr lang="en-GB" sz="2400" kern="0" dirty="0">
              <a:highlight>
                <a:srgbClr val="FFFF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2400" b="0" i="0" dirty="0">
                <a:effectLst/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rioritising mental health awareness and support 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</a:t>
            </a:r>
            <a:r>
              <a:rPr lang="en-GB" sz="2400" kern="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Cheesman</a:t>
            </a:r>
            <a:r>
              <a:rPr lang="en-GB" sz="24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2024) 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200" kern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4F194B12-EAD1-EDD0-6859-308D1FF0111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00809617"/>
              </p:ext>
            </p:extLst>
          </p:nvPr>
        </p:nvGraphicFramePr>
        <p:xfrm>
          <a:off x="1343740" y="3231284"/>
          <a:ext cx="8930969" cy="2162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6542AC71-D243-84E7-28A9-E33FBA777C64}"/>
                  </a:ext>
                </a:extLst>
              </p14:cNvPr>
              <p14:cNvContentPartPr/>
              <p14:nvPr/>
            </p14:nvContentPartPr>
            <p14:xfrm>
              <a:off x="12233023" y="6930326"/>
              <a:ext cx="5400" cy="6840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6542AC71-D243-84E7-28A9-E33FBA777C6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2226903" y="6924206"/>
                <a:ext cx="17640" cy="19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A3DE4726-18A1-B0FE-49B5-DDF1E8B3FE6B}"/>
                  </a:ext>
                </a:extLst>
              </p14:cNvPr>
              <p14:cNvContentPartPr/>
              <p14:nvPr/>
            </p14:nvContentPartPr>
            <p14:xfrm>
              <a:off x="-1001657" y="2830354"/>
              <a:ext cx="360" cy="36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A3DE4726-18A1-B0FE-49B5-DDF1E8B3FE6B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-1007777" y="2824234"/>
                <a:ext cx="12600" cy="12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9FB4B237-5D82-D17A-9A29-3C3DB85669DE}"/>
                  </a:ext>
                </a:extLst>
              </p14:cNvPr>
              <p14:cNvContentPartPr/>
              <p14:nvPr/>
            </p14:nvContentPartPr>
            <p14:xfrm>
              <a:off x="13988383" y="772594"/>
              <a:ext cx="360" cy="36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9FB4B237-5D82-D17A-9A29-3C3DB85669D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3982263" y="766474"/>
                <a:ext cx="12600" cy="126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467405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09479-3801-5EC5-D47C-C7E220C11F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Comparison </a:t>
            </a:r>
            <a:br>
              <a:rPr lang="en-GB" sz="3200" b="1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32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9DCDD-316F-72B2-CC55-0B95292E99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40972"/>
            <a:ext cx="10744200" cy="4935992"/>
          </a:xfrm>
        </p:spPr>
        <p:txBody>
          <a:bodyPr/>
          <a:lstStyle/>
          <a:p>
            <a:pPr algn="l"/>
            <a:r>
              <a:rPr lang="en-GB" b="0" i="0" dirty="0">
                <a:solidFill>
                  <a:srgbClr val="1C1E21"/>
                </a:solidFill>
                <a:effectLst/>
                <a:latin typeface="inherit"/>
              </a:rPr>
              <a:t>1993 to 2014 – 20 % increase in common mental health disorders (Mind, 2024)</a:t>
            </a:r>
          </a:p>
          <a:p>
            <a:pPr marL="0" indent="0" algn="l">
              <a:buNone/>
            </a:pPr>
            <a:r>
              <a:rPr lang="en-GB" dirty="0">
                <a:solidFill>
                  <a:srgbClr val="1C1E21"/>
                </a:solidFill>
                <a:latin typeface="inherit"/>
              </a:rPr>
              <a:t>                                                                               (Baker &amp; Kirk-Wade,2024)</a:t>
            </a:r>
            <a:endParaRPr lang="en-GB" b="0" i="0" dirty="0">
              <a:solidFill>
                <a:srgbClr val="1C1E21"/>
              </a:solidFill>
              <a:effectLst/>
              <a:latin typeface="inherit"/>
            </a:endParaRPr>
          </a:p>
          <a:p>
            <a:pPr marL="0" indent="0">
              <a:buNone/>
            </a:pPr>
            <a:br>
              <a:rPr lang="en-GB" b="0" i="0" dirty="0">
                <a:solidFill>
                  <a:srgbClr val="1C1E21"/>
                </a:solidFill>
                <a:effectLst/>
                <a:latin typeface="inherit"/>
              </a:rPr>
            </a:b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63DDDE-5CF2-CDEF-38CE-D3FE84EF62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0691" y="2656985"/>
            <a:ext cx="5144218" cy="345805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93A2C41-5636-D11B-0967-B2621B92B8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2595064"/>
            <a:ext cx="5287113" cy="358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61340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282F2D-D559-DE8D-F636-4BB87FDB1F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233" y="73723"/>
            <a:ext cx="10515600" cy="1325563"/>
          </a:xfrm>
        </p:spPr>
        <p:txBody>
          <a:bodyPr>
            <a:normAutofit/>
          </a:bodyPr>
          <a:lstStyle/>
          <a:p>
            <a:r>
              <a:rPr lang="en-GB" sz="3200" b="1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Comparison</a:t>
            </a:r>
            <a:br>
              <a:rPr lang="en-GB" sz="3200" b="1" kern="1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3200" b="1" dirty="0">
              <a:solidFill>
                <a:schemeClr val="tx1">
                  <a:lumMod val="95000"/>
                  <a:lumOff val="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CA9454FB-28B7-DE00-C80B-52024B5170CD}"/>
                  </a:ext>
                </a:extLst>
              </p14:cNvPr>
              <p14:cNvContentPartPr/>
              <p14:nvPr/>
            </p14:nvContentPartPr>
            <p14:xfrm>
              <a:off x="-1096337" y="246084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CA9454FB-28B7-DE00-C80B-52024B5170C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-1102457" y="2454720"/>
                <a:ext cx="12600" cy="12600"/>
              </a:xfrm>
              <a:prstGeom prst="rect">
                <a:avLst/>
              </a:prstGeom>
            </p:spPr>
          </p:pic>
        </mc:Fallback>
      </mc:AlternateContent>
      <p:pic>
        <p:nvPicPr>
          <p:cNvPr id="5" name="Picture 4">
            <a:extLst>
              <a:ext uri="{FF2B5EF4-FFF2-40B4-BE49-F238E27FC236}">
                <a16:creationId xmlns:a16="http://schemas.microsoft.com/office/drawing/2014/main" id="{E2E49158-E102-9AAE-45DB-7F93CC9A30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748" y="822869"/>
            <a:ext cx="8109115" cy="57169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E482A2-D1B6-143F-ACB1-038CC02EE06C}"/>
              </a:ext>
            </a:extLst>
          </p:cNvPr>
          <p:cNvSpPr txBox="1"/>
          <p:nvPr/>
        </p:nvSpPr>
        <p:spPr>
          <a:xfrm>
            <a:off x="8712304" y="6165759"/>
            <a:ext cx="347969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(Baker &amp; Kirk-Wade, 2024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9815460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C480D7-E166-EFAE-FE0B-F183F66D3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C1F8FF-CC1B-66E4-E1AB-F4BF847547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435097"/>
            <a:ext cx="5536397" cy="3935281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Effective mental health services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Eliminating stigmas about the mental health individuals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(NICE, 2024)</a:t>
            </a:r>
          </a:p>
        </p:txBody>
      </p:sp>
    </p:spTree>
    <p:extLst>
      <p:ext uri="{BB962C8B-B14F-4D97-AF65-F5344CB8AC3E}">
        <p14:creationId xmlns:p14="http://schemas.microsoft.com/office/powerpoint/2010/main" val="12043744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person with a question mark&#10;&#10;Description automatically generated">
            <a:extLst>
              <a:ext uri="{FF2B5EF4-FFF2-40B4-BE49-F238E27FC236}">
                <a16:creationId xmlns:a16="http://schemas.microsoft.com/office/drawing/2014/main" id="{00F88C74-1CF8-43A4-C208-705E6F190C0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482" b="1"/>
          <a:stretch/>
        </p:blipFill>
        <p:spPr>
          <a:xfrm>
            <a:off x="4821287" y="348856"/>
            <a:ext cx="7047273" cy="6160289"/>
          </a:xfrm>
          <a:custGeom>
            <a:avLst/>
            <a:gdLst/>
            <a:ahLst/>
            <a:cxnLst/>
            <a:rect l="l" t="t" r="r" b="b"/>
            <a:pathLst>
              <a:path w="7047273" h="6160289">
                <a:moveTo>
                  <a:pt x="0" y="0"/>
                </a:moveTo>
                <a:lnTo>
                  <a:pt x="7047273" y="0"/>
                </a:lnTo>
                <a:lnTo>
                  <a:pt x="7047273" y="2807326"/>
                </a:lnTo>
                <a:lnTo>
                  <a:pt x="3603828" y="6155120"/>
                </a:lnTo>
                <a:lnTo>
                  <a:pt x="7047273" y="6155120"/>
                </a:lnTo>
                <a:lnTo>
                  <a:pt x="7047273" y="6160289"/>
                </a:lnTo>
                <a:lnTo>
                  <a:pt x="0" y="6160289"/>
                </a:lnTo>
                <a:close/>
              </a:path>
            </a:pathLst>
          </a:custGeom>
        </p:spPr>
      </p:pic>
      <p:sp>
        <p:nvSpPr>
          <p:cNvPr id="35" name="Right Triangle 34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1C89C42-AF83-451A-81EA-4728447557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831285-5A30-09A2-55E1-B7C0D41B5C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3360" y="1119315"/>
            <a:ext cx="3213296" cy="208616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4800" b="1" kern="1200"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12921178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7A15B-5D87-2662-8C3B-53EACA461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430" y="7143"/>
            <a:ext cx="3411071" cy="610077"/>
          </a:xfrm>
        </p:spPr>
        <p:txBody>
          <a:bodyPr anchor="t">
            <a:normAutofit fontScale="90000"/>
          </a:bodyPr>
          <a:lstStyle/>
          <a:p>
            <a:r>
              <a:rPr lang="en-GB" sz="32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References</a:t>
            </a:r>
            <a:br>
              <a:rPr lang="en-GB" sz="32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</a:b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566152-999A-B743-FCB4-39DFDBB1A7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35429"/>
            <a:ext cx="12068638" cy="6285412"/>
          </a:xfrm>
        </p:spPr>
        <p:txBody>
          <a:bodyPr>
            <a:noAutofit/>
          </a:bodyPr>
          <a:lstStyle/>
          <a:p>
            <a:pPr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Baker, C. &amp; Kirk-Wade, E. (2024) </a:t>
            </a:r>
            <a:r>
              <a:rPr lang="en-GB" sz="1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Mental health statistics: prevalence, services and funding in England.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u="sng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https://commonslibrary.parliament.uk/research-briefings/sn06988/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(Accesses on: 3th of July 2024).</a:t>
            </a:r>
          </a:p>
          <a:p>
            <a:pPr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Barts and The London School of Medicine and Dentistry (2024) </a:t>
            </a:r>
            <a:r>
              <a:rPr lang="en-GB" sz="1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How COVID-19 has impacted Mental Health Services. 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u="sng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https://www.rcpsych.ac.uk/docs/default-source/members/divisions/london/london-essay-prizes/1-sulaimaan-aslam_medical-student-essay.pdf?sfvrsn=979d0a3d_2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(Accesses on: 3th of July 2024). </a:t>
            </a:r>
          </a:p>
          <a:p>
            <a:pPr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Bryant, W. (2011) ‘Mental health day services in the United Kingdom from 1946 to 1995; an ‘untidy set of services’, </a:t>
            </a:r>
            <a:r>
              <a:rPr lang="en-GB" sz="1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British Journal of Occupational Therapy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74(12), pp. 554-561. Available at: </a:t>
            </a:r>
            <a:r>
              <a:rPr lang="en-GB" sz="1400" u="sng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https://doi.org/10.4276/030802211X13232584581371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spcAft>
                <a:spcPts val="800"/>
              </a:spcAft>
            </a:pPr>
            <a:r>
              <a:rPr lang="en-GB" sz="1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Cheesman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S. (2024) </a:t>
            </a:r>
            <a:r>
              <a:rPr lang="en-GB" sz="1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10 Mental Health Companies Revolutionising Healthcare in the UK.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u="sng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https://www.beauhurst.com/blog/top-mental-health-companies/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(Accesses on: 3th of July 2024).</a:t>
            </a:r>
          </a:p>
          <a:p>
            <a:pPr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Mind (2017) </a:t>
            </a:r>
            <a:r>
              <a:rPr lang="en-GB" sz="1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Mental health problems – an introduction. 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u="sng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https://www.mind.org.uk/information-support/types-of-mental-health-problems/mental-health-problems-introduction/support-services/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(Accesses on: 3th of July 2024).</a:t>
            </a:r>
          </a:p>
          <a:p>
            <a:pPr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Mind (2024) </a:t>
            </a:r>
            <a:r>
              <a:rPr lang="en-GB" sz="1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Mental Health facts and statistics. 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Available at : </a:t>
            </a:r>
            <a:r>
              <a:rPr lang="en-GB" sz="1400" u="sng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https://www.mind.org.uk/information-support/types-of-mental-health-problems/mental-health-facts-and-statistics/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(Accesses on: 3th of July 2024).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Mental Health and the NHS.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https://indepth.nice.org.uk/mental-health-and-the-nhs/index.html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(Accesses on: 3th of July 2024).</a:t>
            </a:r>
          </a:p>
          <a:p>
            <a:pPr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Somerset NHS Foundation Trusts (2023) </a:t>
            </a:r>
            <a:r>
              <a:rPr lang="en-GB" sz="1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evolution of mental health care over the 75 years.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u="sng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9"/>
              </a:rPr>
              <a:t>https://www.somersetft.nhs.uk/?news=the-evolution-of-mental-health-care-over-75-years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(Accesses on: 3th of July 2024).</a:t>
            </a:r>
          </a:p>
          <a:p>
            <a:pPr>
              <a:spcAft>
                <a:spcPts val="800"/>
              </a:spcAft>
            </a:pP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Turner, J., Hayward, R., Angel, K., Fulford, B., Hall, J., Millard, C. &amp; Thomson, M ( 2015) ‘The History of Mental Health Services in Modern England: Practitioner Memories and the Direction of Future Research, ‘</a:t>
            </a:r>
            <a:r>
              <a:rPr lang="en-GB" sz="1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National Library of Medicine’, 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59(4), pp. 599-624. Available at: </a:t>
            </a:r>
            <a:r>
              <a:rPr lang="en-GB" sz="1400" u="sng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10"/>
              </a:rPr>
              <a:t>https://doi.org/10.1017%2Fmdh.2015.48</a:t>
            </a:r>
            <a:r>
              <a:rPr lang="en-GB" sz="1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.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D8C13078-6EA8-39DE-7A9D-C7FC6EA43A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C6A7D858-0391-A392-F7AF-D231D2CC23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99CC3D8A-59FD-79F4-16CD-B325F29291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888668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2013 - 2022 Theme">
  <a:themeElements>
    <a:clrScheme name="Office 2013 - 2022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2013 - 2022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13 - 2022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543</TotalTime>
  <Words>794</Words>
  <Application>Microsoft Office PowerPoint</Application>
  <PresentationFormat>Widescreen</PresentationFormat>
  <Paragraphs>81</Paragraphs>
  <Slides>11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Aptos</vt:lpstr>
      <vt:lpstr>Arial</vt:lpstr>
      <vt:lpstr>Calibri</vt:lpstr>
      <vt:lpstr>Calibri Light</vt:lpstr>
      <vt:lpstr>inherit</vt:lpstr>
      <vt:lpstr>Wingdings</vt:lpstr>
      <vt:lpstr>Office 2013 - 2022 Theme</vt:lpstr>
      <vt:lpstr>LCHS 4003_LON Introduction to Health and Social Care </vt:lpstr>
      <vt:lpstr>Aims of the Presentation</vt:lpstr>
      <vt:lpstr>Introduction  Mental Health Services (MHSs) in the UK  </vt:lpstr>
      <vt:lpstr>   Overview  Mental Health Services (MHSs) in the UK (Mind, 2017)  </vt:lpstr>
      <vt:lpstr>Mental Health Services in the UK in the past </vt:lpstr>
      <vt:lpstr>Mental Health Services in the UK now </vt:lpstr>
      <vt:lpstr>Comparison  </vt:lpstr>
      <vt:lpstr>Comparison </vt:lpstr>
      <vt:lpstr>Conclusion</vt:lpstr>
      <vt:lpstr>Questions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Shengyul Mutafcheva (2324059)</dc:creator>
  <cp:lastModifiedBy>Shengyul Mutafcheva (2324059)</cp:lastModifiedBy>
  <cp:revision>37</cp:revision>
  <dcterms:created xsi:type="dcterms:W3CDTF">2024-06-24T08:58:30Z</dcterms:created>
  <dcterms:modified xsi:type="dcterms:W3CDTF">2024-07-07T11:14:18Z</dcterms:modified>
</cp:coreProperties>
</file>