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9" r:id="rId23"/>
    <p:sldId id="277" r:id="rId24"/>
    <p:sldId id="278"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12192000" cy="6858000"/>
  <p:notesSz cx="6858000" cy="9144000"/>
  <p:embeddedFontLst>
    <p:embeddedFont>
      <p:font typeface="Bembo" panose="02020502050201020203" pitchFamily="18" charset="0"/>
      <p:regular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F724BD-D350-470E-9422-425FCCD384E4}" v="1" dt="2022-03-19T14:07:33.4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1" autoAdjust="0"/>
    <p:restoredTop sz="94660"/>
  </p:normalViewPr>
  <p:slideViewPr>
    <p:cSldViewPr snapToGrid="0">
      <p:cViewPr varScale="1">
        <p:scale>
          <a:sx n="54" d="100"/>
          <a:sy n="54" d="100"/>
        </p:scale>
        <p:origin x="66" y="6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44EAF4-A5D5-4759-8320-FE209AB60B53}"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34D2E740-C068-44E6-B66D-0749BB04B003}">
      <dgm:prSet/>
      <dgm:spPr/>
      <dgm:t>
        <a:bodyPr/>
        <a:lstStyle/>
        <a:p>
          <a:r>
            <a:rPr lang="en-GB"/>
            <a:t>Situational Awareness</a:t>
          </a:r>
          <a:endParaRPr lang="en-US"/>
        </a:p>
      </dgm:t>
    </dgm:pt>
    <dgm:pt modelId="{411CC345-6D91-4A02-AC03-2CFC98A1E3BC}" type="parTrans" cxnId="{D08D0084-0053-462C-8778-15C28EA1D990}">
      <dgm:prSet/>
      <dgm:spPr/>
      <dgm:t>
        <a:bodyPr/>
        <a:lstStyle/>
        <a:p>
          <a:endParaRPr lang="en-US"/>
        </a:p>
      </dgm:t>
    </dgm:pt>
    <dgm:pt modelId="{F62DAB7F-6214-4939-96AA-7ADB852534E8}" type="sibTrans" cxnId="{D08D0084-0053-462C-8778-15C28EA1D990}">
      <dgm:prSet/>
      <dgm:spPr/>
      <dgm:t>
        <a:bodyPr/>
        <a:lstStyle/>
        <a:p>
          <a:endParaRPr lang="en-US"/>
        </a:p>
      </dgm:t>
    </dgm:pt>
    <dgm:pt modelId="{EACD0217-F7A9-4932-BCE3-D6BC460BEB79}">
      <dgm:prSet/>
      <dgm:spPr/>
      <dgm:t>
        <a:bodyPr/>
        <a:lstStyle/>
        <a:p>
          <a:r>
            <a:rPr lang="en-GB"/>
            <a:t>Crime Reduction</a:t>
          </a:r>
          <a:endParaRPr lang="en-US"/>
        </a:p>
      </dgm:t>
    </dgm:pt>
    <dgm:pt modelId="{A414BDB5-3666-4DFE-9E30-DE6F10E2BCF9}" type="parTrans" cxnId="{F9363DC4-7809-4FB0-BBE5-5BB6EAB50EE0}">
      <dgm:prSet/>
      <dgm:spPr/>
      <dgm:t>
        <a:bodyPr/>
        <a:lstStyle/>
        <a:p>
          <a:endParaRPr lang="en-US"/>
        </a:p>
      </dgm:t>
    </dgm:pt>
    <dgm:pt modelId="{BF19FF56-6580-4EF5-B2E4-0C89FC21C136}" type="sibTrans" cxnId="{F9363DC4-7809-4FB0-BBE5-5BB6EAB50EE0}">
      <dgm:prSet/>
      <dgm:spPr/>
      <dgm:t>
        <a:bodyPr/>
        <a:lstStyle/>
        <a:p>
          <a:endParaRPr lang="en-US"/>
        </a:p>
      </dgm:t>
    </dgm:pt>
    <dgm:pt modelId="{F4FBE751-55BD-4B88-8E54-0BE56A55D6F7}" type="pres">
      <dgm:prSet presAssocID="{3944EAF4-A5D5-4759-8320-FE209AB60B53}" presName="hierChild1" presStyleCnt="0">
        <dgm:presLayoutVars>
          <dgm:chPref val="1"/>
          <dgm:dir/>
          <dgm:animOne val="branch"/>
          <dgm:animLvl val="lvl"/>
          <dgm:resizeHandles/>
        </dgm:presLayoutVars>
      </dgm:prSet>
      <dgm:spPr/>
    </dgm:pt>
    <dgm:pt modelId="{9957C1FA-D603-466D-8F6E-7681F1B8029D}" type="pres">
      <dgm:prSet presAssocID="{34D2E740-C068-44E6-B66D-0749BB04B003}" presName="hierRoot1" presStyleCnt="0"/>
      <dgm:spPr/>
    </dgm:pt>
    <dgm:pt modelId="{84398158-2852-4CB8-B493-87E62FDF75D4}" type="pres">
      <dgm:prSet presAssocID="{34D2E740-C068-44E6-B66D-0749BB04B003}" presName="composite" presStyleCnt="0"/>
      <dgm:spPr/>
    </dgm:pt>
    <dgm:pt modelId="{C501E0F5-8A1D-479F-A140-748030A061EB}" type="pres">
      <dgm:prSet presAssocID="{34D2E740-C068-44E6-B66D-0749BB04B003}" presName="background" presStyleLbl="node0" presStyleIdx="0" presStyleCnt="2"/>
      <dgm:spPr/>
    </dgm:pt>
    <dgm:pt modelId="{38B66CF7-6C69-41FB-BC16-22663A18609A}" type="pres">
      <dgm:prSet presAssocID="{34D2E740-C068-44E6-B66D-0749BB04B003}" presName="text" presStyleLbl="fgAcc0" presStyleIdx="0" presStyleCnt="2">
        <dgm:presLayoutVars>
          <dgm:chPref val="3"/>
        </dgm:presLayoutVars>
      </dgm:prSet>
      <dgm:spPr/>
    </dgm:pt>
    <dgm:pt modelId="{B36A7660-B942-4AEF-8E68-732BB40A9E12}" type="pres">
      <dgm:prSet presAssocID="{34D2E740-C068-44E6-B66D-0749BB04B003}" presName="hierChild2" presStyleCnt="0"/>
      <dgm:spPr/>
    </dgm:pt>
    <dgm:pt modelId="{56DC394D-A341-41A2-8A8A-ECE594C34160}" type="pres">
      <dgm:prSet presAssocID="{EACD0217-F7A9-4932-BCE3-D6BC460BEB79}" presName="hierRoot1" presStyleCnt="0"/>
      <dgm:spPr/>
    </dgm:pt>
    <dgm:pt modelId="{FB134EB9-CC79-485B-9D2B-B7E160808D21}" type="pres">
      <dgm:prSet presAssocID="{EACD0217-F7A9-4932-BCE3-D6BC460BEB79}" presName="composite" presStyleCnt="0"/>
      <dgm:spPr/>
    </dgm:pt>
    <dgm:pt modelId="{BA969639-C7D5-4488-B81B-661D4004E420}" type="pres">
      <dgm:prSet presAssocID="{EACD0217-F7A9-4932-BCE3-D6BC460BEB79}" presName="background" presStyleLbl="node0" presStyleIdx="1" presStyleCnt="2"/>
      <dgm:spPr/>
    </dgm:pt>
    <dgm:pt modelId="{A4A6428C-A23F-4391-9746-AC7CFFDA3204}" type="pres">
      <dgm:prSet presAssocID="{EACD0217-F7A9-4932-BCE3-D6BC460BEB79}" presName="text" presStyleLbl="fgAcc0" presStyleIdx="1" presStyleCnt="2">
        <dgm:presLayoutVars>
          <dgm:chPref val="3"/>
        </dgm:presLayoutVars>
      </dgm:prSet>
      <dgm:spPr/>
    </dgm:pt>
    <dgm:pt modelId="{94FD7C70-09A3-4B94-AE9E-ECCEFBA56F4F}" type="pres">
      <dgm:prSet presAssocID="{EACD0217-F7A9-4932-BCE3-D6BC460BEB79}" presName="hierChild2" presStyleCnt="0"/>
      <dgm:spPr/>
    </dgm:pt>
  </dgm:ptLst>
  <dgm:cxnLst>
    <dgm:cxn modelId="{AE62BD11-13A4-45E8-B87B-3D4130FCA52B}" type="presOf" srcId="{34D2E740-C068-44E6-B66D-0749BB04B003}" destId="{38B66CF7-6C69-41FB-BC16-22663A18609A}" srcOrd="0" destOrd="0" presId="urn:microsoft.com/office/officeart/2005/8/layout/hierarchy1"/>
    <dgm:cxn modelId="{2AB7D57F-AE64-4268-8DC5-095AA5EF8FC6}" type="presOf" srcId="{3944EAF4-A5D5-4759-8320-FE209AB60B53}" destId="{F4FBE751-55BD-4B88-8E54-0BE56A55D6F7}" srcOrd="0" destOrd="0" presId="urn:microsoft.com/office/officeart/2005/8/layout/hierarchy1"/>
    <dgm:cxn modelId="{D08D0084-0053-462C-8778-15C28EA1D990}" srcId="{3944EAF4-A5D5-4759-8320-FE209AB60B53}" destId="{34D2E740-C068-44E6-B66D-0749BB04B003}" srcOrd="0" destOrd="0" parTransId="{411CC345-6D91-4A02-AC03-2CFC98A1E3BC}" sibTransId="{F62DAB7F-6214-4939-96AA-7ADB852534E8}"/>
    <dgm:cxn modelId="{F9363DC4-7809-4FB0-BBE5-5BB6EAB50EE0}" srcId="{3944EAF4-A5D5-4759-8320-FE209AB60B53}" destId="{EACD0217-F7A9-4932-BCE3-D6BC460BEB79}" srcOrd="1" destOrd="0" parTransId="{A414BDB5-3666-4DFE-9E30-DE6F10E2BCF9}" sibTransId="{BF19FF56-6580-4EF5-B2E4-0C89FC21C136}"/>
    <dgm:cxn modelId="{95FAB6DF-895F-4E59-A0F4-BA2D6C04D30F}" type="presOf" srcId="{EACD0217-F7A9-4932-BCE3-D6BC460BEB79}" destId="{A4A6428C-A23F-4391-9746-AC7CFFDA3204}" srcOrd="0" destOrd="0" presId="urn:microsoft.com/office/officeart/2005/8/layout/hierarchy1"/>
    <dgm:cxn modelId="{0AF4EDA0-594F-49ED-ADDF-EFC1B5EF7DCC}" type="presParOf" srcId="{F4FBE751-55BD-4B88-8E54-0BE56A55D6F7}" destId="{9957C1FA-D603-466D-8F6E-7681F1B8029D}" srcOrd="0" destOrd="0" presId="urn:microsoft.com/office/officeart/2005/8/layout/hierarchy1"/>
    <dgm:cxn modelId="{058EA650-6CD2-484B-89C6-2BEE01793957}" type="presParOf" srcId="{9957C1FA-D603-466D-8F6E-7681F1B8029D}" destId="{84398158-2852-4CB8-B493-87E62FDF75D4}" srcOrd="0" destOrd="0" presId="urn:microsoft.com/office/officeart/2005/8/layout/hierarchy1"/>
    <dgm:cxn modelId="{78D4977C-F6FF-4A0A-8F09-967C18C6A4AF}" type="presParOf" srcId="{84398158-2852-4CB8-B493-87E62FDF75D4}" destId="{C501E0F5-8A1D-479F-A140-748030A061EB}" srcOrd="0" destOrd="0" presId="urn:microsoft.com/office/officeart/2005/8/layout/hierarchy1"/>
    <dgm:cxn modelId="{ABCC3A08-0F44-4F0F-9B7B-C6DAF407972F}" type="presParOf" srcId="{84398158-2852-4CB8-B493-87E62FDF75D4}" destId="{38B66CF7-6C69-41FB-BC16-22663A18609A}" srcOrd="1" destOrd="0" presId="urn:microsoft.com/office/officeart/2005/8/layout/hierarchy1"/>
    <dgm:cxn modelId="{D742CF02-AFDB-4953-AD02-ED417A582A14}" type="presParOf" srcId="{9957C1FA-D603-466D-8F6E-7681F1B8029D}" destId="{B36A7660-B942-4AEF-8E68-732BB40A9E12}" srcOrd="1" destOrd="0" presId="urn:microsoft.com/office/officeart/2005/8/layout/hierarchy1"/>
    <dgm:cxn modelId="{8B4298AF-DC2A-4BF8-936F-7294AB5F0A62}" type="presParOf" srcId="{F4FBE751-55BD-4B88-8E54-0BE56A55D6F7}" destId="{56DC394D-A341-41A2-8A8A-ECE594C34160}" srcOrd="1" destOrd="0" presId="urn:microsoft.com/office/officeart/2005/8/layout/hierarchy1"/>
    <dgm:cxn modelId="{49F5AE8C-D667-4164-B26D-7C2B4F09021F}" type="presParOf" srcId="{56DC394D-A341-41A2-8A8A-ECE594C34160}" destId="{FB134EB9-CC79-485B-9D2B-B7E160808D21}" srcOrd="0" destOrd="0" presId="urn:microsoft.com/office/officeart/2005/8/layout/hierarchy1"/>
    <dgm:cxn modelId="{8DD0366E-5A3D-4F64-9B61-AEA996031D77}" type="presParOf" srcId="{FB134EB9-CC79-485B-9D2B-B7E160808D21}" destId="{BA969639-C7D5-4488-B81B-661D4004E420}" srcOrd="0" destOrd="0" presId="urn:microsoft.com/office/officeart/2005/8/layout/hierarchy1"/>
    <dgm:cxn modelId="{C0418C40-AC30-4214-BA19-B353E1D4CE7F}" type="presParOf" srcId="{FB134EB9-CC79-485B-9D2B-B7E160808D21}" destId="{A4A6428C-A23F-4391-9746-AC7CFFDA3204}" srcOrd="1" destOrd="0" presId="urn:microsoft.com/office/officeart/2005/8/layout/hierarchy1"/>
    <dgm:cxn modelId="{5429D0CC-471A-4A42-8A33-E10EF47962F7}" type="presParOf" srcId="{56DC394D-A341-41A2-8A8A-ECE594C34160}" destId="{94FD7C70-09A3-4B94-AE9E-ECCEFBA56F4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FF90D8-04FE-4DFF-A1C9-5CBF1B9891E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1C45186-A2F4-48AE-B797-DE18C0463509}">
      <dgm:prSet/>
      <dgm:spPr/>
      <dgm:t>
        <a:bodyPr/>
        <a:lstStyle/>
        <a:p>
          <a:r>
            <a:rPr lang="en-US"/>
            <a:t>First step to tactical crime analysis is collecting necessary data</a:t>
          </a:r>
        </a:p>
      </dgm:t>
    </dgm:pt>
    <dgm:pt modelId="{C2EB4A85-8142-4A5B-923D-6EE8FB8C197E}" type="parTrans" cxnId="{6DB39997-C968-4E9B-A323-7373E3C2A829}">
      <dgm:prSet/>
      <dgm:spPr/>
      <dgm:t>
        <a:bodyPr/>
        <a:lstStyle/>
        <a:p>
          <a:endParaRPr lang="en-US"/>
        </a:p>
      </dgm:t>
    </dgm:pt>
    <dgm:pt modelId="{9FF0F606-544F-4D27-A867-D95684F8E946}" type="sibTrans" cxnId="{6DB39997-C968-4E9B-A323-7373E3C2A829}">
      <dgm:prSet/>
      <dgm:spPr/>
      <dgm:t>
        <a:bodyPr/>
        <a:lstStyle/>
        <a:p>
          <a:endParaRPr lang="en-US"/>
        </a:p>
      </dgm:t>
    </dgm:pt>
    <dgm:pt modelId="{9422C668-594E-440B-8B5D-38FDE63A25E7}">
      <dgm:prSet/>
      <dgm:spPr/>
      <dgm:t>
        <a:bodyPr/>
        <a:lstStyle/>
        <a:p>
          <a:r>
            <a:rPr lang="en-US"/>
            <a:t>To identify patterns, need information on how, when, and where crimes have occurred</a:t>
          </a:r>
        </a:p>
      </dgm:t>
    </dgm:pt>
    <dgm:pt modelId="{FFBA759C-A4DA-4AC0-A6A2-8BA589DF3284}" type="parTrans" cxnId="{54DFA267-CED4-4FF3-9DF1-06A88101E0F1}">
      <dgm:prSet/>
      <dgm:spPr/>
      <dgm:t>
        <a:bodyPr/>
        <a:lstStyle/>
        <a:p>
          <a:endParaRPr lang="en-US"/>
        </a:p>
      </dgm:t>
    </dgm:pt>
    <dgm:pt modelId="{85B044B0-4A1D-49C3-983A-79F42E4B5F67}" type="sibTrans" cxnId="{54DFA267-CED4-4FF3-9DF1-06A88101E0F1}">
      <dgm:prSet/>
      <dgm:spPr/>
      <dgm:t>
        <a:bodyPr/>
        <a:lstStyle/>
        <a:p>
          <a:endParaRPr lang="en-US"/>
        </a:p>
      </dgm:t>
    </dgm:pt>
    <dgm:pt modelId="{42E8C444-6B35-4BA7-8FC1-29E6E4F2F574}">
      <dgm:prSet/>
      <dgm:spPr/>
      <dgm:t>
        <a:bodyPr/>
        <a:lstStyle/>
        <a:p>
          <a:r>
            <a:rPr lang="en-US"/>
            <a:t>Information pulled from both quantitative and qualitative information within police reports </a:t>
          </a:r>
        </a:p>
      </dgm:t>
    </dgm:pt>
    <dgm:pt modelId="{19B45718-E939-4224-BE01-ED585949CFE6}" type="parTrans" cxnId="{F96D5D78-0A9D-41C6-9754-9C55269E9CC8}">
      <dgm:prSet/>
      <dgm:spPr/>
      <dgm:t>
        <a:bodyPr/>
        <a:lstStyle/>
        <a:p>
          <a:endParaRPr lang="en-US"/>
        </a:p>
      </dgm:t>
    </dgm:pt>
    <dgm:pt modelId="{7F545B65-190F-4B01-8F0A-5EC3149B0F44}" type="sibTrans" cxnId="{F96D5D78-0A9D-41C6-9754-9C55269E9CC8}">
      <dgm:prSet/>
      <dgm:spPr/>
      <dgm:t>
        <a:bodyPr/>
        <a:lstStyle/>
        <a:p>
          <a:endParaRPr lang="en-US"/>
        </a:p>
      </dgm:t>
    </dgm:pt>
    <dgm:pt modelId="{5E027AB4-8CE9-4A4F-9111-11459B34714F}" type="pres">
      <dgm:prSet presAssocID="{D2FF90D8-04FE-4DFF-A1C9-5CBF1B9891EA}" presName="linear" presStyleCnt="0">
        <dgm:presLayoutVars>
          <dgm:animLvl val="lvl"/>
          <dgm:resizeHandles val="exact"/>
        </dgm:presLayoutVars>
      </dgm:prSet>
      <dgm:spPr/>
    </dgm:pt>
    <dgm:pt modelId="{8F7276EE-DFAF-4623-870E-5CD902360028}" type="pres">
      <dgm:prSet presAssocID="{11C45186-A2F4-48AE-B797-DE18C0463509}" presName="parentText" presStyleLbl="node1" presStyleIdx="0" presStyleCnt="3">
        <dgm:presLayoutVars>
          <dgm:chMax val="0"/>
          <dgm:bulletEnabled val="1"/>
        </dgm:presLayoutVars>
      </dgm:prSet>
      <dgm:spPr/>
    </dgm:pt>
    <dgm:pt modelId="{23CCAAC6-B0E3-4868-8DA1-4257E25B77BD}" type="pres">
      <dgm:prSet presAssocID="{9FF0F606-544F-4D27-A867-D95684F8E946}" presName="spacer" presStyleCnt="0"/>
      <dgm:spPr/>
    </dgm:pt>
    <dgm:pt modelId="{0A176364-9DAC-4544-B816-01563E0CFF95}" type="pres">
      <dgm:prSet presAssocID="{9422C668-594E-440B-8B5D-38FDE63A25E7}" presName="parentText" presStyleLbl="node1" presStyleIdx="1" presStyleCnt="3">
        <dgm:presLayoutVars>
          <dgm:chMax val="0"/>
          <dgm:bulletEnabled val="1"/>
        </dgm:presLayoutVars>
      </dgm:prSet>
      <dgm:spPr/>
    </dgm:pt>
    <dgm:pt modelId="{07796870-1D36-4DCB-8663-ECAA46C9760A}" type="pres">
      <dgm:prSet presAssocID="{85B044B0-4A1D-49C3-983A-79F42E4B5F67}" presName="spacer" presStyleCnt="0"/>
      <dgm:spPr/>
    </dgm:pt>
    <dgm:pt modelId="{D98ECBEE-6371-4565-9D38-A9EDCA02BDBE}" type="pres">
      <dgm:prSet presAssocID="{42E8C444-6B35-4BA7-8FC1-29E6E4F2F574}" presName="parentText" presStyleLbl="node1" presStyleIdx="2" presStyleCnt="3">
        <dgm:presLayoutVars>
          <dgm:chMax val="0"/>
          <dgm:bulletEnabled val="1"/>
        </dgm:presLayoutVars>
      </dgm:prSet>
      <dgm:spPr/>
    </dgm:pt>
  </dgm:ptLst>
  <dgm:cxnLst>
    <dgm:cxn modelId="{A785B61C-E3D7-4A2F-801D-8380E0416F9D}" type="presOf" srcId="{D2FF90D8-04FE-4DFF-A1C9-5CBF1B9891EA}" destId="{5E027AB4-8CE9-4A4F-9111-11459B34714F}" srcOrd="0" destOrd="0" presId="urn:microsoft.com/office/officeart/2005/8/layout/vList2"/>
    <dgm:cxn modelId="{7326BF30-E20E-48D8-A568-E3E5D8E91035}" type="presOf" srcId="{42E8C444-6B35-4BA7-8FC1-29E6E4F2F574}" destId="{D98ECBEE-6371-4565-9D38-A9EDCA02BDBE}" srcOrd="0" destOrd="0" presId="urn:microsoft.com/office/officeart/2005/8/layout/vList2"/>
    <dgm:cxn modelId="{54DFA267-CED4-4FF3-9DF1-06A88101E0F1}" srcId="{D2FF90D8-04FE-4DFF-A1C9-5CBF1B9891EA}" destId="{9422C668-594E-440B-8B5D-38FDE63A25E7}" srcOrd="1" destOrd="0" parTransId="{FFBA759C-A4DA-4AC0-A6A2-8BA589DF3284}" sibTransId="{85B044B0-4A1D-49C3-983A-79F42E4B5F67}"/>
    <dgm:cxn modelId="{846A1D53-C83E-4C4B-A846-E91F59950E6B}" type="presOf" srcId="{11C45186-A2F4-48AE-B797-DE18C0463509}" destId="{8F7276EE-DFAF-4623-870E-5CD902360028}" srcOrd="0" destOrd="0" presId="urn:microsoft.com/office/officeart/2005/8/layout/vList2"/>
    <dgm:cxn modelId="{F96D5D78-0A9D-41C6-9754-9C55269E9CC8}" srcId="{D2FF90D8-04FE-4DFF-A1C9-5CBF1B9891EA}" destId="{42E8C444-6B35-4BA7-8FC1-29E6E4F2F574}" srcOrd="2" destOrd="0" parTransId="{19B45718-E939-4224-BE01-ED585949CFE6}" sibTransId="{7F545B65-190F-4B01-8F0A-5EC3149B0F44}"/>
    <dgm:cxn modelId="{6DB39997-C968-4E9B-A323-7373E3C2A829}" srcId="{D2FF90D8-04FE-4DFF-A1C9-5CBF1B9891EA}" destId="{11C45186-A2F4-48AE-B797-DE18C0463509}" srcOrd="0" destOrd="0" parTransId="{C2EB4A85-8142-4A5B-923D-6EE8FB8C197E}" sibTransId="{9FF0F606-544F-4D27-A867-D95684F8E946}"/>
    <dgm:cxn modelId="{D1EE3CF4-4955-46A4-B5BE-62B2030AA8F3}" type="presOf" srcId="{9422C668-594E-440B-8B5D-38FDE63A25E7}" destId="{0A176364-9DAC-4544-B816-01563E0CFF95}" srcOrd="0" destOrd="0" presId="urn:microsoft.com/office/officeart/2005/8/layout/vList2"/>
    <dgm:cxn modelId="{E66769D3-8C8C-48E5-94D7-BF66CC1CA2EC}" type="presParOf" srcId="{5E027AB4-8CE9-4A4F-9111-11459B34714F}" destId="{8F7276EE-DFAF-4623-870E-5CD902360028}" srcOrd="0" destOrd="0" presId="urn:microsoft.com/office/officeart/2005/8/layout/vList2"/>
    <dgm:cxn modelId="{017CB0AF-BB83-49BB-B665-C915E8A08679}" type="presParOf" srcId="{5E027AB4-8CE9-4A4F-9111-11459B34714F}" destId="{23CCAAC6-B0E3-4868-8DA1-4257E25B77BD}" srcOrd="1" destOrd="0" presId="urn:microsoft.com/office/officeart/2005/8/layout/vList2"/>
    <dgm:cxn modelId="{8A00BCD7-3E79-4961-A38A-AA881E6705FA}" type="presParOf" srcId="{5E027AB4-8CE9-4A4F-9111-11459B34714F}" destId="{0A176364-9DAC-4544-B816-01563E0CFF95}" srcOrd="2" destOrd="0" presId="urn:microsoft.com/office/officeart/2005/8/layout/vList2"/>
    <dgm:cxn modelId="{24D50C78-9E33-48D2-8025-CBF290B6A7AC}" type="presParOf" srcId="{5E027AB4-8CE9-4A4F-9111-11459B34714F}" destId="{07796870-1D36-4DCB-8663-ECAA46C9760A}" srcOrd="3" destOrd="0" presId="urn:microsoft.com/office/officeart/2005/8/layout/vList2"/>
    <dgm:cxn modelId="{596A5C75-BB77-4696-A9D7-C2322A180BC8}" type="presParOf" srcId="{5E027AB4-8CE9-4A4F-9111-11459B34714F}" destId="{D98ECBEE-6371-4565-9D38-A9EDCA02BDB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9D6226-EEDA-4CAB-A7A2-104E59472BC2}"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B8E7C7B-B91B-48CB-938F-43F848BC426E}">
      <dgm:prSet/>
      <dgm:spPr/>
      <dgm:t>
        <a:bodyPr/>
        <a:lstStyle/>
        <a:p>
          <a:r>
            <a:rPr lang="en-US"/>
            <a:t>Tactical crime analysis seeks to identify patterns of crimes that are not easily linked together</a:t>
          </a:r>
        </a:p>
      </dgm:t>
    </dgm:pt>
    <dgm:pt modelId="{CC33F59C-137C-4BAD-9006-D4F9EE864E99}" type="parTrans" cxnId="{F8B8C55F-CBBC-47DF-A72F-49FE1E2E0BEA}">
      <dgm:prSet/>
      <dgm:spPr/>
      <dgm:t>
        <a:bodyPr/>
        <a:lstStyle/>
        <a:p>
          <a:endParaRPr lang="en-US"/>
        </a:p>
      </dgm:t>
    </dgm:pt>
    <dgm:pt modelId="{92B5F9B8-93DA-4CFF-9C4A-74A78525D6B5}" type="sibTrans" cxnId="{F8B8C55F-CBBC-47DF-A72F-49FE1E2E0BEA}">
      <dgm:prSet/>
      <dgm:spPr/>
      <dgm:t>
        <a:bodyPr/>
        <a:lstStyle/>
        <a:p>
          <a:endParaRPr lang="en-US"/>
        </a:p>
      </dgm:t>
    </dgm:pt>
    <dgm:pt modelId="{18F30453-93F8-4A29-B82A-9358105FF107}">
      <dgm:prSet/>
      <dgm:spPr/>
      <dgm:t>
        <a:bodyPr/>
        <a:lstStyle/>
        <a:p>
          <a:r>
            <a:rPr lang="en-US"/>
            <a:t>Focuses on crimes in which the offender and the victim do not know one another</a:t>
          </a:r>
        </a:p>
      </dgm:t>
    </dgm:pt>
    <dgm:pt modelId="{2F2F3D3F-647E-4F44-BF2D-DB740443A51E}" type="parTrans" cxnId="{F7FF998D-555F-463D-9ED9-7E14F754BCF3}">
      <dgm:prSet/>
      <dgm:spPr/>
      <dgm:t>
        <a:bodyPr/>
        <a:lstStyle/>
        <a:p>
          <a:endParaRPr lang="en-US"/>
        </a:p>
      </dgm:t>
    </dgm:pt>
    <dgm:pt modelId="{D2F5819B-9CC5-4745-8B8A-5B3834AA6390}" type="sibTrans" cxnId="{F7FF998D-555F-463D-9ED9-7E14F754BCF3}">
      <dgm:prSet/>
      <dgm:spPr/>
      <dgm:t>
        <a:bodyPr/>
        <a:lstStyle/>
        <a:p>
          <a:endParaRPr lang="en-US"/>
        </a:p>
      </dgm:t>
    </dgm:pt>
    <dgm:pt modelId="{2B668383-CD84-435E-ABE2-0C2F4DACB506}" type="pres">
      <dgm:prSet presAssocID="{329D6226-EEDA-4CAB-A7A2-104E59472BC2}" presName="vert0" presStyleCnt="0">
        <dgm:presLayoutVars>
          <dgm:dir/>
          <dgm:animOne val="branch"/>
          <dgm:animLvl val="lvl"/>
        </dgm:presLayoutVars>
      </dgm:prSet>
      <dgm:spPr/>
    </dgm:pt>
    <dgm:pt modelId="{C69856E7-4C61-4C1D-ACD5-C4D947291621}" type="pres">
      <dgm:prSet presAssocID="{2B8E7C7B-B91B-48CB-938F-43F848BC426E}" presName="thickLine" presStyleLbl="alignNode1" presStyleIdx="0" presStyleCnt="2"/>
      <dgm:spPr/>
    </dgm:pt>
    <dgm:pt modelId="{6900BC25-90C1-4C6B-9647-C9A4AD86B663}" type="pres">
      <dgm:prSet presAssocID="{2B8E7C7B-B91B-48CB-938F-43F848BC426E}" presName="horz1" presStyleCnt="0"/>
      <dgm:spPr/>
    </dgm:pt>
    <dgm:pt modelId="{48CC7BCF-9024-4E28-BD34-FA1C0867A124}" type="pres">
      <dgm:prSet presAssocID="{2B8E7C7B-B91B-48CB-938F-43F848BC426E}" presName="tx1" presStyleLbl="revTx" presStyleIdx="0" presStyleCnt="2"/>
      <dgm:spPr/>
    </dgm:pt>
    <dgm:pt modelId="{5789D3BD-55FB-49E3-95F1-9695FBC3CAFD}" type="pres">
      <dgm:prSet presAssocID="{2B8E7C7B-B91B-48CB-938F-43F848BC426E}" presName="vert1" presStyleCnt="0"/>
      <dgm:spPr/>
    </dgm:pt>
    <dgm:pt modelId="{0CC78203-6B48-4827-A6CB-1573A733E443}" type="pres">
      <dgm:prSet presAssocID="{18F30453-93F8-4A29-B82A-9358105FF107}" presName="thickLine" presStyleLbl="alignNode1" presStyleIdx="1" presStyleCnt="2"/>
      <dgm:spPr/>
    </dgm:pt>
    <dgm:pt modelId="{B0EF1E37-B450-4CBB-ACDF-E8A6A81D3C81}" type="pres">
      <dgm:prSet presAssocID="{18F30453-93F8-4A29-B82A-9358105FF107}" presName="horz1" presStyleCnt="0"/>
      <dgm:spPr/>
    </dgm:pt>
    <dgm:pt modelId="{91DA4D73-BDFF-4205-9168-CC408E60F603}" type="pres">
      <dgm:prSet presAssocID="{18F30453-93F8-4A29-B82A-9358105FF107}" presName="tx1" presStyleLbl="revTx" presStyleIdx="1" presStyleCnt="2"/>
      <dgm:spPr/>
    </dgm:pt>
    <dgm:pt modelId="{1FF8330A-B0CF-4500-A3E4-6B9F5059A2F5}" type="pres">
      <dgm:prSet presAssocID="{18F30453-93F8-4A29-B82A-9358105FF107}" presName="vert1" presStyleCnt="0"/>
      <dgm:spPr/>
    </dgm:pt>
  </dgm:ptLst>
  <dgm:cxnLst>
    <dgm:cxn modelId="{F8B8C55F-CBBC-47DF-A72F-49FE1E2E0BEA}" srcId="{329D6226-EEDA-4CAB-A7A2-104E59472BC2}" destId="{2B8E7C7B-B91B-48CB-938F-43F848BC426E}" srcOrd="0" destOrd="0" parTransId="{CC33F59C-137C-4BAD-9006-D4F9EE864E99}" sibTransId="{92B5F9B8-93DA-4CFF-9C4A-74A78525D6B5}"/>
    <dgm:cxn modelId="{42C5BD82-A598-41EE-83A0-2CA9AC7D2BF0}" type="presOf" srcId="{18F30453-93F8-4A29-B82A-9358105FF107}" destId="{91DA4D73-BDFF-4205-9168-CC408E60F603}" srcOrd="0" destOrd="0" presId="urn:microsoft.com/office/officeart/2008/layout/LinedList"/>
    <dgm:cxn modelId="{F7FF998D-555F-463D-9ED9-7E14F754BCF3}" srcId="{329D6226-EEDA-4CAB-A7A2-104E59472BC2}" destId="{18F30453-93F8-4A29-B82A-9358105FF107}" srcOrd="1" destOrd="0" parTransId="{2F2F3D3F-647E-4F44-BF2D-DB740443A51E}" sibTransId="{D2F5819B-9CC5-4745-8B8A-5B3834AA6390}"/>
    <dgm:cxn modelId="{5235DCD9-E3A7-44AD-86C0-A74D4F3AF8F2}" type="presOf" srcId="{2B8E7C7B-B91B-48CB-938F-43F848BC426E}" destId="{48CC7BCF-9024-4E28-BD34-FA1C0867A124}" srcOrd="0" destOrd="0" presId="urn:microsoft.com/office/officeart/2008/layout/LinedList"/>
    <dgm:cxn modelId="{A1C7C5EA-753A-45C0-A3C0-13DF9EE2BCF6}" type="presOf" srcId="{329D6226-EEDA-4CAB-A7A2-104E59472BC2}" destId="{2B668383-CD84-435E-ABE2-0C2F4DACB506}" srcOrd="0" destOrd="0" presId="urn:microsoft.com/office/officeart/2008/layout/LinedList"/>
    <dgm:cxn modelId="{F92D449F-C72F-4581-B3CF-0A291C68BE3F}" type="presParOf" srcId="{2B668383-CD84-435E-ABE2-0C2F4DACB506}" destId="{C69856E7-4C61-4C1D-ACD5-C4D947291621}" srcOrd="0" destOrd="0" presId="urn:microsoft.com/office/officeart/2008/layout/LinedList"/>
    <dgm:cxn modelId="{D8B9D17E-FD11-47DC-9314-B34B0C65C1B4}" type="presParOf" srcId="{2B668383-CD84-435E-ABE2-0C2F4DACB506}" destId="{6900BC25-90C1-4C6B-9647-C9A4AD86B663}" srcOrd="1" destOrd="0" presId="urn:microsoft.com/office/officeart/2008/layout/LinedList"/>
    <dgm:cxn modelId="{BB623890-B265-49EF-ADDC-A9FCC9F82EA6}" type="presParOf" srcId="{6900BC25-90C1-4C6B-9647-C9A4AD86B663}" destId="{48CC7BCF-9024-4E28-BD34-FA1C0867A124}" srcOrd="0" destOrd="0" presId="urn:microsoft.com/office/officeart/2008/layout/LinedList"/>
    <dgm:cxn modelId="{F6934B22-52FD-4C4E-98E5-A325B25B3E04}" type="presParOf" srcId="{6900BC25-90C1-4C6B-9647-C9A4AD86B663}" destId="{5789D3BD-55FB-49E3-95F1-9695FBC3CAFD}" srcOrd="1" destOrd="0" presId="urn:microsoft.com/office/officeart/2008/layout/LinedList"/>
    <dgm:cxn modelId="{E2A28AFD-C88C-4CDA-ADC3-71C47F522641}" type="presParOf" srcId="{2B668383-CD84-435E-ABE2-0C2F4DACB506}" destId="{0CC78203-6B48-4827-A6CB-1573A733E443}" srcOrd="2" destOrd="0" presId="urn:microsoft.com/office/officeart/2008/layout/LinedList"/>
    <dgm:cxn modelId="{9A1F4555-AE2C-4008-AA73-B2D1FFEF23E5}" type="presParOf" srcId="{2B668383-CD84-435E-ABE2-0C2F4DACB506}" destId="{B0EF1E37-B450-4CBB-ACDF-E8A6A81D3C81}" srcOrd="3" destOrd="0" presId="urn:microsoft.com/office/officeart/2008/layout/LinedList"/>
    <dgm:cxn modelId="{EE10991D-1C5E-4F65-A238-7E83656C0451}" type="presParOf" srcId="{B0EF1E37-B450-4CBB-ACDF-E8A6A81D3C81}" destId="{91DA4D73-BDFF-4205-9168-CC408E60F603}" srcOrd="0" destOrd="0" presId="urn:microsoft.com/office/officeart/2008/layout/LinedList"/>
    <dgm:cxn modelId="{514141E3-C91B-49CB-B524-2641DA6222D5}" type="presParOf" srcId="{B0EF1E37-B450-4CBB-ACDF-E8A6A81D3C81}" destId="{1FF8330A-B0CF-4500-A3E4-6B9F5059A2F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FC5AF2E-42BF-4A2D-B3FD-67C27AC32B72}"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en-US"/>
        </a:p>
      </dgm:t>
    </dgm:pt>
    <dgm:pt modelId="{44F1DE66-242A-439B-BB17-7B8F4F18B048}">
      <dgm:prSet/>
      <dgm:spPr/>
      <dgm:t>
        <a:bodyPr/>
        <a:lstStyle/>
        <a:p>
          <a:r>
            <a:rPr lang="en-US"/>
            <a:t>”Method of Operation”</a:t>
          </a:r>
        </a:p>
      </dgm:t>
    </dgm:pt>
    <dgm:pt modelId="{4E4BCB8D-3902-4D47-9A61-96392C8E76E3}" type="parTrans" cxnId="{02C2EDB4-9933-4043-9FD5-2C64A9746744}">
      <dgm:prSet/>
      <dgm:spPr/>
      <dgm:t>
        <a:bodyPr/>
        <a:lstStyle/>
        <a:p>
          <a:endParaRPr lang="en-US"/>
        </a:p>
      </dgm:t>
    </dgm:pt>
    <dgm:pt modelId="{C8A049F5-7430-404E-91C1-7225EA7B2A8A}" type="sibTrans" cxnId="{02C2EDB4-9933-4043-9FD5-2C64A9746744}">
      <dgm:prSet/>
      <dgm:spPr/>
      <dgm:t>
        <a:bodyPr/>
        <a:lstStyle/>
        <a:p>
          <a:endParaRPr lang="en-US"/>
        </a:p>
      </dgm:t>
    </dgm:pt>
    <dgm:pt modelId="{D2A84C29-EBE6-4953-9CC1-568480F25DAD}">
      <dgm:prSet/>
      <dgm:spPr/>
      <dgm:t>
        <a:bodyPr/>
        <a:lstStyle/>
        <a:p>
          <a:r>
            <a:rPr lang="en-US"/>
            <a:t>The key elements of the crime incident itself</a:t>
          </a:r>
        </a:p>
      </dgm:t>
    </dgm:pt>
    <dgm:pt modelId="{390FDA10-ABD4-4EFA-8B2F-9B33BE522140}" type="parTrans" cxnId="{EE41494E-29A9-4180-B99A-D3126E582FF5}">
      <dgm:prSet/>
      <dgm:spPr/>
      <dgm:t>
        <a:bodyPr/>
        <a:lstStyle/>
        <a:p>
          <a:endParaRPr lang="en-US"/>
        </a:p>
      </dgm:t>
    </dgm:pt>
    <dgm:pt modelId="{68BF77AA-F87A-4642-8D95-1FADB24D5597}" type="sibTrans" cxnId="{EE41494E-29A9-4180-B99A-D3126E582FF5}">
      <dgm:prSet/>
      <dgm:spPr/>
      <dgm:t>
        <a:bodyPr/>
        <a:lstStyle/>
        <a:p>
          <a:endParaRPr lang="en-US"/>
        </a:p>
      </dgm:t>
    </dgm:pt>
    <dgm:pt modelId="{1B045877-B7EA-417B-97D9-E7544B51A019}">
      <dgm:prSet/>
      <dgm:spPr/>
      <dgm:t>
        <a:bodyPr/>
        <a:lstStyle/>
        <a:p>
          <a:r>
            <a:rPr lang="en-US"/>
            <a:t>May also include qualitative information about incidents</a:t>
          </a:r>
        </a:p>
      </dgm:t>
    </dgm:pt>
    <dgm:pt modelId="{9866C30A-D71F-44CD-93E0-C39D4ABB2B12}" type="parTrans" cxnId="{B3B73927-9229-4FD1-A1FF-9B159EB77718}">
      <dgm:prSet/>
      <dgm:spPr/>
      <dgm:t>
        <a:bodyPr/>
        <a:lstStyle/>
        <a:p>
          <a:endParaRPr lang="en-US"/>
        </a:p>
      </dgm:t>
    </dgm:pt>
    <dgm:pt modelId="{86B9ABA2-E875-4269-9F92-8F0AFFE07241}" type="sibTrans" cxnId="{B3B73927-9229-4FD1-A1FF-9B159EB77718}">
      <dgm:prSet/>
      <dgm:spPr/>
      <dgm:t>
        <a:bodyPr/>
        <a:lstStyle/>
        <a:p>
          <a:endParaRPr lang="en-US"/>
        </a:p>
      </dgm:t>
    </dgm:pt>
    <dgm:pt modelId="{35850F2D-6EA2-4305-9487-3A94503D7921}">
      <dgm:prSet/>
      <dgm:spPr/>
      <dgm:t>
        <a:bodyPr/>
        <a:lstStyle/>
        <a:p>
          <a:r>
            <a:rPr lang="en-US"/>
            <a:t>The habits and procedures adopted by offenders</a:t>
          </a:r>
        </a:p>
      </dgm:t>
    </dgm:pt>
    <dgm:pt modelId="{3A1A456F-64BA-4FBA-9946-889669E44652}" type="parTrans" cxnId="{F4365DDB-641B-4C08-BAF7-061EF12D66A1}">
      <dgm:prSet/>
      <dgm:spPr/>
      <dgm:t>
        <a:bodyPr/>
        <a:lstStyle/>
        <a:p>
          <a:endParaRPr lang="en-US"/>
        </a:p>
      </dgm:t>
    </dgm:pt>
    <dgm:pt modelId="{5501AC8D-0E5F-4C7E-AEEA-09A348A5E0EC}" type="sibTrans" cxnId="{F4365DDB-641B-4C08-BAF7-061EF12D66A1}">
      <dgm:prSet/>
      <dgm:spPr/>
      <dgm:t>
        <a:bodyPr/>
        <a:lstStyle/>
        <a:p>
          <a:endParaRPr lang="en-US"/>
        </a:p>
      </dgm:t>
    </dgm:pt>
    <dgm:pt modelId="{EC432152-AEA3-4794-9965-E4A0FFCD0484}" type="pres">
      <dgm:prSet presAssocID="{6FC5AF2E-42BF-4A2D-B3FD-67C27AC32B72}" presName="matrix" presStyleCnt="0">
        <dgm:presLayoutVars>
          <dgm:chMax val="1"/>
          <dgm:dir/>
          <dgm:resizeHandles val="exact"/>
        </dgm:presLayoutVars>
      </dgm:prSet>
      <dgm:spPr/>
    </dgm:pt>
    <dgm:pt modelId="{7F7A50A2-2DA6-48CA-A6C0-2919ADFF18E4}" type="pres">
      <dgm:prSet presAssocID="{6FC5AF2E-42BF-4A2D-B3FD-67C27AC32B72}" presName="diamond" presStyleLbl="bgShp" presStyleIdx="0" presStyleCnt="1"/>
      <dgm:spPr/>
    </dgm:pt>
    <dgm:pt modelId="{0CFDA676-FB80-4112-9FE7-B3EDC48FDF25}" type="pres">
      <dgm:prSet presAssocID="{6FC5AF2E-42BF-4A2D-B3FD-67C27AC32B72}" presName="quad1" presStyleLbl="node1" presStyleIdx="0" presStyleCnt="4">
        <dgm:presLayoutVars>
          <dgm:chMax val="0"/>
          <dgm:chPref val="0"/>
          <dgm:bulletEnabled val="1"/>
        </dgm:presLayoutVars>
      </dgm:prSet>
      <dgm:spPr/>
    </dgm:pt>
    <dgm:pt modelId="{F1492F41-8C1C-4928-88DB-C5C5DC77DA0D}" type="pres">
      <dgm:prSet presAssocID="{6FC5AF2E-42BF-4A2D-B3FD-67C27AC32B72}" presName="quad2" presStyleLbl="node1" presStyleIdx="1" presStyleCnt="4">
        <dgm:presLayoutVars>
          <dgm:chMax val="0"/>
          <dgm:chPref val="0"/>
          <dgm:bulletEnabled val="1"/>
        </dgm:presLayoutVars>
      </dgm:prSet>
      <dgm:spPr/>
    </dgm:pt>
    <dgm:pt modelId="{2938F048-CC90-41E6-89B0-CD33612101C3}" type="pres">
      <dgm:prSet presAssocID="{6FC5AF2E-42BF-4A2D-B3FD-67C27AC32B72}" presName="quad3" presStyleLbl="node1" presStyleIdx="2" presStyleCnt="4">
        <dgm:presLayoutVars>
          <dgm:chMax val="0"/>
          <dgm:chPref val="0"/>
          <dgm:bulletEnabled val="1"/>
        </dgm:presLayoutVars>
      </dgm:prSet>
      <dgm:spPr/>
    </dgm:pt>
    <dgm:pt modelId="{E1E0F20C-67EF-4E29-B603-260913383434}" type="pres">
      <dgm:prSet presAssocID="{6FC5AF2E-42BF-4A2D-B3FD-67C27AC32B72}" presName="quad4" presStyleLbl="node1" presStyleIdx="3" presStyleCnt="4">
        <dgm:presLayoutVars>
          <dgm:chMax val="0"/>
          <dgm:chPref val="0"/>
          <dgm:bulletEnabled val="1"/>
        </dgm:presLayoutVars>
      </dgm:prSet>
      <dgm:spPr/>
    </dgm:pt>
  </dgm:ptLst>
  <dgm:cxnLst>
    <dgm:cxn modelId="{BCFD2703-CA0B-472C-80E0-45EF16A3DE49}" type="presOf" srcId="{1B045877-B7EA-417B-97D9-E7544B51A019}" destId="{2938F048-CC90-41E6-89B0-CD33612101C3}" srcOrd="0" destOrd="0" presId="urn:microsoft.com/office/officeart/2005/8/layout/matrix3"/>
    <dgm:cxn modelId="{B3B73927-9229-4FD1-A1FF-9B159EB77718}" srcId="{6FC5AF2E-42BF-4A2D-B3FD-67C27AC32B72}" destId="{1B045877-B7EA-417B-97D9-E7544B51A019}" srcOrd="2" destOrd="0" parTransId="{9866C30A-D71F-44CD-93E0-C39D4ABB2B12}" sibTransId="{86B9ABA2-E875-4269-9F92-8F0AFFE07241}"/>
    <dgm:cxn modelId="{8D915E37-578C-4C5A-84F3-D5790B992871}" type="presOf" srcId="{35850F2D-6EA2-4305-9487-3A94503D7921}" destId="{E1E0F20C-67EF-4E29-B603-260913383434}" srcOrd="0" destOrd="0" presId="urn:microsoft.com/office/officeart/2005/8/layout/matrix3"/>
    <dgm:cxn modelId="{5A54686E-A9DC-46AB-8CCD-9719120F5751}" type="presOf" srcId="{44F1DE66-242A-439B-BB17-7B8F4F18B048}" destId="{0CFDA676-FB80-4112-9FE7-B3EDC48FDF25}" srcOrd="0" destOrd="0" presId="urn:microsoft.com/office/officeart/2005/8/layout/matrix3"/>
    <dgm:cxn modelId="{EE41494E-29A9-4180-B99A-D3126E582FF5}" srcId="{6FC5AF2E-42BF-4A2D-B3FD-67C27AC32B72}" destId="{D2A84C29-EBE6-4953-9CC1-568480F25DAD}" srcOrd="1" destOrd="0" parTransId="{390FDA10-ABD4-4EFA-8B2F-9B33BE522140}" sibTransId="{68BF77AA-F87A-4642-8D95-1FADB24D5597}"/>
    <dgm:cxn modelId="{02C2EDB4-9933-4043-9FD5-2C64A9746744}" srcId="{6FC5AF2E-42BF-4A2D-B3FD-67C27AC32B72}" destId="{44F1DE66-242A-439B-BB17-7B8F4F18B048}" srcOrd="0" destOrd="0" parTransId="{4E4BCB8D-3902-4D47-9A61-96392C8E76E3}" sibTransId="{C8A049F5-7430-404E-91C1-7225EA7B2A8A}"/>
    <dgm:cxn modelId="{275F4FCB-3A3A-4346-B1B0-D10D1C5C635F}" type="presOf" srcId="{6FC5AF2E-42BF-4A2D-B3FD-67C27AC32B72}" destId="{EC432152-AEA3-4794-9965-E4A0FFCD0484}" srcOrd="0" destOrd="0" presId="urn:microsoft.com/office/officeart/2005/8/layout/matrix3"/>
    <dgm:cxn modelId="{F4365DDB-641B-4C08-BAF7-061EF12D66A1}" srcId="{6FC5AF2E-42BF-4A2D-B3FD-67C27AC32B72}" destId="{35850F2D-6EA2-4305-9487-3A94503D7921}" srcOrd="3" destOrd="0" parTransId="{3A1A456F-64BA-4FBA-9946-889669E44652}" sibTransId="{5501AC8D-0E5F-4C7E-AEEA-09A348A5E0EC}"/>
    <dgm:cxn modelId="{698C88DE-5CA8-408C-A44B-A538F9C1C0B8}" type="presOf" srcId="{D2A84C29-EBE6-4953-9CC1-568480F25DAD}" destId="{F1492F41-8C1C-4928-88DB-C5C5DC77DA0D}" srcOrd="0" destOrd="0" presId="urn:microsoft.com/office/officeart/2005/8/layout/matrix3"/>
    <dgm:cxn modelId="{60EBC942-74A8-478D-BD83-EA0CC0140FBB}" type="presParOf" srcId="{EC432152-AEA3-4794-9965-E4A0FFCD0484}" destId="{7F7A50A2-2DA6-48CA-A6C0-2919ADFF18E4}" srcOrd="0" destOrd="0" presId="urn:microsoft.com/office/officeart/2005/8/layout/matrix3"/>
    <dgm:cxn modelId="{9254E773-7C3A-424F-B5AE-96881998D0C1}" type="presParOf" srcId="{EC432152-AEA3-4794-9965-E4A0FFCD0484}" destId="{0CFDA676-FB80-4112-9FE7-B3EDC48FDF25}" srcOrd="1" destOrd="0" presId="urn:microsoft.com/office/officeart/2005/8/layout/matrix3"/>
    <dgm:cxn modelId="{2B5EA882-0AAD-4954-AB90-333A4708E432}" type="presParOf" srcId="{EC432152-AEA3-4794-9965-E4A0FFCD0484}" destId="{F1492F41-8C1C-4928-88DB-C5C5DC77DA0D}" srcOrd="2" destOrd="0" presId="urn:microsoft.com/office/officeart/2005/8/layout/matrix3"/>
    <dgm:cxn modelId="{C72B5C74-16C6-4ED1-B980-10514CB8579D}" type="presParOf" srcId="{EC432152-AEA3-4794-9965-E4A0FFCD0484}" destId="{2938F048-CC90-41E6-89B0-CD33612101C3}" srcOrd="3" destOrd="0" presId="urn:microsoft.com/office/officeart/2005/8/layout/matrix3"/>
    <dgm:cxn modelId="{D3080D21-0F7B-4F00-9949-D82E1A405025}" type="presParOf" srcId="{EC432152-AEA3-4794-9965-E4A0FFCD0484}" destId="{E1E0F20C-67EF-4E29-B603-260913383434}"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10F7FB5-5FC4-478B-806B-0A8CB22893C6}"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79D57DAB-9D9E-49DE-B7C9-B937AFD2A19E}">
      <dgm:prSet/>
      <dgm:spPr/>
      <dgm:t>
        <a:bodyPr/>
        <a:lstStyle/>
        <a:p>
          <a:r>
            <a:rPr lang="en-US"/>
            <a:t>Data about a person </a:t>
          </a:r>
        </a:p>
      </dgm:t>
    </dgm:pt>
    <dgm:pt modelId="{AA6B35CF-60FE-4E5E-A56E-0E6B1C4DC10A}" type="parTrans" cxnId="{0F583585-9AAA-4850-9ACF-84717EE40497}">
      <dgm:prSet/>
      <dgm:spPr/>
      <dgm:t>
        <a:bodyPr/>
        <a:lstStyle/>
        <a:p>
          <a:endParaRPr lang="en-US"/>
        </a:p>
      </dgm:t>
    </dgm:pt>
    <dgm:pt modelId="{C70802D9-42BB-4E8F-9849-02B8AF414514}" type="sibTrans" cxnId="{0F583585-9AAA-4850-9ACF-84717EE40497}">
      <dgm:prSet/>
      <dgm:spPr/>
      <dgm:t>
        <a:bodyPr/>
        <a:lstStyle/>
        <a:p>
          <a:endParaRPr lang="en-US"/>
        </a:p>
      </dgm:t>
    </dgm:pt>
    <dgm:pt modelId="{7D4074F6-97E6-45F7-BDA2-7151073FE747}">
      <dgm:prSet/>
      <dgm:spPr/>
      <dgm:t>
        <a:bodyPr/>
        <a:lstStyle/>
        <a:p>
          <a:r>
            <a:rPr lang="en-US"/>
            <a:t>Type of contact</a:t>
          </a:r>
        </a:p>
      </dgm:t>
    </dgm:pt>
    <dgm:pt modelId="{40C3195E-660A-4645-803A-9865AE9B06F2}" type="parTrans" cxnId="{C818C4BF-2E55-4E7B-AF0C-EC15C3D9AA55}">
      <dgm:prSet/>
      <dgm:spPr/>
      <dgm:t>
        <a:bodyPr/>
        <a:lstStyle/>
        <a:p>
          <a:endParaRPr lang="en-US"/>
        </a:p>
      </dgm:t>
    </dgm:pt>
    <dgm:pt modelId="{47FBB1AB-2676-4077-9826-61CABF2E2782}" type="sibTrans" cxnId="{C818C4BF-2E55-4E7B-AF0C-EC15C3D9AA55}">
      <dgm:prSet/>
      <dgm:spPr/>
      <dgm:t>
        <a:bodyPr/>
        <a:lstStyle/>
        <a:p>
          <a:endParaRPr lang="en-US"/>
        </a:p>
      </dgm:t>
    </dgm:pt>
    <dgm:pt modelId="{7577B8FE-332C-4F06-A210-CC7F7066DE25}">
      <dgm:prSet/>
      <dgm:spPr/>
      <dgm:t>
        <a:bodyPr/>
        <a:lstStyle/>
        <a:p>
          <a:r>
            <a:rPr lang="en-US"/>
            <a:t>Name and address</a:t>
          </a:r>
        </a:p>
      </dgm:t>
    </dgm:pt>
    <dgm:pt modelId="{023A0C04-C544-4D34-8773-F7C059998213}" type="parTrans" cxnId="{999B7E80-5419-4E66-8697-551EBE59C807}">
      <dgm:prSet/>
      <dgm:spPr/>
      <dgm:t>
        <a:bodyPr/>
        <a:lstStyle/>
        <a:p>
          <a:endParaRPr lang="en-US"/>
        </a:p>
      </dgm:t>
    </dgm:pt>
    <dgm:pt modelId="{2FCFF797-B690-4AAF-98F2-5CB6FFB4ED9F}" type="sibTrans" cxnId="{999B7E80-5419-4E66-8697-551EBE59C807}">
      <dgm:prSet/>
      <dgm:spPr/>
      <dgm:t>
        <a:bodyPr/>
        <a:lstStyle/>
        <a:p>
          <a:endParaRPr lang="en-US"/>
        </a:p>
      </dgm:t>
    </dgm:pt>
    <dgm:pt modelId="{A20969A0-8E2C-4399-B551-41CA44F622AD}">
      <dgm:prSet/>
      <dgm:spPr/>
      <dgm:t>
        <a:bodyPr/>
        <a:lstStyle/>
        <a:p>
          <a:r>
            <a:rPr lang="en-US"/>
            <a:t>Physical description</a:t>
          </a:r>
        </a:p>
      </dgm:t>
    </dgm:pt>
    <dgm:pt modelId="{C24C890E-9F04-43D9-A007-6111A0114BA7}" type="parTrans" cxnId="{B1B9C892-E6CC-4E65-9B58-49D19C3FA089}">
      <dgm:prSet/>
      <dgm:spPr/>
      <dgm:t>
        <a:bodyPr/>
        <a:lstStyle/>
        <a:p>
          <a:endParaRPr lang="en-US"/>
        </a:p>
      </dgm:t>
    </dgm:pt>
    <dgm:pt modelId="{3F1AAA0F-1E05-45E0-B366-49ADEF48558C}" type="sibTrans" cxnId="{B1B9C892-E6CC-4E65-9B58-49D19C3FA089}">
      <dgm:prSet/>
      <dgm:spPr/>
      <dgm:t>
        <a:bodyPr/>
        <a:lstStyle/>
        <a:p>
          <a:endParaRPr lang="en-US"/>
        </a:p>
      </dgm:t>
    </dgm:pt>
    <dgm:pt modelId="{E4EA3503-1475-4480-8A27-6FB31CEB7E0D}">
      <dgm:prSet/>
      <dgm:spPr/>
      <dgm:t>
        <a:bodyPr/>
        <a:lstStyle/>
        <a:p>
          <a:r>
            <a:rPr lang="en-US"/>
            <a:t>Photograph of the person attached to the case record</a:t>
          </a:r>
        </a:p>
      </dgm:t>
    </dgm:pt>
    <dgm:pt modelId="{7E51CB1A-9D9A-448B-B15A-C51541CBE4C1}" type="parTrans" cxnId="{087950BD-6DF1-421E-A624-E8D49B0C70CB}">
      <dgm:prSet/>
      <dgm:spPr/>
      <dgm:t>
        <a:bodyPr/>
        <a:lstStyle/>
        <a:p>
          <a:endParaRPr lang="en-US"/>
        </a:p>
      </dgm:t>
    </dgm:pt>
    <dgm:pt modelId="{0F8AF752-3A9B-4E19-AFE9-311CD47117D4}" type="sibTrans" cxnId="{087950BD-6DF1-421E-A624-E8D49B0C70CB}">
      <dgm:prSet/>
      <dgm:spPr/>
      <dgm:t>
        <a:bodyPr/>
        <a:lstStyle/>
        <a:p>
          <a:endParaRPr lang="en-US"/>
        </a:p>
      </dgm:t>
    </dgm:pt>
    <dgm:pt modelId="{BC38903E-1676-4148-B824-05C783305A8D}">
      <dgm:prSet/>
      <dgm:spPr/>
      <dgm:t>
        <a:bodyPr/>
        <a:lstStyle/>
        <a:p>
          <a:r>
            <a:rPr lang="en-US"/>
            <a:t>Additional qualitative information can be included</a:t>
          </a:r>
        </a:p>
      </dgm:t>
    </dgm:pt>
    <dgm:pt modelId="{B976C416-3FD6-4E8C-AAFE-D2052A04E8E5}" type="parTrans" cxnId="{705819F7-CD97-4EB4-9004-577B27952CB3}">
      <dgm:prSet/>
      <dgm:spPr/>
      <dgm:t>
        <a:bodyPr/>
        <a:lstStyle/>
        <a:p>
          <a:endParaRPr lang="en-US"/>
        </a:p>
      </dgm:t>
    </dgm:pt>
    <dgm:pt modelId="{6D7F5542-8AA9-4CF3-B867-5627FEDE93F1}" type="sibTrans" cxnId="{705819F7-CD97-4EB4-9004-577B27952CB3}">
      <dgm:prSet/>
      <dgm:spPr/>
      <dgm:t>
        <a:bodyPr/>
        <a:lstStyle/>
        <a:p>
          <a:endParaRPr lang="en-US"/>
        </a:p>
      </dgm:t>
    </dgm:pt>
    <dgm:pt modelId="{8148E550-B64C-488E-B84D-2CA3D9CEB78A}" type="pres">
      <dgm:prSet presAssocID="{D10F7FB5-5FC4-478B-806B-0A8CB22893C6}" presName="Name0" presStyleCnt="0">
        <dgm:presLayoutVars>
          <dgm:dir/>
          <dgm:animLvl val="lvl"/>
          <dgm:resizeHandles val="exact"/>
        </dgm:presLayoutVars>
      </dgm:prSet>
      <dgm:spPr/>
    </dgm:pt>
    <dgm:pt modelId="{158C6286-62A6-4160-9405-BC6861A2C97C}" type="pres">
      <dgm:prSet presAssocID="{BC38903E-1676-4148-B824-05C783305A8D}" presName="boxAndChildren" presStyleCnt="0"/>
      <dgm:spPr/>
    </dgm:pt>
    <dgm:pt modelId="{E475D353-14CA-4BF7-938E-17BB41A2065D}" type="pres">
      <dgm:prSet presAssocID="{BC38903E-1676-4148-B824-05C783305A8D}" presName="parentTextBox" presStyleLbl="node1" presStyleIdx="0" presStyleCnt="3"/>
      <dgm:spPr/>
    </dgm:pt>
    <dgm:pt modelId="{313665E0-09AE-49E9-A97E-C465C4FEA00C}" type="pres">
      <dgm:prSet presAssocID="{0F8AF752-3A9B-4E19-AFE9-311CD47117D4}" presName="sp" presStyleCnt="0"/>
      <dgm:spPr/>
    </dgm:pt>
    <dgm:pt modelId="{BA916F4F-E26C-46D3-A0F0-E1427C267B85}" type="pres">
      <dgm:prSet presAssocID="{E4EA3503-1475-4480-8A27-6FB31CEB7E0D}" presName="arrowAndChildren" presStyleCnt="0"/>
      <dgm:spPr/>
    </dgm:pt>
    <dgm:pt modelId="{5A78F522-8EE1-410E-A774-DB7DD8B4F7B7}" type="pres">
      <dgm:prSet presAssocID="{E4EA3503-1475-4480-8A27-6FB31CEB7E0D}" presName="parentTextArrow" presStyleLbl="node1" presStyleIdx="1" presStyleCnt="3"/>
      <dgm:spPr/>
    </dgm:pt>
    <dgm:pt modelId="{09A7C503-5755-4ACF-A876-243F59947758}" type="pres">
      <dgm:prSet presAssocID="{C70802D9-42BB-4E8F-9849-02B8AF414514}" presName="sp" presStyleCnt="0"/>
      <dgm:spPr/>
    </dgm:pt>
    <dgm:pt modelId="{D0EFE391-9C68-44B8-8C85-77CF31E4815B}" type="pres">
      <dgm:prSet presAssocID="{79D57DAB-9D9E-49DE-B7C9-B937AFD2A19E}" presName="arrowAndChildren" presStyleCnt="0"/>
      <dgm:spPr/>
    </dgm:pt>
    <dgm:pt modelId="{7EF53C00-17E0-4476-8A3C-5E2181A6570B}" type="pres">
      <dgm:prSet presAssocID="{79D57DAB-9D9E-49DE-B7C9-B937AFD2A19E}" presName="parentTextArrow" presStyleLbl="node1" presStyleIdx="1" presStyleCnt="3"/>
      <dgm:spPr/>
    </dgm:pt>
    <dgm:pt modelId="{DED070BD-B92A-411F-A399-EE720EE046ED}" type="pres">
      <dgm:prSet presAssocID="{79D57DAB-9D9E-49DE-B7C9-B937AFD2A19E}" presName="arrow" presStyleLbl="node1" presStyleIdx="2" presStyleCnt="3"/>
      <dgm:spPr/>
    </dgm:pt>
    <dgm:pt modelId="{6072AB24-4564-445B-B231-9DBF2C88EAC9}" type="pres">
      <dgm:prSet presAssocID="{79D57DAB-9D9E-49DE-B7C9-B937AFD2A19E}" presName="descendantArrow" presStyleCnt="0"/>
      <dgm:spPr/>
    </dgm:pt>
    <dgm:pt modelId="{0F468D4B-6661-436F-9329-14A5664EC533}" type="pres">
      <dgm:prSet presAssocID="{7D4074F6-97E6-45F7-BDA2-7151073FE747}" presName="childTextArrow" presStyleLbl="fgAccFollowNode1" presStyleIdx="0" presStyleCnt="3">
        <dgm:presLayoutVars>
          <dgm:bulletEnabled val="1"/>
        </dgm:presLayoutVars>
      </dgm:prSet>
      <dgm:spPr/>
    </dgm:pt>
    <dgm:pt modelId="{205BFDA6-B4FB-41F7-9288-322188E1C278}" type="pres">
      <dgm:prSet presAssocID="{7577B8FE-332C-4F06-A210-CC7F7066DE25}" presName="childTextArrow" presStyleLbl="fgAccFollowNode1" presStyleIdx="1" presStyleCnt="3">
        <dgm:presLayoutVars>
          <dgm:bulletEnabled val="1"/>
        </dgm:presLayoutVars>
      </dgm:prSet>
      <dgm:spPr/>
    </dgm:pt>
    <dgm:pt modelId="{0F5C1328-A459-4DA3-A201-A92A9A59873E}" type="pres">
      <dgm:prSet presAssocID="{A20969A0-8E2C-4399-B551-41CA44F622AD}" presName="childTextArrow" presStyleLbl="fgAccFollowNode1" presStyleIdx="2" presStyleCnt="3">
        <dgm:presLayoutVars>
          <dgm:bulletEnabled val="1"/>
        </dgm:presLayoutVars>
      </dgm:prSet>
      <dgm:spPr/>
    </dgm:pt>
  </dgm:ptLst>
  <dgm:cxnLst>
    <dgm:cxn modelId="{999B7E80-5419-4E66-8697-551EBE59C807}" srcId="{79D57DAB-9D9E-49DE-B7C9-B937AFD2A19E}" destId="{7577B8FE-332C-4F06-A210-CC7F7066DE25}" srcOrd="1" destOrd="0" parTransId="{023A0C04-C544-4D34-8773-F7C059998213}" sibTransId="{2FCFF797-B690-4AAF-98F2-5CB6FFB4ED9F}"/>
    <dgm:cxn modelId="{0F583585-9AAA-4850-9ACF-84717EE40497}" srcId="{D10F7FB5-5FC4-478B-806B-0A8CB22893C6}" destId="{79D57DAB-9D9E-49DE-B7C9-B937AFD2A19E}" srcOrd="0" destOrd="0" parTransId="{AA6B35CF-60FE-4E5E-A56E-0E6B1C4DC10A}" sibTransId="{C70802D9-42BB-4E8F-9849-02B8AF414514}"/>
    <dgm:cxn modelId="{C9513386-CD21-4BCC-BA14-6A1DE99A9843}" type="presOf" srcId="{7577B8FE-332C-4F06-A210-CC7F7066DE25}" destId="{205BFDA6-B4FB-41F7-9288-322188E1C278}" srcOrd="0" destOrd="0" presId="urn:microsoft.com/office/officeart/2005/8/layout/process4"/>
    <dgm:cxn modelId="{B1B9C892-E6CC-4E65-9B58-49D19C3FA089}" srcId="{79D57DAB-9D9E-49DE-B7C9-B937AFD2A19E}" destId="{A20969A0-8E2C-4399-B551-41CA44F622AD}" srcOrd="2" destOrd="0" parTransId="{C24C890E-9F04-43D9-A007-6111A0114BA7}" sibTransId="{3F1AAA0F-1E05-45E0-B366-49ADEF48558C}"/>
    <dgm:cxn modelId="{7ECD18AE-0DA6-4ABC-BB69-9AFBC772D86C}" type="presOf" srcId="{A20969A0-8E2C-4399-B551-41CA44F622AD}" destId="{0F5C1328-A459-4DA3-A201-A92A9A59873E}" srcOrd="0" destOrd="0" presId="urn:microsoft.com/office/officeart/2005/8/layout/process4"/>
    <dgm:cxn modelId="{E46AD9B4-F848-4B4E-A14A-D502CFE7614A}" type="presOf" srcId="{D10F7FB5-5FC4-478B-806B-0A8CB22893C6}" destId="{8148E550-B64C-488E-B84D-2CA3D9CEB78A}" srcOrd="0" destOrd="0" presId="urn:microsoft.com/office/officeart/2005/8/layout/process4"/>
    <dgm:cxn modelId="{6E4FF5BB-B85D-43D6-9BAA-863F9B450363}" type="presOf" srcId="{79D57DAB-9D9E-49DE-B7C9-B937AFD2A19E}" destId="{7EF53C00-17E0-4476-8A3C-5E2181A6570B}" srcOrd="0" destOrd="0" presId="urn:microsoft.com/office/officeart/2005/8/layout/process4"/>
    <dgm:cxn modelId="{087950BD-6DF1-421E-A624-E8D49B0C70CB}" srcId="{D10F7FB5-5FC4-478B-806B-0A8CB22893C6}" destId="{E4EA3503-1475-4480-8A27-6FB31CEB7E0D}" srcOrd="1" destOrd="0" parTransId="{7E51CB1A-9D9A-448B-B15A-C51541CBE4C1}" sibTransId="{0F8AF752-3A9B-4E19-AFE9-311CD47117D4}"/>
    <dgm:cxn modelId="{C818C4BF-2E55-4E7B-AF0C-EC15C3D9AA55}" srcId="{79D57DAB-9D9E-49DE-B7C9-B937AFD2A19E}" destId="{7D4074F6-97E6-45F7-BDA2-7151073FE747}" srcOrd="0" destOrd="0" parTransId="{40C3195E-660A-4645-803A-9865AE9B06F2}" sibTransId="{47FBB1AB-2676-4077-9826-61CABF2E2782}"/>
    <dgm:cxn modelId="{20A773E3-F2DB-43EF-B6C6-90528E1CE4F3}" type="presOf" srcId="{BC38903E-1676-4148-B824-05C783305A8D}" destId="{E475D353-14CA-4BF7-938E-17BB41A2065D}" srcOrd="0" destOrd="0" presId="urn:microsoft.com/office/officeart/2005/8/layout/process4"/>
    <dgm:cxn modelId="{ADACA3E3-5ED4-4603-83E0-85A7AED55584}" type="presOf" srcId="{7D4074F6-97E6-45F7-BDA2-7151073FE747}" destId="{0F468D4B-6661-436F-9329-14A5664EC533}" srcOrd="0" destOrd="0" presId="urn:microsoft.com/office/officeart/2005/8/layout/process4"/>
    <dgm:cxn modelId="{7295BEED-CA41-4B8F-A5D6-A5A24A5B0C74}" type="presOf" srcId="{E4EA3503-1475-4480-8A27-6FB31CEB7E0D}" destId="{5A78F522-8EE1-410E-A774-DB7DD8B4F7B7}" srcOrd="0" destOrd="0" presId="urn:microsoft.com/office/officeart/2005/8/layout/process4"/>
    <dgm:cxn modelId="{705819F7-CD97-4EB4-9004-577B27952CB3}" srcId="{D10F7FB5-5FC4-478B-806B-0A8CB22893C6}" destId="{BC38903E-1676-4148-B824-05C783305A8D}" srcOrd="2" destOrd="0" parTransId="{B976C416-3FD6-4E8C-AAFE-D2052A04E8E5}" sibTransId="{6D7F5542-8AA9-4CF3-B867-5627FEDE93F1}"/>
    <dgm:cxn modelId="{BA8CE9FE-BFC6-4B3E-8A05-90A56441C29E}" type="presOf" srcId="{79D57DAB-9D9E-49DE-B7C9-B937AFD2A19E}" destId="{DED070BD-B92A-411F-A399-EE720EE046ED}" srcOrd="1" destOrd="0" presId="urn:microsoft.com/office/officeart/2005/8/layout/process4"/>
    <dgm:cxn modelId="{29A5DBD9-226C-46F1-B894-BF5D592517A0}" type="presParOf" srcId="{8148E550-B64C-488E-B84D-2CA3D9CEB78A}" destId="{158C6286-62A6-4160-9405-BC6861A2C97C}" srcOrd="0" destOrd="0" presId="urn:microsoft.com/office/officeart/2005/8/layout/process4"/>
    <dgm:cxn modelId="{07DAB612-7C2C-4752-BEFE-9BCF2F068DCD}" type="presParOf" srcId="{158C6286-62A6-4160-9405-BC6861A2C97C}" destId="{E475D353-14CA-4BF7-938E-17BB41A2065D}" srcOrd="0" destOrd="0" presId="urn:microsoft.com/office/officeart/2005/8/layout/process4"/>
    <dgm:cxn modelId="{892BF2B4-F12B-4FE4-A4C3-D759DA033AAC}" type="presParOf" srcId="{8148E550-B64C-488E-B84D-2CA3D9CEB78A}" destId="{313665E0-09AE-49E9-A97E-C465C4FEA00C}" srcOrd="1" destOrd="0" presId="urn:microsoft.com/office/officeart/2005/8/layout/process4"/>
    <dgm:cxn modelId="{19590C45-9C57-4743-9B2C-1C4E40A12072}" type="presParOf" srcId="{8148E550-B64C-488E-B84D-2CA3D9CEB78A}" destId="{BA916F4F-E26C-46D3-A0F0-E1427C267B85}" srcOrd="2" destOrd="0" presId="urn:microsoft.com/office/officeart/2005/8/layout/process4"/>
    <dgm:cxn modelId="{A84E05FE-134C-404B-953D-5EED278B5179}" type="presParOf" srcId="{BA916F4F-E26C-46D3-A0F0-E1427C267B85}" destId="{5A78F522-8EE1-410E-A774-DB7DD8B4F7B7}" srcOrd="0" destOrd="0" presId="urn:microsoft.com/office/officeart/2005/8/layout/process4"/>
    <dgm:cxn modelId="{63AEB094-75F1-492E-87DD-DF9DEA7201DB}" type="presParOf" srcId="{8148E550-B64C-488E-B84D-2CA3D9CEB78A}" destId="{09A7C503-5755-4ACF-A876-243F59947758}" srcOrd="3" destOrd="0" presId="urn:microsoft.com/office/officeart/2005/8/layout/process4"/>
    <dgm:cxn modelId="{4D72753D-8886-4117-9736-66207380A390}" type="presParOf" srcId="{8148E550-B64C-488E-B84D-2CA3D9CEB78A}" destId="{D0EFE391-9C68-44B8-8C85-77CF31E4815B}" srcOrd="4" destOrd="0" presId="urn:microsoft.com/office/officeart/2005/8/layout/process4"/>
    <dgm:cxn modelId="{6B936476-D77B-4F2C-AF2C-7B445F900F12}" type="presParOf" srcId="{D0EFE391-9C68-44B8-8C85-77CF31E4815B}" destId="{7EF53C00-17E0-4476-8A3C-5E2181A6570B}" srcOrd="0" destOrd="0" presId="urn:microsoft.com/office/officeart/2005/8/layout/process4"/>
    <dgm:cxn modelId="{E1B19AB1-23A7-4991-8D56-1380FBF3B5F5}" type="presParOf" srcId="{D0EFE391-9C68-44B8-8C85-77CF31E4815B}" destId="{DED070BD-B92A-411F-A399-EE720EE046ED}" srcOrd="1" destOrd="0" presId="urn:microsoft.com/office/officeart/2005/8/layout/process4"/>
    <dgm:cxn modelId="{85666008-1B84-4CCC-B028-24941F2BA519}" type="presParOf" srcId="{D0EFE391-9C68-44B8-8C85-77CF31E4815B}" destId="{6072AB24-4564-445B-B231-9DBF2C88EAC9}" srcOrd="2" destOrd="0" presId="urn:microsoft.com/office/officeart/2005/8/layout/process4"/>
    <dgm:cxn modelId="{6D3B89BD-C14E-4806-BCD4-34E4902DE412}" type="presParOf" srcId="{6072AB24-4564-445B-B231-9DBF2C88EAC9}" destId="{0F468D4B-6661-436F-9329-14A5664EC533}" srcOrd="0" destOrd="0" presId="urn:microsoft.com/office/officeart/2005/8/layout/process4"/>
    <dgm:cxn modelId="{526D4435-A175-4DEE-AF02-9149F4425313}" type="presParOf" srcId="{6072AB24-4564-445B-B231-9DBF2C88EAC9}" destId="{205BFDA6-B4FB-41F7-9288-322188E1C278}" srcOrd="1" destOrd="0" presId="urn:microsoft.com/office/officeart/2005/8/layout/process4"/>
    <dgm:cxn modelId="{760E37F9-F217-4C03-B27F-AB5BF38E672D}" type="presParOf" srcId="{6072AB24-4564-445B-B231-9DBF2C88EAC9}" destId="{0F5C1328-A459-4DA3-A201-A92A9A59873E}" srcOrd="2"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2CF9A91-7FF4-474E-9684-5F5B7F344439}"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C775141B-4A12-454B-8FA8-20D5C513C25D}">
      <dgm:prSet/>
      <dgm:spPr/>
      <dgm:t>
        <a:bodyPr/>
        <a:lstStyle/>
        <a:p>
          <a:r>
            <a:rPr lang="en-US"/>
            <a:t>Vehicles may be used as transportation, weapons, methods of entry, etc.</a:t>
          </a:r>
        </a:p>
      </dgm:t>
    </dgm:pt>
    <dgm:pt modelId="{961D71D7-64F4-4779-905A-83047CC851EF}" type="parTrans" cxnId="{35015C9F-3815-445F-8AEB-07F3FD8A6B7B}">
      <dgm:prSet/>
      <dgm:spPr/>
      <dgm:t>
        <a:bodyPr/>
        <a:lstStyle/>
        <a:p>
          <a:endParaRPr lang="en-US"/>
        </a:p>
      </dgm:t>
    </dgm:pt>
    <dgm:pt modelId="{1202298E-6A6D-4120-A450-DFA0C97F46E4}" type="sibTrans" cxnId="{35015C9F-3815-445F-8AEB-07F3FD8A6B7B}">
      <dgm:prSet/>
      <dgm:spPr/>
      <dgm:t>
        <a:bodyPr/>
        <a:lstStyle/>
        <a:p>
          <a:endParaRPr lang="en-US"/>
        </a:p>
      </dgm:t>
    </dgm:pt>
    <dgm:pt modelId="{2FD19302-B8C4-4960-8B1C-31C068CBCE47}">
      <dgm:prSet/>
      <dgm:spPr/>
      <dgm:t>
        <a:bodyPr/>
        <a:lstStyle/>
        <a:p>
          <a:r>
            <a:rPr lang="en-US"/>
            <a:t>Info collected includes:</a:t>
          </a:r>
        </a:p>
      </dgm:t>
    </dgm:pt>
    <dgm:pt modelId="{622B1BEF-1858-4D55-929C-13C478F46477}" type="parTrans" cxnId="{F3A3F8ED-8C72-4E80-86DF-A042A57E1118}">
      <dgm:prSet/>
      <dgm:spPr/>
      <dgm:t>
        <a:bodyPr/>
        <a:lstStyle/>
        <a:p>
          <a:endParaRPr lang="en-US"/>
        </a:p>
      </dgm:t>
    </dgm:pt>
    <dgm:pt modelId="{BB09762B-8895-43CD-B120-F2770193282C}" type="sibTrans" cxnId="{F3A3F8ED-8C72-4E80-86DF-A042A57E1118}">
      <dgm:prSet/>
      <dgm:spPr/>
      <dgm:t>
        <a:bodyPr/>
        <a:lstStyle/>
        <a:p>
          <a:endParaRPr lang="en-US"/>
        </a:p>
      </dgm:t>
    </dgm:pt>
    <dgm:pt modelId="{D3B806DC-6AE3-4771-A4DD-3AADE34F2214}">
      <dgm:prSet/>
      <dgm:spPr/>
      <dgm:t>
        <a:bodyPr/>
        <a:lstStyle/>
        <a:p>
          <a:r>
            <a:rPr lang="en-US"/>
            <a:t>Official info (VIN, license plate, etc.)</a:t>
          </a:r>
        </a:p>
      </dgm:t>
    </dgm:pt>
    <dgm:pt modelId="{E4C7F3F0-8281-4DAC-A2FC-8CBB10BFD34B}" type="parTrans" cxnId="{A84A415A-521A-4FE1-A2A3-E091B5B106D3}">
      <dgm:prSet/>
      <dgm:spPr/>
      <dgm:t>
        <a:bodyPr/>
        <a:lstStyle/>
        <a:p>
          <a:endParaRPr lang="en-US"/>
        </a:p>
      </dgm:t>
    </dgm:pt>
    <dgm:pt modelId="{49BBCD66-F3E3-487F-9C33-44C37C13A809}" type="sibTrans" cxnId="{A84A415A-521A-4FE1-A2A3-E091B5B106D3}">
      <dgm:prSet/>
      <dgm:spPr/>
      <dgm:t>
        <a:bodyPr/>
        <a:lstStyle/>
        <a:p>
          <a:endParaRPr lang="en-US"/>
        </a:p>
      </dgm:t>
    </dgm:pt>
    <dgm:pt modelId="{4C4FC129-2B20-417A-9A46-CA2759F4A586}">
      <dgm:prSet/>
      <dgm:spPr/>
      <dgm:t>
        <a:bodyPr/>
        <a:lstStyle/>
        <a:p>
          <a:r>
            <a:rPr lang="en-US"/>
            <a:t>Physical description</a:t>
          </a:r>
        </a:p>
      </dgm:t>
    </dgm:pt>
    <dgm:pt modelId="{24C21335-686B-4662-83D6-6C67D459F6ED}" type="parTrans" cxnId="{D2949E17-D416-4208-9E79-4EE79B06FCAF}">
      <dgm:prSet/>
      <dgm:spPr/>
      <dgm:t>
        <a:bodyPr/>
        <a:lstStyle/>
        <a:p>
          <a:endParaRPr lang="en-US"/>
        </a:p>
      </dgm:t>
    </dgm:pt>
    <dgm:pt modelId="{65219847-6879-4CE5-9C82-CBCBE899A44C}" type="sibTrans" cxnId="{D2949E17-D416-4208-9E79-4EE79B06FCAF}">
      <dgm:prSet/>
      <dgm:spPr/>
      <dgm:t>
        <a:bodyPr/>
        <a:lstStyle/>
        <a:p>
          <a:endParaRPr lang="en-US"/>
        </a:p>
      </dgm:t>
    </dgm:pt>
    <dgm:pt modelId="{67246342-01AD-46C3-ADFA-1E1F39998B9C}">
      <dgm:prSet/>
      <dgm:spPr/>
      <dgm:t>
        <a:bodyPr/>
        <a:lstStyle/>
        <a:p>
          <a:r>
            <a:rPr lang="en-US"/>
            <a:t>Nature of vehicle at time of incident</a:t>
          </a:r>
        </a:p>
      </dgm:t>
    </dgm:pt>
    <dgm:pt modelId="{64E65F91-04E0-4F40-B576-B000D5F0E0D9}" type="parTrans" cxnId="{D2D0350D-9DAC-4BDA-B9C2-CBA7B7478A4F}">
      <dgm:prSet/>
      <dgm:spPr/>
      <dgm:t>
        <a:bodyPr/>
        <a:lstStyle/>
        <a:p>
          <a:endParaRPr lang="en-US"/>
        </a:p>
      </dgm:t>
    </dgm:pt>
    <dgm:pt modelId="{590B60C7-67AE-4288-9BEC-5A538617D6CC}" type="sibTrans" cxnId="{D2D0350D-9DAC-4BDA-B9C2-CBA7B7478A4F}">
      <dgm:prSet/>
      <dgm:spPr/>
      <dgm:t>
        <a:bodyPr/>
        <a:lstStyle/>
        <a:p>
          <a:endParaRPr lang="en-US"/>
        </a:p>
      </dgm:t>
    </dgm:pt>
    <dgm:pt modelId="{E7A2C71A-1F98-4BC7-8ACF-B94F55906CE1}" type="pres">
      <dgm:prSet presAssocID="{D2CF9A91-7FF4-474E-9684-5F5B7F344439}" presName="Name0" presStyleCnt="0">
        <dgm:presLayoutVars>
          <dgm:dir/>
          <dgm:animLvl val="lvl"/>
          <dgm:resizeHandles val="exact"/>
        </dgm:presLayoutVars>
      </dgm:prSet>
      <dgm:spPr/>
    </dgm:pt>
    <dgm:pt modelId="{06AE5489-D4F0-451C-905D-19E29E53810D}" type="pres">
      <dgm:prSet presAssocID="{2FD19302-B8C4-4960-8B1C-31C068CBCE47}" presName="boxAndChildren" presStyleCnt="0"/>
      <dgm:spPr/>
    </dgm:pt>
    <dgm:pt modelId="{94852A46-5F91-4E8C-B56C-7F4E78AADD31}" type="pres">
      <dgm:prSet presAssocID="{2FD19302-B8C4-4960-8B1C-31C068CBCE47}" presName="parentTextBox" presStyleLbl="node1" presStyleIdx="0" presStyleCnt="2"/>
      <dgm:spPr/>
    </dgm:pt>
    <dgm:pt modelId="{3A026DF0-CFD1-489D-AAD9-6B83406057BE}" type="pres">
      <dgm:prSet presAssocID="{2FD19302-B8C4-4960-8B1C-31C068CBCE47}" presName="entireBox" presStyleLbl="node1" presStyleIdx="0" presStyleCnt="2"/>
      <dgm:spPr/>
    </dgm:pt>
    <dgm:pt modelId="{5F8AAC89-64CD-4D11-B85D-B3FAE504AADE}" type="pres">
      <dgm:prSet presAssocID="{2FD19302-B8C4-4960-8B1C-31C068CBCE47}" presName="descendantBox" presStyleCnt="0"/>
      <dgm:spPr/>
    </dgm:pt>
    <dgm:pt modelId="{5F113DF5-96B6-45DC-A8A6-4877501EDA2E}" type="pres">
      <dgm:prSet presAssocID="{D3B806DC-6AE3-4771-A4DD-3AADE34F2214}" presName="childTextBox" presStyleLbl="fgAccFollowNode1" presStyleIdx="0" presStyleCnt="3">
        <dgm:presLayoutVars>
          <dgm:bulletEnabled val="1"/>
        </dgm:presLayoutVars>
      </dgm:prSet>
      <dgm:spPr/>
    </dgm:pt>
    <dgm:pt modelId="{D312F0D4-D579-4729-9099-41C26723CE0F}" type="pres">
      <dgm:prSet presAssocID="{4C4FC129-2B20-417A-9A46-CA2759F4A586}" presName="childTextBox" presStyleLbl="fgAccFollowNode1" presStyleIdx="1" presStyleCnt="3">
        <dgm:presLayoutVars>
          <dgm:bulletEnabled val="1"/>
        </dgm:presLayoutVars>
      </dgm:prSet>
      <dgm:spPr/>
    </dgm:pt>
    <dgm:pt modelId="{7A72BBF1-FF2C-4D75-85E1-6E97E537EF14}" type="pres">
      <dgm:prSet presAssocID="{67246342-01AD-46C3-ADFA-1E1F39998B9C}" presName="childTextBox" presStyleLbl="fgAccFollowNode1" presStyleIdx="2" presStyleCnt="3">
        <dgm:presLayoutVars>
          <dgm:bulletEnabled val="1"/>
        </dgm:presLayoutVars>
      </dgm:prSet>
      <dgm:spPr/>
    </dgm:pt>
    <dgm:pt modelId="{5A3BA91C-B70C-4EAF-8A8F-08FD3687643F}" type="pres">
      <dgm:prSet presAssocID="{1202298E-6A6D-4120-A450-DFA0C97F46E4}" presName="sp" presStyleCnt="0"/>
      <dgm:spPr/>
    </dgm:pt>
    <dgm:pt modelId="{566D554E-1D43-4D88-8492-09060854FAAC}" type="pres">
      <dgm:prSet presAssocID="{C775141B-4A12-454B-8FA8-20D5C513C25D}" presName="arrowAndChildren" presStyleCnt="0"/>
      <dgm:spPr/>
    </dgm:pt>
    <dgm:pt modelId="{AE27A50D-9A5B-4362-93F4-674423A06EC0}" type="pres">
      <dgm:prSet presAssocID="{C775141B-4A12-454B-8FA8-20D5C513C25D}" presName="parentTextArrow" presStyleLbl="node1" presStyleIdx="1" presStyleCnt="2"/>
      <dgm:spPr/>
    </dgm:pt>
  </dgm:ptLst>
  <dgm:cxnLst>
    <dgm:cxn modelId="{D80AF700-E9B5-4D27-AC6F-CAB39B9E30C7}" type="presOf" srcId="{D3B806DC-6AE3-4771-A4DD-3AADE34F2214}" destId="{5F113DF5-96B6-45DC-A8A6-4877501EDA2E}" srcOrd="0" destOrd="0" presId="urn:microsoft.com/office/officeart/2005/8/layout/process4"/>
    <dgm:cxn modelId="{D2D0350D-9DAC-4BDA-B9C2-CBA7B7478A4F}" srcId="{2FD19302-B8C4-4960-8B1C-31C068CBCE47}" destId="{67246342-01AD-46C3-ADFA-1E1F39998B9C}" srcOrd="2" destOrd="0" parTransId="{64E65F91-04E0-4F40-B576-B000D5F0E0D9}" sibTransId="{590B60C7-67AE-4288-9BEC-5A538617D6CC}"/>
    <dgm:cxn modelId="{D2949E17-D416-4208-9E79-4EE79B06FCAF}" srcId="{2FD19302-B8C4-4960-8B1C-31C068CBCE47}" destId="{4C4FC129-2B20-417A-9A46-CA2759F4A586}" srcOrd="1" destOrd="0" parTransId="{24C21335-686B-4662-83D6-6C67D459F6ED}" sibTransId="{65219847-6879-4CE5-9C82-CBCBE899A44C}"/>
    <dgm:cxn modelId="{83AC9E18-EA59-4329-8A23-92C6C4782086}" type="presOf" srcId="{67246342-01AD-46C3-ADFA-1E1F39998B9C}" destId="{7A72BBF1-FF2C-4D75-85E1-6E97E537EF14}" srcOrd="0" destOrd="0" presId="urn:microsoft.com/office/officeart/2005/8/layout/process4"/>
    <dgm:cxn modelId="{271E4676-12C1-4E3E-926F-316112BA55AE}" type="presOf" srcId="{2FD19302-B8C4-4960-8B1C-31C068CBCE47}" destId="{94852A46-5F91-4E8C-B56C-7F4E78AADD31}" srcOrd="0" destOrd="0" presId="urn:microsoft.com/office/officeart/2005/8/layout/process4"/>
    <dgm:cxn modelId="{A84A415A-521A-4FE1-A2A3-E091B5B106D3}" srcId="{2FD19302-B8C4-4960-8B1C-31C068CBCE47}" destId="{D3B806DC-6AE3-4771-A4DD-3AADE34F2214}" srcOrd="0" destOrd="0" parTransId="{E4C7F3F0-8281-4DAC-A2FC-8CBB10BFD34B}" sibTransId="{49BBCD66-F3E3-487F-9C33-44C37C13A809}"/>
    <dgm:cxn modelId="{3ED13186-8B90-4FD6-8E90-DA6A7282285C}" type="presOf" srcId="{2FD19302-B8C4-4960-8B1C-31C068CBCE47}" destId="{3A026DF0-CFD1-489D-AAD9-6B83406057BE}" srcOrd="1" destOrd="0" presId="urn:microsoft.com/office/officeart/2005/8/layout/process4"/>
    <dgm:cxn modelId="{35015C9F-3815-445F-8AEB-07F3FD8A6B7B}" srcId="{D2CF9A91-7FF4-474E-9684-5F5B7F344439}" destId="{C775141B-4A12-454B-8FA8-20D5C513C25D}" srcOrd="0" destOrd="0" parTransId="{961D71D7-64F4-4779-905A-83047CC851EF}" sibTransId="{1202298E-6A6D-4120-A450-DFA0C97F46E4}"/>
    <dgm:cxn modelId="{F1AAB3BB-D544-4A06-9FC1-A35F0E936375}" type="presOf" srcId="{D2CF9A91-7FF4-474E-9684-5F5B7F344439}" destId="{E7A2C71A-1F98-4BC7-8ACF-B94F55906CE1}" srcOrd="0" destOrd="0" presId="urn:microsoft.com/office/officeart/2005/8/layout/process4"/>
    <dgm:cxn modelId="{F3A3F8ED-8C72-4E80-86DF-A042A57E1118}" srcId="{D2CF9A91-7FF4-474E-9684-5F5B7F344439}" destId="{2FD19302-B8C4-4960-8B1C-31C068CBCE47}" srcOrd="1" destOrd="0" parTransId="{622B1BEF-1858-4D55-929C-13C478F46477}" sibTransId="{BB09762B-8895-43CD-B120-F2770193282C}"/>
    <dgm:cxn modelId="{F43FBCF2-661C-490A-BE6B-4E992C8BAC77}" type="presOf" srcId="{4C4FC129-2B20-417A-9A46-CA2759F4A586}" destId="{D312F0D4-D579-4729-9099-41C26723CE0F}" srcOrd="0" destOrd="0" presId="urn:microsoft.com/office/officeart/2005/8/layout/process4"/>
    <dgm:cxn modelId="{C532DBF5-CF4D-415E-B3E5-2D3B30B560E4}" type="presOf" srcId="{C775141B-4A12-454B-8FA8-20D5C513C25D}" destId="{AE27A50D-9A5B-4362-93F4-674423A06EC0}" srcOrd="0" destOrd="0" presId="urn:microsoft.com/office/officeart/2005/8/layout/process4"/>
    <dgm:cxn modelId="{671EDFCC-1FB6-4204-9F30-BCC3F06423DC}" type="presParOf" srcId="{E7A2C71A-1F98-4BC7-8ACF-B94F55906CE1}" destId="{06AE5489-D4F0-451C-905D-19E29E53810D}" srcOrd="0" destOrd="0" presId="urn:microsoft.com/office/officeart/2005/8/layout/process4"/>
    <dgm:cxn modelId="{6475A043-B3A4-4D44-8104-38A15BCC62EB}" type="presParOf" srcId="{06AE5489-D4F0-451C-905D-19E29E53810D}" destId="{94852A46-5F91-4E8C-B56C-7F4E78AADD31}" srcOrd="0" destOrd="0" presId="urn:microsoft.com/office/officeart/2005/8/layout/process4"/>
    <dgm:cxn modelId="{345D4090-AF5C-4BFD-BF8D-3E0DA0C92228}" type="presParOf" srcId="{06AE5489-D4F0-451C-905D-19E29E53810D}" destId="{3A026DF0-CFD1-489D-AAD9-6B83406057BE}" srcOrd="1" destOrd="0" presId="urn:microsoft.com/office/officeart/2005/8/layout/process4"/>
    <dgm:cxn modelId="{76951DE7-168F-4DF2-BEE4-397266A85350}" type="presParOf" srcId="{06AE5489-D4F0-451C-905D-19E29E53810D}" destId="{5F8AAC89-64CD-4D11-B85D-B3FAE504AADE}" srcOrd="2" destOrd="0" presId="urn:microsoft.com/office/officeart/2005/8/layout/process4"/>
    <dgm:cxn modelId="{D4B3D8ED-3640-43C0-9749-6105472D062F}" type="presParOf" srcId="{5F8AAC89-64CD-4D11-B85D-B3FAE504AADE}" destId="{5F113DF5-96B6-45DC-A8A6-4877501EDA2E}" srcOrd="0" destOrd="0" presId="urn:microsoft.com/office/officeart/2005/8/layout/process4"/>
    <dgm:cxn modelId="{351750A5-7DAF-4610-99E3-E4D2B58545A6}" type="presParOf" srcId="{5F8AAC89-64CD-4D11-B85D-B3FAE504AADE}" destId="{D312F0D4-D579-4729-9099-41C26723CE0F}" srcOrd="1" destOrd="0" presId="urn:microsoft.com/office/officeart/2005/8/layout/process4"/>
    <dgm:cxn modelId="{4235CB06-1273-4E90-ACA6-102ADD7C2E00}" type="presParOf" srcId="{5F8AAC89-64CD-4D11-B85D-B3FAE504AADE}" destId="{7A72BBF1-FF2C-4D75-85E1-6E97E537EF14}" srcOrd="2" destOrd="0" presId="urn:microsoft.com/office/officeart/2005/8/layout/process4"/>
    <dgm:cxn modelId="{851F4134-7686-483E-B791-AA31039F4C8D}" type="presParOf" srcId="{E7A2C71A-1F98-4BC7-8ACF-B94F55906CE1}" destId="{5A3BA91C-B70C-4EAF-8A8F-08FD3687643F}" srcOrd="1" destOrd="0" presId="urn:microsoft.com/office/officeart/2005/8/layout/process4"/>
    <dgm:cxn modelId="{2825AF7D-BBC2-48D4-9287-0E0B1A8183F6}" type="presParOf" srcId="{E7A2C71A-1F98-4BC7-8ACF-B94F55906CE1}" destId="{566D554E-1D43-4D88-8492-09060854FAAC}" srcOrd="2" destOrd="0" presId="urn:microsoft.com/office/officeart/2005/8/layout/process4"/>
    <dgm:cxn modelId="{9ECB6432-933E-4B01-962E-5FA1BAF00614}" type="presParOf" srcId="{566D554E-1D43-4D88-8492-09060854FAAC}" destId="{AE27A50D-9A5B-4362-93F4-674423A06EC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3E2732B-278D-4512-9D5D-88306BCE7AFE}"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F3D102AD-ACE0-4D38-A425-BF849C77868F}">
      <dgm:prSet/>
      <dgm:spPr/>
      <dgm:t>
        <a:bodyPr/>
        <a:lstStyle/>
        <a:p>
          <a:r>
            <a:rPr lang="en-US"/>
            <a:t>Used when an official police report is not necessary, but additional information is worth collecting</a:t>
          </a:r>
        </a:p>
      </dgm:t>
    </dgm:pt>
    <dgm:pt modelId="{A0BA1561-A017-4970-8030-B66294BA0417}" type="parTrans" cxnId="{2D45DAED-8A60-45F3-8503-802378D5B9DE}">
      <dgm:prSet/>
      <dgm:spPr/>
      <dgm:t>
        <a:bodyPr/>
        <a:lstStyle/>
        <a:p>
          <a:endParaRPr lang="en-US"/>
        </a:p>
      </dgm:t>
    </dgm:pt>
    <dgm:pt modelId="{69A65A63-8827-4697-99F5-985B2907F6BF}" type="sibTrans" cxnId="{2D45DAED-8A60-45F3-8503-802378D5B9DE}">
      <dgm:prSet/>
      <dgm:spPr/>
      <dgm:t>
        <a:bodyPr/>
        <a:lstStyle/>
        <a:p>
          <a:endParaRPr lang="en-US"/>
        </a:p>
      </dgm:t>
    </dgm:pt>
    <dgm:pt modelId="{6B3381EE-93C3-477D-B68E-C44406A1B226}">
      <dgm:prSet/>
      <dgm:spPr/>
      <dgm:t>
        <a:bodyPr/>
        <a:lstStyle/>
        <a:p>
          <a:r>
            <a:rPr lang="en-US"/>
            <a:t>In many agencies, officers fill out FI Cards (field information or field interview cards) when responding to calls</a:t>
          </a:r>
        </a:p>
      </dgm:t>
    </dgm:pt>
    <dgm:pt modelId="{47EA12B8-35EB-4988-9364-720F7F0CAD51}" type="parTrans" cxnId="{7B303E1F-D6A9-4BDC-8819-E52B048E6A3A}">
      <dgm:prSet/>
      <dgm:spPr/>
      <dgm:t>
        <a:bodyPr/>
        <a:lstStyle/>
        <a:p>
          <a:endParaRPr lang="en-US"/>
        </a:p>
      </dgm:t>
    </dgm:pt>
    <dgm:pt modelId="{22305955-AA4B-4F9C-92F4-DE6283F0BA4C}" type="sibTrans" cxnId="{7B303E1F-D6A9-4BDC-8819-E52B048E6A3A}">
      <dgm:prSet/>
      <dgm:spPr/>
      <dgm:t>
        <a:bodyPr/>
        <a:lstStyle/>
        <a:p>
          <a:endParaRPr lang="en-US"/>
        </a:p>
      </dgm:t>
    </dgm:pt>
    <dgm:pt modelId="{FE196239-D6B4-4D7F-968D-85885C82D0DD}" type="pres">
      <dgm:prSet presAssocID="{B3E2732B-278D-4512-9D5D-88306BCE7AFE}" presName="vert0" presStyleCnt="0">
        <dgm:presLayoutVars>
          <dgm:dir/>
          <dgm:animOne val="branch"/>
          <dgm:animLvl val="lvl"/>
        </dgm:presLayoutVars>
      </dgm:prSet>
      <dgm:spPr/>
    </dgm:pt>
    <dgm:pt modelId="{1EF3702B-E8E6-4FE6-8927-C8EB57FE544E}" type="pres">
      <dgm:prSet presAssocID="{F3D102AD-ACE0-4D38-A425-BF849C77868F}" presName="thickLine" presStyleLbl="alignNode1" presStyleIdx="0" presStyleCnt="2"/>
      <dgm:spPr/>
    </dgm:pt>
    <dgm:pt modelId="{E6E3F791-924C-4F99-8BA0-C26BEE026791}" type="pres">
      <dgm:prSet presAssocID="{F3D102AD-ACE0-4D38-A425-BF849C77868F}" presName="horz1" presStyleCnt="0"/>
      <dgm:spPr/>
    </dgm:pt>
    <dgm:pt modelId="{DC2023F3-9DE6-4CD1-BBBD-FB300571D626}" type="pres">
      <dgm:prSet presAssocID="{F3D102AD-ACE0-4D38-A425-BF849C77868F}" presName="tx1" presStyleLbl="revTx" presStyleIdx="0" presStyleCnt="2"/>
      <dgm:spPr/>
    </dgm:pt>
    <dgm:pt modelId="{4CB78BC8-B166-44B4-BCEB-D5D2B28F36F6}" type="pres">
      <dgm:prSet presAssocID="{F3D102AD-ACE0-4D38-A425-BF849C77868F}" presName="vert1" presStyleCnt="0"/>
      <dgm:spPr/>
    </dgm:pt>
    <dgm:pt modelId="{8911C4B7-B7EE-4A2D-897A-90E8D92CB269}" type="pres">
      <dgm:prSet presAssocID="{6B3381EE-93C3-477D-B68E-C44406A1B226}" presName="thickLine" presStyleLbl="alignNode1" presStyleIdx="1" presStyleCnt="2"/>
      <dgm:spPr/>
    </dgm:pt>
    <dgm:pt modelId="{1A0B41E1-C19A-46B8-A9F3-1591C4A13AB1}" type="pres">
      <dgm:prSet presAssocID="{6B3381EE-93C3-477D-B68E-C44406A1B226}" presName="horz1" presStyleCnt="0"/>
      <dgm:spPr/>
    </dgm:pt>
    <dgm:pt modelId="{D6441D85-8E98-409C-B1B1-8B774EE5E83C}" type="pres">
      <dgm:prSet presAssocID="{6B3381EE-93C3-477D-B68E-C44406A1B226}" presName="tx1" presStyleLbl="revTx" presStyleIdx="1" presStyleCnt="2"/>
      <dgm:spPr/>
    </dgm:pt>
    <dgm:pt modelId="{570F4DEC-3B9E-4D4A-8516-E96E7070F51B}" type="pres">
      <dgm:prSet presAssocID="{6B3381EE-93C3-477D-B68E-C44406A1B226}" presName="vert1" presStyleCnt="0"/>
      <dgm:spPr/>
    </dgm:pt>
  </dgm:ptLst>
  <dgm:cxnLst>
    <dgm:cxn modelId="{7B303E1F-D6A9-4BDC-8819-E52B048E6A3A}" srcId="{B3E2732B-278D-4512-9D5D-88306BCE7AFE}" destId="{6B3381EE-93C3-477D-B68E-C44406A1B226}" srcOrd="1" destOrd="0" parTransId="{47EA12B8-35EB-4988-9364-720F7F0CAD51}" sibTransId="{22305955-AA4B-4F9C-92F4-DE6283F0BA4C}"/>
    <dgm:cxn modelId="{A40F829C-2904-4FE9-8BC9-A2B35CA06958}" type="presOf" srcId="{B3E2732B-278D-4512-9D5D-88306BCE7AFE}" destId="{FE196239-D6B4-4D7F-968D-85885C82D0DD}" srcOrd="0" destOrd="0" presId="urn:microsoft.com/office/officeart/2008/layout/LinedList"/>
    <dgm:cxn modelId="{370FD3C2-B168-4F9C-8CA9-458451F14E87}" type="presOf" srcId="{6B3381EE-93C3-477D-B68E-C44406A1B226}" destId="{D6441D85-8E98-409C-B1B1-8B774EE5E83C}" srcOrd="0" destOrd="0" presId="urn:microsoft.com/office/officeart/2008/layout/LinedList"/>
    <dgm:cxn modelId="{50B422D4-C80D-41D3-ACB8-64EF81160222}" type="presOf" srcId="{F3D102AD-ACE0-4D38-A425-BF849C77868F}" destId="{DC2023F3-9DE6-4CD1-BBBD-FB300571D626}" srcOrd="0" destOrd="0" presId="urn:microsoft.com/office/officeart/2008/layout/LinedList"/>
    <dgm:cxn modelId="{2D45DAED-8A60-45F3-8503-802378D5B9DE}" srcId="{B3E2732B-278D-4512-9D5D-88306BCE7AFE}" destId="{F3D102AD-ACE0-4D38-A425-BF849C77868F}" srcOrd="0" destOrd="0" parTransId="{A0BA1561-A017-4970-8030-B66294BA0417}" sibTransId="{69A65A63-8827-4697-99F5-985B2907F6BF}"/>
    <dgm:cxn modelId="{AE693867-7A5B-45C4-94C7-591E29F6F9A4}" type="presParOf" srcId="{FE196239-D6B4-4D7F-968D-85885C82D0DD}" destId="{1EF3702B-E8E6-4FE6-8927-C8EB57FE544E}" srcOrd="0" destOrd="0" presId="urn:microsoft.com/office/officeart/2008/layout/LinedList"/>
    <dgm:cxn modelId="{752860B5-3498-4823-9ABD-127E74A4322C}" type="presParOf" srcId="{FE196239-D6B4-4D7F-968D-85885C82D0DD}" destId="{E6E3F791-924C-4F99-8BA0-C26BEE026791}" srcOrd="1" destOrd="0" presId="urn:microsoft.com/office/officeart/2008/layout/LinedList"/>
    <dgm:cxn modelId="{79969A45-7D02-4A57-A249-DBE81A74D81C}" type="presParOf" srcId="{E6E3F791-924C-4F99-8BA0-C26BEE026791}" destId="{DC2023F3-9DE6-4CD1-BBBD-FB300571D626}" srcOrd="0" destOrd="0" presId="urn:microsoft.com/office/officeart/2008/layout/LinedList"/>
    <dgm:cxn modelId="{40D03E05-0B7A-4282-8DE5-5138EEBC5587}" type="presParOf" srcId="{E6E3F791-924C-4F99-8BA0-C26BEE026791}" destId="{4CB78BC8-B166-44B4-BCEB-D5D2B28F36F6}" srcOrd="1" destOrd="0" presId="urn:microsoft.com/office/officeart/2008/layout/LinedList"/>
    <dgm:cxn modelId="{23F89563-3E62-416F-A126-68FB02BD2710}" type="presParOf" srcId="{FE196239-D6B4-4D7F-968D-85885C82D0DD}" destId="{8911C4B7-B7EE-4A2D-897A-90E8D92CB269}" srcOrd="2" destOrd="0" presId="urn:microsoft.com/office/officeart/2008/layout/LinedList"/>
    <dgm:cxn modelId="{C9D6C5E9-AAD3-4268-9127-4A941F355870}" type="presParOf" srcId="{FE196239-D6B4-4D7F-968D-85885C82D0DD}" destId="{1A0B41E1-C19A-46B8-A9F3-1591C4A13AB1}" srcOrd="3" destOrd="0" presId="urn:microsoft.com/office/officeart/2008/layout/LinedList"/>
    <dgm:cxn modelId="{33B8FADB-95D2-4211-B644-BE626AA05157}" type="presParOf" srcId="{1A0B41E1-C19A-46B8-A9F3-1591C4A13AB1}" destId="{D6441D85-8E98-409C-B1B1-8B774EE5E83C}" srcOrd="0" destOrd="0" presId="urn:microsoft.com/office/officeart/2008/layout/LinedList"/>
    <dgm:cxn modelId="{190F3BD4-BA52-4F8B-8957-806BD0EAEEE4}" type="presParOf" srcId="{1A0B41E1-C19A-46B8-A9F3-1591C4A13AB1}" destId="{570F4DEC-3B9E-4D4A-8516-E96E7070F51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64D1E0D-F8FD-4625-9DE2-79FA88E8C10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2BAA3FB-8DBD-4525-BDAA-21232B35FA25}">
      <dgm:prSet/>
      <dgm:spPr/>
      <dgm:t>
        <a:bodyPr/>
        <a:lstStyle/>
        <a:p>
          <a:r>
            <a:rPr lang="en-US"/>
            <a:t>Suspicious persons</a:t>
          </a:r>
        </a:p>
      </dgm:t>
    </dgm:pt>
    <dgm:pt modelId="{C161C257-6038-48A2-830F-0DA36E339D11}" type="parTrans" cxnId="{0BE8EC25-848C-49A0-A7C9-55000A265851}">
      <dgm:prSet/>
      <dgm:spPr/>
      <dgm:t>
        <a:bodyPr/>
        <a:lstStyle/>
        <a:p>
          <a:endParaRPr lang="en-US"/>
        </a:p>
      </dgm:t>
    </dgm:pt>
    <dgm:pt modelId="{E8E93A47-C1A8-4EA4-A58D-46DCFE5E5F4E}" type="sibTrans" cxnId="{0BE8EC25-848C-49A0-A7C9-55000A265851}">
      <dgm:prSet/>
      <dgm:spPr/>
      <dgm:t>
        <a:bodyPr/>
        <a:lstStyle/>
        <a:p>
          <a:endParaRPr lang="en-US"/>
        </a:p>
      </dgm:t>
    </dgm:pt>
    <dgm:pt modelId="{62DAD561-1A19-4BE2-93C0-DB5562AEECE2}">
      <dgm:prSet/>
      <dgm:spPr/>
      <dgm:t>
        <a:bodyPr/>
        <a:lstStyle/>
        <a:p>
          <a:r>
            <a:rPr lang="en-US"/>
            <a:t>Suspicious vehicles</a:t>
          </a:r>
        </a:p>
      </dgm:t>
    </dgm:pt>
    <dgm:pt modelId="{0FD1EDE7-93B0-43CE-A5AF-5405536341EC}" type="parTrans" cxnId="{294F4421-B109-4F66-A3E7-4E58A029FC80}">
      <dgm:prSet/>
      <dgm:spPr/>
      <dgm:t>
        <a:bodyPr/>
        <a:lstStyle/>
        <a:p>
          <a:endParaRPr lang="en-US"/>
        </a:p>
      </dgm:t>
    </dgm:pt>
    <dgm:pt modelId="{C614AC09-0CF9-4678-9580-7FF4DF3A98C2}" type="sibTrans" cxnId="{294F4421-B109-4F66-A3E7-4E58A029FC80}">
      <dgm:prSet/>
      <dgm:spPr/>
      <dgm:t>
        <a:bodyPr/>
        <a:lstStyle/>
        <a:p>
          <a:endParaRPr lang="en-US"/>
        </a:p>
      </dgm:t>
    </dgm:pt>
    <dgm:pt modelId="{B25F89F6-B972-4924-9116-893C1C58D723}">
      <dgm:prSet/>
      <dgm:spPr/>
      <dgm:t>
        <a:bodyPr/>
        <a:lstStyle/>
        <a:p>
          <a:r>
            <a:rPr lang="en-US"/>
            <a:t>Persons warned for trespassing</a:t>
          </a:r>
        </a:p>
      </dgm:t>
    </dgm:pt>
    <dgm:pt modelId="{F02DD2FC-6709-4194-BAED-46E7A8A86EEC}" type="parTrans" cxnId="{DAB86557-5567-4764-8E55-ABE35EA1B636}">
      <dgm:prSet/>
      <dgm:spPr/>
      <dgm:t>
        <a:bodyPr/>
        <a:lstStyle/>
        <a:p>
          <a:endParaRPr lang="en-US"/>
        </a:p>
      </dgm:t>
    </dgm:pt>
    <dgm:pt modelId="{C171EED2-C31A-4D03-A682-8DE7FE2FD943}" type="sibTrans" cxnId="{DAB86557-5567-4764-8E55-ABE35EA1B636}">
      <dgm:prSet/>
      <dgm:spPr/>
      <dgm:t>
        <a:bodyPr/>
        <a:lstStyle/>
        <a:p>
          <a:endParaRPr lang="en-US"/>
        </a:p>
      </dgm:t>
    </dgm:pt>
    <dgm:pt modelId="{076B3CC4-B0EC-4A53-ADD4-3867371484AA}">
      <dgm:prSet/>
      <dgm:spPr/>
      <dgm:t>
        <a:bodyPr/>
        <a:lstStyle/>
        <a:p>
          <a:r>
            <a:rPr lang="en-US"/>
            <a:t>Individuals with unique scars, marks, or tattoos</a:t>
          </a:r>
        </a:p>
      </dgm:t>
    </dgm:pt>
    <dgm:pt modelId="{17CC9A40-88FE-485B-803C-C4812CA7C9B1}" type="parTrans" cxnId="{B00D8D1C-C4D1-4062-BA26-DC60383FD30A}">
      <dgm:prSet/>
      <dgm:spPr/>
      <dgm:t>
        <a:bodyPr/>
        <a:lstStyle/>
        <a:p>
          <a:endParaRPr lang="en-US"/>
        </a:p>
      </dgm:t>
    </dgm:pt>
    <dgm:pt modelId="{F0E0DF9E-3653-4357-AB5A-831C71C07C43}" type="sibTrans" cxnId="{B00D8D1C-C4D1-4062-BA26-DC60383FD30A}">
      <dgm:prSet/>
      <dgm:spPr/>
      <dgm:t>
        <a:bodyPr/>
        <a:lstStyle/>
        <a:p>
          <a:endParaRPr lang="en-US"/>
        </a:p>
      </dgm:t>
    </dgm:pt>
    <dgm:pt modelId="{84670E54-E2DD-4E95-9520-A64A5514BF66}" type="pres">
      <dgm:prSet presAssocID="{C64D1E0D-F8FD-4625-9DE2-79FA88E8C103}" presName="linear" presStyleCnt="0">
        <dgm:presLayoutVars>
          <dgm:animLvl val="lvl"/>
          <dgm:resizeHandles val="exact"/>
        </dgm:presLayoutVars>
      </dgm:prSet>
      <dgm:spPr/>
    </dgm:pt>
    <dgm:pt modelId="{182E061D-548E-4DF0-8028-042B4BFD189C}" type="pres">
      <dgm:prSet presAssocID="{C2BAA3FB-8DBD-4525-BDAA-21232B35FA25}" presName="parentText" presStyleLbl="node1" presStyleIdx="0" presStyleCnt="4">
        <dgm:presLayoutVars>
          <dgm:chMax val="0"/>
          <dgm:bulletEnabled val="1"/>
        </dgm:presLayoutVars>
      </dgm:prSet>
      <dgm:spPr/>
    </dgm:pt>
    <dgm:pt modelId="{4B9E13C7-7BAA-4395-8EA6-EA630FE36248}" type="pres">
      <dgm:prSet presAssocID="{E8E93A47-C1A8-4EA4-A58D-46DCFE5E5F4E}" presName="spacer" presStyleCnt="0"/>
      <dgm:spPr/>
    </dgm:pt>
    <dgm:pt modelId="{D94A8C60-28D1-49E2-928B-D847C4FC234E}" type="pres">
      <dgm:prSet presAssocID="{62DAD561-1A19-4BE2-93C0-DB5562AEECE2}" presName="parentText" presStyleLbl="node1" presStyleIdx="1" presStyleCnt="4">
        <dgm:presLayoutVars>
          <dgm:chMax val="0"/>
          <dgm:bulletEnabled val="1"/>
        </dgm:presLayoutVars>
      </dgm:prSet>
      <dgm:spPr/>
    </dgm:pt>
    <dgm:pt modelId="{92658CAC-62E5-40E5-B649-2F1E87B35588}" type="pres">
      <dgm:prSet presAssocID="{C614AC09-0CF9-4678-9580-7FF4DF3A98C2}" presName="spacer" presStyleCnt="0"/>
      <dgm:spPr/>
    </dgm:pt>
    <dgm:pt modelId="{74B209BE-9F4D-4B60-B7B2-E02D4B6909D3}" type="pres">
      <dgm:prSet presAssocID="{B25F89F6-B972-4924-9116-893C1C58D723}" presName="parentText" presStyleLbl="node1" presStyleIdx="2" presStyleCnt="4">
        <dgm:presLayoutVars>
          <dgm:chMax val="0"/>
          <dgm:bulletEnabled val="1"/>
        </dgm:presLayoutVars>
      </dgm:prSet>
      <dgm:spPr/>
    </dgm:pt>
    <dgm:pt modelId="{ACAF241B-EE1B-4ABA-B08E-976DC231FAE7}" type="pres">
      <dgm:prSet presAssocID="{C171EED2-C31A-4D03-A682-8DE7FE2FD943}" presName="spacer" presStyleCnt="0"/>
      <dgm:spPr/>
    </dgm:pt>
    <dgm:pt modelId="{52A0500F-1A56-4279-B8B6-D90048839A29}" type="pres">
      <dgm:prSet presAssocID="{076B3CC4-B0EC-4A53-ADD4-3867371484AA}" presName="parentText" presStyleLbl="node1" presStyleIdx="3" presStyleCnt="4">
        <dgm:presLayoutVars>
          <dgm:chMax val="0"/>
          <dgm:bulletEnabled val="1"/>
        </dgm:presLayoutVars>
      </dgm:prSet>
      <dgm:spPr/>
    </dgm:pt>
  </dgm:ptLst>
  <dgm:cxnLst>
    <dgm:cxn modelId="{B00D8D1C-C4D1-4062-BA26-DC60383FD30A}" srcId="{C64D1E0D-F8FD-4625-9DE2-79FA88E8C103}" destId="{076B3CC4-B0EC-4A53-ADD4-3867371484AA}" srcOrd="3" destOrd="0" parTransId="{17CC9A40-88FE-485B-803C-C4812CA7C9B1}" sibTransId="{F0E0DF9E-3653-4357-AB5A-831C71C07C43}"/>
    <dgm:cxn modelId="{294F4421-B109-4F66-A3E7-4E58A029FC80}" srcId="{C64D1E0D-F8FD-4625-9DE2-79FA88E8C103}" destId="{62DAD561-1A19-4BE2-93C0-DB5562AEECE2}" srcOrd="1" destOrd="0" parTransId="{0FD1EDE7-93B0-43CE-A5AF-5405536341EC}" sibTransId="{C614AC09-0CF9-4678-9580-7FF4DF3A98C2}"/>
    <dgm:cxn modelId="{0BE8EC25-848C-49A0-A7C9-55000A265851}" srcId="{C64D1E0D-F8FD-4625-9DE2-79FA88E8C103}" destId="{C2BAA3FB-8DBD-4525-BDAA-21232B35FA25}" srcOrd="0" destOrd="0" parTransId="{C161C257-6038-48A2-830F-0DA36E339D11}" sibTransId="{E8E93A47-C1A8-4EA4-A58D-46DCFE5E5F4E}"/>
    <dgm:cxn modelId="{A4DBBE48-AE21-4EEF-99EF-F83CDAE6D08B}" type="presOf" srcId="{C2BAA3FB-8DBD-4525-BDAA-21232B35FA25}" destId="{182E061D-548E-4DF0-8028-042B4BFD189C}" srcOrd="0" destOrd="0" presId="urn:microsoft.com/office/officeart/2005/8/layout/vList2"/>
    <dgm:cxn modelId="{DAB86557-5567-4764-8E55-ABE35EA1B636}" srcId="{C64D1E0D-F8FD-4625-9DE2-79FA88E8C103}" destId="{B25F89F6-B972-4924-9116-893C1C58D723}" srcOrd="2" destOrd="0" parTransId="{F02DD2FC-6709-4194-BAED-46E7A8A86EEC}" sibTransId="{C171EED2-C31A-4D03-A682-8DE7FE2FD943}"/>
    <dgm:cxn modelId="{A17C2796-C071-4963-94BA-0A95FC6AF561}" type="presOf" srcId="{B25F89F6-B972-4924-9116-893C1C58D723}" destId="{74B209BE-9F4D-4B60-B7B2-E02D4B6909D3}" srcOrd="0" destOrd="0" presId="urn:microsoft.com/office/officeart/2005/8/layout/vList2"/>
    <dgm:cxn modelId="{E257EAE0-3E5B-49E3-81C1-62EBE647D6A8}" type="presOf" srcId="{C64D1E0D-F8FD-4625-9DE2-79FA88E8C103}" destId="{84670E54-E2DD-4E95-9520-A64A5514BF66}" srcOrd="0" destOrd="0" presId="urn:microsoft.com/office/officeart/2005/8/layout/vList2"/>
    <dgm:cxn modelId="{4A5525F7-CC3B-4052-A26C-6324A6C39473}" type="presOf" srcId="{62DAD561-1A19-4BE2-93C0-DB5562AEECE2}" destId="{D94A8C60-28D1-49E2-928B-D847C4FC234E}" srcOrd="0" destOrd="0" presId="urn:microsoft.com/office/officeart/2005/8/layout/vList2"/>
    <dgm:cxn modelId="{898DFAFB-7CC2-4C53-8488-EFA06597A399}" type="presOf" srcId="{076B3CC4-B0EC-4A53-ADD4-3867371484AA}" destId="{52A0500F-1A56-4279-B8B6-D90048839A29}" srcOrd="0" destOrd="0" presId="urn:microsoft.com/office/officeart/2005/8/layout/vList2"/>
    <dgm:cxn modelId="{C493A95D-9AD2-4C48-AF13-FFBE282D68BD}" type="presParOf" srcId="{84670E54-E2DD-4E95-9520-A64A5514BF66}" destId="{182E061D-548E-4DF0-8028-042B4BFD189C}" srcOrd="0" destOrd="0" presId="urn:microsoft.com/office/officeart/2005/8/layout/vList2"/>
    <dgm:cxn modelId="{9539F6B0-2D3E-4753-A9CE-AF96A93B8321}" type="presParOf" srcId="{84670E54-E2DD-4E95-9520-A64A5514BF66}" destId="{4B9E13C7-7BAA-4395-8EA6-EA630FE36248}" srcOrd="1" destOrd="0" presId="urn:microsoft.com/office/officeart/2005/8/layout/vList2"/>
    <dgm:cxn modelId="{5640B070-3D45-4D2C-B43A-D3CC1034A4EC}" type="presParOf" srcId="{84670E54-E2DD-4E95-9520-A64A5514BF66}" destId="{D94A8C60-28D1-49E2-928B-D847C4FC234E}" srcOrd="2" destOrd="0" presId="urn:microsoft.com/office/officeart/2005/8/layout/vList2"/>
    <dgm:cxn modelId="{7B8EF046-3AC2-449E-B1D6-E172FFEE9719}" type="presParOf" srcId="{84670E54-E2DD-4E95-9520-A64A5514BF66}" destId="{92658CAC-62E5-40E5-B649-2F1E87B35588}" srcOrd="3" destOrd="0" presId="urn:microsoft.com/office/officeart/2005/8/layout/vList2"/>
    <dgm:cxn modelId="{FFCBAEF2-546C-428C-A0FD-8A8235D5BE4D}" type="presParOf" srcId="{84670E54-E2DD-4E95-9520-A64A5514BF66}" destId="{74B209BE-9F4D-4B60-B7B2-E02D4B6909D3}" srcOrd="4" destOrd="0" presId="urn:microsoft.com/office/officeart/2005/8/layout/vList2"/>
    <dgm:cxn modelId="{23E9BF2A-874E-4B82-97E3-8C542CB607AA}" type="presParOf" srcId="{84670E54-E2DD-4E95-9520-A64A5514BF66}" destId="{ACAF241B-EE1B-4ABA-B08E-976DC231FAE7}" srcOrd="5" destOrd="0" presId="urn:microsoft.com/office/officeart/2005/8/layout/vList2"/>
    <dgm:cxn modelId="{492C0247-7383-4C5D-A370-D09957B462A3}" type="presParOf" srcId="{84670E54-E2DD-4E95-9520-A64A5514BF66}" destId="{52A0500F-1A56-4279-B8B6-D90048839A2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E664087-04F1-46AC-B6B8-8958C33FC567}"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8E5EEBC-E2D1-4FA7-80F6-D42FBAC73815}">
      <dgm:prSet/>
      <dgm:spPr/>
      <dgm:t>
        <a:bodyPr/>
        <a:lstStyle/>
        <a:p>
          <a:pPr>
            <a:defRPr cap="all"/>
          </a:pPr>
          <a:r>
            <a:rPr lang="en-GB"/>
            <a:t>Any Questions?</a:t>
          </a:r>
          <a:endParaRPr lang="en-US"/>
        </a:p>
      </dgm:t>
    </dgm:pt>
    <dgm:pt modelId="{83D56EB6-E423-4162-9A7E-0F66E4AC8D34}" type="parTrans" cxnId="{30545D3D-D6F1-44A7-BFF7-2388F16D5277}">
      <dgm:prSet/>
      <dgm:spPr/>
      <dgm:t>
        <a:bodyPr/>
        <a:lstStyle/>
        <a:p>
          <a:endParaRPr lang="en-US"/>
        </a:p>
      </dgm:t>
    </dgm:pt>
    <dgm:pt modelId="{DF021086-DC16-442F-BCF3-CB22602FD314}" type="sibTrans" cxnId="{30545D3D-D6F1-44A7-BFF7-2388F16D5277}">
      <dgm:prSet/>
      <dgm:spPr/>
      <dgm:t>
        <a:bodyPr/>
        <a:lstStyle/>
        <a:p>
          <a:endParaRPr lang="en-US"/>
        </a:p>
      </dgm:t>
    </dgm:pt>
    <dgm:pt modelId="{EEDC8CC8-60D0-4834-9202-63A879397B09}">
      <dgm:prSet/>
      <dgm:spPr/>
      <dgm:t>
        <a:bodyPr/>
        <a:lstStyle/>
        <a:p>
          <a:pPr>
            <a:defRPr cap="all"/>
          </a:pPr>
          <a:r>
            <a:rPr lang="en-GB"/>
            <a:t>Thanks for listening!</a:t>
          </a:r>
          <a:endParaRPr lang="en-US"/>
        </a:p>
      </dgm:t>
    </dgm:pt>
    <dgm:pt modelId="{C93E1BC3-9534-435F-8789-B7D6586F6168}" type="parTrans" cxnId="{F7B20221-C4FF-4E51-A2AE-0114C43824D7}">
      <dgm:prSet/>
      <dgm:spPr/>
      <dgm:t>
        <a:bodyPr/>
        <a:lstStyle/>
        <a:p>
          <a:endParaRPr lang="en-US"/>
        </a:p>
      </dgm:t>
    </dgm:pt>
    <dgm:pt modelId="{491E6282-11D3-42A1-8C67-34AB121A2793}" type="sibTrans" cxnId="{F7B20221-C4FF-4E51-A2AE-0114C43824D7}">
      <dgm:prSet/>
      <dgm:spPr/>
      <dgm:t>
        <a:bodyPr/>
        <a:lstStyle/>
        <a:p>
          <a:endParaRPr lang="en-US"/>
        </a:p>
      </dgm:t>
    </dgm:pt>
    <dgm:pt modelId="{37258E80-F95F-4306-A695-04EC02BCCDD9}">
      <dgm:prSet/>
      <dgm:spPr/>
      <dgm:t>
        <a:bodyPr/>
        <a:lstStyle/>
        <a:p>
          <a:pPr>
            <a:defRPr cap="all"/>
          </a:pPr>
          <a:r>
            <a:rPr lang="en-GB"/>
            <a:t>See you in the Workshop!</a:t>
          </a:r>
          <a:endParaRPr lang="en-US"/>
        </a:p>
      </dgm:t>
    </dgm:pt>
    <dgm:pt modelId="{F72F4EEF-C3BF-4C81-996D-70A3C9203934}" type="parTrans" cxnId="{D9216A5E-5467-4078-BAB2-78A3A90B6E32}">
      <dgm:prSet/>
      <dgm:spPr/>
      <dgm:t>
        <a:bodyPr/>
        <a:lstStyle/>
        <a:p>
          <a:endParaRPr lang="en-US"/>
        </a:p>
      </dgm:t>
    </dgm:pt>
    <dgm:pt modelId="{F6D5287E-B6DF-4F2D-A26F-4057833DCF66}" type="sibTrans" cxnId="{D9216A5E-5467-4078-BAB2-78A3A90B6E32}">
      <dgm:prSet/>
      <dgm:spPr/>
      <dgm:t>
        <a:bodyPr/>
        <a:lstStyle/>
        <a:p>
          <a:endParaRPr lang="en-US"/>
        </a:p>
      </dgm:t>
    </dgm:pt>
    <dgm:pt modelId="{8775ABEF-DBA1-47FC-9EFA-815B718CC02A}" type="pres">
      <dgm:prSet presAssocID="{2E664087-04F1-46AC-B6B8-8958C33FC567}" presName="root" presStyleCnt="0">
        <dgm:presLayoutVars>
          <dgm:dir/>
          <dgm:resizeHandles val="exact"/>
        </dgm:presLayoutVars>
      </dgm:prSet>
      <dgm:spPr/>
    </dgm:pt>
    <dgm:pt modelId="{3448DDC9-7C6E-481C-9462-7D60CB44F583}" type="pres">
      <dgm:prSet presAssocID="{88E5EEBC-E2D1-4FA7-80F6-D42FBAC73815}" presName="compNode" presStyleCnt="0"/>
      <dgm:spPr/>
    </dgm:pt>
    <dgm:pt modelId="{54E5F726-4CD6-4F36-B978-4823A634BFD2}" type="pres">
      <dgm:prSet presAssocID="{88E5EEBC-E2D1-4FA7-80F6-D42FBAC73815}" presName="iconBgRect" presStyleLbl="bgShp" presStyleIdx="0" presStyleCnt="3"/>
      <dgm:spPr/>
    </dgm:pt>
    <dgm:pt modelId="{4595700B-1214-4417-9E7E-C258AC6163C2}" type="pres">
      <dgm:prSet presAssocID="{88E5EEBC-E2D1-4FA7-80F6-D42FBAC7381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 mark"/>
        </a:ext>
      </dgm:extLst>
    </dgm:pt>
    <dgm:pt modelId="{D0291047-61F2-45FC-A3F7-3E825CC78D51}" type="pres">
      <dgm:prSet presAssocID="{88E5EEBC-E2D1-4FA7-80F6-D42FBAC73815}" presName="spaceRect" presStyleCnt="0"/>
      <dgm:spPr/>
    </dgm:pt>
    <dgm:pt modelId="{A8402910-EE30-4722-89FB-7EFC5F0CA419}" type="pres">
      <dgm:prSet presAssocID="{88E5EEBC-E2D1-4FA7-80F6-D42FBAC73815}" presName="textRect" presStyleLbl="revTx" presStyleIdx="0" presStyleCnt="3">
        <dgm:presLayoutVars>
          <dgm:chMax val="1"/>
          <dgm:chPref val="1"/>
        </dgm:presLayoutVars>
      </dgm:prSet>
      <dgm:spPr/>
    </dgm:pt>
    <dgm:pt modelId="{54D7D849-A7BB-47C0-A858-7FC4FE51DC54}" type="pres">
      <dgm:prSet presAssocID="{DF021086-DC16-442F-BCF3-CB22602FD314}" presName="sibTrans" presStyleCnt="0"/>
      <dgm:spPr/>
    </dgm:pt>
    <dgm:pt modelId="{A3DDA08D-1121-4BDD-BB4D-541495F02249}" type="pres">
      <dgm:prSet presAssocID="{EEDC8CC8-60D0-4834-9202-63A879397B09}" presName="compNode" presStyleCnt="0"/>
      <dgm:spPr/>
    </dgm:pt>
    <dgm:pt modelId="{90864EFD-0955-49A7-8328-0755B1714AED}" type="pres">
      <dgm:prSet presAssocID="{EEDC8CC8-60D0-4834-9202-63A879397B09}" presName="iconBgRect" presStyleLbl="bgShp" presStyleIdx="1" presStyleCnt="3"/>
      <dgm:spPr/>
    </dgm:pt>
    <dgm:pt modelId="{535C148F-2125-4B38-A171-3E6FC1506AE9}" type="pres">
      <dgm:prSet presAssocID="{EEDC8CC8-60D0-4834-9202-63A879397B0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miling Face with No Fill"/>
        </a:ext>
      </dgm:extLst>
    </dgm:pt>
    <dgm:pt modelId="{9F55FB15-7B0E-48C4-86D6-0266569968DD}" type="pres">
      <dgm:prSet presAssocID="{EEDC8CC8-60D0-4834-9202-63A879397B09}" presName="spaceRect" presStyleCnt="0"/>
      <dgm:spPr/>
    </dgm:pt>
    <dgm:pt modelId="{7C0D63C5-42AB-43DF-B2AF-9837DF2C5888}" type="pres">
      <dgm:prSet presAssocID="{EEDC8CC8-60D0-4834-9202-63A879397B09}" presName="textRect" presStyleLbl="revTx" presStyleIdx="1" presStyleCnt="3">
        <dgm:presLayoutVars>
          <dgm:chMax val="1"/>
          <dgm:chPref val="1"/>
        </dgm:presLayoutVars>
      </dgm:prSet>
      <dgm:spPr/>
    </dgm:pt>
    <dgm:pt modelId="{AF7D7B86-8E3F-4C44-902C-6810C5C71D34}" type="pres">
      <dgm:prSet presAssocID="{491E6282-11D3-42A1-8C67-34AB121A2793}" presName="sibTrans" presStyleCnt="0"/>
      <dgm:spPr/>
    </dgm:pt>
    <dgm:pt modelId="{7E9CFB45-D3EA-4CAD-AF8D-B05BC70AB020}" type="pres">
      <dgm:prSet presAssocID="{37258E80-F95F-4306-A695-04EC02BCCDD9}" presName="compNode" presStyleCnt="0"/>
      <dgm:spPr/>
    </dgm:pt>
    <dgm:pt modelId="{37D9D4C8-6A30-4635-810E-B5C52DD3BE5E}" type="pres">
      <dgm:prSet presAssocID="{37258E80-F95F-4306-A695-04EC02BCCDD9}" presName="iconBgRect" presStyleLbl="bgShp" presStyleIdx="2" presStyleCnt="3"/>
      <dgm:spPr/>
    </dgm:pt>
    <dgm:pt modelId="{2F181145-023D-4575-A9C3-14F8358666FA}" type="pres">
      <dgm:prSet presAssocID="{37258E80-F95F-4306-A695-04EC02BCCDD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lackboard"/>
        </a:ext>
      </dgm:extLst>
    </dgm:pt>
    <dgm:pt modelId="{22475C4F-92C6-4999-B9C1-90DDFE75E6FD}" type="pres">
      <dgm:prSet presAssocID="{37258E80-F95F-4306-A695-04EC02BCCDD9}" presName="spaceRect" presStyleCnt="0"/>
      <dgm:spPr/>
    </dgm:pt>
    <dgm:pt modelId="{3EA75E5C-DAF7-43DD-91A3-49AB701234B2}" type="pres">
      <dgm:prSet presAssocID="{37258E80-F95F-4306-A695-04EC02BCCDD9}" presName="textRect" presStyleLbl="revTx" presStyleIdx="2" presStyleCnt="3">
        <dgm:presLayoutVars>
          <dgm:chMax val="1"/>
          <dgm:chPref val="1"/>
        </dgm:presLayoutVars>
      </dgm:prSet>
      <dgm:spPr/>
    </dgm:pt>
  </dgm:ptLst>
  <dgm:cxnLst>
    <dgm:cxn modelId="{F7B20221-C4FF-4E51-A2AE-0114C43824D7}" srcId="{2E664087-04F1-46AC-B6B8-8958C33FC567}" destId="{EEDC8CC8-60D0-4834-9202-63A879397B09}" srcOrd="1" destOrd="0" parTransId="{C93E1BC3-9534-435F-8789-B7D6586F6168}" sibTransId="{491E6282-11D3-42A1-8C67-34AB121A2793}"/>
    <dgm:cxn modelId="{BAD8DC36-A19D-4252-BE9B-35124BE7AC52}" type="presOf" srcId="{2E664087-04F1-46AC-B6B8-8958C33FC567}" destId="{8775ABEF-DBA1-47FC-9EFA-815B718CC02A}" srcOrd="0" destOrd="0" presId="urn:microsoft.com/office/officeart/2018/5/layout/IconCircleLabelList"/>
    <dgm:cxn modelId="{30545D3D-D6F1-44A7-BFF7-2388F16D5277}" srcId="{2E664087-04F1-46AC-B6B8-8958C33FC567}" destId="{88E5EEBC-E2D1-4FA7-80F6-D42FBAC73815}" srcOrd="0" destOrd="0" parTransId="{83D56EB6-E423-4162-9A7E-0F66E4AC8D34}" sibTransId="{DF021086-DC16-442F-BCF3-CB22602FD314}"/>
    <dgm:cxn modelId="{D9216A5E-5467-4078-BAB2-78A3A90B6E32}" srcId="{2E664087-04F1-46AC-B6B8-8958C33FC567}" destId="{37258E80-F95F-4306-A695-04EC02BCCDD9}" srcOrd="2" destOrd="0" parTransId="{F72F4EEF-C3BF-4C81-996D-70A3C9203934}" sibTransId="{F6D5287E-B6DF-4F2D-A26F-4057833DCF66}"/>
    <dgm:cxn modelId="{90122B69-C50B-45D9-ADB3-68115DC095E2}" type="presOf" srcId="{37258E80-F95F-4306-A695-04EC02BCCDD9}" destId="{3EA75E5C-DAF7-43DD-91A3-49AB701234B2}" srcOrd="0" destOrd="0" presId="urn:microsoft.com/office/officeart/2018/5/layout/IconCircleLabelList"/>
    <dgm:cxn modelId="{38E8E17F-D750-4A07-95CD-4CFA00483348}" type="presOf" srcId="{EEDC8CC8-60D0-4834-9202-63A879397B09}" destId="{7C0D63C5-42AB-43DF-B2AF-9837DF2C5888}" srcOrd="0" destOrd="0" presId="urn:microsoft.com/office/officeart/2018/5/layout/IconCircleLabelList"/>
    <dgm:cxn modelId="{AA0784DF-0E4A-446E-A608-66D2C2ED3D45}" type="presOf" srcId="{88E5EEBC-E2D1-4FA7-80F6-D42FBAC73815}" destId="{A8402910-EE30-4722-89FB-7EFC5F0CA419}" srcOrd="0" destOrd="0" presId="urn:microsoft.com/office/officeart/2018/5/layout/IconCircleLabelList"/>
    <dgm:cxn modelId="{59983346-EB73-440D-84EE-B9DC8F448558}" type="presParOf" srcId="{8775ABEF-DBA1-47FC-9EFA-815B718CC02A}" destId="{3448DDC9-7C6E-481C-9462-7D60CB44F583}" srcOrd="0" destOrd="0" presId="urn:microsoft.com/office/officeart/2018/5/layout/IconCircleLabelList"/>
    <dgm:cxn modelId="{82FA0024-D15B-49DB-9D4D-EB44AB8E0BB7}" type="presParOf" srcId="{3448DDC9-7C6E-481C-9462-7D60CB44F583}" destId="{54E5F726-4CD6-4F36-B978-4823A634BFD2}" srcOrd="0" destOrd="0" presId="urn:microsoft.com/office/officeart/2018/5/layout/IconCircleLabelList"/>
    <dgm:cxn modelId="{F7795FC3-A449-4107-83D1-99D6EEA98693}" type="presParOf" srcId="{3448DDC9-7C6E-481C-9462-7D60CB44F583}" destId="{4595700B-1214-4417-9E7E-C258AC6163C2}" srcOrd="1" destOrd="0" presId="urn:microsoft.com/office/officeart/2018/5/layout/IconCircleLabelList"/>
    <dgm:cxn modelId="{B5B6030C-3B1E-4510-9917-8E824CCEECE9}" type="presParOf" srcId="{3448DDC9-7C6E-481C-9462-7D60CB44F583}" destId="{D0291047-61F2-45FC-A3F7-3E825CC78D51}" srcOrd="2" destOrd="0" presId="urn:microsoft.com/office/officeart/2018/5/layout/IconCircleLabelList"/>
    <dgm:cxn modelId="{F7017C87-9757-46A4-901C-601D5FFC90A4}" type="presParOf" srcId="{3448DDC9-7C6E-481C-9462-7D60CB44F583}" destId="{A8402910-EE30-4722-89FB-7EFC5F0CA419}" srcOrd="3" destOrd="0" presId="urn:microsoft.com/office/officeart/2018/5/layout/IconCircleLabelList"/>
    <dgm:cxn modelId="{90199D29-09B4-4218-9F13-1BD70779E480}" type="presParOf" srcId="{8775ABEF-DBA1-47FC-9EFA-815B718CC02A}" destId="{54D7D849-A7BB-47C0-A858-7FC4FE51DC54}" srcOrd="1" destOrd="0" presId="urn:microsoft.com/office/officeart/2018/5/layout/IconCircleLabelList"/>
    <dgm:cxn modelId="{E4517725-B8AB-4E30-AED7-C4EC366FE7A4}" type="presParOf" srcId="{8775ABEF-DBA1-47FC-9EFA-815B718CC02A}" destId="{A3DDA08D-1121-4BDD-BB4D-541495F02249}" srcOrd="2" destOrd="0" presId="urn:microsoft.com/office/officeart/2018/5/layout/IconCircleLabelList"/>
    <dgm:cxn modelId="{B312E6B6-B286-4717-BC31-470A623318D3}" type="presParOf" srcId="{A3DDA08D-1121-4BDD-BB4D-541495F02249}" destId="{90864EFD-0955-49A7-8328-0755B1714AED}" srcOrd="0" destOrd="0" presId="urn:microsoft.com/office/officeart/2018/5/layout/IconCircleLabelList"/>
    <dgm:cxn modelId="{AB378FD8-9AC0-4FB8-B00A-27601411123E}" type="presParOf" srcId="{A3DDA08D-1121-4BDD-BB4D-541495F02249}" destId="{535C148F-2125-4B38-A171-3E6FC1506AE9}" srcOrd="1" destOrd="0" presId="urn:microsoft.com/office/officeart/2018/5/layout/IconCircleLabelList"/>
    <dgm:cxn modelId="{77CB5497-2C6C-4FB6-AA65-90B494B75440}" type="presParOf" srcId="{A3DDA08D-1121-4BDD-BB4D-541495F02249}" destId="{9F55FB15-7B0E-48C4-86D6-0266569968DD}" srcOrd="2" destOrd="0" presId="urn:microsoft.com/office/officeart/2018/5/layout/IconCircleLabelList"/>
    <dgm:cxn modelId="{C906C43F-ACC0-4AFB-B961-5FDFF4FD9CA5}" type="presParOf" srcId="{A3DDA08D-1121-4BDD-BB4D-541495F02249}" destId="{7C0D63C5-42AB-43DF-B2AF-9837DF2C5888}" srcOrd="3" destOrd="0" presId="urn:microsoft.com/office/officeart/2018/5/layout/IconCircleLabelList"/>
    <dgm:cxn modelId="{38E9F119-CC07-4131-A7EA-84ED6E240730}" type="presParOf" srcId="{8775ABEF-DBA1-47FC-9EFA-815B718CC02A}" destId="{AF7D7B86-8E3F-4C44-902C-6810C5C71D34}" srcOrd="3" destOrd="0" presId="urn:microsoft.com/office/officeart/2018/5/layout/IconCircleLabelList"/>
    <dgm:cxn modelId="{51CC70EC-3AEF-4F1F-9A0E-0DF71FB93619}" type="presParOf" srcId="{8775ABEF-DBA1-47FC-9EFA-815B718CC02A}" destId="{7E9CFB45-D3EA-4CAD-AF8D-B05BC70AB020}" srcOrd="4" destOrd="0" presId="urn:microsoft.com/office/officeart/2018/5/layout/IconCircleLabelList"/>
    <dgm:cxn modelId="{BD893744-35A6-4560-8820-80F3CD20B79B}" type="presParOf" srcId="{7E9CFB45-D3EA-4CAD-AF8D-B05BC70AB020}" destId="{37D9D4C8-6A30-4635-810E-B5C52DD3BE5E}" srcOrd="0" destOrd="0" presId="urn:microsoft.com/office/officeart/2018/5/layout/IconCircleLabelList"/>
    <dgm:cxn modelId="{9E700A6B-D7E2-467F-A70C-2FB05F1D0614}" type="presParOf" srcId="{7E9CFB45-D3EA-4CAD-AF8D-B05BC70AB020}" destId="{2F181145-023D-4575-A9C3-14F8358666FA}" srcOrd="1" destOrd="0" presId="urn:microsoft.com/office/officeart/2018/5/layout/IconCircleLabelList"/>
    <dgm:cxn modelId="{9E55FB7E-0CDC-4707-8546-D0BB219AEAB6}" type="presParOf" srcId="{7E9CFB45-D3EA-4CAD-AF8D-B05BC70AB020}" destId="{22475C4F-92C6-4999-B9C1-90DDFE75E6FD}" srcOrd="2" destOrd="0" presId="urn:microsoft.com/office/officeart/2018/5/layout/IconCircleLabelList"/>
    <dgm:cxn modelId="{7B416FEC-B856-4A44-9AF5-7FDFCC8756B5}" type="presParOf" srcId="{7E9CFB45-D3EA-4CAD-AF8D-B05BC70AB020}" destId="{3EA75E5C-DAF7-43DD-91A3-49AB701234B2}"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1E0F5-8A1D-479F-A140-748030A061EB}">
      <dsp:nvSpPr>
        <dsp:cNvPr id="0" name=""/>
        <dsp:cNvSpPr/>
      </dsp:nvSpPr>
      <dsp:spPr>
        <a:xfrm>
          <a:off x="1237" y="61211"/>
          <a:ext cx="4342339" cy="27573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B66CF7-6C69-41FB-BC16-22663A18609A}">
      <dsp:nvSpPr>
        <dsp:cNvPr id="0" name=""/>
        <dsp:cNvSpPr/>
      </dsp:nvSpPr>
      <dsp:spPr>
        <a:xfrm>
          <a:off x="483719" y="519569"/>
          <a:ext cx="4342339" cy="27573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GB" sz="6500" kern="1200"/>
            <a:t>Situational Awareness</a:t>
          </a:r>
          <a:endParaRPr lang="en-US" sz="6500" kern="1200"/>
        </a:p>
      </dsp:txBody>
      <dsp:txXfrm>
        <a:off x="564480" y="600330"/>
        <a:ext cx="4180817" cy="2595863"/>
      </dsp:txXfrm>
    </dsp:sp>
    <dsp:sp modelId="{BA969639-C7D5-4488-B81B-661D4004E420}">
      <dsp:nvSpPr>
        <dsp:cNvPr id="0" name=""/>
        <dsp:cNvSpPr/>
      </dsp:nvSpPr>
      <dsp:spPr>
        <a:xfrm>
          <a:off x="5308541" y="61211"/>
          <a:ext cx="4342339" cy="27573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A6428C-A23F-4391-9746-AC7CFFDA3204}">
      <dsp:nvSpPr>
        <dsp:cNvPr id="0" name=""/>
        <dsp:cNvSpPr/>
      </dsp:nvSpPr>
      <dsp:spPr>
        <a:xfrm>
          <a:off x="5791023" y="519569"/>
          <a:ext cx="4342339" cy="27573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GB" sz="6500" kern="1200"/>
            <a:t>Crime Reduction</a:t>
          </a:r>
          <a:endParaRPr lang="en-US" sz="6500" kern="1200"/>
        </a:p>
      </dsp:txBody>
      <dsp:txXfrm>
        <a:off x="5871784" y="600330"/>
        <a:ext cx="4180817" cy="25958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276EE-DFAF-4623-870E-5CD902360028}">
      <dsp:nvSpPr>
        <dsp:cNvPr id="0" name=""/>
        <dsp:cNvSpPr/>
      </dsp:nvSpPr>
      <dsp:spPr>
        <a:xfrm>
          <a:off x="0" y="237902"/>
          <a:ext cx="5343082" cy="14929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First step to tactical crime analysis is collecting necessary data</a:t>
          </a:r>
        </a:p>
      </dsp:txBody>
      <dsp:txXfrm>
        <a:off x="72878" y="310780"/>
        <a:ext cx="5197326" cy="1347164"/>
      </dsp:txXfrm>
    </dsp:sp>
    <dsp:sp modelId="{0A176364-9DAC-4544-B816-01563E0CFF95}">
      <dsp:nvSpPr>
        <dsp:cNvPr id="0" name=""/>
        <dsp:cNvSpPr/>
      </dsp:nvSpPr>
      <dsp:spPr>
        <a:xfrm>
          <a:off x="0" y="1814343"/>
          <a:ext cx="5343082" cy="1492920"/>
        </a:xfrm>
        <a:prstGeom prst="roundRect">
          <a:avLst/>
        </a:prstGeom>
        <a:solidFill>
          <a:schemeClr val="accent2">
            <a:hueOff val="-746034"/>
            <a:satOff val="-5248"/>
            <a:lumOff val="-2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To identify patterns, need information on how, when, and where crimes have occurred</a:t>
          </a:r>
        </a:p>
      </dsp:txBody>
      <dsp:txXfrm>
        <a:off x="72878" y="1887221"/>
        <a:ext cx="5197326" cy="1347164"/>
      </dsp:txXfrm>
    </dsp:sp>
    <dsp:sp modelId="{D98ECBEE-6371-4565-9D38-A9EDCA02BDBE}">
      <dsp:nvSpPr>
        <dsp:cNvPr id="0" name=""/>
        <dsp:cNvSpPr/>
      </dsp:nvSpPr>
      <dsp:spPr>
        <a:xfrm>
          <a:off x="0" y="3390783"/>
          <a:ext cx="5343082" cy="1492920"/>
        </a:xfrm>
        <a:prstGeom prst="roundRect">
          <a:avLst/>
        </a:prstGeom>
        <a:solidFill>
          <a:schemeClr val="accent2">
            <a:hueOff val="-1492069"/>
            <a:satOff val="-10495"/>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Information pulled from both quantitative and qualitative information within police reports </a:t>
          </a:r>
        </a:p>
      </dsp:txBody>
      <dsp:txXfrm>
        <a:off x="72878" y="3463661"/>
        <a:ext cx="5197326" cy="13471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9856E7-4C61-4C1D-ACD5-C4D947291621}">
      <dsp:nvSpPr>
        <dsp:cNvPr id="0" name=""/>
        <dsp:cNvSpPr/>
      </dsp:nvSpPr>
      <dsp:spPr>
        <a:xfrm>
          <a:off x="0" y="0"/>
          <a:ext cx="52106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CC7BCF-9024-4E28-BD34-FA1C0867A124}">
      <dsp:nvSpPr>
        <dsp:cNvPr id="0" name=""/>
        <dsp:cNvSpPr/>
      </dsp:nvSpPr>
      <dsp:spPr>
        <a:xfrm>
          <a:off x="0" y="0"/>
          <a:ext cx="5210615" cy="2393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Tactical crime analysis seeks to identify patterns of crimes that are not easily linked together</a:t>
          </a:r>
        </a:p>
      </dsp:txBody>
      <dsp:txXfrm>
        <a:off x="0" y="0"/>
        <a:ext cx="5210615" cy="2393425"/>
      </dsp:txXfrm>
    </dsp:sp>
    <dsp:sp modelId="{0CC78203-6B48-4827-A6CB-1573A733E443}">
      <dsp:nvSpPr>
        <dsp:cNvPr id="0" name=""/>
        <dsp:cNvSpPr/>
      </dsp:nvSpPr>
      <dsp:spPr>
        <a:xfrm>
          <a:off x="0" y="2393425"/>
          <a:ext cx="52106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DA4D73-BDFF-4205-9168-CC408E60F603}">
      <dsp:nvSpPr>
        <dsp:cNvPr id="0" name=""/>
        <dsp:cNvSpPr/>
      </dsp:nvSpPr>
      <dsp:spPr>
        <a:xfrm>
          <a:off x="0" y="2393425"/>
          <a:ext cx="5210615" cy="2393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US" sz="3900" kern="1200"/>
            <a:t>Focuses on crimes in which the offender and the victim do not know one another</a:t>
          </a:r>
        </a:p>
      </dsp:txBody>
      <dsp:txXfrm>
        <a:off x="0" y="2393425"/>
        <a:ext cx="5210615" cy="23934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A50A2-2DA6-48CA-A6C0-2919ADFF18E4}">
      <dsp:nvSpPr>
        <dsp:cNvPr id="0" name=""/>
        <dsp:cNvSpPr/>
      </dsp:nvSpPr>
      <dsp:spPr>
        <a:xfrm>
          <a:off x="211881" y="0"/>
          <a:ext cx="4786852" cy="4786852"/>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FDA676-FB80-4112-9FE7-B3EDC48FDF25}">
      <dsp:nvSpPr>
        <dsp:cNvPr id="0" name=""/>
        <dsp:cNvSpPr/>
      </dsp:nvSpPr>
      <dsp:spPr>
        <a:xfrm>
          <a:off x="666632" y="454750"/>
          <a:ext cx="1866872" cy="18668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”Method of Operation”</a:t>
          </a:r>
        </a:p>
      </dsp:txBody>
      <dsp:txXfrm>
        <a:off x="757765" y="545883"/>
        <a:ext cx="1684606" cy="1684606"/>
      </dsp:txXfrm>
    </dsp:sp>
    <dsp:sp modelId="{F1492F41-8C1C-4928-88DB-C5C5DC77DA0D}">
      <dsp:nvSpPr>
        <dsp:cNvPr id="0" name=""/>
        <dsp:cNvSpPr/>
      </dsp:nvSpPr>
      <dsp:spPr>
        <a:xfrm>
          <a:off x="2677110" y="454750"/>
          <a:ext cx="1866872" cy="18668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The key elements of the crime incident itself</a:t>
          </a:r>
        </a:p>
      </dsp:txBody>
      <dsp:txXfrm>
        <a:off x="2768243" y="545883"/>
        <a:ext cx="1684606" cy="1684606"/>
      </dsp:txXfrm>
    </dsp:sp>
    <dsp:sp modelId="{2938F048-CC90-41E6-89B0-CD33612101C3}">
      <dsp:nvSpPr>
        <dsp:cNvPr id="0" name=""/>
        <dsp:cNvSpPr/>
      </dsp:nvSpPr>
      <dsp:spPr>
        <a:xfrm>
          <a:off x="666632" y="2465228"/>
          <a:ext cx="1866872" cy="18668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May also include qualitative information about incidents</a:t>
          </a:r>
        </a:p>
      </dsp:txBody>
      <dsp:txXfrm>
        <a:off x="757765" y="2556361"/>
        <a:ext cx="1684606" cy="1684606"/>
      </dsp:txXfrm>
    </dsp:sp>
    <dsp:sp modelId="{E1E0F20C-67EF-4E29-B603-260913383434}">
      <dsp:nvSpPr>
        <dsp:cNvPr id="0" name=""/>
        <dsp:cNvSpPr/>
      </dsp:nvSpPr>
      <dsp:spPr>
        <a:xfrm>
          <a:off x="2677110" y="2465228"/>
          <a:ext cx="1866872" cy="186687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The habits and procedures adopted by offenders</a:t>
          </a:r>
        </a:p>
      </dsp:txBody>
      <dsp:txXfrm>
        <a:off x="2768243" y="2556361"/>
        <a:ext cx="1684606" cy="16846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75D353-14CA-4BF7-938E-17BB41A2065D}">
      <dsp:nvSpPr>
        <dsp:cNvPr id="0" name=""/>
        <dsp:cNvSpPr/>
      </dsp:nvSpPr>
      <dsp:spPr>
        <a:xfrm>
          <a:off x="0" y="3603316"/>
          <a:ext cx="5210615" cy="118268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US" sz="2300" kern="1200"/>
            <a:t>Additional qualitative information can be included</a:t>
          </a:r>
        </a:p>
      </dsp:txBody>
      <dsp:txXfrm>
        <a:off x="0" y="3603316"/>
        <a:ext cx="5210615" cy="1182689"/>
      </dsp:txXfrm>
    </dsp:sp>
    <dsp:sp modelId="{5A78F522-8EE1-410E-A774-DB7DD8B4F7B7}">
      <dsp:nvSpPr>
        <dsp:cNvPr id="0" name=""/>
        <dsp:cNvSpPr/>
      </dsp:nvSpPr>
      <dsp:spPr>
        <a:xfrm rot="10800000">
          <a:off x="0" y="1802081"/>
          <a:ext cx="5210615" cy="1818975"/>
        </a:xfrm>
        <a:prstGeom prst="upArrowCallout">
          <a:avLst/>
        </a:prstGeom>
        <a:solidFill>
          <a:schemeClr val="accent2">
            <a:hueOff val="-746034"/>
            <a:satOff val="-5248"/>
            <a:lumOff val="-29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US" sz="2300" kern="1200"/>
            <a:t>Photograph of the person attached to the case record</a:t>
          </a:r>
        </a:p>
      </dsp:txBody>
      <dsp:txXfrm rot="10800000">
        <a:off x="0" y="1802081"/>
        <a:ext cx="5210615" cy="1181915"/>
      </dsp:txXfrm>
    </dsp:sp>
    <dsp:sp modelId="{DED070BD-B92A-411F-A399-EE720EE046ED}">
      <dsp:nvSpPr>
        <dsp:cNvPr id="0" name=""/>
        <dsp:cNvSpPr/>
      </dsp:nvSpPr>
      <dsp:spPr>
        <a:xfrm rot="10800000">
          <a:off x="0" y="846"/>
          <a:ext cx="5210615" cy="1818975"/>
        </a:xfrm>
        <a:prstGeom prst="upArrowCallout">
          <a:avLst/>
        </a:prstGeom>
        <a:solidFill>
          <a:schemeClr val="accent2">
            <a:hueOff val="-1492069"/>
            <a:satOff val="-10495"/>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US" sz="2300" kern="1200"/>
            <a:t>Data about a person </a:t>
          </a:r>
        </a:p>
      </dsp:txBody>
      <dsp:txXfrm rot="-10800000">
        <a:off x="0" y="846"/>
        <a:ext cx="5210615" cy="638460"/>
      </dsp:txXfrm>
    </dsp:sp>
    <dsp:sp modelId="{0F468D4B-6661-436F-9329-14A5664EC533}">
      <dsp:nvSpPr>
        <dsp:cNvPr id="0" name=""/>
        <dsp:cNvSpPr/>
      </dsp:nvSpPr>
      <dsp:spPr>
        <a:xfrm>
          <a:off x="2544" y="639306"/>
          <a:ext cx="1735175" cy="543873"/>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US" sz="1900" kern="1200"/>
            <a:t>Type of contact</a:t>
          </a:r>
        </a:p>
      </dsp:txBody>
      <dsp:txXfrm>
        <a:off x="2544" y="639306"/>
        <a:ext cx="1735175" cy="543873"/>
      </dsp:txXfrm>
    </dsp:sp>
    <dsp:sp modelId="{205BFDA6-B4FB-41F7-9288-322188E1C278}">
      <dsp:nvSpPr>
        <dsp:cNvPr id="0" name=""/>
        <dsp:cNvSpPr/>
      </dsp:nvSpPr>
      <dsp:spPr>
        <a:xfrm>
          <a:off x="1737720" y="639306"/>
          <a:ext cx="1735175" cy="543873"/>
        </a:xfrm>
        <a:prstGeom prst="rect">
          <a:avLst/>
        </a:prstGeom>
        <a:solidFill>
          <a:schemeClr val="accent2">
            <a:tint val="40000"/>
            <a:alpha val="90000"/>
            <a:hueOff val="-1181793"/>
            <a:satOff val="-4189"/>
            <a:lumOff val="-382"/>
            <a:alphaOff val="0"/>
          </a:schemeClr>
        </a:solidFill>
        <a:ln w="12700" cap="flat" cmpd="sng" algn="ctr">
          <a:solidFill>
            <a:schemeClr val="accent2">
              <a:tint val="40000"/>
              <a:alpha val="90000"/>
              <a:hueOff val="-1181793"/>
              <a:satOff val="-4189"/>
              <a:lumOff val="-38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US" sz="1900" kern="1200"/>
            <a:t>Name and address</a:t>
          </a:r>
        </a:p>
      </dsp:txBody>
      <dsp:txXfrm>
        <a:off x="1737720" y="639306"/>
        <a:ext cx="1735175" cy="543873"/>
      </dsp:txXfrm>
    </dsp:sp>
    <dsp:sp modelId="{0F5C1328-A459-4DA3-A201-A92A9A59873E}">
      <dsp:nvSpPr>
        <dsp:cNvPr id="0" name=""/>
        <dsp:cNvSpPr/>
      </dsp:nvSpPr>
      <dsp:spPr>
        <a:xfrm>
          <a:off x="3472895" y="639306"/>
          <a:ext cx="1735175" cy="543873"/>
        </a:xfrm>
        <a:prstGeom prst="rect">
          <a:avLst/>
        </a:prstGeom>
        <a:solidFill>
          <a:schemeClr val="accent2">
            <a:tint val="40000"/>
            <a:alpha val="90000"/>
            <a:hueOff val="-2363586"/>
            <a:satOff val="-8377"/>
            <a:lumOff val="-764"/>
            <a:alphaOff val="0"/>
          </a:schemeClr>
        </a:solidFill>
        <a:ln w="12700" cap="flat" cmpd="sng" algn="ctr">
          <a:solidFill>
            <a:schemeClr val="accent2">
              <a:tint val="40000"/>
              <a:alpha val="90000"/>
              <a:hueOff val="-2363586"/>
              <a:satOff val="-8377"/>
              <a:lumOff val="-7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US" sz="1900" kern="1200"/>
            <a:t>Physical description</a:t>
          </a:r>
        </a:p>
      </dsp:txBody>
      <dsp:txXfrm>
        <a:off x="3472895" y="639306"/>
        <a:ext cx="1735175" cy="54387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026DF0-CFD1-489D-AAD9-6B83406057BE}">
      <dsp:nvSpPr>
        <dsp:cNvPr id="0" name=""/>
        <dsp:cNvSpPr/>
      </dsp:nvSpPr>
      <dsp:spPr>
        <a:xfrm>
          <a:off x="0" y="2889118"/>
          <a:ext cx="5210615" cy="189557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None/>
          </a:pPr>
          <a:r>
            <a:rPr lang="en-US" sz="3500" kern="1200"/>
            <a:t>Info collected includes:</a:t>
          </a:r>
        </a:p>
      </dsp:txBody>
      <dsp:txXfrm>
        <a:off x="0" y="2889118"/>
        <a:ext cx="5210615" cy="1023610"/>
      </dsp:txXfrm>
    </dsp:sp>
    <dsp:sp modelId="{5F113DF5-96B6-45DC-A8A6-4877501EDA2E}">
      <dsp:nvSpPr>
        <dsp:cNvPr id="0" name=""/>
        <dsp:cNvSpPr/>
      </dsp:nvSpPr>
      <dsp:spPr>
        <a:xfrm>
          <a:off x="2544" y="3874817"/>
          <a:ext cx="1735175" cy="87196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US" sz="1900" kern="1200"/>
            <a:t>Official info (VIN, license plate, etc.)</a:t>
          </a:r>
        </a:p>
      </dsp:txBody>
      <dsp:txXfrm>
        <a:off x="2544" y="3874817"/>
        <a:ext cx="1735175" cy="871964"/>
      </dsp:txXfrm>
    </dsp:sp>
    <dsp:sp modelId="{D312F0D4-D579-4729-9099-41C26723CE0F}">
      <dsp:nvSpPr>
        <dsp:cNvPr id="0" name=""/>
        <dsp:cNvSpPr/>
      </dsp:nvSpPr>
      <dsp:spPr>
        <a:xfrm>
          <a:off x="1737720" y="3874817"/>
          <a:ext cx="1735175" cy="871964"/>
        </a:xfrm>
        <a:prstGeom prst="rect">
          <a:avLst/>
        </a:prstGeom>
        <a:solidFill>
          <a:schemeClr val="accent2">
            <a:tint val="40000"/>
            <a:alpha val="90000"/>
            <a:hueOff val="-1181793"/>
            <a:satOff val="-4189"/>
            <a:lumOff val="-382"/>
            <a:alphaOff val="0"/>
          </a:schemeClr>
        </a:solidFill>
        <a:ln w="12700" cap="flat" cmpd="sng" algn="ctr">
          <a:solidFill>
            <a:schemeClr val="accent2">
              <a:tint val="40000"/>
              <a:alpha val="90000"/>
              <a:hueOff val="-1181793"/>
              <a:satOff val="-4189"/>
              <a:lumOff val="-38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US" sz="1900" kern="1200"/>
            <a:t>Physical description</a:t>
          </a:r>
        </a:p>
      </dsp:txBody>
      <dsp:txXfrm>
        <a:off x="1737720" y="3874817"/>
        <a:ext cx="1735175" cy="871964"/>
      </dsp:txXfrm>
    </dsp:sp>
    <dsp:sp modelId="{7A72BBF1-FF2C-4D75-85E1-6E97E537EF14}">
      <dsp:nvSpPr>
        <dsp:cNvPr id="0" name=""/>
        <dsp:cNvSpPr/>
      </dsp:nvSpPr>
      <dsp:spPr>
        <a:xfrm>
          <a:off x="3472895" y="3874817"/>
          <a:ext cx="1735175" cy="871964"/>
        </a:xfrm>
        <a:prstGeom prst="rect">
          <a:avLst/>
        </a:prstGeom>
        <a:solidFill>
          <a:schemeClr val="accent2">
            <a:tint val="40000"/>
            <a:alpha val="90000"/>
            <a:hueOff val="-2363586"/>
            <a:satOff val="-8377"/>
            <a:lumOff val="-764"/>
            <a:alphaOff val="0"/>
          </a:schemeClr>
        </a:solidFill>
        <a:ln w="12700" cap="flat" cmpd="sng" algn="ctr">
          <a:solidFill>
            <a:schemeClr val="accent2">
              <a:tint val="40000"/>
              <a:alpha val="90000"/>
              <a:hueOff val="-2363586"/>
              <a:satOff val="-8377"/>
              <a:lumOff val="-7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5128" tIns="24130" rIns="135128" bIns="24130" numCol="1" spcCol="1270" anchor="ctr" anchorCtr="0">
          <a:noAutofit/>
        </a:bodyPr>
        <a:lstStyle/>
        <a:p>
          <a:pPr marL="0" lvl="0" indent="0" algn="ctr" defTabSz="844550">
            <a:lnSpc>
              <a:spcPct val="90000"/>
            </a:lnSpc>
            <a:spcBef>
              <a:spcPct val="0"/>
            </a:spcBef>
            <a:spcAft>
              <a:spcPct val="35000"/>
            </a:spcAft>
            <a:buNone/>
          </a:pPr>
          <a:r>
            <a:rPr lang="en-US" sz="1900" kern="1200"/>
            <a:t>Nature of vehicle at time of incident</a:t>
          </a:r>
        </a:p>
      </dsp:txBody>
      <dsp:txXfrm>
        <a:off x="3472895" y="3874817"/>
        <a:ext cx="1735175" cy="871964"/>
      </dsp:txXfrm>
    </dsp:sp>
    <dsp:sp modelId="{AE27A50D-9A5B-4362-93F4-674423A06EC0}">
      <dsp:nvSpPr>
        <dsp:cNvPr id="0" name=""/>
        <dsp:cNvSpPr/>
      </dsp:nvSpPr>
      <dsp:spPr>
        <a:xfrm rot="10800000">
          <a:off x="0" y="2158"/>
          <a:ext cx="5210615" cy="2915393"/>
        </a:xfrm>
        <a:prstGeom prst="upArrowCallout">
          <a:avLst/>
        </a:prstGeom>
        <a:solidFill>
          <a:schemeClr val="accent2">
            <a:hueOff val="-1492069"/>
            <a:satOff val="-10495"/>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248920" rIns="248920" bIns="248920" numCol="1" spcCol="1270" anchor="ctr" anchorCtr="0">
          <a:noAutofit/>
        </a:bodyPr>
        <a:lstStyle/>
        <a:p>
          <a:pPr marL="0" lvl="0" indent="0" algn="ctr" defTabSz="1555750">
            <a:lnSpc>
              <a:spcPct val="90000"/>
            </a:lnSpc>
            <a:spcBef>
              <a:spcPct val="0"/>
            </a:spcBef>
            <a:spcAft>
              <a:spcPct val="35000"/>
            </a:spcAft>
            <a:buNone/>
          </a:pPr>
          <a:r>
            <a:rPr lang="en-US" sz="3500" kern="1200"/>
            <a:t>Vehicles may be used as transportation, weapons, methods of entry, etc.</a:t>
          </a:r>
        </a:p>
      </dsp:txBody>
      <dsp:txXfrm rot="10800000">
        <a:off x="0" y="2158"/>
        <a:ext cx="5210615" cy="18943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F3702B-E8E6-4FE6-8927-C8EB57FE544E}">
      <dsp:nvSpPr>
        <dsp:cNvPr id="0" name=""/>
        <dsp:cNvSpPr/>
      </dsp:nvSpPr>
      <dsp:spPr>
        <a:xfrm>
          <a:off x="0" y="0"/>
          <a:ext cx="52106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2023F3-9DE6-4CD1-BBBD-FB300571D626}">
      <dsp:nvSpPr>
        <dsp:cNvPr id="0" name=""/>
        <dsp:cNvSpPr/>
      </dsp:nvSpPr>
      <dsp:spPr>
        <a:xfrm>
          <a:off x="0" y="0"/>
          <a:ext cx="5210615" cy="2393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Used when an official police report is not necessary, but additional information is worth collecting</a:t>
          </a:r>
        </a:p>
      </dsp:txBody>
      <dsp:txXfrm>
        <a:off x="0" y="0"/>
        <a:ext cx="5210615" cy="2393425"/>
      </dsp:txXfrm>
    </dsp:sp>
    <dsp:sp modelId="{8911C4B7-B7EE-4A2D-897A-90E8D92CB269}">
      <dsp:nvSpPr>
        <dsp:cNvPr id="0" name=""/>
        <dsp:cNvSpPr/>
      </dsp:nvSpPr>
      <dsp:spPr>
        <a:xfrm>
          <a:off x="0" y="2393425"/>
          <a:ext cx="521061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441D85-8E98-409C-B1B1-8B774EE5E83C}">
      <dsp:nvSpPr>
        <dsp:cNvPr id="0" name=""/>
        <dsp:cNvSpPr/>
      </dsp:nvSpPr>
      <dsp:spPr>
        <a:xfrm>
          <a:off x="0" y="2393425"/>
          <a:ext cx="5210615" cy="23934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US" sz="3300" kern="1200"/>
            <a:t>In many agencies, officers fill out FI Cards (field information or field interview cards) when responding to calls</a:t>
          </a:r>
        </a:p>
      </dsp:txBody>
      <dsp:txXfrm>
        <a:off x="0" y="2393425"/>
        <a:ext cx="5210615" cy="239342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2E061D-548E-4DF0-8028-042B4BFD189C}">
      <dsp:nvSpPr>
        <dsp:cNvPr id="0" name=""/>
        <dsp:cNvSpPr/>
      </dsp:nvSpPr>
      <dsp:spPr>
        <a:xfrm>
          <a:off x="0" y="49802"/>
          <a:ext cx="5343082" cy="11863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Suspicious persons</a:t>
          </a:r>
        </a:p>
      </dsp:txBody>
      <dsp:txXfrm>
        <a:off x="57914" y="107716"/>
        <a:ext cx="5227254" cy="1070552"/>
      </dsp:txXfrm>
    </dsp:sp>
    <dsp:sp modelId="{D94A8C60-28D1-49E2-928B-D847C4FC234E}">
      <dsp:nvSpPr>
        <dsp:cNvPr id="0" name=""/>
        <dsp:cNvSpPr/>
      </dsp:nvSpPr>
      <dsp:spPr>
        <a:xfrm>
          <a:off x="0" y="1328342"/>
          <a:ext cx="5343082" cy="1186380"/>
        </a:xfrm>
        <a:prstGeom prst="roundRect">
          <a:avLst/>
        </a:prstGeom>
        <a:solidFill>
          <a:schemeClr val="accent2">
            <a:hueOff val="-497356"/>
            <a:satOff val="-3498"/>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Suspicious vehicles</a:t>
          </a:r>
        </a:p>
      </dsp:txBody>
      <dsp:txXfrm>
        <a:off x="57914" y="1386256"/>
        <a:ext cx="5227254" cy="1070552"/>
      </dsp:txXfrm>
    </dsp:sp>
    <dsp:sp modelId="{74B209BE-9F4D-4B60-B7B2-E02D4B6909D3}">
      <dsp:nvSpPr>
        <dsp:cNvPr id="0" name=""/>
        <dsp:cNvSpPr/>
      </dsp:nvSpPr>
      <dsp:spPr>
        <a:xfrm>
          <a:off x="0" y="2606883"/>
          <a:ext cx="5343082" cy="1186380"/>
        </a:xfrm>
        <a:prstGeom prst="roundRect">
          <a:avLst/>
        </a:prstGeom>
        <a:solidFill>
          <a:schemeClr val="accent2">
            <a:hueOff val="-994713"/>
            <a:satOff val="-6997"/>
            <a:lumOff val="-3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Persons warned for trespassing</a:t>
          </a:r>
        </a:p>
      </dsp:txBody>
      <dsp:txXfrm>
        <a:off x="57914" y="2664797"/>
        <a:ext cx="5227254" cy="1070552"/>
      </dsp:txXfrm>
    </dsp:sp>
    <dsp:sp modelId="{52A0500F-1A56-4279-B8B6-D90048839A29}">
      <dsp:nvSpPr>
        <dsp:cNvPr id="0" name=""/>
        <dsp:cNvSpPr/>
      </dsp:nvSpPr>
      <dsp:spPr>
        <a:xfrm>
          <a:off x="0" y="3885423"/>
          <a:ext cx="5343082" cy="1186380"/>
        </a:xfrm>
        <a:prstGeom prst="roundRect">
          <a:avLst/>
        </a:prstGeom>
        <a:solidFill>
          <a:schemeClr val="accent2">
            <a:hueOff val="-1492069"/>
            <a:satOff val="-10495"/>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Individuals with unique scars, marks, or tattoos</a:t>
          </a:r>
        </a:p>
      </dsp:txBody>
      <dsp:txXfrm>
        <a:off x="57914" y="3943337"/>
        <a:ext cx="5227254" cy="107055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5F726-4CD6-4F36-B978-4823A634BFD2}">
      <dsp:nvSpPr>
        <dsp:cNvPr id="0" name=""/>
        <dsp:cNvSpPr/>
      </dsp:nvSpPr>
      <dsp:spPr>
        <a:xfrm>
          <a:off x="655049" y="116582"/>
          <a:ext cx="1818562" cy="181856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95700B-1214-4417-9E7E-C258AC6163C2}">
      <dsp:nvSpPr>
        <dsp:cNvPr id="0" name=""/>
        <dsp:cNvSpPr/>
      </dsp:nvSpPr>
      <dsp:spPr>
        <a:xfrm>
          <a:off x="1042612" y="504145"/>
          <a:ext cx="1043437" cy="10434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402910-EE30-4722-89FB-7EFC5F0CA419}">
      <dsp:nvSpPr>
        <dsp:cNvPr id="0" name=""/>
        <dsp:cNvSpPr/>
      </dsp:nvSpPr>
      <dsp:spPr>
        <a:xfrm>
          <a:off x="73706" y="2501583"/>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defRPr cap="all"/>
          </a:pPr>
          <a:r>
            <a:rPr lang="en-GB" sz="2700" kern="1200"/>
            <a:t>Any Questions?</a:t>
          </a:r>
          <a:endParaRPr lang="en-US" sz="2700" kern="1200"/>
        </a:p>
      </dsp:txBody>
      <dsp:txXfrm>
        <a:off x="73706" y="2501583"/>
        <a:ext cx="2981250" cy="720000"/>
      </dsp:txXfrm>
    </dsp:sp>
    <dsp:sp modelId="{90864EFD-0955-49A7-8328-0755B1714AED}">
      <dsp:nvSpPr>
        <dsp:cNvPr id="0" name=""/>
        <dsp:cNvSpPr/>
      </dsp:nvSpPr>
      <dsp:spPr>
        <a:xfrm>
          <a:off x="4158018" y="116582"/>
          <a:ext cx="1818562" cy="181856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5C148F-2125-4B38-A171-3E6FC1506AE9}">
      <dsp:nvSpPr>
        <dsp:cNvPr id="0" name=""/>
        <dsp:cNvSpPr/>
      </dsp:nvSpPr>
      <dsp:spPr>
        <a:xfrm>
          <a:off x="4545581" y="504145"/>
          <a:ext cx="1043437" cy="10434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0D63C5-42AB-43DF-B2AF-9837DF2C5888}">
      <dsp:nvSpPr>
        <dsp:cNvPr id="0" name=""/>
        <dsp:cNvSpPr/>
      </dsp:nvSpPr>
      <dsp:spPr>
        <a:xfrm>
          <a:off x="3576675" y="2501583"/>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defRPr cap="all"/>
          </a:pPr>
          <a:r>
            <a:rPr lang="en-GB" sz="2700" kern="1200"/>
            <a:t>Thanks for listening!</a:t>
          </a:r>
          <a:endParaRPr lang="en-US" sz="2700" kern="1200"/>
        </a:p>
      </dsp:txBody>
      <dsp:txXfrm>
        <a:off x="3576675" y="2501583"/>
        <a:ext cx="2981250" cy="720000"/>
      </dsp:txXfrm>
    </dsp:sp>
    <dsp:sp modelId="{37D9D4C8-6A30-4635-810E-B5C52DD3BE5E}">
      <dsp:nvSpPr>
        <dsp:cNvPr id="0" name=""/>
        <dsp:cNvSpPr/>
      </dsp:nvSpPr>
      <dsp:spPr>
        <a:xfrm>
          <a:off x="7660987" y="116582"/>
          <a:ext cx="1818562" cy="181856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181145-023D-4575-A9C3-14F8358666FA}">
      <dsp:nvSpPr>
        <dsp:cNvPr id="0" name=""/>
        <dsp:cNvSpPr/>
      </dsp:nvSpPr>
      <dsp:spPr>
        <a:xfrm>
          <a:off x="8048550" y="504145"/>
          <a:ext cx="1043437" cy="10434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A75E5C-DAF7-43DD-91A3-49AB701234B2}">
      <dsp:nvSpPr>
        <dsp:cNvPr id="0" name=""/>
        <dsp:cNvSpPr/>
      </dsp:nvSpPr>
      <dsp:spPr>
        <a:xfrm>
          <a:off x="7079643" y="2501583"/>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00150">
            <a:lnSpc>
              <a:spcPct val="90000"/>
            </a:lnSpc>
            <a:spcBef>
              <a:spcPct val="0"/>
            </a:spcBef>
            <a:spcAft>
              <a:spcPct val="35000"/>
            </a:spcAft>
            <a:buNone/>
            <a:defRPr cap="all"/>
          </a:pPr>
          <a:r>
            <a:rPr lang="en-GB" sz="2700" kern="1200"/>
            <a:t>See you in the Workshop!</a:t>
          </a:r>
          <a:endParaRPr lang="en-US" sz="2700" kern="1200"/>
        </a:p>
      </dsp:txBody>
      <dsp:txXfrm>
        <a:off x="7079643" y="2501583"/>
        <a:ext cx="298125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97889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027587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045109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016731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14974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978692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009284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98724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608823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6977226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3/19/2022</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992586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3/19/2022</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9208144"/>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89" r:id="rId6"/>
    <p:sldLayoutId id="2147483685" r:id="rId7"/>
    <p:sldLayoutId id="2147483686" r:id="rId8"/>
    <p:sldLayoutId id="2147483687" r:id="rId9"/>
    <p:sldLayoutId id="2147483688" r:id="rId10"/>
    <p:sldLayoutId id="2147483690"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nzAfaVwIQLE&amp;feature=youtu.b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B2h_PO9subA&amp;feature=youtu.be"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ons.gov.uk/peoplepopulationandcommunity/crimeandjustice/bulletins/domesticabuseinenglandandwales/yearendingmarch2018"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youtube.com/watch?v=RNYPGwmOxnY"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Freeform: Shape 8">
            <a:extLst>
              <a:ext uri="{FF2B5EF4-FFF2-40B4-BE49-F238E27FC236}">
                <a16:creationId xmlns:a16="http://schemas.microsoft.com/office/drawing/2014/main" id="{9EB54D17-3792-403D-9127-495845021D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10">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2">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620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4">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081" y="159026"/>
            <a:ext cx="7313839"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A0BEFA-0B72-4382-99C9-B583CF46347C}"/>
              </a:ext>
            </a:extLst>
          </p:cNvPr>
          <p:cNvSpPr>
            <a:spLocks noGrp="1"/>
          </p:cNvSpPr>
          <p:nvPr>
            <p:ph type="ctrTitle"/>
          </p:nvPr>
        </p:nvSpPr>
        <p:spPr>
          <a:xfrm>
            <a:off x="1077426" y="723901"/>
            <a:ext cx="5465148" cy="1288884"/>
          </a:xfrm>
        </p:spPr>
        <p:txBody>
          <a:bodyPr vert="horz" lIns="91440" tIns="45720" rIns="91440" bIns="45720" rtlCol="0" anchor="b">
            <a:normAutofit/>
          </a:bodyPr>
          <a:lstStyle/>
          <a:p>
            <a:r>
              <a:rPr lang="en-US" sz="3200" cap="none"/>
              <a:t>Evidence Based Policing</a:t>
            </a:r>
          </a:p>
        </p:txBody>
      </p:sp>
      <p:sp>
        <p:nvSpPr>
          <p:cNvPr id="3" name="Subtitle 2">
            <a:extLst>
              <a:ext uri="{FF2B5EF4-FFF2-40B4-BE49-F238E27FC236}">
                <a16:creationId xmlns:a16="http://schemas.microsoft.com/office/drawing/2014/main" id="{5BE5D530-76E0-4906-9A11-344323CA3752}"/>
              </a:ext>
            </a:extLst>
          </p:cNvPr>
          <p:cNvSpPr>
            <a:spLocks noGrp="1"/>
          </p:cNvSpPr>
          <p:nvPr>
            <p:ph type="subTitle" idx="1"/>
          </p:nvPr>
        </p:nvSpPr>
        <p:spPr>
          <a:xfrm>
            <a:off x="1077426" y="2732545"/>
            <a:ext cx="5465149" cy="3232826"/>
          </a:xfrm>
        </p:spPr>
        <p:txBody>
          <a:bodyPr vert="horz" lIns="91440" tIns="45720" rIns="91440" bIns="45720" rtlCol="0" anchor="t">
            <a:normAutofit/>
          </a:bodyPr>
          <a:lstStyle/>
          <a:p>
            <a:pPr>
              <a:lnSpc>
                <a:spcPct val="110000"/>
              </a:lnSpc>
            </a:pPr>
            <a:r>
              <a:rPr lang="en-US" sz="2800" dirty="0"/>
              <a:t>Week 8</a:t>
            </a:r>
          </a:p>
          <a:p>
            <a:pPr>
              <a:lnSpc>
                <a:spcPct val="110000"/>
              </a:lnSpc>
            </a:pPr>
            <a:r>
              <a:rPr lang="en-US" sz="2800" dirty="0"/>
              <a:t>Crime Analysis</a:t>
            </a:r>
          </a:p>
          <a:p>
            <a:pPr>
              <a:lnSpc>
                <a:spcPct val="110000"/>
              </a:lnSpc>
            </a:pPr>
            <a:r>
              <a:rPr lang="en-US" sz="2800" dirty="0"/>
              <a:t>Dr. Luke Roach</a:t>
            </a:r>
          </a:p>
          <a:p>
            <a:pPr>
              <a:lnSpc>
                <a:spcPct val="110000"/>
              </a:lnSpc>
            </a:pPr>
            <a:r>
              <a:rPr lang="en-US" sz="2800" dirty="0"/>
              <a:t>L.Roach@UWTSD.ac.uk</a:t>
            </a:r>
          </a:p>
        </p:txBody>
      </p:sp>
      <p:pic>
        <p:nvPicPr>
          <p:cNvPr id="25" name="Picture 3">
            <a:extLst>
              <a:ext uri="{FF2B5EF4-FFF2-40B4-BE49-F238E27FC236}">
                <a16:creationId xmlns:a16="http://schemas.microsoft.com/office/drawing/2014/main" id="{D5B05222-D2E1-F5BD-0321-4337984F9214}"/>
              </a:ext>
            </a:extLst>
          </p:cNvPr>
          <p:cNvPicPr>
            <a:picLocks noChangeAspect="1"/>
          </p:cNvPicPr>
          <p:nvPr/>
        </p:nvPicPr>
        <p:blipFill rotWithShape="1">
          <a:blip r:embed="rId2">
            <a:alphaModFix/>
          </a:blip>
          <a:srcRect l="14528" r="47972"/>
          <a:stretch/>
        </p:blipFill>
        <p:spPr>
          <a:xfrm>
            <a:off x="7620000" y="10"/>
            <a:ext cx="4572000" cy="6857990"/>
          </a:xfrm>
          <a:prstGeom prst="rect">
            <a:avLst/>
          </a:prstGeom>
        </p:spPr>
      </p:pic>
      <p:grpSp>
        <p:nvGrpSpPr>
          <p:cNvPr id="17" name="Group 16">
            <a:extLst>
              <a:ext uri="{FF2B5EF4-FFF2-40B4-BE49-F238E27FC236}">
                <a16:creationId xmlns:a16="http://schemas.microsoft.com/office/drawing/2014/main" id="{073091F1-AA5A-47C6-9502-D5870A72D5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76258" y="2320171"/>
            <a:ext cx="867485" cy="115439"/>
            <a:chOff x="8910933" y="1861308"/>
            <a:chExt cx="867485" cy="115439"/>
          </a:xfrm>
        </p:grpSpPr>
        <p:sp>
          <p:nvSpPr>
            <p:cNvPr id="18" name="Rectangle 17">
              <a:extLst>
                <a:ext uri="{FF2B5EF4-FFF2-40B4-BE49-F238E27FC236}">
                  <a16:creationId xmlns:a16="http://schemas.microsoft.com/office/drawing/2014/main" id="{8085C4F7-6E91-4DF6-BB01-A46132BC3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9" name="Straight Connector 18">
              <a:extLst>
                <a:ext uri="{FF2B5EF4-FFF2-40B4-BE49-F238E27FC236}">
                  <a16:creationId xmlns:a16="http://schemas.microsoft.com/office/drawing/2014/main" id="{25476588-B9AD-4662-A085-8E4D91493B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CDB34B3-D348-476E-BE7F-1139370F43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36392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620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081" y="159026"/>
            <a:ext cx="7313839"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29BB8A-D173-4493-8D01-A9252210FF9B}"/>
              </a:ext>
            </a:extLst>
          </p:cNvPr>
          <p:cNvSpPr>
            <a:spLocks noGrp="1"/>
          </p:cNvSpPr>
          <p:nvPr>
            <p:ph type="title"/>
          </p:nvPr>
        </p:nvSpPr>
        <p:spPr>
          <a:xfrm>
            <a:off x="1077426" y="723901"/>
            <a:ext cx="5465148" cy="1288884"/>
          </a:xfrm>
        </p:spPr>
        <p:txBody>
          <a:bodyPr anchor="b">
            <a:normAutofit/>
          </a:bodyPr>
          <a:lstStyle/>
          <a:p>
            <a:pPr algn="ctr"/>
            <a:r>
              <a:rPr lang="en-GB" dirty="0"/>
              <a:t>Crime Analysis</a:t>
            </a:r>
            <a:endParaRPr lang="en-GB"/>
          </a:p>
        </p:txBody>
      </p:sp>
      <p:sp>
        <p:nvSpPr>
          <p:cNvPr id="3" name="Content Placeholder 2">
            <a:extLst>
              <a:ext uri="{FF2B5EF4-FFF2-40B4-BE49-F238E27FC236}">
                <a16:creationId xmlns:a16="http://schemas.microsoft.com/office/drawing/2014/main" id="{4FB8C6C5-EE13-42D1-9DE7-637942A6A27D}"/>
              </a:ext>
            </a:extLst>
          </p:cNvPr>
          <p:cNvSpPr>
            <a:spLocks noGrp="1"/>
          </p:cNvSpPr>
          <p:nvPr>
            <p:ph idx="1"/>
          </p:nvPr>
        </p:nvSpPr>
        <p:spPr>
          <a:xfrm>
            <a:off x="1077426" y="2732545"/>
            <a:ext cx="5465149" cy="3232826"/>
          </a:xfrm>
        </p:spPr>
        <p:txBody>
          <a:bodyPr anchor="t">
            <a:normAutofit/>
          </a:bodyPr>
          <a:lstStyle/>
          <a:p>
            <a:pPr algn="ctr">
              <a:buFont typeface="Wingdings" panose="05000000000000000000" pitchFamily="2" charset="2"/>
              <a:buChar char="Ø"/>
            </a:pPr>
            <a:r>
              <a:rPr lang="en-US" dirty="0"/>
              <a:t>Within each problem category (immediate, short-term, long-term), crime analysis results are created to be used for different purposes by different audiences</a:t>
            </a:r>
          </a:p>
        </p:txBody>
      </p:sp>
      <p:pic>
        <p:nvPicPr>
          <p:cNvPr id="5" name="Picture 4" descr="Colourful carved figures of humans">
            <a:extLst>
              <a:ext uri="{FF2B5EF4-FFF2-40B4-BE49-F238E27FC236}">
                <a16:creationId xmlns:a16="http://schemas.microsoft.com/office/drawing/2014/main" id="{4A699E3F-5B0C-1DFE-54F2-AC6F586BC3EA}"/>
              </a:ext>
            </a:extLst>
          </p:cNvPr>
          <p:cNvPicPr>
            <a:picLocks noChangeAspect="1"/>
          </p:cNvPicPr>
          <p:nvPr/>
        </p:nvPicPr>
        <p:blipFill rotWithShape="1">
          <a:blip r:embed="rId2">
            <a:alphaModFix/>
          </a:blip>
          <a:srcRect l="26366" r="26134" b="-1"/>
          <a:stretch/>
        </p:blipFill>
        <p:spPr>
          <a:xfrm>
            <a:off x="7620000" y="10"/>
            <a:ext cx="4572000" cy="6857990"/>
          </a:xfrm>
          <a:prstGeom prst="rect">
            <a:avLst/>
          </a:prstGeom>
        </p:spPr>
      </p:pic>
      <p:grpSp>
        <p:nvGrpSpPr>
          <p:cNvPr id="15" name="Group 14">
            <a:extLst>
              <a:ext uri="{FF2B5EF4-FFF2-40B4-BE49-F238E27FC236}">
                <a16:creationId xmlns:a16="http://schemas.microsoft.com/office/drawing/2014/main" id="{073091F1-AA5A-47C6-9502-D5870A72D5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76258" y="2320171"/>
            <a:ext cx="867485" cy="115439"/>
            <a:chOff x="8910933" y="1861308"/>
            <a:chExt cx="867485" cy="115439"/>
          </a:xfrm>
        </p:grpSpPr>
        <p:sp>
          <p:nvSpPr>
            <p:cNvPr id="16" name="Rectangle 15">
              <a:extLst>
                <a:ext uri="{FF2B5EF4-FFF2-40B4-BE49-F238E27FC236}">
                  <a16:creationId xmlns:a16="http://schemas.microsoft.com/office/drawing/2014/main" id="{8085C4F7-6E91-4DF6-BB01-A46132BC3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7" name="Straight Connector 16">
              <a:extLst>
                <a:ext uri="{FF2B5EF4-FFF2-40B4-BE49-F238E27FC236}">
                  <a16:creationId xmlns:a16="http://schemas.microsoft.com/office/drawing/2014/main" id="{25476588-B9AD-4662-A085-8E4D91493B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CDB34B3-D348-476E-BE7F-1139370F43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48983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B22176A-41DB-4D9A-9B6F-F2296F1ED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74A8DF5-445E-49C5-B10A-8DF5FEFBC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A4E38D9-EFB8-40B5-B42B-514FBF180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F0F14D-4CCE-427A-A8D5-DBBF672B7F17}"/>
              </a:ext>
            </a:extLst>
          </p:cNvPr>
          <p:cNvSpPr>
            <a:spLocks noGrp="1"/>
          </p:cNvSpPr>
          <p:nvPr>
            <p:ph type="title"/>
          </p:nvPr>
        </p:nvSpPr>
        <p:spPr>
          <a:xfrm>
            <a:off x="1028701" y="963919"/>
            <a:ext cx="10134600" cy="1036994"/>
          </a:xfrm>
        </p:spPr>
        <p:txBody>
          <a:bodyPr anchor="b">
            <a:normAutofit/>
          </a:bodyPr>
          <a:lstStyle/>
          <a:p>
            <a:pPr algn="ctr"/>
            <a:r>
              <a:rPr lang="en-GB" dirty="0"/>
              <a:t>Two Key Focuses of Crime Analysis</a:t>
            </a:r>
            <a:endParaRPr lang="en-GB"/>
          </a:p>
        </p:txBody>
      </p:sp>
      <p:grpSp>
        <p:nvGrpSpPr>
          <p:cNvPr id="15" name="Group 14">
            <a:extLst>
              <a:ext uri="{FF2B5EF4-FFF2-40B4-BE49-F238E27FC236}">
                <a16:creationId xmlns:a16="http://schemas.microsoft.com/office/drawing/2014/main" id="{D87FFE71-34DC-4C53-AE0F-6B141D081D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7" y="2169459"/>
            <a:ext cx="867485" cy="115439"/>
            <a:chOff x="8910933" y="1861308"/>
            <a:chExt cx="867485" cy="115439"/>
          </a:xfrm>
        </p:grpSpPr>
        <p:sp>
          <p:nvSpPr>
            <p:cNvPr id="16" name="Rectangle 15">
              <a:extLst>
                <a:ext uri="{FF2B5EF4-FFF2-40B4-BE49-F238E27FC236}">
                  <a16:creationId xmlns:a16="http://schemas.microsoft.com/office/drawing/2014/main" id="{37DF92F1-0E20-46AC-BB8F-F66926B40C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7" name="Straight Connector 16">
              <a:extLst>
                <a:ext uri="{FF2B5EF4-FFF2-40B4-BE49-F238E27FC236}">
                  <a16:creationId xmlns:a16="http://schemas.microsoft.com/office/drawing/2014/main" id="{FFA14CB4-8459-4D23-B4FF-8F9868E3FC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0C763F-37C4-4E00-AEB2-8867F4AA25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08C7F3BA-721A-D2A5-E0A8-6CF040B1360B}"/>
              </a:ext>
            </a:extLst>
          </p:cNvPr>
          <p:cNvGraphicFramePr>
            <a:graphicFrameLocks noGrp="1"/>
          </p:cNvGraphicFramePr>
          <p:nvPr>
            <p:ph idx="1"/>
            <p:extLst>
              <p:ext uri="{D42A27DB-BD31-4B8C-83A1-F6EECF244321}">
                <p14:modId xmlns:p14="http://schemas.microsoft.com/office/powerpoint/2010/main" val="1364765423"/>
              </p:ext>
            </p:extLst>
          </p:nvPr>
        </p:nvGraphicFramePr>
        <p:xfrm>
          <a:off x="1028700" y="2749258"/>
          <a:ext cx="10134600" cy="33381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9747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982A7-EBDC-4613-A1D3-DB9F73854488}"/>
              </a:ext>
            </a:extLst>
          </p:cNvPr>
          <p:cNvSpPr>
            <a:spLocks noGrp="1"/>
          </p:cNvSpPr>
          <p:nvPr>
            <p:ph type="title"/>
          </p:nvPr>
        </p:nvSpPr>
        <p:spPr/>
        <p:txBody>
          <a:bodyPr/>
          <a:lstStyle/>
          <a:p>
            <a:r>
              <a:rPr lang="en-GB" dirty="0"/>
              <a:t>Situational Awareness</a:t>
            </a:r>
          </a:p>
        </p:txBody>
      </p:sp>
      <p:sp>
        <p:nvSpPr>
          <p:cNvPr id="3" name="Content Placeholder 2">
            <a:extLst>
              <a:ext uri="{FF2B5EF4-FFF2-40B4-BE49-F238E27FC236}">
                <a16:creationId xmlns:a16="http://schemas.microsoft.com/office/drawing/2014/main" id="{2D356EC6-3054-4323-AFD2-5BC813AFF13F}"/>
              </a:ext>
            </a:extLst>
          </p:cNvPr>
          <p:cNvSpPr>
            <a:spLocks noGrp="1"/>
          </p:cNvSpPr>
          <p:nvPr>
            <p:ph idx="1"/>
          </p:nvPr>
        </p:nvSpPr>
        <p:spPr/>
        <p:txBody>
          <a:bodyPr>
            <a:normAutofit fontScale="92500"/>
          </a:bodyPr>
          <a:lstStyle/>
          <a:p>
            <a:pPr>
              <a:buFont typeface="Wingdings" panose="05000000000000000000" pitchFamily="2" charset="2"/>
              <a:buChar char="Ø"/>
            </a:pPr>
            <a:r>
              <a:rPr lang="en-US" sz="2800" dirty="0"/>
              <a:t>The development of a perception of the environment in which an officer, no matter the rank, works</a:t>
            </a:r>
          </a:p>
          <a:p>
            <a:pPr>
              <a:buFont typeface="Wingdings" panose="05000000000000000000" pitchFamily="2" charset="2"/>
              <a:buChar char="Ø"/>
            </a:pPr>
            <a:endParaRPr lang="en-US" sz="2800" dirty="0"/>
          </a:p>
          <a:p>
            <a:pPr>
              <a:buFont typeface="Wingdings" panose="05000000000000000000" pitchFamily="2" charset="2"/>
              <a:buChar char="Ø"/>
            </a:pPr>
            <a:r>
              <a:rPr lang="en-US" sz="2800" dirty="0"/>
              <a:t>Crime analysts produce “information” for police personnel about crime</a:t>
            </a:r>
          </a:p>
          <a:p>
            <a:pPr lvl="1">
              <a:buFont typeface="Wingdings" panose="05000000000000000000" pitchFamily="2" charset="2"/>
              <a:buChar char="Ø"/>
            </a:pPr>
            <a:endParaRPr lang="en-US" sz="2400" dirty="0"/>
          </a:p>
          <a:p>
            <a:pPr lvl="1">
              <a:buFont typeface="Wingdings" panose="05000000000000000000" pitchFamily="2" charset="2"/>
              <a:buChar char="Ø"/>
            </a:pPr>
            <a:r>
              <a:rPr lang="en-US" sz="2400" dirty="0"/>
              <a:t>Details about individual incidents or aggregate counts of incidents by different time periods</a:t>
            </a:r>
          </a:p>
          <a:p>
            <a:pPr lvl="1">
              <a:buFont typeface="Wingdings" panose="05000000000000000000" pitchFamily="2" charset="2"/>
              <a:buChar char="Ø"/>
            </a:pPr>
            <a:r>
              <a:rPr lang="en-US" sz="2400" dirty="0"/>
              <a:t>Report facts but do not present conclusions about what the facts mean</a:t>
            </a:r>
          </a:p>
        </p:txBody>
      </p:sp>
    </p:spTree>
    <p:extLst>
      <p:ext uri="{BB962C8B-B14F-4D97-AF65-F5344CB8AC3E}">
        <p14:creationId xmlns:p14="http://schemas.microsoft.com/office/powerpoint/2010/main" val="1428177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94F81-5A3F-4AF9-B032-B13244B4D82B}"/>
              </a:ext>
            </a:extLst>
          </p:cNvPr>
          <p:cNvSpPr>
            <a:spLocks noGrp="1"/>
          </p:cNvSpPr>
          <p:nvPr>
            <p:ph type="title"/>
          </p:nvPr>
        </p:nvSpPr>
        <p:spPr/>
        <p:txBody>
          <a:bodyPr/>
          <a:lstStyle/>
          <a:p>
            <a:r>
              <a:rPr lang="en-US" dirty="0"/>
              <a:t>Crime Reduction</a:t>
            </a:r>
            <a:endParaRPr lang="en-GB" dirty="0"/>
          </a:p>
        </p:txBody>
      </p:sp>
      <p:sp>
        <p:nvSpPr>
          <p:cNvPr id="3" name="Content Placeholder 2">
            <a:extLst>
              <a:ext uri="{FF2B5EF4-FFF2-40B4-BE49-F238E27FC236}">
                <a16:creationId xmlns:a16="http://schemas.microsoft.com/office/drawing/2014/main" id="{CEACEFB3-8978-4783-A2B2-37A18EFEA97C}"/>
              </a:ext>
            </a:extLst>
          </p:cNvPr>
          <p:cNvSpPr>
            <a:spLocks noGrp="1"/>
          </p:cNvSpPr>
          <p:nvPr>
            <p:ph idx="1"/>
          </p:nvPr>
        </p:nvSpPr>
        <p:spPr/>
        <p:txBody>
          <a:bodyPr>
            <a:normAutofit/>
          </a:bodyPr>
          <a:lstStyle/>
          <a:p>
            <a:pPr>
              <a:buFont typeface="Wingdings" panose="05000000000000000000" pitchFamily="2" charset="2"/>
              <a:buChar char="Ø"/>
            </a:pPr>
            <a:r>
              <a:rPr lang="en-US" sz="3200" dirty="0"/>
              <a:t>The crime analysis results are created with the intention of guiding police in implementing specific strategies for crime reduction</a:t>
            </a:r>
          </a:p>
          <a:p>
            <a:pPr>
              <a:buFont typeface="Wingdings" panose="05000000000000000000" pitchFamily="2" charset="2"/>
              <a:buChar char="Ø"/>
            </a:pPr>
            <a:endParaRPr lang="en-US" sz="3200" dirty="0"/>
          </a:p>
          <a:p>
            <a:pPr>
              <a:buFont typeface="Wingdings" panose="05000000000000000000" pitchFamily="2" charset="2"/>
              <a:buChar char="Ø"/>
            </a:pPr>
            <a:r>
              <a:rPr lang="en-US" sz="3200" dirty="0"/>
              <a:t>Conclusions are presented about the relationships that exist among the facts – results are “action-oriented”</a:t>
            </a:r>
          </a:p>
        </p:txBody>
      </p:sp>
    </p:spTree>
    <p:extLst>
      <p:ext uri="{BB962C8B-B14F-4D97-AF65-F5344CB8AC3E}">
        <p14:creationId xmlns:p14="http://schemas.microsoft.com/office/powerpoint/2010/main" val="3827693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620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081" y="159026"/>
            <a:ext cx="7313839"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EE57F8-E81B-43AC-9BF8-1637A8698D4D}"/>
              </a:ext>
            </a:extLst>
          </p:cNvPr>
          <p:cNvSpPr>
            <a:spLocks noGrp="1"/>
          </p:cNvSpPr>
          <p:nvPr>
            <p:ph type="title"/>
          </p:nvPr>
        </p:nvSpPr>
        <p:spPr>
          <a:xfrm>
            <a:off x="1077426" y="723901"/>
            <a:ext cx="5465148" cy="1288884"/>
          </a:xfrm>
        </p:spPr>
        <p:txBody>
          <a:bodyPr anchor="b">
            <a:normAutofit/>
          </a:bodyPr>
          <a:lstStyle/>
          <a:p>
            <a:pPr algn="ctr"/>
            <a:r>
              <a:rPr lang="en-US" dirty="0"/>
              <a:t>Contrasting the Purposes of Crime Analysis Results</a:t>
            </a:r>
            <a:endParaRPr lang="en-GB"/>
          </a:p>
        </p:txBody>
      </p:sp>
      <p:sp>
        <p:nvSpPr>
          <p:cNvPr id="3" name="Content Placeholder 2">
            <a:extLst>
              <a:ext uri="{FF2B5EF4-FFF2-40B4-BE49-F238E27FC236}">
                <a16:creationId xmlns:a16="http://schemas.microsoft.com/office/drawing/2014/main" id="{0BA5D80D-9758-4039-9158-287FC89F803A}"/>
              </a:ext>
            </a:extLst>
          </p:cNvPr>
          <p:cNvSpPr>
            <a:spLocks noGrp="1"/>
          </p:cNvSpPr>
          <p:nvPr>
            <p:ph idx="1"/>
          </p:nvPr>
        </p:nvSpPr>
        <p:spPr>
          <a:xfrm>
            <a:off x="1077426" y="2732545"/>
            <a:ext cx="5465149" cy="3232826"/>
          </a:xfrm>
        </p:spPr>
        <p:txBody>
          <a:bodyPr anchor="t">
            <a:normAutofit/>
          </a:bodyPr>
          <a:lstStyle/>
          <a:p>
            <a:pPr algn="ctr">
              <a:buFont typeface="Wingdings" panose="05000000000000000000" pitchFamily="2" charset="2"/>
              <a:buChar char="Ø"/>
            </a:pPr>
            <a:r>
              <a:rPr lang="en-US" sz="2800" dirty="0"/>
              <a:t>Distinguished by the process by which they are developed</a:t>
            </a:r>
          </a:p>
          <a:p>
            <a:pPr algn="ctr">
              <a:buFont typeface="Wingdings" panose="05000000000000000000" pitchFamily="2" charset="2"/>
              <a:buChar char="Ø"/>
            </a:pPr>
            <a:endParaRPr lang="en-US" sz="2800" dirty="0"/>
          </a:p>
          <a:p>
            <a:pPr algn="ctr">
              <a:buFont typeface="Wingdings" panose="05000000000000000000" pitchFamily="2" charset="2"/>
              <a:buChar char="Ø"/>
            </a:pPr>
            <a:r>
              <a:rPr lang="en-US" sz="2800" dirty="0"/>
              <a:t>The systematic use of both types of results critical for agencies to effectively fight crime</a:t>
            </a:r>
          </a:p>
        </p:txBody>
      </p:sp>
      <p:pic>
        <p:nvPicPr>
          <p:cNvPr id="5" name="Picture 4" descr="Pen placed on top of a signature line">
            <a:extLst>
              <a:ext uri="{FF2B5EF4-FFF2-40B4-BE49-F238E27FC236}">
                <a16:creationId xmlns:a16="http://schemas.microsoft.com/office/drawing/2014/main" id="{2C001580-0498-18FF-35AC-97615CB1EA7C}"/>
              </a:ext>
            </a:extLst>
          </p:cNvPr>
          <p:cNvPicPr>
            <a:picLocks noChangeAspect="1"/>
          </p:cNvPicPr>
          <p:nvPr/>
        </p:nvPicPr>
        <p:blipFill rotWithShape="1">
          <a:blip r:embed="rId2">
            <a:alphaModFix/>
          </a:blip>
          <a:srcRect l="52697" r="2802" b="-1"/>
          <a:stretch/>
        </p:blipFill>
        <p:spPr>
          <a:xfrm>
            <a:off x="7620000" y="10"/>
            <a:ext cx="4572000" cy="6857990"/>
          </a:xfrm>
          <a:prstGeom prst="rect">
            <a:avLst/>
          </a:prstGeom>
        </p:spPr>
      </p:pic>
      <p:grpSp>
        <p:nvGrpSpPr>
          <p:cNvPr id="15" name="Group 14">
            <a:extLst>
              <a:ext uri="{FF2B5EF4-FFF2-40B4-BE49-F238E27FC236}">
                <a16:creationId xmlns:a16="http://schemas.microsoft.com/office/drawing/2014/main" id="{073091F1-AA5A-47C6-9502-D5870A72D5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76258" y="2320171"/>
            <a:ext cx="867485" cy="115439"/>
            <a:chOff x="8910933" y="1861308"/>
            <a:chExt cx="867485" cy="115439"/>
          </a:xfrm>
        </p:grpSpPr>
        <p:sp>
          <p:nvSpPr>
            <p:cNvPr id="16" name="Rectangle 15">
              <a:extLst>
                <a:ext uri="{FF2B5EF4-FFF2-40B4-BE49-F238E27FC236}">
                  <a16:creationId xmlns:a16="http://schemas.microsoft.com/office/drawing/2014/main" id="{8085C4F7-6E91-4DF6-BB01-A46132BC3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7" name="Straight Connector 16">
              <a:extLst>
                <a:ext uri="{FF2B5EF4-FFF2-40B4-BE49-F238E27FC236}">
                  <a16:creationId xmlns:a16="http://schemas.microsoft.com/office/drawing/2014/main" id="{25476588-B9AD-4662-A085-8E4D91493B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CDB34B3-D348-476E-BE7F-1139370F43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01669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02A99-BA20-4DB0-829B-49375247D81B}"/>
              </a:ext>
            </a:extLst>
          </p:cNvPr>
          <p:cNvSpPr>
            <a:spLocks noGrp="1"/>
          </p:cNvSpPr>
          <p:nvPr>
            <p:ph type="title"/>
          </p:nvPr>
        </p:nvSpPr>
        <p:spPr/>
        <p:txBody>
          <a:bodyPr/>
          <a:lstStyle/>
          <a:p>
            <a:r>
              <a:rPr lang="en-GB" dirty="0"/>
              <a:t>The Crime Analyst (National Crime Agency)</a:t>
            </a:r>
          </a:p>
        </p:txBody>
      </p:sp>
      <p:sp>
        <p:nvSpPr>
          <p:cNvPr id="3" name="Content Placeholder 2">
            <a:extLst>
              <a:ext uri="{FF2B5EF4-FFF2-40B4-BE49-F238E27FC236}">
                <a16:creationId xmlns:a16="http://schemas.microsoft.com/office/drawing/2014/main" id="{642267B1-376D-48F7-AD91-22438DC1F306}"/>
              </a:ext>
            </a:extLst>
          </p:cNvPr>
          <p:cNvSpPr>
            <a:spLocks noGrp="1"/>
          </p:cNvSpPr>
          <p:nvPr>
            <p:ph idx="1"/>
          </p:nvPr>
        </p:nvSpPr>
        <p:spPr/>
        <p:txBody>
          <a:bodyPr>
            <a:normAutofit/>
          </a:bodyPr>
          <a:lstStyle/>
          <a:p>
            <a:r>
              <a:rPr lang="en-GB" sz="2800" dirty="0">
                <a:ea typeface="+mn-lt"/>
                <a:cs typeface="+mn-lt"/>
                <a:hlinkClick r:id="rId2"/>
              </a:rPr>
              <a:t>https://www.youtube.com/watch?v=nzAfaVwIQLE&amp;feature=youtu.be</a:t>
            </a:r>
            <a:endParaRPr lang="en-US" sz="2800" dirty="0"/>
          </a:p>
        </p:txBody>
      </p:sp>
    </p:spTree>
    <p:extLst>
      <p:ext uri="{BB962C8B-B14F-4D97-AF65-F5344CB8AC3E}">
        <p14:creationId xmlns:p14="http://schemas.microsoft.com/office/powerpoint/2010/main" val="3490155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4854C3-58CC-4A2C-B4CA-926819F0C2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5">
            <a:extLst>
              <a:ext uri="{FF2B5EF4-FFF2-40B4-BE49-F238E27FC236}">
                <a16:creationId xmlns:a16="http://schemas.microsoft.com/office/drawing/2014/main" id="{FA7B9933-15AE-4ACB-B091-21C9F3853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DE57BB50-0A5D-4AD7-87AB-5904B788BC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3" name="Rectangle 12">
              <a:extLst>
                <a:ext uri="{FF2B5EF4-FFF2-40B4-BE49-F238E27FC236}">
                  <a16:creationId xmlns:a16="http://schemas.microsoft.com/office/drawing/2014/main" id="{1CD5E7CE-8430-4ED8-87F2-AF5C660CF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D4A1AC28-5B9C-4D41-95E9-675EDF3F4BF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5E446F29-8D76-46EF-B0AF-41066F65AA7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A5F124C-0D42-431A-9AEB-82D180F43B63}"/>
              </a:ext>
            </a:extLst>
          </p:cNvPr>
          <p:cNvSpPr>
            <a:spLocks noGrp="1"/>
          </p:cNvSpPr>
          <p:nvPr>
            <p:ph type="title"/>
          </p:nvPr>
        </p:nvSpPr>
        <p:spPr>
          <a:xfrm>
            <a:off x="1411357" y="1351429"/>
            <a:ext cx="3369365" cy="2871320"/>
          </a:xfrm>
        </p:spPr>
        <p:txBody>
          <a:bodyPr anchor="ctr">
            <a:normAutofit/>
          </a:bodyPr>
          <a:lstStyle/>
          <a:p>
            <a:pPr algn="ctr"/>
            <a:r>
              <a:rPr lang="en-US" dirty="0"/>
              <a:t>Crime Analysis Audiences</a:t>
            </a:r>
            <a:endParaRPr lang="en-GB"/>
          </a:p>
        </p:txBody>
      </p:sp>
      <p:sp>
        <p:nvSpPr>
          <p:cNvPr id="3" name="Content Placeholder 2">
            <a:extLst>
              <a:ext uri="{FF2B5EF4-FFF2-40B4-BE49-F238E27FC236}">
                <a16:creationId xmlns:a16="http://schemas.microsoft.com/office/drawing/2014/main" id="{ABC04DBC-8884-4D36-A7EE-9BFE9EB70A12}"/>
              </a:ext>
            </a:extLst>
          </p:cNvPr>
          <p:cNvSpPr>
            <a:spLocks noGrp="1"/>
          </p:cNvSpPr>
          <p:nvPr>
            <p:ph idx="1"/>
          </p:nvPr>
        </p:nvSpPr>
        <p:spPr>
          <a:xfrm>
            <a:off x="6389825" y="723900"/>
            <a:ext cx="4735375" cy="5410200"/>
          </a:xfrm>
        </p:spPr>
        <p:txBody>
          <a:bodyPr anchor="ctr">
            <a:normAutofit fontScale="92500" lnSpcReduction="10000"/>
          </a:bodyPr>
          <a:lstStyle/>
          <a:p>
            <a:pPr algn="ctr">
              <a:buFont typeface="Wingdings" panose="05000000000000000000" pitchFamily="2" charset="2"/>
              <a:buChar char="Ø"/>
            </a:pPr>
            <a:r>
              <a:rPr lang="en-US" sz="3200" dirty="0"/>
              <a:t>Audiences within a police agency require different types of analysis for situational awareness and crime reduction</a:t>
            </a:r>
          </a:p>
          <a:p>
            <a:pPr algn="ctr">
              <a:buFont typeface="Wingdings" panose="05000000000000000000" pitchFamily="2" charset="2"/>
              <a:buChar char="Ø"/>
            </a:pPr>
            <a:endParaRPr lang="en-US" sz="3200" dirty="0"/>
          </a:p>
          <a:p>
            <a:pPr algn="ctr">
              <a:buFont typeface="Wingdings" panose="05000000000000000000" pitchFamily="2" charset="2"/>
              <a:buChar char="Ø"/>
            </a:pPr>
            <a:r>
              <a:rPr lang="en-US" sz="3200" dirty="0"/>
              <a:t>Consider job responsibilities </a:t>
            </a:r>
          </a:p>
          <a:p>
            <a:pPr lvl="1" algn="ctr">
              <a:buFont typeface="Wingdings" panose="05000000000000000000" pitchFamily="2" charset="2"/>
              <a:buChar char="Ø"/>
            </a:pPr>
            <a:endParaRPr lang="en-US" sz="2800" dirty="0"/>
          </a:p>
          <a:p>
            <a:pPr lvl="1" algn="ctr">
              <a:buFont typeface="Wingdings" panose="05000000000000000000" pitchFamily="2" charset="2"/>
              <a:buChar char="Ø"/>
            </a:pPr>
            <a:r>
              <a:rPr lang="en-US" sz="2800" dirty="0"/>
              <a:t>Operational personnel</a:t>
            </a:r>
          </a:p>
          <a:p>
            <a:pPr lvl="1" algn="ctr">
              <a:buFont typeface="Wingdings" panose="05000000000000000000" pitchFamily="2" charset="2"/>
              <a:buChar char="Ø"/>
            </a:pPr>
            <a:r>
              <a:rPr lang="en-US" sz="2800" dirty="0"/>
              <a:t>Management personnel</a:t>
            </a:r>
          </a:p>
          <a:p>
            <a:pPr lvl="1" algn="ctr">
              <a:buFont typeface="Wingdings" panose="05000000000000000000" pitchFamily="2" charset="2"/>
              <a:buChar char="Ø"/>
            </a:pPr>
            <a:r>
              <a:rPr lang="en-US" sz="2800" dirty="0"/>
              <a:t>Command personnel</a:t>
            </a:r>
          </a:p>
        </p:txBody>
      </p:sp>
    </p:spTree>
    <p:extLst>
      <p:ext uri="{BB962C8B-B14F-4D97-AF65-F5344CB8AC3E}">
        <p14:creationId xmlns:p14="http://schemas.microsoft.com/office/powerpoint/2010/main" val="2887962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900"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85CB27-9A53-4ECD-9034-9FE456342D07}"/>
              </a:ext>
            </a:extLst>
          </p:cNvPr>
          <p:cNvSpPr>
            <a:spLocks noGrp="1"/>
          </p:cNvSpPr>
          <p:nvPr>
            <p:ph type="title"/>
          </p:nvPr>
        </p:nvSpPr>
        <p:spPr>
          <a:xfrm>
            <a:off x="1038883" y="1000366"/>
            <a:ext cx="3995397" cy="1239627"/>
          </a:xfrm>
        </p:spPr>
        <p:txBody>
          <a:bodyPr anchor="b">
            <a:normAutofit/>
          </a:bodyPr>
          <a:lstStyle/>
          <a:p>
            <a:pPr algn="ctr"/>
            <a:r>
              <a:rPr lang="en-US" dirty="0"/>
              <a:t>Crime Analysis Typology</a:t>
            </a:r>
            <a:endParaRPr lang="en-GB"/>
          </a:p>
        </p:txBody>
      </p:sp>
      <p:sp>
        <p:nvSpPr>
          <p:cNvPr id="3" name="Content Placeholder 2">
            <a:extLst>
              <a:ext uri="{FF2B5EF4-FFF2-40B4-BE49-F238E27FC236}">
                <a16:creationId xmlns:a16="http://schemas.microsoft.com/office/drawing/2014/main" id="{AD14F636-AD10-4145-823F-34DA9ACF67A8}"/>
              </a:ext>
            </a:extLst>
          </p:cNvPr>
          <p:cNvSpPr>
            <a:spLocks noGrp="1"/>
          </p:cNvSpPr>
          <p:nvPr>
            <p:ph idx="1"/>
          </p:nvPr>
        </p:nvSpPr>
        <p:spPr>
          <a:xfrm>
            <a:off x="1096144" y="2884395"/>
            <a:ext cx="3862062" cy="2469140"/>
          </a:xfrm>
        </p:spPr>
        <p:txBody>
          <a:bodyPr>
            <a:normAutofit/>
          </a:bodyPr>
          <a:lstStyle/>
          <a:p>
            <a:pPr algn="ctr">
              <a:buFont typeface="Wingdings" panose="05000000000000000000" pitchFamily="2" charset="2"/>
              <a:buChar char="Ø"/>
            </a:pPr>
            <a:r>
              <a:rPr lang="en-US" dirty="0"/>
              <a:t>Break down potential crime analysis results by:</a:t>
            </a:r>
            <a:endParaRPr lang="en-US"/>
          </a:p>
          <a:p>
            <a:pPr lvl="1" algn="ctr">
              <a:buFont typeface="Wingdings" panose="05000000000000000000" pitchFamily="2" charset="2"/>
              <a:buChar char="§"/>
            </a:pPr>
            <a:r>
              <a:rPr lang="en-US" dirty="0"/>
              <a:t>Category of problem</a:t>
            </a:r>
            <a:endParaRPr lang="en-US"/>
          </a:p>
          <a:p>
            <a:pPr lvl="1" algn="ctr">
              <a:buFont typeface="Wingdings" panose="05000000000000000000" pitchFamily="2" charset="2"/>
              <a:buChar char="§"/>
            </a:pPr>
            <a:r>
              <a:rPr lang="en-US" dirty="0"/>
              <a:t>Purpose of crime analysis</a:t>
            </a:r>
            <a:endParaRPr lang="en-US"/>
          </a:p>
          <a:p>
            <a:pPr lvl="1" algn="ctr">
              <a:buFont typeface="Wingdings" panose="05000000000000000000" pitchFamily="2" charset="2"/>
              <a:buChar char="§"/>
            </a:pPr>
            <a:r>
              <a:rPr lang="en-US" dirty="0"/>
              <a:t>Time of internal police audience</a:t>
            </a:r>
            <a:endParaRPr lang="en-US"/>
          </a:p>
          <a:p>
            <a:pPr algn="ctr"/>
            <a:endParaRPr lang="en-GB"/>
          </a:p>
        </p:txBody>
      </p:sp>
      <p:pic>
        <p:nvPicPr>
          <p:cNvPr id="4" name="Picture 2">
            <a:extLst>
              <a:ext uri="{FF2B5EF4-FFF2-40B4-BE49-F238E27FC236}">
                <a16:creationId xmlns:a16="http://schemas.microsoft.com/office/drawing/2014/main" id="{C44C6C8C-EFE8-4827-A49C-EE965E5B7DB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039513" y="1830936"/>
            <a:ext cx="7152487" cy="3522599"/>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3" name="Group 12">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80479" y="2543656"/>
            <a:ext cx="867485" cy="115439"/>
            <a:chOff x="8910933" y="1861308"/>
            <a:chExt cx="867485" cy="115439"/>
          </a:xfrm>
        </p:grpSpPr>
        <p:sp>
          <p:nvSpPr>
            <p:cNvPr id="14" name="Rectangle 13">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81458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D9675-B33B-4972-9CCE-D1D28FE69AC1}"/>
              </a:ext>
            </a:extLst>
          </p:cNvPr>
          <p:cNvSpPr>
            <a:spLocks noGrp="1"/>
          </p:cNvSpPr>
          <p:nvPr>
            <p:ph type="title"/>
          </p:nvPr>
        </p:nvSpPr>
        <p:spPr>
          <a:xfrm>
            <a:off x="1028700" y="723900"/>
            <a:ext cx="10134600" cy="711495"/>
          </a:xfrm>
        </p:spPr>
        <p:txBody>
          <a:bodyPr/>
          <a:lstStyle/>
          <a:p>
            <a:r>
              <a:rPr lang="en-US" dirty="0"/>
              <a:t>Situational Awareness Examples</a:t>
            </a:r>
            <a:endParaRPr lang="en-GB" dirty="0"/>
          </a:p>
        </p:txBody>
      </p:sp>
      <p:sp>
        <p:nvSpPr>
          <p:cNvPr id="3" name="Content Placeholder 2">
            <a:extLst>
              <a:ext uri="{FF2B5EF4-FFF2-40B4-BE49-F238E27FC236}">
                <a16:creationId xmlns:a16="http://schemas.microsoft.com/office/drawing/2014/main" id="{0A185633-6072-4404-AB4F-351629DCF06F}"/>
              </a:ext>
            </a:extLst>
          </p:cNvPr>
          <p:cNvSpPr>
            <a:spLocks noGrp="1"/>
          </p:cNvSpPr>
          <p:nvPr>
            <p:ph idx="1"/>
          </p:nvPr>
        </p:nvSpPr>
        <p:spPr/>
        <p:txBody>
          <a:bodyPr/>
          <a:lstStyle/>
          <a:p>
            <a:r>
              <a:rPr lang="en-US" dirty="0"/>
              <a:t>Immediate – isolated incidents that are resolved relatively quickly</a:t>
            </a:r>
          </a:p>
          <a:p>
            <a:r>
              <a:rPr lang="en-US" dirty="0"/>
              <a:t>Short-term– repeat incidents and patterns</a:t>
            </a:r>
          </a:p>
          <a:p>
            <a:r>
              <a:rPr lang="en-US" dirty="0"/>
              <a:t>Long-term – a set of related activity that occurs over time that stems from systematic opportunities</a:t>
            </a:r>
          </a:p>
          <a:p>
            <a:pPr lvl="1">
              <a:buFont typeface="Wingdings" panose="05000000000000000000" pitchFamily="2" charset="2"/>
              <a:buChar char="§"/>
            </a:pPr>
            <a:endParaRPr lang="en-US" dirty="0"/>
          </a:p>
          <a:p>
            <a:pPr lvl="1">
              <a:buFont typeface="Wingdings" panose="05000000000000000000" pitchFamily="2" charset="2"/>
              <a:buChar char="§"/>
            </a:pPr>
            <a:r>
              <a:rPr lang="en-US" dirty="0"/>
              <a:t>Operational</a:t>
            </a:r>
          </a:p>
          <a:p>
            <a:pPr lvl="1">
              <a:buFont typeface="Wingdings" panose="05000000000000000000" pitchFamily="2" charset="2"/>
              <a:buChar char="§"/>
            </a:pPr>
            <a:endParaRPr lang="en-US" dirty="0"/>
          </a:p>
          <a:p>
            <a:pPr lvl="1">
              <a:buFont typeface="Wingdings" panose="05000000000000000000" pitchFamily="2" charset="2"/>
              <a:buChar char="§"/>
            </a:pPr>
            <a:r>
              <a:rPr lang="en-US" dirty="0"/>
              <a:t>Management</a:t>
            </a:r>
          </a:p>
          <a:p>
            <a:pPr lvl="1">
              <a:buFont typeface="Wingdings" panose="05000000000000000000" pitchFamily="2" charset="2"/>
              <a:buChar char="§"/>
            </a:pPr>
            <a:endParaRPr lang="en-US" dirty="0"/>
          </a:p>
          <a:p>
            <a:pPr lvl="1">
              <a:buFont typeface="Wingdings" panose="05000000000000000000" pitchFamily="2" charset="2"/>
              <a:buChar char="§"/>
            </a:pPr>
            <a:r>
              <a:rPr lang="en-US" dirty="0"/>
              <a:t>Command</a:t>
            </a:r>
          </a:p>
          <a:p>
            <a:endParaRPr lang="en-GB" dirty="0"/>
          </a:p>
        </p:txBody>
      </p:sp>
    </p:spTree>
    <p:extLst>
      <p:ext uri="{BB962C8B-B14F-4D97-AF65-F5344CB8AC3E}">
        <p14:creationId xmlns:p14="http://schemas.microsoft.com/office/powerpoint/2010/main" val="1075074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3DEBD-17F5-4F0E-BC44-6D49EE40B2DA}"/>
              </a:ext>
            </a:extLst>
          </p:cNvPr>
          <p:cNvSpPr>
            <a:spLocks noGrp="1"/>
          </p:cNvSpPr>
          <p:nvPr>
            <p:ph type="title"/>
          </p:nvPr>
        </p:nvSpPr>
        <p:spPr/>
        <p:txBody>
          <a:bodyPr/>
          <a:lstStyle/>
          <a:p>
            <a:r>
              <a:rPr lang="en-US" dirty="0"/>
              <a:t>Crime Reduction Examples</a:t>
            </a:r>
            <a:endParaRPr lang="en-GB" dirty="0"/>
          </a:p>
        </p:txBody>
      </p:sp>
      <p:sp>
        <p:nvSpPr>
          <p:cNvPr id="3" name="Content Placeholder 2">
            <a:extLst>
              <a:ext uri="{FF2B5EF4-FFF2-40B4-BE49-F238E27FC236}">
                <a16:creationId xmlns:a16="http://schemas.microsoft.com/office/drawing/2014/main" id="{FBBCB54F-93EB-4BC9-822B-04BCD37C693A}"/>
              </a:ext>
            </a:extLst>
          </p:cNvPr>
          <p:cNvSpPr>
            <a:spLocks noGrp="1"/>
          </p:cNvSpPr>
          <p:nvPr>
            <p:ph idx="1"/>
          </p:nvPr>
        </p:nvSpPr>
        <p:spPr/>
        <p:txBody>
          <a:bodyPr/>
          <a:lstStyle/>
          <a:p>
            <a:r>
              <a:rPr lang="en-US" dirty="0"/>
              <a:t>Immediate – Public Order Situation </a:t>
            </a:r>
          </a:p>
          <a:p>
            <a:r>
              <a:rPr lang="en-US" dirty="0"/>
              <a:t>Short-Term – Drugs Death Spike</a:t>
            </a:r>
          </a:p>
          <a:p>
            <a:r>
              <a:rPr lang="en-US" dirty="0"/>
              <a:t>Long-Term – Continued Burglary Problem</a:t>
            </a:r>
          </a:p>
          <a:p>
            <a:endParaRPr lang="en-US" dirty="0"/>
          </a:p>
          <a:p>
            <a:pPr lvl="1">
              <a:buFont typeface="Wingdings" panose="05000000000000000000" pitchFamily="2" charset="2"/>
              <a:buChar char="§"/>
            </a:pPr>
            <a:r>
              <a:rPr lang="en-US" dirty="0"/>
              <a:t>Operational</a:t>
            </a:r>
          </a:p>
          <a:p>
            <a:pPr lvl="1">
              <a:buFont typeface="Wingdings" panose="05000000000000000000" pitchFamily="2" charset="2"/>
              <a:buChar char="§"/>
            </a:pPr>
            <a:endParaRPr lang="en-US" dirty="0"/>
          </a:p>
          <a:p>
            <a:pPr lvl="1">
              <a:buFont typeface="Wingdings" panose="05000000000000000000" pitchFamily="2" charset="2"/>
              <a:buChar char="§"/>
            </a:pPr>
            <a:r>
              <a:rPr lang="en-US" dirty="0"/>
              <a:t>Management</a:t>
            </a:r>
          </a:p>
          <a:p>
            <a:pPr lvl="1">
              <a:buFont typeface="Wingdings" panose="05000000000000000000" pitchFamily="2" charset="2"/>
              <a:buChar char="§"/>
            </a:pPr>
            <a:endParaRPr lang="en-US" dirty="0"/>
          </a:p>
          <a:p>
            <a:pPr lvl="1">
              <a:buFont typeface="Wingdings" panose="05000000000000000000" pitchFamily="2" charset="2"/>
              <a:buChar char="§"/>
            </a:pPr>
            <a:r>
              <a:rPr lang="en-US" dirty="0"/>
              <a:t>Command</a:t>
            </a:r>
          </a:p>
          <a:p>
            <a:endParaRPr lang="en-GB" dirty="0"/>
          </a:p>
        </p:txBody>
      </p:sp>
    </p:spTree>
    <p:extLst>
      <p:ext uri="{BB962C8B-B14F-4D97-AF65-F5344CB8AC3E}">
        <p14:creationId xmlns:p14="http://schemas.microsoft.com/office/powerpoint/2010/main" val="711848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0903" y="159026"/>
            <a:ext cx="5778697" cy="65427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B4D3D9-873F-4E0C-BC7D-080B38A3D7BB}"/>
              </a:ext>
            </a:extLst>
          </p:cNvPr>
          <p:cNvSpPr>
            <a:spLocks noGrp="1"/>
          </p:cNvSpPr>
          <p:nvPr>
            <p:ph type="title"/>
          </p:nvPr>
        </p:nvSpPr>
        <p:spPr>
          <a:xfrm>
            <a:off x="6849264" y="733100"/>
            <a:ext cx="4618836" cy="1275669"/>
          </a:xfrm>
        </p:spPr>
        <p:txBody>
          <a:bodyPr anchor="b">
            <a:normAutofit/>
          </a:bodyPr>
          <a:lstStyle/>
          <a:p>
            <a:pPr algn="ctr"/>
            <a:r>
              <a:rPr lang="en-GB" dirty="0"/>
              <a:t>Discussion Exercise</a:t>
            </a:r>
            <a:endParaRPr lang="en-GB"/>
          </a:p>
        </p:txBody>
      </p:sp>
      <p:sp>
        <p:nvSpPr>
          <p:cNvPr id="3" name="Content Placeholder 2">
            <a:extLst>
              <a:ext uri="{FF2B5EF4-FFF2-40B4-BE49-F238E27FC236}">
                <a16:creationId xmlns:a16="http://schemas.microsoft.com/office/drawing/2014/main" id="{EEAF73B5-4D9E-46D7-94AA-1A8F3885C5C3}"/>
              </a:ext>
            </a:extLst>
          </p:cNvPr>
          <p:cNvSpPr>
            <a:spLocks noGrp="1"/>
          </p:cNvSpPr>
          <p:nvPr>
            <p:ph idx="1"/>
          </p:nvPr>
        </p:nvSpPr>
        <p:spPr>
          <a:xfrm>
            <a:off x="7182615" y="2216151"/>
            <a:ext cx="3943575" cy="3390900"/>
          </a:xfrm>
        </p:spPr>
        <p:txBody>
          <a:bodyPr anchor="t">
            <a:normAutofit/>
          </a:bodyPr>
          <a:lstStyle/>
          <a:p>
            <a:pPr marL="0" indent="0" algn="ctr">
              <a:buNone/>
            </a:pPr>
            <a:r>
              <a:rPr lang="en-US" dirty="0"/>
              <a:t>Contrast the types of analysis for crime reduction that the different audiences within a police agency require:</a:t>
            </a:r>
          </a:p>
          <a:p>
            <a:pPr lvl="1" algn="ctr">
              <a:buFont typeface="Wingdings" panose="05000000000000000000" pitchFamily="2" charset="2"/>
              <a:buChar char="§"/>
            </a:pPr>
            <a:endParaRPr lang="en-US" dirty="0"/>
          </a:p>
          <a:p>
            <a:pPr lvl="1" algn="ctr">
              <a:buFont typeface="Wingdings" panose="05000000000000000000" pitchFamily="2" charset="2"/>
              <a:buChar char="§"/>
            </a:pPr>
            <a:r>
              <a:rPr lang="en-US" dirty="0"/>
              <a:t>What are the key differences? </a:t>
            </a:r>
          </a:p>
          <a:p>
            <a:pPr lvl="1" algn="ctr">
              <a:buFont typeface="Wingdings" panose="05000000000000000000" pitchFamily="2" charset="2"/>
              <a:buChar char="§"/>
            </a:pPr>
            <a:endParaRPr lang="en-US" dirty="0"/>
          </a:p>
          <a:p>
            <a:pPr lvl="1" algn="ctr">
              <a:buFont typeface="Wingdings" panose="05000000000000000000" pitchFamily="2" charset="2"/>
              <a:buChar char="§"/>
            </a:pPr>
            <a:r>
              <a:rPr lang="en-US" dirty="0"/>
              <a:t>How do their requirements overlap? </a:t>
            </a:r>
          </a:p>
          <a:p>
            <a:pPr algn="ctr"/>
            <a:endParaRPr lang="en-GB" dirty="0"/>
          </a:p>
        </p:txBody>
      </p:sp>
      <p:pic>
        <p:nvPicPr>
          <p:cNvPr id="1026" name="Picture 2" descr="I loved this callback to Season 4 (Spoilers) : r/breakingbad">
            <a:extLst>
              <a:ext uri="{FF2B5EF4-FFF2-40B4-BE49-F238E27FC236}">
                <a16:creationId xmlns:a16="http://schemas.microsoft.com/office/drawing/2014/main" id="{84B4EA60-85DB-4841-B5C2-282842A07B64}"/>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156" r="1" b="1"/>
          <a:stretch/>
        </p:blipFill>
        <p:spPr bwMode="auto">
          <a:xfrm>
            <a:off x="1682" y="10"/>
            <a:ext cx="6096000" cy="6857990"/>
          </a:xfrm>
          <a:prstGeom prst="rect">
            <a:avLst/>
          </a:prstGeom>
          <a:noFill/>
          <a:extLst>
            <a:ext uri="{909E8E84-426E-40DD-AFC4-6F175D3DCCD1}">
              <a14:hiddenFill xmlns:a14="http://schemas.microsoft.com/office/drawing/2010/main">
                <a:solidFill>
                  <a:srgbClr val="FFFFFF"/>
                </a:solidFill>
              </a14:hiddenFill>
            </a:ext>
          </a:extLst>
        </p:spPr>
      </p:pic>
      <p:grpSp>
        <p:nvGrpSpPr>
          <p:cNvPr id="77" name="Group 76">
            <a:extLst>
              <a:ext uri="{FF2B5EF4-FFF2-40B4-BE49-F238E27FC236}">
                <a16:creationId xmlns:a16="http://schemas.microsoft.com/office/drawing/2014/main" id="{53745597-CF0F-4C14-83C4-612B382A90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710258" y="5849932"/>
            <a:ext cx="867485" cy="115439"/>
            <a:chOff x="8910933" y="1861308"/>
            <a:chExt cx="867485" cy="115439"/>
          </a:xfrm>
        </p:grpSpPr>
        <p:sp>
          <p:nvSpPr>
            <p:cNvPr id="78" name="Rectangle 77">
              <a:extLst>
                <a:ext uri="{FF2B5EF4-FFF2-40B4-BE49-F238E27FC236}">
                  <a16:creationId xmlns:a16="http://schemas.microsoft.com/office/drawing/2014/main" id="{471CB755-D435-4BD8-A3DB-B304ED0E7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79" name="Straight Connector 78">
              <a:extLst>
                <a:ext uri="{FF2B5EF4-FFF2-40B4-BE49-F238E27FC236}">
                  <a16:creationId xmlns:a16="http://schemas.microsoft.com/office/drawing/2014/main" id="{0B7F2CAE-48A1-4EAD-BDD1-4DA217AC0FF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98FB73A0-9D61-4989-BA5F-7EF6308D86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90015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43A91-6311-4A78-A901-2E8596202BEA}"/>
              </a:ext>
            </a:extLst>
          </p:cNvPr>
          <p:cNvSpPr>
            <a:spLocks noGrp="1"/>
          </p:cNvSpPr>
          <p:nvPr>
            <p:ph type="title"/>
          </p:nvPr>
        </p:nvSpPr>
        <p:spPr/>
        <p:txBody>
          <a:bodyPr/>
          <a:lstStyle/>
          <a:p>
            <a:r>
              <a:rPr lang="en-US" dirty="0"/>
              <a:t>Repeat Incidents</a:t>
            </a:r>
            <a:endParaRPr lang="en-GB" dirty="0"/>
          </a:p>
        </p:txBody>
      </p:sp>
      <p:sp>
        <p:nvSpPr>
          <p:cNvPr id="3" name="Content Placeholder 2">
            <a:extLst>
              <a:ext uri="{FF2B5EF4-FFF2-40B4-BE49-F238E27FC236}">
                <a16:creationId xmlns:a16="http://schemas.microsoft.com/office/drawing/2014/main" id="{81A7B455-3162-47C8-8CD4-69811D1D880F}"/>
              </a:ext>
            </a:extLst>
          </p:cNvPr>
          <p:cNvSpPr>
            <a:spLocks noGrp="1"/>
          </p:cNvSpPr>
          <p:nvPr>
            <p:ph idx="1"/>
          </p:nvPr>
        </p:nvSpPr>
        <p:spPr/>
        <p:txBody>
          <a:bodyPr>
            <a:normAutofit/>
          </a:bodyPr>
          <a:lstStyle/>
          <a:p>
            <a:pPr marL="0" indent="0">
              <a:buNone/>
            </a:pPr>
            <a:r>
              <a:rPr lang="en-US" dirty="0"/>
              <a:t>A cluster of two or more incidents that are similar in nature and have happened at the same place or by the same person</a:t>
            </a:r>
          </a:p>
          <a:p>
            <a:endParaRPr lang="en-US" dirty="0"/>
          </a:p>
          <a:p>
            <a:r>
              <a:rPr lang="en-US" dirty="0"/>
              <a:t>To address repeat incidents:</a:t>
            </a:r>
          </a:p>
          <a:p>
            <a:pPr lvl="1"/>
            <a:endParaRPr lang="en-US" dirty="0"/>
          </a:p>
          <a:p>
            <a:pPr lvl="1"/>
            <a:r>
              <a:rPr lang="en-US" dirty="0"/>
              <a:t>Identify addresses of multiple calls for service</a:t>
            </a:r>
          </a:p>
          <a:p>
            <a:pPr lvl="1"/>
            <a:r>
              <a:rPr lang="en-US" dirty="0"/>
              <a:t>Engage in qualitative data analysis (e.g., observation, interviews) to understand cause of calls </a:t>
            </a:r>
          </a:p>
          <a:p>
            <a:pPr lvl="1"/>
            <a:endParaRPr lang="en-US" dirty="0"/>
          </a:p>
          <a:p>
            <a:pPr marL="457200" lvl="1" indent="0" algn="ctr">
              <a:buNone/>
            </a:pPr>
            <a:endParaRPr lang="en-US" dirty="0">
              <a:solidFill>
                <a:srgbClr val="FF0000"/>
              </a:solidFill>
            </a:endParaRPr>
          </a:p>
          <a:p>
            <a:pPr marL="457200" lvl="1" indent="0" algn="ctr">
              <a:buNone/>
            </a:pPr>
            <a:r>
              <a:rPr lang="en-US" dirty="0">
                <a:solidFill>
                  <a:srgbClr val="FF0000"/>
                </a:solidFill>
              </a:rPr>
              <a:t>Can you give an example of a common repeat incident?</a:t>
            </a:r>
          </a:p>
        </p:txBody>
      </p:sp>
    </p:spTree>
    <p:extLst>
      <p:ext uri="{BB962C8B-B14F-4D97-AF65-F5344CB8AC3E}">
        <p14:creationId xmlns:p14="http://schemas.microsoft.com/office/powerpoint/2010/main" val="9837691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A2CAF-75E6-4834-9BB3-CD79080C53A6}"/>
              </a:ext>
            </a:extLst>
          </p:cNvPr>
          <p:cNvSpPr>
            <a:spLocks noGrp="1"/>
          </p:cNvSpPr>
          <p:nvPr>
            <p:ph type="title"/>
          </p:nvPr>
        </p:nvSpPr>
        <p:spPr/>
        <p:txBody>
          <a:bodyPr/>
          <a:lstStyle/>
          <a:p>
            <a:r>
              <a:rPr lang="en-GB" dirty="0"/>
              <a:t>Domestic Abuse</a:t>
            </a:r>
          </a:p>
        </p:txBody>
      </p:sp>
      <p:sp>
        <p:nvSpPr>
          <p:cNvPr id="3" name="Content Placeholder 2">
            <a:extLst>
              <a:ext uri="{FF2B5EF4-FFF2-40B4-BE49-F238E27FC236}">
                <a16:creationId xmlns:a16="http://schemas.microsoft.com/office/drawing/2014/main" id="{155F5C94-D214-4B58-B459-A574486F2419}"/>
              </a:ext>
            </a:extLst>
          </p:cNvPr>
          <p:cNvSpPr>
            <a:spLocks noGrp="1"/>
          </p:cNvSpPr>
          <p:nvPr>
            <p:ph idx="1"/>
          </p:nvPr>
        </p:nvSpPr>
        <p:spPr/>
        <p:txBody>
          <a:bodyPr>
            <a:normAutofit/>
          </a:bodyPr>
          <a:lstStyle/>
          <a:p>
            <a:r>
              <a:rPr lang="en-GB" sz="2400" dirty="0">
                <a:ea typeface="+mn-lt"/>
                <a:cs typeface="+mn-lt"/>
                <a:hlinkClick r:id="rId2"/>
              </a:rPr>
              <a:t>https://www.youtube.com/watch?v=B2h_PO9subA&amp;feature=youtu.be</a:t>
            </a:r>
            <a:endParaRPr lang="en-GB" sz="2400" dirty="0"/>
          </a:p>
        </p:txBody>
      </p:sp>
    </p:spTree>
    <p:extLst>
      <p:ext uri="{BB962C8B-B14F-4D97-AF65-F5344CB8AC3E}">
        <p14:creationId xmlns:p14="http://schemas.microsoft.com/office/powerpoint/2010/main" val="2866893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D7F0A-F7DB-4E6B-AA3F-E4276859D3CB}"/>
              </a:ext>
            </a:extLst>
          </p:cNvPr>
          <p:cNvSpPr>
            <a:spLocks noGrp="1"/>
          </p:cNvSpPr>
          <p:nvPr>
            <p:ph type="title"/>
          </p:nvPr>
        </p:nvSpPr>
        <p:spPr/>
        <p:txBody>
          <a:bodyPr/>
          <a:lstStyle/>
          <a:p>
            <a:r>
              <a:rPr lang="en-US" dirty="0"/>
              <a:t>Repeat Incident Data</a:t>
            </a:r>
            <a:endParaRPr lang="en-GB" dirty="0"/>
          </a:p>
        </p:txBody>
      </p:sp>
      <p:sp>
        <p:nvSpPr>
          <p:cNvPr id="3" name="Content Placeholder 2">
            <a:extLst>
              <a:ext uri="{FF2B5EF4-FFF2-40B4-BE49-F238E27FC236}">
                <a16:creationId xmlns:a16="http://schemas.microsoft.com/office/drawing/2014/main" id="{7DAD4673-C91E-4362-B0D5-F79ABC493CD6}"/>
              </a:ext>
            </a:extLst>
          </p:cNvPr>
          <p:cNvSpPr>
            <a:spLocks noGrp="1"/>
          </p:cNvSpPr>
          <p:nvPr>
            <p:ph idx="1"/>
          </p:nvPr>
        </p:nvSpPr>
        <p:spPr/>
        <p:txBody>
          <a:bodyPr>
            <a:normAutofit/>
          </a:bodyPr>
          <a:lstStyle/>
          <a:p>
            <a:r>
              <a:rPr lang="en-US" dirty="0"/>
              <a:t>Complements pattern analysis</a:t>
            </a:r>
          </a:p>
          <a:p>
            <a:endParaRPr lang="en-US" dirty="0"/>
          </a:p>
          <a:p>
            <a:r>
              <a:rPr lang="en-US" dirty="0"/>
              <a:t>Calls for service relating to disorder, quality of life, and interpersonal disputes are examined</a:t>
            </a:r>
          </a:p>
          <a:p>
            <a:endParaRPr lang="en-US" dirty="0"/>
          </a:p>
          <a:p>
            <a:r>
              <a:rPr lang="en-US" dirty="0"/>
              <a:t>Each agency would conduct analysis based on its own codes, the nature of activity in its jurisdiction, and in line with crime reduction efforts</a:t>
            </a:r>
          </a:p>
        </p:txBody>
      </p:sp>
    </p:spTree>
    <p:extLst>
      <p:ext uri="{BB962C8B-B14F-4D97-AF65-F5344CB8AC3E}">
        <p14:creationId xmlns:p14="http://schemas.microsoft.com/office/powerpoint/2010/main" val="1703678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1C734-0775-4456-BE47-5BE949F5C89D}"/>
              </a:ext>
            </a:extLst>
          </p:cNvPr>
          <p:cNvSpPr>
            <a:spLocks noGrp="1"/>
          </p:cNvSpPr>
          <p:nvPr>
            <p:ph type="title"/>
          </p:nvPr>
        </p:nvSpPr>
        <p:spPr/>
        <p:txBody>
          <a:bodyPr/>
          <a:lstStyle/>
          <a:p>
            <a:r>
              <a:rPr lang="en-GB" dirty="0"/>
              <a:t>Domestic Abuse Statistics UK (ONS 2018)</a:t>
            </a:r>
          </a:p>
        </p:txBody>
      </p:sp>
      <p:sp>
        <p:nvSpPr>
          <p:cNvPr id="3" name="Content Placeholder 2">
            <a:extLst>
              <a:ext uri="{FF2B5EF4-FFF2-40B4-BE49-F238E27FC236}">
                <a16:creationId xmlns:a16="http://schemas.microsoft.com/office/drawing/2014/main" id="{E70C5824-286A-42E6-BC9D-A70E5C794A7B}"/>
              </a:ext>
            </a:extLst>
          </p:cNvPr>
          <p:cNvSpPr>
            <a:spLocks noGrp="1"/>
          </p:cNvSpPr>
          <p:nvPr>
            <p:ph idx="1"/>
          </p:nvPr>
        </p:nvSpPr>
        <p:spPr/>
        <p:txBody>
          <a:bodyPr/>
          <a:lstStyle/>
          <a:p>
            <a:r>
              <a:rPr lang="en-GB" dirty="0"/>
              <a:t>The latest figures from the Crime Survey for England and Wales show little change in the prevalence of domestic abuse in recent years. In the year ending March 2018, an estimated 2.0 million adults aged 16 to 59 years experienced domestic abuse in the last year (1.3 million women, 695,000 men).</a:t>
            </a:r>
          </a:p>
          <a:p>
            <a:endParaRPr lang="en-GB" dirty="0"/>
          </a:p>
          <a:p>
            <a:r>
              <a:rPr lang="en-GB" dirty="0"/>
              <a:t>The police recorded 599,549 domestic abuse-related crimes in the year ending March 2018. This was an increase of 23% from the previous year. This in part reflects police forces improving their identification and recording of domestic abuse incidents as crimes and an increased willingness by victims to come forward.</a:t>
            </a:r>
          </a:p>
        </p:txBody>
      </p:sp>
    </p:spTree>
    <p:extLst>
      <p:ext uri="{BB962C8B-B14F-4D97-AF65-F5344CB8AC3E}">
        <p14:creationId xmlns:p14="http://schemas.microsoft.com/office/powerpoint/2010/main" val="2948538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1C734-0775-4456-BE47-5BE949F5C89D}"/>
              </a:ext>
            </a:extLst>
          </p:cNvPr>
          <p:cNvSpPr>
            <a:spLocks noGrp="1"/>
          </p:cNvSpPr>
          <p:nvPr>
            <p:ph type="title"/>
          </p:nvPr>
        </p:nvSpPr>
        <p:spPr/>
        <p:txBody>
          <a:bodyPr/>
          <a:lstStyle/>
          <a:p>
            <a:r>
              <a:rPr lang="en-GB" dirty="0"/>
              <a:t>Domestic Abuse Statistics UK (ONS 2018)</a:t>
            </a:r>
          </a:p>
        </p:txBody>
      </p:sp>
      <p:sp>
        <p:nvSpPr>
          <p:cNvPr id="3" name="Content Placeholder 2">
            <a:extLst>
              <a:ext uri="{FF2B5EF4-FFF2-40B4-BE49-F238E27FC236}">
                <a16:creationId xmlns:a16="http://schemas.microsoft.com/office/drawing/2014/main" id="{E70C5824-286A-42E6-BC9D-A70E5C794A7B}"/>
              </a:ext>
            </a:extLst>
          </p:cNvPr>
          <p:cNvSpPr>
            <a:spLocks noGrp="1"/>
          </p:cNvSpPr>
          <p:nvPr>
            <p:ph idx="1"/>
          </p:nvPr>
        </p:nvSpPr>
        <p:spPr/>
        <p:txBody>
          <a:bodyPr/>
          <a:lstStyle/>
          <a:p>
            <a:r>
              <a:rPr lang="en-GB" dirty="0"/>
              <a:t>The percentage of convictions secured for domestic abuse-related prosecutions is at its highest level since the year ending March 2010. In the year ending March 2018, 76% of prosecutions resulted in a conviction.</a:t>
            </a:r>
          </a:p>
          <a:p>
            <a:endParaRPr lang="en-GB" dirty="0"/>
          </a:p>
          <a:p>
            <a:endParaRPr lang="en-GB" dirty="0"/>
          </a:p>
          <a:p>
            <a:endParaRPr lang="en-GB" dirty="0"/>
          </a:p>
          <a:p>
            <a:pPr marL="0" indent="0" algn="ctr">
              <a:buNone/>
            </a:pPr>
            <a:r>
              <a:rPr lang="en-GB" dirty="0">
                <a:solidFill>
                  <a:srgbClr val="FF0000"/>
                </a:solidFill>
              </a:rPr>
              <a:t>Why is the Evidence Based Approach so critical here?</a:t>
            </a:r>
          </a:p>
        </p:txBody>
      </p:sp>
    </p:spTree>
    <p:extLst>
      <p:ext uri="{BB962C8B-B14F-4D97-AF65-F5344CB8AC3E}">
        <p14:creationId xmlns:p14="http://schemas.microsoft.com/office/powerpoint/2010/main" val="21327565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770CF-C292-47C6-948D-60BA35971838}"/>
              </a:ext>
            </a:extLst>
          </p:cNvPr>
          <p:cNvSpPr>
            <a:spLocks noGrp="1"/>
          </p:cNvSpPr>
          <p:nvPr>
            <p:ph type="title"/>
          </p:nvPr>
        </p:nvSpPr>
        <p:spPr/>
        <p:txBody>
          <a:bodyPr/>
          <a:lstStyle/>
          <a:p>
            <a:r>
              <a:rPr lang="en-GB" dirty="0"/>
              <a:t>Domestic Homicide</a:t>
            </a:r>
          </a:p>
        </p:txBody>
      </p:sp>
      <p:sp>
        <p:nvSpPr>
          <p:cNvPr id="3" name="Content Placeholder 2">
            <a:extLst>
              <a:ext uri="{FF2B5EF4-FFF2-40B4-BE49-F238E27FC236}">
                <a16:creationId xmlns:a16="http://schemas.microsoft.com/office/drawing/2014/main" id="{9E9AC66D-93FC-422E-B438-8485054307AE}"/>
              </a:ext>
            </a:extLst>
          </p:cNvPr>
          <p:cNvSpPr>
            <a:spLocks noGrp="1"/>
          </p:cNvSpPr>
          <p:nvPr>
            <p:ph idx="1"/>
          </p:nvPr>
        </p:nvSpPr>
        <p:spPr/>
        <p:txBody>
          <a:bodyPr>
            <a:normAutofit fontScale="92500" lnSpcReduction="10000"/>
          </a:bodyPr>
          <a:lstStyle/>
          <a:p>
            <a:pPr marL="0" indent="0">
              <a:buNone/>
            </a:pPr>
            <a:r>
              <a:rPr lang="en-GB" sz="1600" dirty="0"/>
              <a:t>“Domestic” homicides from the Homicide Index include any homicide where the relationship between an adult victim, including;</a:t>
            </a:r>
          </a:p>
          <a:p>
            <a:pPr marL="285750" indent="-285750">
              <a:buFont typeface="Arial" panose="020B0604020202020204" pitchFamily="34" charset="0"/>
              <a:buChar char="•"/>
            </a:pPr>
            <a:r>
              <a:rPr lang="en-GB" sz="1600" dirty="0"/>
              <a:t>spouse</a:t>
            </a:r>
          </a:p>
          <a:p>
            <a:pPr marL="285750" indent="-285750">
              <a:buFont typeface="Arial" panose="020B0604020202020204" pitchFamily="34" charset="0"/>
              <a:buChar char="•"/>
            </a:pPr>
            <a:r>
              <a:rPr lang="en-GB" sz="1600" dirty="0"/>
              <a:t>common-law spouse</a:t>
            </a:r>
          </a:p>
          <a:p>
            <a:pPr marL="285750" indent="-285750">
              <a:buFont typeface="Arial" panose="020B0604020202020204" pitchFamily="34" charset="0"/>
              <a:buChar char="•"/>
            </a:pPr>
            <a:r>
              <a:rPr lang="en-GB" sz="1600" dirty="0"/>
              <a:t>cohabiting partner</a:t>
            </a:r>
          </a:p>
          <a:p>
            <a:pPr marL="285750" indent="-285750">
              <a:buFont typeface="Arial" panose="020B0604020202020204" pitchFamily="34" charset="0"/>
              <a:buChar char="•"/>
            </a:pPr>
            <a:r>
              <a:rPr lang="en-GB" sz="1600" dirty="0"/>
              <a:t>boyfriend or girlfriend</a:t>
            </a:r>
          </a:p>
          <a:p>
            <a:pPr marL="285750" indent="-285750">
              <a:buFont typeface="Arial" panose="020B0604020202020204" pitchFamily="34" charset="0"/>
              <a:buChar char="•"/>
            </a:pPr>
            <a:r>
              <a:rPr lang="en-GB" sz="1600" dirty="0"/>
              <a:t>ex-spouse, ex-cohabiting partner or ex-boyfriend or girlfriend</a:t>
            </a:r>
          </a:p>
          <a:p>
            <a:pPr marL="285750" indent="-285750">
              <a:buFont typeface="Arial" panose="020B0604020202020204" pitchFamily="34" charset="0"/>
              <a:buChar char="•"/>
            </a:pPr>
            <a:r>
              <a:rPr lang="en-GB" sz="1600" dirty="0"/>
              <a:t>adulterous relationship</a:t>
            </a:r>
          </a:p>
          <a:p>
            <a:pPr marL="285750" indent="-285750">
              <a:buFont typeface="Arial" panose="020B0604020202020204" pitchFamily="34" charset="0"/>
              <a:buChar char="•"/>
            </a:pPr>
            <a:r>
              <a:rPr lang="en-GB" sz="1600" dirty="0"/>
              <a:t>son or daughter (including step and adopted relationships)</a:t>
            </a:r>
          </a:p>
          <a:p>
            <a:pPr marL="285750" indent="-285750">
              <a:buFont typeface="Arial" panose="020B0604020202020204" pitchFamily="34" charset="0"/>
              <a:buChar char="•"/>
            </a:pPr>
            <a:r>
              <a:rPr lang="en-GB" sz="1600" dirty="0"/>
              <a:t>parent (including step and adopted relationships)</a:t>
            </a:r>
          </a:p>
          <a:p>
            <a:pPr marL="285750" indent="-285750">
              <a:buFont typeface="Arial" panose="020B0604020202020204" pitchFamily="34" charset="0"/>
              <a:buChar char="•"/>
            </a:pPr>
            <a:r>
              <a:rPr lang="en-GB" sz="1600" dirty="0"/>
              <a:t>brother or sister</a:t>
            </a:r>
          </a:p>
          <a:p>
            <a:pPr marL="285750" indent="-285750">
              <a:buFont typeface="Arial" panose="020B0604020202020204" pitchFamily="34" charset="0"/>
              <a:buChar char="•"/>
            </a:pPr>
            <a:r>
              <a:rPr lang="en-GB" sz="1600" dirty="0"/>
              <a:t>other relatives</a:t>
            </a:r>
          </a:p>
        </p:txBody>
      </p:sp>
    </p:spTree>
    <p:extLst>
      <p:ext uri="{BB962C8B-B14F-4D97-AF65-F5344CB8AC3E}">
        <p14:creationId xmlns:p14="http://schemas.microsoft.com/office/powerpoint/2010/main" val="3948254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22176A-41DB-4D9A-9B6F-F2296F1ED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74A8DF5-445E-49C5-B10A-8DF5FEFBC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A4E38D9-EFB8-40B5-B42B-514FBF180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97FDE2-571E-4283-9640-055A792867A7}"/>
              </a:ext>
            </a:extLst>
          </p:cNvPr>
          <p:cNvSpPr>
            <a:spLocks noGrp="1"/>
          </p:cNvSpPr>
          <p:nvPr>
            <p:ph type="title"/>
          </p:nvPr>
        </p:nvSpPr>
        <p:spPr>
          <a:xfrm>
            <a:off x="1824111" y="723900"/>
            <a:ext cx="8543779" cy="1287784"/>
          </a:xfrm>
        </p:spPr>
        <p:txBody>
          <a:bodyPr anchor="b">
            <a:normAutofit/>
          </a:bodyPr>
          <a:lstStyle/>
          <a:p>
            <a:pPr algn="ctr"/>
            <a:r>
              <a:rPr lang="en-GB" dirty="0"/>
              <a:t>Domestic Homicide</a:t>
            </a:r>
            <a:endParaRPr lang="en-GB"/>
          </a:p>
        </p:txBody>
      </p:sp>
      <p:sp>
        <p:nvSpPr>
          <p:cNvPr id="3" name="Content Placeholder 2">
            <a:extLst>
              <a:ext uri="{FF2B5EF4-FFF2-40B4-BE49-F238E27FC236}">
                <a16:creationId xmlns:a16="http://schemas.microsoft.com/office/drawing/2014/main" id="{2119BC76-E319-468F-A245-946B9C9E905A}"/>
              </a:ext>
            </a:extLst>
          </p:cNvPr>
          <p:cNvSpPr>
            <a:spLocks noGrp="1"/>
          </p:cNvSpPr>
          <p:nvPr>
            <p:ph idx="1"/>
          </p:nvPr>
        </p:nvSpPr>
        <p:spPr>
          <a:xfrm>
            <a:off x="789710" y="2416630"/>
            <a:ext cx="10739148" cy="2965821"/>
          </a:xfrm>
        </p:spPr>
        <p:txBody>
          <a:bodyPr anchor="ctr">
            <a:normAutofit fontScale="92500" lnSpcReduction="20000"/>
          </a:bodyPr>
          <a:lstStyle/>
          <a:p>
            <a:pPr algn="ctr">
              <a:lnSpc>
                <a:spcPct val="100000"/>
              </a:lnSpc>
            </a:pPr>
            <a:r>
              <a:rPr lang="en-GB" dirty="0"/>
              <a:t>There were a total of 400 domestic homicides recorded by the police in England and Wales between April 2014 and March 2017; this represents 25% of all homicides where the victim was aged 16 years and over during this time period</a:t>
            </a:r>
          </a:p>
          <a:p>
            <a:pPr algn="ctr">
              <a:lnSpc>
                <a:spcPct val="100000"/>
              </a:lnSpc>
            </a:pPr>
            <a:endParaRPr lang="en-GB" dirty="0"/>
          </a:p>
          <a:p>
            <a:pPr algn="ctr">
              <a:lnSpc>
                <a:spcPct val="100000"/>
              </a:lnSpc>
            </a:pPr>
            <a:r>
              <a:rPr lang="en-GB" dirty="0"/>
              <a:t>Four in five female victims of domestic homicide were killed by a partner or ex-partner (239, 82%); of which the majority of the suspects were male (238)</a:t>
            </a:r>
          </a:p>
          <a:p>
            <a:pPr algn="ctr">
              <a:lnSpc>
                <a:spcPct val="100000"/>
              </a:lnSpc>
            </a:pPr>
            <a:endParaRPr lang="en-GB" dirty="0"/>
          </a:p>
          <a:p>
            <a:pPr marL="0" indent="0" algn="ctr">
              <a:lnSpc>
                <a:spcPct val="100000"/>
              </a:lnSpc>
              <a:buNone/>
            </a:pPr>
            <a:endParaRPr lang="en-GB" dirty="0"/>
          </a:p>
          <a:p>
            <a:pPr marL="0" indent="0" algn="ctr">
              <a:lnSpc>
                <a:spcPct val="100000"/>
              </a:lnSpc>
              <a:buNone/>
            </a:pPr>
            <a:r>
              <a:rPr lang="en-GB" dirty="0"/>
              <a:t>Therefore the vast majority of people who are murdered are killed by someone they know</a:t>
            </a:r>
          </a:p>
        </p:txBody>
      </p:sp>
      <p:grpSp>
        <p:nvGrpSpPr>
          <p:cNvPr id="14" name="Group 13">
            <a:extLst>
              <a:ext uri="{FF2B5EF4-FFF2-40B4-BE49-F238E27FC236}">
                <a16:creationId xmlns:a16="http://schemas.microsoft.com/office/drawing/2014/main" id="{36996A92-4C38-41D1-AD08-0008BD7F8BE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5849932"/>
            <a:ext cx="867485" cy="115439"/>
            <a:chOff x="8910933" y="1861308"/>
            <a:chExt cx="867485" cy="115439"/>
          </a:xfrm>
        </p:grpSpPr>
        <p:sp>
          <p:nvSpPr>
            <p:cNvPr id="15" name="Rectangle 14">
              <a:extLst>
                <a:ext uri="{FF2B5EF4-FFF2-40B4-BE49-F238E27FC236}">
                  <a16:creationId xmlns:a16="http://schemas.microsoft.com/office/drawing/2014/main" id="{5AD7C091-483D-4EDB-A080-485373410A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6" name="Straight Connector 15">
              <a:extLst>
                <a:ext uri="{FF2B5EF4-FFF2-40B4-BE49-F238E27FC236}">
                  <a16:creationId xmlns:a16="http://schemas.microsoft.com/office/drawing/2014/main" id="{0FDA491D-22E6-4239-BC5F-3CB07CB558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2B1C725-5027-440D-9130-AE6A287B9C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11943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a:extLst>
              <a:ext uri="{FF2B5EF4-FFF2-40B4-BE49-F238E27FC236}">
                <a16:creationId xmlns:a16="http://schemas.microsoft.com/office/drawing/2014/main" id="{F6829A2F-22FA-462C-9669-29918E722A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39636" y="311727"/>
            <a:ext cx="8312727" cy="6234545"/>
          </a:xfrm>
        </p:spPr>
      </p:pic>
    </p:spTree>
    <p:extLst>
      <p:ext uri="{BB962C8B-B14F-4D97-AF65-F5344CB8AC3E}">
        <p14:creationId xmlns:p14="http://schemas.microsoft.com/office/powerpoint/2010/main" val="16740689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36C30-A5EA-4A25-89F1-83C20F61347C}"/>
              </a:ext>
            </a:extLst>
          </p:cNvPr>
          <p:cNvSpPr>
            <a:spLocks noGrp="1"/>
          </p:cNvSpPr>
          <p:nvPr>
            <p:ph type="title"/>
          </p:nvPr>
        </p:nvSpPr>
        <p:spPr/>
        <p:txBody>
          <a:bodyPr/>
          <a:lstStyle/>
          <a:p>
            <a:r>
              <a:rPr lang="en-GB" dirty="0"/>
              <a:t>Dataset Tool (Office National Statistics 2018)</a:t>
            </a:r>
          </a:p>
        </p:txBody>
      </p:sp>
      <p:sp>
        <p:nvSpPr>
          <p:cNvPr id="3" name="Content Placeholder 2">
            <a:extLst>
              <a:ext uri="{FF2B5EF4-FFF2-40B4-BE49-F238E27FC236}">
                <a16:creationId xmlns:a16="http://schemas.microsoft.com/office/drawing/2014/main" id="{9BA5475F-BAB7-45D9-84F2-50331E6D6B7C}"/>
              </a:ext>
            </a:extLst>
          </p:cNvPr>
          <p:cNvSpPr>
            <a:spLocks noGrp="1"/>
          </p:cNvSpPr>
          <p:nvPr>
            <p:ph idx="1"/>
          </p:nvPr>
        </p:nvSpPr>
        <p:spPr/>
        <p:txBody>
          <a:bodyPr/>
          <a:lstStyle/>
          <a:p>
            <a:pPr marL="0" indent="0">
              <a:buNone/>
            </a:pPr>
            <a:endParaRPr lang="en-GB" dirty="0">
              <a:hlinkClick r:id="rId2"/>
            </a:endParaRPr>
          </a:p>
          <a:p>
            <a:pPr marL="0" indent="0">
              <a:buNone/>
            </a:pPr>
            <a:r>
              <a:rPr lang="en-GB" dirty="0">
                <a:hlinkClick r:id="rId2"/>
              </a:rPr>
              <a:t>https://www.ons.gov.uk/peoplepopulationandcommunity/crimeandjustice/bulletins/domesticabuseinenglandandwales/yearendingmarch2018</a:t>
            </a:r>
            <a:endParaRPr lang="en-GB" dirty="0"/>
          </a:p>
        </p:txBody>
      </p:sp>
    </p:spTree>
    <p:extLst>
      <p:ext uri="{BB962C8B-B14F-4D97-AF65-F5344CB8AC3E}">
        <p14:creationId xmlns:p14="http://schemas.microsoft.com/office/powerpoint/2010/main" val="3494414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4E353-CCB6-4929-A6EF-83DC58EA4E07}"/>
              </a:ext>
            </a:extLst>
          </p:cNvPr>
          <p:cNvSpPr>
            <a:spLocks noGrp="1"/>
          </p:cNvSpPr>
          <p:nvPr>
            <p:ph type="title"/>
          </p:nvPr>
        </p:nvSpPr>
        <p:spPr/>
        <p:txBody>
          <a:bodyPr/>
          <a:lstStyle/>
          <a:p>
            <a:r>
              <a:rPr lang="en-GB" dirty="0">
                <a:cs typeface="Calibri Light"/>
              </a:rPr>
              <a:t>Watch the Film – The Child Victims</a:t>
            </a:r>
            <a:endParaRPr lang="en-GB" dirty="0"/>
          </a:p>
        </p:txBody>
      </p:sp>
      <p:sp>
        <p:nvSpPr>
          <p:cNvPr id="3" name="Content Placeholder 2">
            <a:extLst>
              <a:ext uri="{FF2B5EF4-FFF2-40B4-BE49-F238E27FC236}">
                <a16:creationId xmlns:a16="http://schemas.microsoft.com/office/drawing/2014/main" id="{83D1C0F6-819E-4112-BDEB-13B557F3909E}"/>
              </a:ext>
            </a:extLst>
          </p:cNvPr>
          <p:cNvSpPr>
            <a:spLocks noGrp="1"/>
          </p:cNvSpPr>
          <p:nvPr>
            <p:ph idx="1"/>
          </p:nvPr>
        </p:nvSpPr>
        <p:spPr/>
        <p:txBody>
          <a:bodyPr/>
          <a:lstStyle/>
          <a:p>
            <a:r>
              <a:rPr lang="en-GB" dirty="0">
                <a:ea typeface="+mn-lt"/>
                <a:cs typeface="+mn-lt"/>
                <a:hlinkClick r:id="rId2"/>
              </a:rPr>
              <a:t>https://www.youtube.com/watch?v=RNYPGwmOxnY</a:t>
            </a:r>
            <a:endParaRPr lang="en-GB" dirty="0">
              <a:cs typeface="Calibri" panose="020F0502020204030204"/>
            </a:endParaRPr>
          </a:p>
          <a:p>
            <a:endParaRPr lang="en-GB" dirty="0"/>
          </a:p>
        </p:txBody>
      </p:sp>
    </p:spTree>
    <p:extLst>
      <p:ext uri="{BB962C8B-B14F-4D97-AF65-F5344CB8AC3E}">
        <p14:creationId xmlns:p14="http://schemas.microsoft.com/office/powerpoint/2010/main" val="32955485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119A9-DEC6-427D-9246-6A5751ECF00B}"/>
              </a:ext>
            </a:extLst>
          </p:cNvPr>
          <p:cNvSpPr>
            <a:spLocks noGrp="1"/>
          </p:cNvSpPr>
          <p:nvPr>
            <p:ph type="title"/>
          </p:nvPr>
        </p:nvSpPr>
        <p:spPr/>
        <p:txBody>
          <a:bodyPr/>
          <a:lstStyle/>
          <a:p>
            <a:r>
              <a:rPr lang="en-US" dirty="0"/>
              <a:t>Repeat Incident Location Report</a:t>
            </a:r>
            <a:endParaRPr lang="en-GB" dirty="0"/>
          </a:p>
        </p:txBody>
      </p:sp>
      <p:sp>
        <p:nvSpPr>
          <p:cNvPr id="3" name="Content Placeholder 2">
            <a:extLst>
              <a:ext uri="{FF2B5EF4-FFF2-40B4-BE49-F238E27FC236}">
                <a16:creationId xmlns:a16="http://schemas.microsoft.com/office/drawing/2014/main" id="{5DAC6FB4-927A-4BE3-9909-A6DA23CA2723}"/>
              </a:ext>
            </a:extLst>
          </p:cNvPr>
          <p:cNvSpPr>
            <a:spLocks noGrp="1"/>
          </p:cNvSpPr>
          <p:nvPr>
            <p:ph idx="1"/>
          </p:nvPr>
        </p:nvSpPr>
        <p:spPr/>
        <p:txBody>
          <a:bodyPr/>
          <a:lstStyle/>
          <a:p>
            <a:r>
              <a:rPr lang="en-US" dirty="0"/>
              <a:t>Time period reported should be short term</a:t>
            </a:r>
          </a:p>
          <a:p>
            <a:endParaRPr lang="en-US" dirty="0"/>
          </a:p>
          <a:p>
            <a:r>
              <a:rPr lang="en-US" dirty="0"/>
              <a:t>Goal to identify and resolve the issues as soon as possible</a:t>
            </a:r>
          </a:p>
          <a:p>
            <a:pPr lvl="1"/>
            <a:r>
              <a:rPr lang="en-US" dirty="0"/>
              <a:t>A “rolling report” over 2-4 weeks</a:t>
            </a:r>
          </a:p>
          <a:p>
            <a:pPr lvl="1"/>
            <a:r>
              <a:rPr lang="en-US" dirty="0"/>
              <a:t>Analysis will determine crime reduction strategies</a:t>
            </a:r>
          </a:p>
          <a:p>
            <a:endParaRPr lang="en-US" dirty="0"/>
          </a:p>
          <a:p>
            <a:r>
              <a:rPr lang="en-US" dirty="0"/>
              <a:t>Most agencies have 5-10 new repeat incident addresses each week</a:t>
            </a:r>
          </a:p>
          <a:p>
            <a:pPr marL="457200" lvl="1" indent="0">
              <a:buNone/>
            </a:pPr>
            <a:endParaRPr lang="en-US" sz="2400" dirty="0"/>
          </a:p>
          <a:p>
            <a:pPr lvl="1"/>
            <a:endParaRPr lang="en-US" dirty="0"/>
          </a:p>
          <a:p>
            <a:endParaRPr lang="en-US" sz="2800" dirty="0"/>
          </a:p>
          <a:p>
            <a:endParaRPr lang="en-GB" dirty="0"/>
          </a:p>
        </p:txBody>
      </p:sp>
    </p:spTree>
    <p:extLst>
      <p:ext uri="{BB962C8B-B14F-4D97-AF65-F5344CB8AC3E}">
        <p14:creationId xmlns:p14="http://schemas.microsoft.com/office/powerpoint/2010/main" val="2073036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AC9656C-AED6-412E-9226-B7F196400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5BC820D-D527-47CE-ABB0-DA0BB5B043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DD315B-AEF9-490C-9438-C80F804057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 y="159026"/>
            <a:ext cx="11891037"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2A109B-2129-40C6-B74C-795F26FDFB99}"/>
              </a:ext>
            </a:extLst>
          </p:cNvPr>
          <p:cNvSpPr>
            <a:spLocks noGrp="1"/>
          </p:cNvSpPr>
          <p:nvPr>
            <p:ph type="title"/>
          </p:nvPr>
        </p:nvSpPr>
        <p:spPr>
          <a:xfrm>
            <a:off x="1028700" y="1028700"/>
            <a:ext cx="4038600" cy="4800600"/>
          </a:xfrm>
        </p:spPr>
        <p:txBody>
          <a:bodyPr anchor="ctr">
            <a:normAutofit/>
          </a:bodyPr>
          <a:lstStyle/>
          <a:p>
            <a:pPr algn="ctr"/>
            <a:r>
              <a:rPr lang="en-US" dirty="0"/>
              <a:t>Collection and Collation of Tactical Crime Analysis Data</a:t>
            </a:r>
            <a:endParaRPr lang="en-GB"/>
          </a:p>
        </p:txBody>
      </p:sp>
      <p:graphicFrame>
        <p:nvGraphicFramePr>
          <p:cNvPr id="5" name="Content Placeholder 2">
            <a:extLst>
              <a:ext uri="{FF2B5EF4-FFF2-40B4-BE49-F238E27FC236}">
                <a16:creationId xmlns:a16="http://schemas.microsoft.com/office/drawing/2014/main" id="{76C4E782-894F-0A16-EDD5-43396CD340CE}"/>
              </a:ext>
            </a:extLst>
          </p:cNvPr>
          <p:cNvGraphicFramePr>
            <a:graphicFrameLocks noGrp="1"/>
          </p:cNvGraphicFramePr>
          <p:nvPr>
            <p:ph idx="1"/>
            <p:extLst>
              <p:ext uri="{D42A27DB-BD31-4B8C-83A1-F6EECF244321}">
                <p14:modId xmlns:p14="http://schemas.microsoft.com/office/powerpoint/2010/main" val="4200629331"/>
              </p:ext>
            </p:extLst>
          </p:nvPr>
        </p:nvGraphicFramePr>
        <p:xfrm>
          <a:off x="6095999" y="868197"/>
          <a:ext cx="5343083" cy="51216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78911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5">
            <a:extLst>
              <a:ext uri="{FF2B5EF4-FFF2-40B4-BE49-F238E27FC236}">
                <a16:creationId xmlns:a16="http://schemas.microsoft.com/office/drawing/2014/main" id="{6D7753FE-7408-46D8-999A-0B0C34EA8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1">
            <a:extLst>
              <a:ext uri="{FF2B5EF4-FFF2-40B4-BE49-F238E27FC236}">
                <a16:creationId xmlns:a16="http://schemas.microsoft.com/office/drawing/2014/main" id="{9779F37D-5653-49C4-88EB-81F68344ABB9}"/>
              </a:ext>
            </a:extLst>
          </p:cNvPr>
          <p:cNvSpPr>
            <a:spLocks noGrp="1"/>
          </p:cNvSpPr>
          <p:nvPr>
            <p:ph type="title"/>
          </p:nvPr>
        </p:nvSpPr>
        <p:spPr>
          <a:xfrm>
            <a:off x="1424940" y="1653540"/>
            <a:ext cx="3246119" cy="2608006"/>
          </a:xfrm>
        </p:spPr>
        <p:txBody>
          <a:bodyPr anchor="ctr">
            <a:normAutofit/>
          </a:bodyPr>
          <a:lstStyle/>
          <a:p>
            <a:pPr algn="ctr"/>
            <a:r>
              <a:rPr lang="en-US" dirty="0"/>
              <a:t>Crime Report Data</a:t>
            </a:r>
            <a:endParaRPr lang="en-GB"/>
          </a:p>
        </p:txBody>
      </p:sp>
      <p:grpSp>
        <p:nvGrpSpPr>
          <p:cNvPr id="13" name="Group 12">
            <a:extLst>
              <a:ext uri="{FF2B5EF4-FFF2-40B4-BE49-F238E27FC236}">
                <a16:creationId xmlns:a16="http://schemas.microsoft.com/office/drawing/2014/main" id="{E30DE9CB-4267-487A-915E-5665607E9F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4" name="Rectangle 13">
              <a:extLst>
                <a:ext uri="{FF2B5EF4-FFF2-40B4-BE49-F238E27FC236}">
                  <a16:creationId xmlns:a16="http://schemas.microsoft.com/office/drawing/2014/main" id="{E237361B-A61F-4EEA-8554-10DEFF0AB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15" name="Straight Connector 14">
              <a:extLst>
                <a:ext uri="{FF2B5EF4-FFF2-40B4-BE49-F238E27FC236}">
                  <a16:creationId xmlns:a16="http://schemas.microsoft.com/office/drawing/2014/main" id="{BBBC8A6A-A883-4F9C-82BA-607223F36C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234343E-05EC-4327-BA72-FD68FF0491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DCDB0547-33C2-D0ED-A81A-AFCA7CFCAABF}"/>
              </a:ext>
            </a:extLst>
          </p:cNvPr>
          <p:cNvGraphicFramePr>
            <a:graphicFrameLocks noGrp="1"/>
          </p:cNvGraphicFramePr>
          <p:nvPr>
            <p:ph idx="1"/>
            <p:extLst>
              <p:ext uri="{D42A27DB-BD31-4B8C-83A1-F6EECF244321}">
                <p14:modId xmlns:p14="http://schemas.microsoft.com/office/powerpoint/2010/main" val="4012810696"/>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74770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5">
            <a:extLst>
              <a:ext uri="{FF2B5EF4-FFF2-40B4-BE49-F238E27FC236}">
                <a16:creationId xmlns:a16="http://schemas.microsoft.com/office/drawing/2014/main" id="{6D7753FE-7408-46D8-999A-0B0C34EA8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1">
            <a:extLst>
              <a:ext uri="{FF2B5EF4-FFF2-40B4-BE49-F238E27FC236}">
                <a16:creationId xmlns:a16="http://schemas.microsoft.com/office/drawing/2014/main" id="{0A230B3D-E073-4FFC-85A9-E5C52849AF06}"/>
              </a:ext>
            </a:extLst>
          </p:cNvPr>
          <p:cNvSpPr>
            <a:spLocks noGrp="1"/>
          </p:cNvSpPr>
          <p:nvPr>
            <p:ph type="title"/>
          </p:nvPr>
        </p:nvSpPr>
        <p:spPr>
          <a:xfrm>
            <a:off x="1424940" y="1653540"/>
            <a:ext cx="3246119" cy="2608006"/>
          </a:xfrm>
        </p:spPr>
        <p:txBody>
          <a:bodyPr anchor="ctr">
            <a:normAutofit/>
          </a:bodyPr>
          <a:lstStyle/>
          <a:p>
            <a:pPr algn="ctr"/>
            <a:r>
              <a:rPr lang="en-US" dirty="0"/>
              <a:t>Modus Operandi (MO)</a:t>
            </a:r>
            <a:endParaRPr lang="en-GB"/>
          </a:p>
        </p:txBody>
      </p:sp>
      <p:grpSp>
        <p:nvGrpSpPr>
          <p:cNvPr id="13" name="Group 12">
            <a:extLst>
              <a:ext uri="{FF2B5EF4-FFF2-40B4-BE49-F238E27FC236}">
                <a16:creationId xmlns:a16="http://schemas.microsoft.com/office/drawing/2014/main" id="{E30DE9CB-4267-487A-915E-5665607E9F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4" name="Rectangle 13">
              <a:extLst>
                <a:ext uri="{FF2B5EF4-FFF2-40B4-BE49-F238E27FC236}">
                  <a16:creationId xmlns:a16="http://schemas.microsoft.com/office/drawing/2014/main" id="{E237361B-A61F-4EEA-8554-10DEFF0AB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15" name="Straight Connector 14">
              <a:extLst>
                <a:ext uri="{FF2B5EF4-FFF2-40B4-BE49-F238E27FC236}">
                  <a16:creationId xmlns:a16="http://schemas.microsoft.com/office/drawing/2014/main" id="{BBBC8A6A-A883-4F9C-82BA-607223F36C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234343E-05EC-4327-BA72-FD68FF0491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17D553ED-6717-800D-8613-546786DA98B0}"/>
              </a:ext>
            </a:extLst>
          </p:cNvPr>
          <p:cNvGraphicFramePr>
            <a:graphicFrameLocks noGrp="1"/>
          </p:cNvGraphicFramePr>
          <p:nvPr>
            <p:ph idx="1"/>
            <p:extLst>
              <p:ext uri="{D42A27DB-BD31-4B8C-83A1-F6EECF244321}">
                <p14:modId xmlns:p14="http://schemas.microsoft.com/office/powerpoint/2010/main" val="2981019825"/>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54488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5">
            <a:extLst>
              <a:ext uri="{FF2B5EF4-FFF2-40B4-BE49-F238E27FC236}">
                <a16:creationId xmlns:a16="http://schemas.microsoft.com/office/drawing/2014/main" id="{6D7753FE-7408-46D8-999A-0B0C34EA8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1">
            <a:extLst>
              <a:ext uri="{FF2B5EF4-FFF2-40B4-BE49-F238E27FC236}">
                <a16:creationId xmlns:a16="http://schemas.microsoft.com/office/drawing/2014/main" id="{8F60EA57-DC89-4A92-A9C2-4347F4EA277D}"/>
              </a:ext>
            </a:extLst>
          </p:cNvPr>
          <p:cNvSpPr>
            <a:spLocks noGrp="1"/>
          </p:cNvSpPr>
          <p:nvPr>
            <p:ph type="title"/>
          </p:nvPr>
        </p:nvSpPr>
        <p:spPr>
          <a:xfrm>
            <a:off x="1424940" y="1653540"/>
            <a:ext cx="3246119" cy="2608006"/>
          </a:xfrm>
        </p:spPr>
        <p:txBody>
          <a:bodyPr anchor="ctr">
            <a:normAutofit/>
          </a:bodyPr>
          <a:lstStyle/>
          <a:p>
            <a:pPr algn="ctr"/>
            <a:r>
              <a:rPr lang="en-US" dirty="0"/>
              <a:t>Persons Involved in the Crime</a:t>
            </a:r>
            <a:endParaRPr lang="en-GB"/>
          </a:p>
        </p:txBody>
      </p:sp>
      <p:grpSp>
        <p:nvGrpSpPr>
          <p:cNvPr id="13" name="Group 12">
            <a:extLst>
              <a:ext uri="{FF2B5EF4-FFF2-40B4-BE49-F238E27FC236}">
                <a16:creationId xmlns:a16="http://schemas.microsoft.com/office/drawing/2014/main" id="{E30DE9CB-4267-487A-915E-5665607E9F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4" name="Rectangle 13">
              <a:extLst>
                <a:ext uri="{FF2B5EF4-FFF2-40B4-BE49-F238E27FC236}">
                  <a16:creationId xmlns:a16="http://schemas.microsoft.com/office/drawing/2014/main" id="{E237361B-A61F-4EEA-8554-10DEFF0AB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15" name="Straight Connector 14">
              <a:extLst>
                <a:ext uri="{FF2B5EF4-FFF2-40B4-BE49-F238E27FC236}">
                  <a16:creationId xmlns:a16="http://schemas.microsoft.com/office/drawing/2014/main" id="{BBBC8A6A-A883-4F9C-82BA-607223F36C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234343E-05EC-4327-BA72-FD68FF0491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EAE95193-2295-FE48-5806-03C6F5731766}"/>
              </a:ext>
            </a:extLst>
          </p:cNvPr>
          <p:cNvGraphicFramePr>
            <a:graphicFrameLocks noGrp="1"/>
          </p:cNvGraphicFramePr>
          <p:nvPr>
            <p:ph idx="1"/>
            <p:extLst>
              <p:ext uri="{D42A27DB-BD31-4B8C-83A1-F6EECF244321}">
                <p14:modId xmlns:p14="http://schemas.microsoft.com/office/powerpoint/2010/main" val="1620554137"/>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74487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5">
            <a:extLst>
              <a:ext uri="{FF2B5EF4-FFF2-40B4-BE49-F238E27FC236}">
                <a16:creationId xmlns:a16="http://schemas.microsoft.com/office/drawing/2014/main" id="{6D7753FE-7408-46D8-999A-0B0C34EA8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1">
            <a:extLst>
              <a:ext uri="{FF2B5EF4-FFF2-40B4-BE49-F238E27FC236}">
                <a16:creationId xmlns:a16="http://schemas.microsoft.com/office/drawing/2014/main" id="{95146399-D667-4FDC-8E60-B7C62D85474E}"/>
              </a:ext>
            </a:extLst>
          </p:cNvPr>
          <p:cNvSpPr>
            <a:spLocks noGrp="1"/>
          </p:cNvSpPr>
          <p:nvPr>
            <p:ph type="title"/>
          </p:nvPr>
        </p:nvSpPr>
        <p:spPr>
          <a:xfrm>
            <a:off x="1424940" y="1653540"/>
            <a:ext cx="3246119" cy="2608006"/>
          </a:xfrm>
        </p:spPr>
        <p:txBody>
          <a:bodyPr anchor="ctr">
            <a:normAutofit/>
          </a:bodyPr>
          <a:lstStyle/>
          <a:p>
            <a:pPr algn="ctr"/>
            <a:r>
              <a:rPr lang="en-US" dirty="0"/>
              <a:t>Vehicle Involved in the Crime</a:t>
            </a:r>
            <a:endParaRPr lang="en-GB"/>
          </a:p>
        </p:txBody>
      </p:sp>
      <p:grpSp>
        <p:nvGrpSpPr>
          <p:cNvPr id="13" name="Group 12">
            <a:extLst>
              <a:ext uri="{FF2B5EF4-FFF2-40B4-BE49-F238E27FC236}">
                <a16:creationId xmlns:a16="http://schemas.microsoft.com/office/drawing/2014/main" id="{E30DE9CB-4267-487A-915E-5665607E9F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4" name="Rectangle 13">
              <a:extLst>
                <a:ext uri="{FF2B5EF4-FFF2-40B4-BE49-F238E27FC236}">
                  <a16:creationId xmlns:a16="http://schemas.microsoft.com/office/drawing/2014/main" id="{E237361B-A61F-4EEA-8554-10DEFF0AB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15" name="Straight Connector 14">
              <a:extLst>
                <a:ext uri="{FF2B5EF4-FFF2-40B4-BE49-F238E27FC236}">
                  <a16:creationId xmlns:a16="http://schemas.microsoft.com/office/drawing/2014/main" id="{BBBC8A6A-A883-4F9C-82BA-607223F36C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234343E-05EC-4327-BA72-FD68FF0491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F8F5A1F9-11DA-5727-61C5-9B938C3901E6}"/>
              </a:ext>
            </a:extLst>
          </p:cNvPr>
          <p:cNvGraphicFramePr>
            <a:graphicFrameLocks noGrp="1"/>
          </p:cNvGraphicFramePr>
          <p:nvPr>
            <p:ph idx="1"/>
            <p:extLst>
              <p:ext uri="{D42A27DB-BD31-4B8C-83A1-F6EECF244321}">
                <p14:modId xmlns:p14="http://schemas.microsoft.com/office/powerpoint/2010/main" val="3864566970"/>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95026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5">
            <a:extLst>
              <a:ext uri="{FF2B5EF4-FFF2-40B4-BE49-F238E27FC236}">
                <a16:creationId xmlns:a16="http://schemas.microsoft.com/office/drawing/2014/main" id="{6D7753FE-7408-46D8-999A-0B0C34EA8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2" name="Title 1">
            <a:extLst>
              <a:ext uri="{FF2B5EF4-FFF2-40B4-BE49-F238E27FC236}">
                <a16:creationId xmlns:a16="http://schemas.microsoft.com/office/drawing/2014/main" id="{F5B96E42-C0FD-4AA5-98F2-7D504404265A}"/>
              </a:ext>
            </a:extLst>
          </p:cNvPr>
          <p:cNvSpPr>
            <a:spLocks noGrp="1"/>
          </p:cNvSpPr>
          <p:nvPr>
            <p:ph type="title"/>
          </p:nvPr>
        </p:nvSpPr>
        <p:spPr>
          <a:xfrm>
            <a:off x="1424940" y="1653540"/>
            <a:ext cx="3246119" cy="2608006"/>
          </a:xfrm>
        </p:spPr>
        <p:txBody>
          <a:bodyPr anchor="ctr">
            <a:normAutofit/>
          </a:bodyPr>
          <a:lstStyle/>
          <a:p>
            <a:pPr algn="ctr"/>
            <a:r>
              <a:rPr lang="en-US" dirty="0"/>
              <a:t>Field Information</a:t>
            </a:r>
            <a:endParaRPr lang="en-GB"/>
          </a:p>
        </p:txBody>
      </p:sp>
      <p:grpSp>
        <p:nvGrpSpPr>
          <p:cNvPr id="13" name="Group 12">
            <a:extLst>
              <a:ext uri="{FF2B5EF4-FFF2-40B4-BE49-F238E27FC236}">
                <a16:creationId xmlns:a16="http://schemas.microsoft.com/office/drawing/2014/main" id="{E30DE9CB-4267-487A-915E-5665607E9F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14" name="Rectangle 13">
              <a:extLst>
                <a:ext uri="{FF2B5EF4-FFF2-40B4-BE49-F238E27FC236}">
                  <a16:creationId xmlns:a16="http://schemas.microsoft.com/office/drawing/2014/main" id="{E237361B-A61F-4EEA-8554-10DEFF0AB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15" name="Straight Connector 14">
              <a:extLst>
                <a:ext uri="{FF2B5EF4-FFF2-40B4-BE49-F238E27FC236}">
                  <a16:creationId xmlns:a16="http://schemas.microsoft.com/office/drawing/2014/main" id="{BBBC8A6A-A883-4F9C-82BA-607223F36C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234343E-05EC-4327-BA72-FD68FF0491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AA73B380-DDBB-A6B9-9D84-B1F244B8B57C}"/>
              </a:ext>
            </a:extLst>
          </p:cNvPr>
          <p:cNvGraphicFramePr>
            <a:graphicFrameLocks noGrp="1"/>
          </p:cNvGraphicFramePr>
          <p:nvPr>
            <p:ph idx="1"/>
            <p:extLst>
              <p:ext uri="{D42A27DB-BD31-4B8C-83A1-F6EECF244321}">
                <p14:modId xmlns:p14="http://schemas.microsoft.com/office/powerpoint/2010/main" val="1117331146"/>
              </p:ext>
            </p:extLst>
          </p:nvPr>
        </p:nvGraphicFramePr>
        <p:xfrm>
          <a:off x="5952683" y="1042449"/>
          <a:ext cx="5210616" cy="47868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206839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AC9656C-AED6-412E-9226-B7F196400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5BC820D-D527-47CE-ABB0-DA0BB5B043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DD315B-AEF9-490C-9438-C80F804057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 y="159026"/>
            <a:ext cx="11891037"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D3F0D0-A85F-4C79-9842-5F85145D170D}"/>
              </a:ext>
            </a:extLst>
          </p:cNvPr>
          <p:cNvSpPr>
            <a:spLocks noGrp="1"/>
          </p:cNvSpPr>
          <p:nvPr>
            <p:ph type="title"/>
          </p:nvPr>
        </p:nvSpPr>
        <p:spPr>
          <a:xfrm>
            <a:off x="1028700" y="1028700"/>
            <a:ext cx="4038600" cy="4800600"/>
          </a:xfrm>
        </p:spPr>
        <p:txBody>
          <a:bodyPr anchor="ctr">
            <a:normAutofit/>
          </a:bodyPr>
          <a:lstStyle/>
          <a:p>
            <a:pPr algn="ctr"/>
            <a:r>
              <a:rPr lang="en-US" dirty="0"/>
              <a:t>Field Information Used in Tactical Crime Analysis</a:t>
            </a:r>
            <a:endParaRPr lang="en-GB"/>
          </a:p>
        </p:txBody>
      </p:sp>
      <p:graphicFrame>
        <p:nvGraphicFramePr>
          <p:cNvPr id="5" name="Content Placeholder 2">
            <a:extLst>
              <a:ext uri="{FF2B5EF4-FFF2-40B4-BE49-F238E27FC236}">
                <a16:creationId xmlns:a16="http://schemas.microsoft.com/office/drawing/2014/main" id="{3653C75D-4C14-C4B6-446D-1E00E8822558}"/>
              </a:ext>
            </a:extLst>
          </p:cNvPr>
          <p:cNvGraphicFramePr>
            <a:graphicFrameLocks noGrp="1"/>
          </p:cNvGraphicFramePr>
          <p:nvPr>
            <p:ph idx="1"/>
            <p:extLst>
              <p:ext uri="{D42A27DB-BD31-4B8C-83A1-F6EECF244321}">
                <p14:modId xmlns:p14="http://schemas.microsoft.com/office/powerpoint/2010/main" val="2431940646"/>
              </p:ext>
            </p:extLst>
          </p:nvPr>
        </p:nvGraphicFramePr>
        <p:xfrm>
          <a:off x="6095999" y="868197"/>
          <a:ext cx="5343083" cy="51216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44001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02FFF-E3E9-4925-BA27-063D7304D24B}"/>
              </a:ext>
            </a:extLst>
          </p:cNvPr>
          <p:cNvSpPr>
            <a:spLocks noGrp="1"/>
          </p:cNvSpPr>
          <p:nvPr>
            <p:ph type="title"/>
          </p:nvPr>
        </p:nvSpPr>
        <p:spPr/>
        <p:txBody>
          <a:bodyPr/>
          <a:lstStyle/>
          <a:p>
            <a:r>
              <a:rPr lang="en-GB" dirty="0"/>
              <a:t>Discussion Exercise</a:t>
            </a:r>
          </a:p>
        </p:txBody>
      </p:sp>
      <p:sp>
        <p:nvSpPr>
          <p:cNvPr id="3" name="Content Placeholder 2">
            <a:extLst>
              <a:ext uri="{FF2B5EF4-FFF2-40B4-BE49-F238E27FC236}">
                <a16:creationId xmlns:a16="http://schemas.microsoft.com/office/drawing/2014/main" id="{15DAF8CB-8540-4453-8FE7-F4566576A756}"/>
              </a:ext>
            </a:extLst>
          </p:cNvPr>
          <p:cNvSpPr>
            <a:spLocks noGrp="1"/>
          </p:cNvSpPr>
          <p:nvPr>
            <p:ph idx="1"/>
          </p:nvPr>
        </p:nvSpPr>
        <p:spPr/>
        <p:txBody>
          <a:bodyPr/>
          <a:lstStyle/>
          <a:p>
            <a:r>
              <a:rPr lang="en-US" sz="2000" dirty="0"/>
              <a:t>You have been asked to develop a repeat incident location report that helps to identify domestic violence situations before they get too serious. These situations include disputes between parents, between parents and children, and between children. </a:t>
            </a:r>
          </a:p>
          <a:p>
            <a:r>
              <a:rPr lang="en-US" sz="2000" dirty="0"/>
              <a:t>Decide the following in the development of the report: </a:t>
            </a:r>
          </a:p>
          <a:p>
            <a:pPr marL="342900" indent="-342900">
              <a:buFont typeface="Arial" panose="020B0604020202020204" pitchFamily="34" charset="0"/>
              <a:buChar char="•"/>
            </a:pPr>
            <a:r>
              <a:rPr lang="en-US" sz="2000" dirty="0"/>
              <a:t>types of calls for service to be included, </a:t>
            </a:r>
          </a:p>
          <a:p>
            <a:pPr marL="342900" indent="-342900">
              <a:buFont typeface="Arial" panose="020B0604020202020204" pitchFamily="34" charset="0"/>
              <a:buChar char="•"/>
            </a:pPr>
            <a:r>
              <a:rPr lang="en-US" sz="2000" dirty="0"/>
              <a:t>timeframe of the report (e.g., 2 weeks versus 6 weeks), </a:t>
            </a:r>
          </a:p>
          <a:p>
            <a:pPr marL="342900" indent="-342900">
              <a:buFont typeface="Arial" panose="020B0604020202020204" pitchFamily="34" charset="0"/>
              <a:buChar char="•"/>
            </a:pPr>
            <a:r>
              <a:rPr lang="en-US" sz="2000" dirty="0"/>
              <a:t>number of calls to make a repeat incident location, </a:t>
            </a:r>
          </a:p>
          <a:p>
            <a:pPr marL="342900" indent="-342900">
              <a:buFont typeface="Arial" panose="020B0604020202020204" pitchFamily="34" charset="0"/>
              <a:buChar char="•"/>
            </a:pPr>
            <a:r>
              <a:rPr lang="en-US" sz="2000" dirty="0"/>
              <a:t>format of the report, </a:t>
            </a:r>
          </a:p>
          <a:p>
            <a:pPr marL="342900" indent="-342900">
              <a:buFont typeface="Arial" panose="020B0604020202020204" pitchFamily="34" charset="0"/>
              <a:buChar char="•"/>
            </a:pPr>
            <a:r>
              <a:rPr lang="en-US" sz="2000" dirty="0"/>
              <a:t>timing of the report (e.g., how often it is provided to officers).</a:t>
            </a:r>
          </a:p>
        </p:txBody>
      </p:sp>
    </p:spTree>
    <p:extLst>
      <p:ext uri="{BB962C8B-B14F-4D97-AF65-F5344CB8AC3E}">
        <p14:creationId xmlns:p14="http://schemas.microsoft.com/office/powerpoint/2010/main" val="166394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E6D26-AE32-49ED-898F-32351A78E6D3}"/>
              </a:ext>
            </a:extLst>
          </p:cNvPr>
          <p:cNvSpPr>
            <a:spLocks noGrp="1"/>
          </p:cNvSpPr>
          <p:nvPr>
            <p:ph type="title"/>
          </p:nvPr>
        </p:nvSpPr>
        <p:spPr/>
        <p:txBody>
          <a:bodyPr/>
          <a:lstStyle/>
          <a:p>
            <a:r>
              <a:rPr lang="en-GB" dirty="0"/>
              <a:t>Discussion Exercise</a:t>
            </a:r>
          </a:p>
        </p:txBody>
      </p:sp>
      <p:sp>
        <p:nvSpPr>
          <p:cNvPr id="3" name="Content Placeholder 2">
            <a:extLst>
              <a:ext uri="{FF2B5EF4-FFF2-40B4-BE49-F238E27FC236}">
                <a16:creationId xmlns:a16="http://schemas.microsoft.com/office/drawing/2014/main" id="{CDC92E84-A8F1-42F5-ABC7-35AEA30588BC}"/>
              </a:ext>
            </a:extLst>
          </p:cNvPr>
          <p:cNvSpPr>
            <a:spLocks noGrp="1"/>
          </p:cNvSpPr>
          <p:nvPr>
            <p:ph idx="1"/>
          </p:nvPr>
        </p:nvSpPr>
        <p:spPr/>
        <p:txBody>
          <a:bodyPr>
            <a:normAutofit fontScale="92500" lnSpcReduction="10000"/>
          </a:bodyPr>
          <a:lstStyle/>
          <a:p>
            <a:r>
              <a:rPr lang="en-US" sz="2800" dirty="0"/>
              <a:t>For each of the following crimes, list (in order of importance) 10 to 15 characteristics from MO, suspect, or vehicle information that are important for pattern analysis of that crime. There may be additional characteristics that are important, but list only the top 10 by importance.</a:t>
            </a:r>
          </a:p>
          <a:p>
            <a:pPr lvl="1"/>
            <a:endParaRPr lang="en-US" sz="2400" dirty="0"/>
          </a:p>
          <a:p>
            <a:pPr lvl="1"/>
            <a:r>
              <a:rPr lang="en-US" sz="2400" dirty="0"/>
              <a:t>Robbery</a:t>
            </a:r>
          </a:p>
          <a:p>
            <a:pPr lvl="1"/>
            <a:r>
              <a:rPr lang="en-US" sz="2400" dirty="0"/>
              <a:t>Theft from vehicle </a:t>
            </a:r>
          </a:p>
          <a:p>
            <a:pPr lvl="1"/>
            <a:r>
              <a:rPr lang="en-US" sz="2400" dirty="0"/>
              <a:t>Residential burglary </a:t>
            </a:r>
          </a:p>
          <a:p>
            <a:pPr lvl="1"/>
            <a:r>
              <a:rPr lang="en-US" sz="2400" dirty="0"/>
              <a:t>Stranger rape</a:t>
            </a:r>
          </a:p>
          <a:p>
            <a:endParaRPr lang="en-GB" sz="2800" dirty="0"/>
          </a:p>
        </p:txBody>
      </p:sp>
    </p:spTree>
    <p:extLst>
      <p:ext uri="{BB962C8B-B14F-4D97-AF65-F5344CB8AC3E}">
        <p14:creationId xmlns:p14="http://schemas.microsoft.com/office/powerpoint/2010/main" val="7173636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D3B3C7E-BC2D-4436-8B03-AC421FA667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9B5D0C1-066E-4C02-A6B8-59FAE4A197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4240546"/>
            <a:ext cx="867485" cy="115439"/>
            <a:chOff x="8910933" y="1861308"/>
            <a:chExt cx="867485" cy="115439"/>
          </a:xfrm>
        </p:grpSpPr>
        <p:sp>
          <p:nvSpPr>
            <p:cNvPr id="13" name="Rectangle 12">
              <a:extLst>
                <a:ext uri="{FF2B5EF4-FFF2-40B4-BE49-F238E27FC236}">
                  <a16:creationId xmlns:a16="http://schemas.microsoft.com/office/drawing/2014/main" id="{D4386904-AFDC-449E-8D1B-906B305EBD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4" name="Straight Connector 13">
              <a:extLst>
                <a:ext uri="{FF2B5EF4-FFF2-40B4-BE49-F238E27FC236}">
                  <a16:creationId xmlns:a16="http://schemas.microsoft.com/office/drawing/2014/main" id="{F70778F2-11E8-428C-8324-479CA9D6FE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A0BE89E-CB2D-48BA-A8D2-533FAAAA725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useBgFill="1">
        <p:nvSpPr>
          <p:cNvPr id="17" name="Rectangle 16">
            <a:extLst>
              <a:ext uri="{FF2B5EF4-FFF2-40B4-BE49-F238E27FC236}">
                <a16:creationId xmlns:a16="http://schemas.microsoft.com/office/drawing/2014/main" id="{4905C695-F54E-4EF8-8AEF-811D460E7A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85CD2A3-2099-476E-9A85-55DC735FA2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159026"/>
            <a:ext cx="5938866"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A855B9-74ED-4DCB-A4B5-8A82F3A0E0E9}"/>
              </a:ext>
            </a:extLst>
          </p:cNvPr>
          <p:cNvSpPr>
            <a:spLocks noGrp="1"/>
          </p:cNvSpPr>
          <p:nvPr>
            <p:ph type="title"/>
          </p:nvPr>
        </p:nvSpPr>
        <p:spPr>
          <a:xfrm>
            <a:off x="6759295" y="1066801"/>
            <a:ext cx="4612277" cy="2077328"/>
          </a:xfrm>
        </p:spPr>
        <p:txBody>
          <a:bodyPr vert="horz" lIns="91440" tIns="45720" rIns="91440" bIns="45720" rtlCol="0" anchor="b">
            <a:normAutofit/>
          </a:bodyPr>
          <a:lstStyle/>
          <a:p>
            <a:pPr algn="ctr">
              <a:lnSpc>
                <a:spcPct val="100000"/>
              </a:lnSpc>
            </a:pPr>
            <a:r>
              <a:rPr lang="en-US" sz="2600" b="1" kern="1200" cap="all" spc="390" baseline="0" dirty="0">
                <a:solidFill>
                  <a:schemeClr val="tx2"/>
                </a:solidFill>
                <a:latin typeface="+mj-lt"/>
                <a:ea typeface="+mj-ea"/>
                <a:cs typeface="+mj-cs"/>
              </a:rPr>
              <a:t>Maintaining Professional Standards and Reflective Practice</a:t>
            </a:r>
            <a:r>
              <a:rPr lang="en-US" sz="2600" kern="1200" cap="all" spc="390" baseline="0" dirty="0">
                <a:solidFill>
                  <a:schemeClr val="tx2"/>
                </a:solidFill>
                <a:latin typeface="+mj-lt"/>
                <a:ea typeface="+mj-ea"/>
                <a:cs typeface="+mj-cs"/>
              </a:rPr>
              <a:t> </a:t>
            </a:r>
          </a:p>
        </p:txBody>
      </p:sp>
      <p:pic>
        <p:nvPicPr>
          <p:cNvPr id="7" name="Graphic 6" descr="Head with Gears">
            <a:extLst>
              <a:ext uri="{FF2B5EF4-FFF2-40B4-BE49-F238E27FC236}">
                <a16:creationId xmlns:a16="http://schemas.microsoft.com/office/drawing/2014/main" id="{E89BE8F6-BBD3-800A-7015-837B41392F1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42434" y="927547"/>
            <a:ext cx="5011133" cy="5011133"/>
          </a:xfrm>
          <a:prstGeom prst="rect">
            <a:avLst/>
          </a:prstGeom>
        </p:spPr>
      </p:pic>
      <p:grpSp>
        <p:nvGrpSpPr>
          <p:cNvPr id="21" name="Group 20">
            <a:extLst>
              <a:ext uri="{FF2B5EF4-FFF2-40B4-BE49-F238E27FC236}">
                <a16:creationId xmlns:a16="http://schemas.microsoft.com/office/drawing/2014/main" id="{E92979E8-2E86-433E-A7E4-5F102E45A8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31691" y="4237480"/>
            <a:ext cx="867485" cy="115439"/>
            <a:chOff x="8910933" y="1861308"/>
            <a:chExt cx="867485" cy="115439"/>
          </a:xfrm>
        </p:grpSpPr>
        <p:sp>
          <p:nvSpPr>
            <p:cNvPr id="22" name="Rectangle 21">
              <a:extLst>
                <a:ext uri="{FF2B5EF4-FFF2-40B4-BE49-F238E27FC236}">
                  <a16:creationId xmlns:a16="http://schemas.microsoft.com/office/drawing/2014/main" id="{CDDEF0D5-EF9F-43D4-BF40-27A3121E02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23" name="Straight Connector 22">
              <a:extLst>
                <a:ext uri="{FF2B5EF4-FFF2-40B4-BE49-F238E27FC236}">
                  <a16:creationId xmlns:a16="http://schemas.microsoft.com/office/drawing/2014/main" id="{71438B34-2B34-4614-B3B4-D099271503B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C691BDB-93D3-4721-903C-45DD9590F11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643054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B696F-BC1D-4404-B290-1D525C7ED2A0}"/>
              </a:ext>
            </a:extLst>
          </p:cNvPr>
          <p:cNvSpPr>
            <a:spLocks noGrp="1"/>
          </p:cNvSpPr>
          <p:nvPr>
            <p:ph type="title"/>
          </p:nvPr>
        </p:nvSpPr>
        <p:spPr/>
        <p:txBody>
          <a:bodyPr/>
          <a:lstStyle/>
          <a:p>
            <a:r>
              <a:rPr lang="en-GB" dirty="0"/>
              <a:t>The Way Forward</a:t>
            </a:r>
          </a:p>
        </p:txBody>
      </p:sp>
      <p:sp>
        <p:nvSpPr>
          <p:cNvPr id="3" name="Content Placeholder 2">
            <a:extLst>
              <a:ext uri="{FF2B5EF4-FFF2-40B4-BE49-F238E27FC236}">
                <a16:creationId xmlns:a16="http://schemas.microsoft.com/office/drawing/2014/main" id="{F4C8B969-7EF2-4437-A381-7EC887B281DF}"/>
              </a:ext>
            </a:extLst>
          </p:cNvPr>
          <p:cNvSpPr>
            <a:spLocks noGrp="1"/>
          </p:cNvSpPr>
          <p:nvPr>
            <p:ph idx="1"/>
          </p:nvPr>
        </p:nvSpPr>
        <p:spPr/>
        <p:txBody>
          <a:bodyPr>
            <a:normAutofit fontScale="92500"/>
          </a:bodyPr>
          <a:lstStyle/>
          <a:p>
            <a:r>
              <a:rPr lang="en-GB" sz="2400" dirty="0"/>
              <a:t>Focusing upon reflective practice as the means by which professional standards can be achieved within policing. </a:t>
            </a:r>
          </a:p>
          <a:p>
            <a:endParaRPr lang="en-GB" sz="2400" dirty="0"/>
          </a:p>
          <a:p>
            <a:r>
              <a:rPr lang="en-GB" sz="2400" dirty="0"/>
              <a:t>We will examine how as the police service evolves to focus on evidence based policing, as well as introducing the Police Educational Qualifications Framework (PEQF)</a:t>
            </a:r>
          </a:p>
          <a:p>
            <a:endParaRPr lang="en-GB" sz="2400" dirty="0"/>
          </a:p>
          <a:p>
            <a:r>
              <a:rPr lang="en-GB" sz="2400" dirty="0"/>
              <a:t>the importance of reflective practice will need to be further embedded within mainstream policing to ensure its impact and success along with the well-deserved recognition of the professionalism of the service. </a:t>
            </a:r>
          </a:p>
        </p:txBody>
      </p:sp>
    </p:spTree>
    <p:extLst>
      <p:ext uri="{BB962C8B-B14F-4D97-AF65-F5344CB8AC3E}">
        <p14:creationId xmlns:p14="http://schemas.microsoft.com/office/powerpoint/2010/main" val="32682797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CC29D-361C-40D1-9469-8E2E1FBA46F5}"/>
              </a:ext>
            </a:extLst>
          </p:cNvPr>
          <p:cNvSpPr>
            <a:spLocks noGrp="1"/>
          </p:cNvSpPr>
          <p:nvPr>
            <p:ph type="title"/>
          </p:nvPr>
        </p:nvSpPr>
        <p:spPr/>
        <p:txBody>
          <a:bodyPr/>
          <a:lstStyle/>
          <a:p>
            <a:r>
              <a:rPr lang="en-GB" dirty="0"/>
              <a:t>The Way Forward</a:t>
            </a:r>
          </a:p>
        </p:txBody>
      </p:sp>
      <p:sp>
        <p:nvSpPr>
          <p:cNvPr id="3" name="Content Placeholder 2">
            <a:extLst>
              <a:ext uri="{FF2B5EF4-FFF2-40B4-BE49-F238E27FC236}">
                <a16:creationId xmlns:a16="http://schemas.microsoft.com/office/drawing/2014/main" id="{408FB04A-4C12-4463-ABEB-361DEDD4FDB6}"/>
              </a:ext>
            </a:extLst>
          </p:cNvPr>
          <p:cNvSpPr>
            <a:spLocks noGrp="1"/>
          </p:cNvSpPr>
          <p:nvPr>
            <p:ph idx="1"/>
          </p:nvPr>
        </p:nvSpPr>
        <p:spPr/>
        <p:txBody>
          <a:bodyPr/>
          <a:lstStyle/>
          <a:p>
            <a:r>
              <a:rPr lang="en-GB" dirty="0"/>
              <a:t>The introduction of the Policing Education Qualifications Framework (PEQF) in England and Wales marks an important milestone in the history of British policing.</a:t>
            </a:r>
          </a:p>
          <a:p>
            <a:endParaRPr lang="en-GB" dirty="0"/>
          </a:p>
          <a:p>
            <a:r>
              <a:rPr lang="en-GB" dirty="0"/>
              <a:t>For the first time there will be mechanisms in place that link explicitly higher levels of knowledge and understanding to the performance of a police officer and the professional standards expected within policing.</a:t>
            </a:r>
          </a:p>
          <a:p>
            <a:endParaRPr lang="en-GB" dirty="0"/>
          </a:p>
          <a:p>
            <a:r>
              <a:rPr lang="en-GB" dirty="0"/>
              <a:t>The PEQF thus goes hand in hand with the drive towards evidenced based policing; both assume that knowledge plays an important role in establishing what is good policing and what makes a good police officer.</a:t>
            </a:r>
          </a:p>
          <a:p>
            <a:endParaRPr lang="en-GB" dirty="0"/>
          </a:p>
        </p:txBody>
      </p:sp>
    </p:spTree>
    <p:extLst>
      <p:ext uri="{BB962C8B-B14F-4D97-AF65-F5344CB8AC3E}">
        <p14:creationId xmlns:p14="http://schemas.microsoft.com/office/powerpoint/2010/main" val="42622679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B361C-25D1-47F0-B76E-B6BC50FCC919}"/>
              </a:ext>
            </a:extLst>
          </p:cNvPr>
          <p:cNvSpPr>
            <a:spLocks noGrp="1"/>
          </p:cNvSpPr>
          <p:nvPr>
            <p:ph type="title"/>
          </p:nvPr>
        </p:nvSpPr>
        <p:spPr/>
        <p:txBody>
          <a:bodyPr/>
          <a:lstStyle/>
          <a:p>
            <a:r>
              <a:rPr lang="en-GB" dirty="0"/>
              <a:t>Reflection, Recognition &amp; Improvement</a:t>
            </a:r>
          </a:p>
        </p:txBody>
      </p:sp>
      <p:sp>
        <p:nvSpPr>
          <p:cNvPr id="3" name="Content Placeholder 2">
            <a:extLst>
              <a:ext uri="{FF2B5EF4-FFF2-40B4-BE49-F238E27FC236}">
                <a16:creationId xmlns:a16="http://schemas.microsoft.com/office/drawing/2014/main" id="{23AB23A4-A1F9-4D80-8520-C95E850BABA7}"/>
              </a:ext>
            </a:extLst>
          </p:cNvPr>
          <p:cNvSpPr>
            <a:spLocks noGrp="1"/>
          </p:cNvSpPr>
          <p:nvPr>
            <p:ph idx="1"/>
          </p:nvPr>
        </p:nvSpPr>
        <p:spPr/>
        <p:txBody>
          <a:bodyPr>
            <a:normAutofit lnSpcReduction="10000"/>
          </a:bodyPr>
          <a:lstStyle/>
          <a:p>
            <a:r>
              <a:rPr lang="en-GB" dirty="0"/>
              <a:t>Moreover, this requires police organisations to encourage, enable and ensure such reflection is embedded within the idea of what it means to be a police officer.</a:t>
            </a:r>
          </a:p>
          <a:p>
            <a:endParaRPr lang="en-GB" dirty="0"/>
          </a:p>
          <a:p>
            <a:r>
              <a:rPr lang="en-GB" dirty="0"/>
              <a:t>The seminal text in this area of study is Schön’s (1983) </a:t>
            </a:r>
            <a:r>
              <a:rPr lang="en-GB" i="1" dirty="0"/>
              <a:t>The Reflective Practitioner: How professionals think in action</a:t>
            </a:r>
            <a:r>
              <a:rPr lang="en-GB" dirty="0"/>
              <a:t>. This publication built upon Schön’s earlier work with </a:t>
            </a:r>
            <a:r>
              <a:rPr lang="en-GB" dirty="0" err="1"/>
              <a:t>Argyis</a:t>
            </a:r>
            <a:r>
              <a:rPr lang="en-GB" dirty="0"/>
              <a:t> from the 1970s, which focused on the development of knowledge within organisational practices (</a:t>
            </a:r>
            <a:r>
              <a:rPr lang="en-GB" dirty="0" err="1"/>
              <a:t>Argyis</a:t>
            </a:r>
            <a:r>
              <a:rPr lang="en-GB" dirty="0"/>
              <a:t> &amp; Schön, 1974, 1978).</a:t>
            </a:r>
          </a:p>
          <a:p>
            <a:endParaRPr lang="en-GB" dirty="0"/>
          </a:p>
          <a:p>
            <a:r>
              <a:rPr lang="en-GB" dirty="0"/>
              <a:t>This work was important in breaking down the division between theory and practice, building upon the earlier philosophical perspectives of Dewey (1904; 1916) and Piaget (1977) that had challenged traditional ways of understanding how people learn.   </a:t>
            </a:r>
          </a:p>
        </p:txBody>
      </p:sp>
    </p:spTree>
    <p:extLst>
      <p:ext uri="{BB962C8B-B14F-4D97-AF65-F5344CB8AC3E}">
        <p14:creationId xmlns:p14="http://schemas.microsoft.com/office/powerpoint/2010/main" val="28678574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98EB0-0366-4264-8CE8-98F3EBA0F98D}"/>
              </a:ext>
            </a:extLst>
          </p:cNvPr>
          <p:cNvSpPr>
            <a:spLocks noGrp="1"/>
          </p:cNvSpPr>
          <p:nvPr>
            <p:ph type="title"/>
          </p:nvPr>
        </p:nvSpPr>
        <p:spPr/>
        <p:txBody>
          <a:bodyPr/>
          <a:lstStyle/>
          <a:p>
            <a:r>
              <a:rPr lang="en-GB" dirty="0"/>
              <a:t>Knowledge &amp; Learning</a:t>
            </a:r>
          </a:p>
        </p:txBody>
      </p:sp>
      <p:sp>
        <p:nvSpPr>
          <p:cNvPr id="3" name="Content Placeholder 2">
            <a:extLst>
              <a:ext uri="{FF2B5EF4-FFF2-40B4-BE49-F238E27FC236}">
                <a16:creationId xmlns:a16="http://schemas.microsoft.com/office/drawing/2014/main" id="{9933B566-8090-429D-820A-9F3FC7331084}"/>
              </a:ext>
            </a:extLst>
          </p:cNvPr>
          <p:cNvSpPr>
            <a:spLocks noGrp="1"/>
          </p:cNvSpPr>
          <p:nvPr>
            <p:ph idx="1"/>
          </p:nvPr>
        </p:nvSpPr>
        <p:spPr/>
        <p:txBody>
          <a:bodyPr>
            <a:normAutofit fontScale="92500" lnSpcReduction="20000"/>
          </a:bodyPr>
          <a:lstStyle/>
          <a:p>
            <a:r>
              <a:rPr lang="en-GB" dirty="0">
                <a:solidFill>
                  <a:schemeClr val="tx1"/>
                </a:solidFill>
              </a:rPr>
              <a:t>Jean Piaget (1977) in particular believed that from a very young age we develop what he called ‘schemas’ or way of thinking (ideas) we test them, if they work we carry them forward and in general if they do not we dismiss them.</a:t>
            </a:r>
          </a:p>
          <a:p>
            <a:endParaRPr lang="en-GB" dirty="0">
              <a:solidFill>
                <a:schemeClr val="tx1"/>
              </a:solidFill>
            </a:endParaRPr>
          </a:p>
          <a:p>
            <a:r>
              <a:rPr lang="en-GB" dirty="0">
                <a:solidFill>
                  <a:schemeClr val="tx1"/>
                </a:solidFill>
              </a:rPr>
              <a:t>In an adult professional context we gain knowledge and understanding from doing things, although we cannot easily articulate what this knowledge and understanding is.</a:t>
            </a:r>
          </a:p>
          <a:p>
            <a:endParaRPr lang="en-GB" dirty="0">
              <a:solidFill>
                <a:schemeClr val="tx1"/>
              </a:solidFill>
            </a:endParaRPr>
          </a:p>
          <a:p>
            <a:r>
              <a:rPr lang="en-GB" dirty="0">
                <a:solidFill>
                  <a:schemeClr val="tx1"/>
                </a:solidFill>
              </a:rPr>
              <a:t>This is what makes it tacit knowledge: “</a:t>
            </a:r>
            <a:r>
              <a:rPr lang="en-GB" u="sng" dirty="0">
                <a:solidFill>
                  <a:schemeClr val="tx1"/>
                </a:solidFill>
              </a:rPr>
              <a:t>we know without knowing how we know.”</a:t>
            </a:r>
          </a:p>
          <a:p>
            <a:endParaRPr lang="en-GB" dirty="0">
              <a:solidFill>
                <a:schemeClr val="tx1"/>
              </a:solidFill>
            </a:endParaRPr>
          </a:p>
          <a:p>
            <a:r>
              <a:rPr lang="en-GB" dirty="0">
                <a:solidFill>
                  <a:schemeClr val="tx1"/>
                </a:solidFill>
              </a:rPr>
              <a:t>Schön (1983) develops his thinking further by situating knowing and reflecting in action within a concept of professional practice. </a:t>
            </a:r>
          </a:p>
        </p:txBody>
      </p:sp>
    </p:spTree>
    <p:extLst>
      <p:ext uri="{BB962C8B-B14F-4D97-AF65-F5344CB8AC3E}">
        <p14:creationId xmlns:p14="http://schemas.microsoft.com/office/powerpoint/2010/main" val="18321705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BD6B0-B62D-432B-8001-89F9FB94E278}"/>
              </a:ext>
            </a:extLst>
          </p:cNvPr>
          <p:cNvSpPr>
            <a:spLocks noGrp="1"/>
          </p:cNvSpPr>
          <p:nvPr>
            <p:ph type="title"/>
          </p:nvPr>
        </p:nvSpPr>
        <p:spPr/>
        <p:txBody>
          <a:bodyPr/>
          <a:lstStyle/>
          <a:p>
            <a:r>
              <a:rPr lang="en-GB" dirty="0"/>
              <a:t>Knowing &amp; Learning</a:t>
            </a:r>
          </a:p>
        </p:txBody>
      </p:sp>
      <p:sp>
        <p:nvSpPr>
          <p:cNvPr id="3" name="Content Placeholder 2">
            <a:extLst>
              <a:ext uri="{FF2B5EF4-FFF2-40B4-BE49-F238E27FC236}">
                <a16:creationId xmlns:a16="http://schemas.microsoft.com/office/drawing/2014/main" id="{AA22F664-A9A1-4197-9029-1141C1BC91D4}"/>
              </a:ext>
            </a:extLst>
          </p:cNvPr>
          <p:cNvSpPr>
            <a:spLocks noGrp="1"/>
          </p:cNvSpPr>
          <p:nvPr>
            <p:ph idx="1"/>
          </p:nvPr>
        </p:nvSpPr>
        <p:spPr/>
        <p:txBody>
          <a:bodyPr>
            <a:normAutofit fontScale="92500" lnSpcReduction="10000"/>
          </a:bodyPr>
          <a:lstStyle/>
          <a:p>
            <a:r>
              <a:rPr lang="en-GB" dirty="0"/>
              <a:t>Schön’s (1983) idea of reflective practice has been widely established within different professional areas, in particular within education and the health professions. Indeed, its influence has been perceived as widespread and uncritically accepted (Halpin, 2015). </a:t>
            </a:r>
          </a:p>
          <a:p>
            <a:endParaRPr lang="en-GB" dirty="0"/>
          </a:p>
          <a:p>
            <a:r>
              <a:rPr lang="en-GB" dirty="0"/>
              <a:t>However, whilst in some areas of professional life the idea of the reflective practitioner is embraced perhaps too readily, within policing the opposite is true. </a:t>
            </a:r>
          </a:p>
          <a:p>
            <a:endParaRPr lang="en-GB" dirty="0"/>
          </a:p>
          <a:p>
            <a:r>
              <a:rPr lang="en-GB" dirty="0"/>
              <a:t>Reflexivity is largely absent in the policing literature (Christopher 2015a).</a:t>
            </a:r>
          </a:p>
          <a:p>
            <a:endParaRPr lang="en-GB" dirty="0"/>
          </a:p>
          <a:p>
            <a:r>
              <a:rPr lang="en-GB" dirty="0"/>
              <a:t>It is therefore difficult to discuss in detail how reflective practice currently informs professional practice. </a:t>
            </a:r>
          </a:p>
        </p:txBody>
      </p:sp>
    </p:spTree>
    <p:extLst>
      <p:ext uri="{BB962C8B-B14F-4D97-AF65-F5344CB8AC3E}">
        <p14:creationId xmlns:p14="http://schemas.microsoft.com/office/powerpoint/2010/main" val="36961546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A6D92-677E-49A7-900C-112E0924E97D}"/>
              </a:ext>
            </a:extLst>
          </p:cNvPr>
          <p:cNvSpPr>
            <a:spLocks noGrp="1"/>
          </p:cNvSpPr>
          <p:nvPr>
            <p:ph type="title"/>
          </p:nvPr>
        </p:nvSpPr>
        <p:spPr/>
        <p:txBody>
          <a:bodyPr/>
          <a:lstStyle/>
          <a:p>
            <a:r>
              <a:rPr lang="en-GB" dirty="0"/>
              <a:t>Knowledge to Practice</a:t>
            </a:r>
          </a:p>
        </p:txBody>
      </p:sp>
      <p:sp>
        <p:nvSpPr>
          <p:cNvPr id="3" name="Content Placeholder 2">
            <a:extLst>
              <a:ext uri="{FF2B5EF4-FFF2-40B4-BE49-F238E27FC236}">
                <a16:creationId xmlns:a16="http://schemas.microsoft.com/office/drawing/2014/main" id="{36B0792F-3107-4392-A63C-34533DAB3338}"/>
              </a:ext>
            </a:extLst>
          </p:cNvPr>
          <p:cNvSpPr>
            <a:spLocks noGrp="1"/>
          </p:cNvSpPr>
          <p:nvPr>
            <p:ph idx="1"/>
          </p:nvPr>
        </p:nvSpPr>
        <p:spPr/>
        <p:txBody>
          <a:bodyPr>
            <a:normAutofit fontScale="92500" lnSpcReduction="10000"/>
          </a:bodyPr>
          <a:lstStyle/>
          <a:p>
            <a:r>
              <a:rPr lang="en-GB" sz="1800" dirty="0"/>
              <a:t>The problem with this is discussed by Waddington (2013) when he notes that professional standards deal with unethical behaviour but do little to promote ethical behaviour, noting that such standards set only minimum expectations.</a:t>
            </a:r>
          </a:p>
          <a:p>
            <a:endParaRPr lang="en-GB" sz="1800" dirty="0"/>
          </a:p>
          <a:p>
            <a:r>
              <a:rPr lang="en-GB" sz="1800" dirty="0"/>
              <a:t>Negating unethical behaviour does not in itself produce ethical behaviour, nor does it promote reflective practice. </a:t>
            </a:r>
          </a:p>
          <a:p>
            <a:endParaRPr lang="en-GB" sz="1800" dirty="0"/>
          </a:p>
          <a:p>
            <a:r>
              <a:rPr lang="en-GB" sz="1800" dirty="0"/>
              <a:t>The focus on professional standards, encourages not ethically informed decision making, but rather compliance with minimal standards, risk aversion and a cautionary approach that falls short of the noble calling emphasised by Waddington (2013)</a:t>
            </a:r>
          </a:p>
          <a:p>
            <a:endParaRPr lang="en-GB" sz="1800" dirty="0"/>
          </a:p>
          <a:p>
            <a:r>
              <a:rPr lang="en-GB" sz="1800" dirty="0"/>
              <a:t>This needs to be at the core of policing degrees and the PEQF more generally. </a:t>
            </a:r>
          </a:p>
        </p:txBody>
      </p:sp>
    </p:spTree>
    <p:extLst>
      <p:ext uri="{BB962C8B-B14F-4D97-AF65-F5344CB8AC3E}">
        <p14:creationId xmlns:p14="http://schemas.microsoft.com/office/powerpoint/2010/main" val="20496354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0F5A9-0601-4305-B563-3E0D6CA4FBD6}"/>
              </a:ext>
            </a:extLst>
          </p:cNvPr>
          <p:cNvSpPr>
            <a:spLocks noGrp="1"/>
          </p:cNvSpPr>
          <p:nvPr>
            <p:ph type="title"/>
          </p:nvPr>
        </p:nvSpPr>
        <p:spPr/>
        <p:txBody>
          <a:bodyPr/>
          <a:lstStyle/>
          <a:p>
            <a:r>
              <a:rPr lang="en-GB" dirty="0"/>
              <a:t>Reflection</a:t>
            </a:r>
          </a:p>
        </p:txBody>
      </p:sp>
      <p:sp>
        <p:nvSpPr>
          <p:cNvPr id="3" name="Content Placeholder 2">
            <a:extLst>
              <a:ext uri="{FF2B5EF4-FFF2-40B4-BE49-F238E27FC236}">
                <a16:creationId xmlns:a16="http://schemas.microsoft.com/office/drawing/2014/main" id="{0CD967FF-6E16-4F2C-BD13-CAFED7F05014}"/>
              </a:ext>
            </a:extLst>
          </p:cNvPr>
          <p:cNvSpPr>
            <a:spLocks noGrp="1"/>
          </p:cNvSpPr>
          <p:nvPr>
            <p:ph idx="1"/>
          </p:nvPr>
        </p:nvSpPr>
        <p:spPr/>
        <p:txBody>
          <a:bodyPr>
            <a:normAutofit fontScale="85000" lnSpcReduction="10000"/>
          </a:bodyPr>
          <a:lstStyle/>
          <a:p>
            <a:r>
              <a:rPr lang="en-GB" dirty="0"/>
              <a:t>Why is reflection important in any walk of life?</a:t>
            </a:r>
          </a:p>
          <a:p>
            <a:endParaRPr lang="en-GB" dirty="0"/>
          </a:p>
          <a:p>
            <a:r>
              <a:rPr lang="en-GB" dirty="0"/>
              <a:t>Reflexivity understood in this way draws upon a quality identified by Aristotle as </a:t>
            </a:r>
            <a:r>
              <a:rPr lang="en-GB" b="1" i="1" dirty="0">
                <a:solidFill>
                  <a:srgbClr val="FF0000"/>
                </a:solidFill>
              </a:rPr>
              <a:t>phronesis</a:t>
            </a:r>
            <a:r>
              <a:rPr lang="en-GB" dirty="0"/>
              <a:t> (Grint, 2007).</a:t>
            </a:r>
          </a:p>
          <a:p>
            <a:endParaRPr lang="en-GB" dirty="0"/>
          </a:p>
          <a:p>
            <a:r>
              <a:rPr lang="en-GB" dirty="0"/>
              <a:t>Does anyone know what phronesis means?</a:t>
            </a:r>
          </a:p>
          <a:p>
            <a:endParaRPr lang="en-GB" dirty="0"/>
          </a:p>
          <a:p>
            <a:r>
              <a:rPr lang="en-GB" b="1" dirty="0"/>
              <a:t>Phronesis</a:t>
            </a:r>
            <a:r>
              <a:rPr lang="en-GB" dirty="0"/>
              <a:t> is a Greek team which means ‘practical wisdom’ that has been derived from learning and evidence of practical things.</a:t>
            </a:r>
          </a:p>
          <a:p>
            <a:endParaRPr lang="en-GB" dirty="0"/>
          </a:p>
          <a:p>
            <a:r>
              <a:rPr lang="en-GB" dirty="0"/>
              <a:t>In other words the ability to learn a subject and then combine the learning with practical experience to get the best result.</a:t>
            </a:r>
          </a:p>
          <a:p>
            <a:endParaRPr lang="en-GB" dirty="0"/>
          </a:p>
        </p:txBody>
      </p:sp>
    </p:spTree>
    <p:extLst>
      <p:ext uri="{BB962C8B-B14F-4D97-AF65-F5344CB8AC3E}">
        <p14:creationId xmlns:p14="http://schemas.microsoft.com/office/powerpoint/2010/main" val="2527103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B22176A-41DB-4D9A-9B6F-F2296F1ED1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74A8DF5-445E-49C5-B10A-8DF5FEFBC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A4E38D9-EFB8-40B5-B42B-514FBF1803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36A562-D48C-4A56-A0AB-37C76BF37364}"/>
              </a:ext>
            </a:extLst>
          </p:cNvPr>
          <p:cNvSpPr>
            <a:spLocks noGrp="1"/>
          </p:cNvSpPr>
          <p:nvPr>
            <p:ph type="title"/>
          </p:nvPr>
        </p:nvSpPr>
        <p:spPr>
          <a:xfrm>
            <a:off x="1028701" y="963919"/>
            <a:ext cx="10134600" cy="1036994"/>
          </a:xfrm>
        </p:spPr>
        <p:txBody>
          <a:bodyPr anchor="b">
            <a:normAutofit/>
          </a:bodyPr>
          <a:lstStyle/>
          <a:p>
            <a:pPr algn="ctr"/>
            <a:r>
              <a:rPr lang="en-GB" dirty="0"/>
              <a:t>Week 8 Lecture Complete!</a:t>
            </a:r>
            <a:endParaRPr lang="en-GB"/>
          </a:p>
        </p:txBody>
      </p:sp>
      <p:grpSp>
        <p:nvGrpSpPr>
          <p:cNvPr id="15" name="Group 14">
            <a:extLst>
              <a:ext uri="{FF2B5EF4-FFF2-40B4-BE49-F238E27FC236}">
                <a16:creationId xmlns:a16="http://schemas.microsoft.com/office/drawing/2014/main" id="{D87FFE71-34DC-4C53-AE0F-6B141D081D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7" y="2169459"/>
            <a:ext cx="867485" cy="115439"/>
            <a:chOff x="8910933" y="1861308"/>
            <a:chExt cx="867485" cy="115439"/>
          </a:xfrm>
        </p:grpSpPr>
        <p:sp>
          <p:nvSpPr>
            <p:cNvPr id="16" name="Rectangle 15">
              <a:extLst>
                <a:ext uri="{FF2B5EF4-FFF2-40B4-BE49-F238E27FC236}">
                  <a16:creationId xmlns:a16="http://schemas.microsoft.com/office/drawing/2014/main" id="{37DF92F1-0E20-46AC-BB8F-F66926B40C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7" name="Straight Connector 16">
              <a:extLst>
                <a:ext uri="{FF2B5EF4-FFF2-40B4-BE49-F238E27FC236}">
                  <a16:creationId xmlns:a16="http://schemas.microsoft.com/office/drawing/2014/main" id="{FFA14CB4-8459-4D23-B4FF-8F9868E3FC9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0C763F-37C4-4E00-AEB2-8867F4AA25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6EFDA51E-2652-CF14-A175-80080B769EDD}"/>
              </a:ext>
            </a:extLst>
          </p:cNvPr>
          <p:cNvGraphicFramePr>
            <a:graphicFrameLocks noGrp="1"/>
          </p:cNvGraphicFramePr>
          <p:nvPr>
            <p:ph idx="1"/>
            <p:extLst>
              <p:ext uri="{D42A27DB-BD31-4B8C-83A1-F6EECF244321}">
                <p14:modId xmlns:p14="http://schemas.microsoft.com/office/powerpoint/2010/main" val="4258198398"/>
              </p:ext>
            </p:extLst>
          </p:nvPr>
        </p:nvGraphicFramePr>
        <p:xfrm>
          <a:off x="1028700" y="2749258"/>
          <a:ext cx="10134600" cy="33381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8910319"/>
      </p:ext>
    </p:extLst>
  </p:cSld>
  <p:clrMapOvr>
    <a:masterClrMapping/>
  </p:clrMapOvr>
</p:sld>
</file>

<file path=ppt/theme/theme1.xml><?xml version="1.0" encoding="utf-8"?>
<a:theme xmlns:a="http://schemas.openxmlformats.org/drawingml/2006/main" name="AdornVTI">
  <a:themeElements>
    <a:clrScheme name="AnalogousFromDarkSeedLeftStep">
      <a:dk1>
        <a:srgbClr val="000000"/>
      </a:dk1>
      <a:lt1>
        <a:srgbClr val="FFFFFF"/>
      </a:lt1>
      <a:dk2>
        <a:srgbClr val="213B37"/>
      </a:dk2>
      <a:lt2>
        <a:srgbClr val="E8E5E2"/>
      </a:lt2>
      <a:accent1>
        <a:srgbClr val="2985E7"/>
      </a:accent1>
      <a:accent2>
        <a:srgbClr val="15B4C5"/>
      </a:accent2>
      <a:accent3>
        <a:srgbClr val="20B787"/>
      </a:accent3>
      <a:accent4>
        <a:srgbClr val="14BA40"/>
      </a:accent4>
      <a:accent5>
        <a:srgbClr val="38BA21"/>
      </a:accent5>
      <a:accent6>
        <a:srgbClr val="70B614"/>
      </a:accent6>
      <a:hlink>
        <a:srgbClr val="319332"/>
      </a:hlink>
      <a:folHlink>
        <a:srgbClr val="7F7F7F"/>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docProps/app.xml><?xml version="1.0" encoding="utf-8"?>
<Properties xmlns="http://schemas.openxmlformats.org/officeDocument/2006/extended-properties" xmlns:vt="http://schemas.openxmlformats.org/officeDocument/2006/docPropsVTypes">
  <TotalTime>0</TotalTime>
  <Words>2085</Words>
  <Application>Microsoft Office PowerPoint</Application>
  <PresentationFormat>Widescreen</PresentationFormat>
  <Paragraphs>233</Paragraphs>
  <Slides>41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Wingdings</vt:lpstr>
      <vt:lpstr>Arial</vt:lpstr>
      <vt:lpstr>Bembo</vt:lpstr>
      <vt:lpstr>AdornVTI</vt:lpstr>
      <vt:lpstr>Evidence Based Policing</vt:lpstr>
      <vt:lpstr>Crime Analysis</vt:lpstr>
      <vt:lpstr>Two Key Focuses of Crime Analysis</vt:lpstr>
      <vt:lpstr>Situational Awareness</vt:lpstr>
      <vt:lpstr>Crime Reduction</vt:lpstr>
      <vt:lpstr>Contrasting the Purposes of Crime Analysis Results</vt:lpstr>
      <vt:lpstr>The Crime Analyst (National Crime Agency)</vt:lpstr>
      <vt:lpstr>Crime Analysis Audiences</vt:lpstr>
      <vt:lpstr>Crime Analysis Typology</vt:lpstr>
      <vt:lpstr>Situational Awareness Examples</vt:lpstr>
      <vt:lpstr>Crime Reduction Examples</vt:lpstr>
      <vt:lpstr>Discussion Exercise</vt:lpstr>
      <vt:lpstr>Repeat Incidents</vt:lpstr>
      <vt:lpstr>Domestic Abuse</vt:lpstr>
      <vt:lpstr>Repeat Incident Data</vt:lpstr>
      <vt:lpstr>Domestic Abuse Statistics UK (ONS 2018)</vt:lpstr>
      <vt:lpstr>Domestic Abuse Statistics UK (ONS 2018)</vt:lpstr>
      <vt:lpstr>Domestic Homicide</vt:lpstr>
      <vt:lpstr>Domestic Homicide</vt:lpstr>
      <vt:lpstr>PowerPoint Presentation</vt:lpstr>
      <vt:lpstr>Dataset Tool (Office National Statistics 2018)</vt:lpstr>
      <vt:lpstr>Watch the Film – The Child Victims</vt:lpstr>
      <vt:lpstr>Repeat Incident Location Report</vt:lpstr>
      <vt:lpstr>Collection and Collation of Tactical Crime Analysis Data</vt:lpstr>
      <vt:lpstr>Crime Report Data</vt:lpstr>
      <vt:lpstr>Modus Operandi (MO)</vt:lpstr>
      <vt:lpstr>Persons Involved in the Crime</vt:lpstr>
      <vt:lpstr>Vehicle Involved in the Crime</vt:lpstr>
      <vt:lpstr>Field Information</vt:lpstr>
      <vt:lpstr>Field Information Used in Tactical Crime Analysis</vt:lpstr>
      <vt:lpstr>Discussion Exercise</vt:lpstr>
      <vt:lpstr>Discussion Exercise</vt:lpstr>
      <vt:lpstr>Maintaining Professional Standards and Reflective Practice </vt:lpstr>
      <vt:lpstr>The Way Forward</vt:lpstr>
      <vt:lpstr>The Way Forward</vt:lpstr>
      <vt:lpstr>Reflection, Recognition &amp; Improvement</vt:lpstr>
      <vt:lpstr>Knowledge &amp; Learning</vt:lpstr>
      <vt:lpstr>Knowing &amp; Learning</vt:lpstr>
      <vt:lpstr>Knowledge to Practice</vt:lpstr>
      <vt:lpstr>Reflection</vt:lpstr>
      <vt:lpstr>Week 8 Lecture Complete!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Evidence Based Policing</dc:title>
  <dc:creator>Luke Roach</dc:creator>
  <cp:lastModifiedBy>Luke Roach</cp:lastModifiedBy>
  <cp:revision>2</cp:revision>
  <dcterms:created xsi:type="dcterms:W3CDTF">2022-03-19T13:15:25Z</dcterms:created>
  <dcterms:modified xsi:type="dcterms:W3CDTF">2022-03-19T15:21:28Z</dcterms:modified>
</cp:coreProperties>
</file>