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5332" autoAdjust="0"/>
  </p:normalViewPr>
  <p:slideViewPr>
    <p:cSldViewPr snapToGrid="0">
      <p:cViewPr varScale="1">
        <p:scale>
          <a:sx n="88" d="100"/>
          <a:sy n="88" d="100"/>
        </p:scale>
        <p:origin x="494"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0AB8BA73-6D2D-41CD-B751-AC8480937889}" type="datetimeFigureOut">
              <a:rPr lang="en-GB" smtClean="0"/>
              <a:t>19/08/2020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386009D-C8AC-4F5E-AD62-94CD9E1BD662}" type="slidenum">
              <a:rPr lang="en-GB" smtClean="0"/>
              <a:t>‹#›</a:t>
            </a:fld>
            <a:endParaRPr lang="en-GB"/>
          </a:p>
        </p:txBody>
      </p:sp>
    </p:spTree>
    <p:extLst>
      <p:ext uri="{BB962C8B-B14F-4D97-AF65-F5344CB8AC3E}">
        <p14:creationId xmlns:p14="http://schemas.microsoft.com/office/powerpoint/2010/main" val="8354332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AB8BA73-6D2D-41CD-B751-AC8480937889}" type="datetimeFigureOut">
              <a:rPr lang="en-GB" smtClean="0"/>
              <a:t>19/08/2020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386009D-C8AC-4F5E-AD62-94CD9E1BD662}" type="slidenum">
              <a:rPr lang="en-GB" smtClean="0"/>
              <a:t>‹#›</a:t>
            </a:fld>
            <a:endParaRPr lang="en-GB"/>
          </a:p>
        </p:txBody>
      </p:sp>
    </p:spTree>
    <p:extLst>
      <p:ext uri="{BB962C8B-B14F-4D97-AF65-F5344CB8AC3E}">
        <p14:creationId xmlns:p14="http://schemas.microsoft.com/office/powerpoint/2010/main" val="31138728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0AB8BA73-6D2D-41CD-B751-AC8480937889}" type="datetimeFigureOut">
              <a:rPr lang="en-GB" smtClean="0"/>
              <a:t>19/08/2020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386009D-C8AC-4F5E-AD62-94CD9E1BD662}" type="slidenum">
              <a:rPr lang="en-GB" smtClean="0"/>
              <a:t>‹#›</a:t>
            </a:fld>
            <a:endParaRPr lang="en-GB"/>
          </a:p>
        </p:txBody>
      </p:sp>
    </p:spTree>
    <p:extLst>
      <p:ext uri="{BB962C8B-B14F-4D97-AF65-F5344CB8AC3E}">
        <p14:creationId xmlns:p14="http://schemas.microsoft.com/office/powerpoint/2010/main" val="1035088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0AB8BA73-6D2D-41CD-B751-AC8480937889}" type="datetimeFigureOut">
              <a:rPr lang="en-GB" smtClean="0"/>
              <a:t>19/08/2020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386009D-C8AC-4F5E-AD62-94CD9E1BD662}" type="slidenum">
              <a:rPr lang="en-GB" smtClean="0"/>
              <a:t>‹#›</a:t>
            </a:fld>
            <a:endParaRPr lang="en-GB"/>
          </a:p>
        </p:txBody>
      </p:sp>
    </p:spTree>
    <p:extLst>
      <p:ext uri="{BB962C8B-B14F-4D97-AF65-F5344CB8AC3E}">
        <p14:creationId xmlns:p14="http://schemas.microsoft.com/office/powerpoint/2010/main" val="5151935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0AB8BA73-6D2D-41CD-B751-AC8480937889}" type="datetimeFigureOut">
              <a:rPr lang="en-GB" smtClean="0"/>
              <a:t>19/08/2020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386009D-C8AC-4F5E-AD62-94CD9E1BD662}" type="slidenum">
              <a:rPr lang="en-GB" smtClean="0"/>
              <a:t>‹#›</a:t>
            </a:fld>
            <a:endParaRPr lang="en-GB"/>
          </a:p>
        </p:txBody>
      </p:sp>
    </p:spTree>
    <p:extLst>
      <p:ext uri="{BB962C8B-B14F-4D97-AF65-F5344CB8AC3E}">
        <p14:creationId xmlns:p14="http://schemas.microsoft.com/office/powerpoint/2010/main" val="32446888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0AB8BA73-6D2D-41CD-B751-AC8480937889}" type="datetimeFigureOut">
              <a:rPr lang="en-GB" smtClean="0"/>
              <a:t>19/08/2020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386009D-C8AC-4F5E-AD62-94CD9E1BD662}" type="slidenum">
              <a:rPr lang="en-GB" smtClean="0"/>
              <a:t>‹#›</a:t>
            </a:fld>
            <a:endParaRPr lang="en-GB"/>
          </a:p>
        </p:txBody>
      </p:sp>
    </p:spTree>
    <p:extLst>
      <p:ext uri="{BB962C8B-B14F-4D97-AF65-F5344CB8AC3E}">
        <p14:creationId xmlns:p14="http://schemas.microsoft.com/office/powerpoint/2010/main" val="22573307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AB8BA73-6D2D-41CD-B751-AC8480937889}" type="datetimeFigureOut">
              <a:rPr lang="en-GB" smtClean="0"/>
              <a:t>19/08/2020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386009D-C8AC-4F5E-AD62-94CD9E1BD662}" type="slidenum">
              <a:rPr lang="en-GB" smtClean="0"/>
              <a:t>‹#›</a:t>
            </a:fld>
            <a:endParaRPr lang="en-GB"/>
          </a:p>
        </p:txBody>
      </p:sp>
    </p:spTree>
    <p:extLst>
      <p:ext uri="{BB962C8B-B14F-4D97-AF65-F5344CB8AC3E}">
        <p14:creationId xmlns:p14="http://schemas.microsoft.com/office/powerpoint/2010/main" val="20351771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0AB8BA73-6D2D-41CD-B751-AC8480937889}" type="datetimeFigureOut">
              <a:rPr lang="en-GB" smtClean="0"/>
              <a:t>19/08/2020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386009D-C8AC-4F5E-AD62-94CD9E1BD662}" type="slidenum">
              <a:rPr lang="en-GB" smtClean="0"/>
              <a:t>‹#›</a:t>
            </a:fld>
            <a:endParaRPr lang="en-GB"/>
          </a:p>
        </p:txBody>
      </p:sp>
    </p:spTree>
    <p:extLst>
      <p:ext uri="{BB962C8B-B14F-4D97-AF65-F5344CB8AC3E}">
        <p14:creationId xmlns:p14="http://schemas.microsoft.com/office/powerpoint/2010/main" val="5056220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0AB8BA73-6D2D-41CD-B751-AC8480937889}" type="datetimeFigureOut">
              <a:rPr lang="en-GB" smtClean="0"/>
              <a:t>19/08/2020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386009D-C8AC-4F5E-AD62-94CD9E1BD662}" type="slidenum">
              <a:rPr lang="en-GB" smtClean="0"/>
              <a:t>‹#›</a:t>
            </a:fld>
            <a:endParaRPr lang="en-GB"/>
          </a:p>
        </p:txBody>
      </p:sp>
    </p:spTree>
    <p:extLst>
      <p:ext uri="{BB962C8B-B14F-4D97-AF65-F5344CB8AC3E}">
        <p14:creationId xmlns:p14="http://schemas.microsoft.com/office/powerpoint/2010/main" val="13968783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AB8BA73-6D2D-41CD-B751-AC8480937889}" type="datetimeFigureOut">
              <a:rPr lang="en-GB" smtClean="0"/>
              <a:t>19/08/2020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386009D-C8AC-4F5E-AD62-94CD9E1BD662}" type="slidenum">
              <a:rPr lang="en-GB" smtClean="0"/>
              <a:t>‹#›</a:t>
            </a:fld>
            <a:endParaRPr lang="en-GB"/>
          </a:p>
        </p:txBody>
      </p:sp>
    </p:spTree>
    <p:extLst>
      <p:ext uri="{BB962C8B-B14F-4D97-AF65-F5344CB8AC3E}">
        <p14:creationId xmlns:p14="http://schemas.microsoft.com/office/powerpoint/2010/main" val="12068392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AB8BA73-6D2D-41CD-B751-AC8480937889}" type="datetimeFigureOut">
              <a:rPr lang="en-GB" smtClean="0"/>
              <a:t>19/08/2020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386009D-C8AC-4F5E-AD62-94CD9E1BD662}" type="slidenum">
              <a:rPr lang="en-GB" smtClean="0"/>
              <a:t>‹#›</a:t>
            </a:fld>
            <a:endParaRPr lang="en-GB"/>
          </a:p>
        </p:txBody>
      </p:sp>
    </p:spTree>
    <p:extLst>
      <p:ext uri="{BB962C8B-B14F-4D97-AF65-F5344CB8AC3E}">
        <p14:creationId xmlns:p14="http://schemas.microsoft.com/office/powerpoint/2010/main" val="38974718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AB8BA73-6D2D-41CD-B751-AC8480937889}" type="datetimeFigureOut">
              <a:rPr lang="en-GB" smtClean="0"/>
              <a:t>19/08/2020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386009D-C8AC-4F5E-AD62-94CD9E1BD662}" type="slidenum">
              <a:rPr lang="en-GB" smtClean="0"/>
              <a:t>‹#›</a:t>
            </a:fld>
            <a:endParaRPr lang="en-GB"/>
          </a:p>
        </p:txBody>
      </p:sp>
    </p:spTree>
    <p:extLst>
      <p:ext uri="{BB962C8B-B14F-4D97-AF65-F5344CB8AC3E}">
        <p14:creationId xmlns:p14="http://schemas.microsoft.com/office/powerpoint/2010/main" val="53358623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4" name="Oval Callout 3"/>
          <p:cNvSpPr/>
          <p:nvPr/>
        </p:nvSpPr>
        <p:spPr>
          <a:xfrm>
            <a:off x="2438399" y="2480097"/>
            <a:ext cx="7585165" cy="1111828"/>
          </a:xfrm>
          <a:prstGeom prst="wedgeEllipse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ctrTitle"/>
          </p:nvPr>
        </p:nvSpPr>
        <p:spPr>
          <a:xfrm>
            <a:off x="1545770" y="2645560"/>
            <a:ext cx="9144000" cy="583882"/>
          </a:xfrm>
          <a:ln>
            <a:noFill/>
          </a:ln>
        </p:spPr>
        <p:txBody>
          <a:bodyPr>
            <a:normAutofit fontScale="90000"/>
          </a:bodyPr>
          <a:lstStyle/>
          <a:p>
            <a:r>
              <a:rPr lang="en-GB" sz="3600" dirty="0" smtClean="0">
                <a:latin typeface="Calibri" panose="020F0502020204030204" pitchFamily="34" charset="0"/>
                <a:cs typeface="Calibri" panose="020F0502020204030204" pitchFamily="34" charset="0"/>
              </a:rPr>
              <a:t>What is the social model of disability?</a:t>
            </a:r>
            <a:endParaRPr lang="en-GB" sz="3600" dirty="0">
              <a:latin typeface="Calibri" panose="020F0502020204030204" pitchFamily="34" charset="0"/>
              <a:cs typeface="Calibri" panose="020F0502020204030204" pitchFamily="34" charset="0"/>
            </a:endParaRPr>
          </a:p>
        </p:txBody>
      </p:sp>
      <p:pic>
        <p:nvPicPr>
          <p:cNvPr id="5" name="Picture 4"/>
          <p:cNvPicPr>
            <a:picLocks noChangeAspect="1"/>
          </p:cNvPicPr>
          <p:nvPr/>
        </p:nvPicPr>
        <p:blipFill>
          <a:blip r:embed="rId3"/>
          <a:stretch>
            <a:fillRect/>
          </a:stretch>
        </p:blipFill>
        <p:spPr>
          <a:xfrm>
            <a:off x="8326718" y="3528980"/>
            <a:ext cx="3652293" cy="2992720"/>
          </a:xfrm>
          <a:prstGeom prst="rect">
            <a:avLst/>
          </a:prstGeom>
          <a:ln>
            <a:solidFill>
              <a:schemeClr val="tx1"/>
            </a:solidFill>
          </a:ln>
        </p:spPr>
      </p:pic>
      <p:sp>
        <p:nvSpPr>
          <p:cNvPr id="6" name="TextBox 5"/>
          <p:cNvSpPr txBox="1"/>
          <p:nvPr/>
        </p:nvSpPr>
        <p:spPr>
          <a:xfrm>
            <a:off x="8498237" y="6484108"/>
            <a:ext cx="3309257" cy="253916"/>
          </a:xfrm>
          <a:prstGeom prst="rect">
            <a:avLst/>
          </a:prstGeom>
          <a:noFill/>
        </p:spPr>
        <p:txBody>
          <a:bodyPr wrap="square" rtlCol="0">
            <a:spAutoFit/>
          </a:bodyPr>
          <a:lstStyle/>
          <a:p>
            <a:r>
              <a:rPr lang="en-GB" sz="1050" dirty="0"/>
              <a:t>(The Social Model of Disability | Inclusion London, 2020)</a:t>
            </a:r>
          </a:p>
        </p:txBody>
      </p:sp>
      <p:sp>
        <p:nvSpPr>
          <p:cNvPr id="7" name="Oval Callout 6"/>
          <p:cNvSpPr/>
          <p:nvPr/>
        </p:nvSpPr>
        <p:spPr>
          <a:xfrm>
            <a:off x="7943543" y="226423"/>
            <a:ext cx="3863951" cy="2090057"/>
          </a:xfrm>
          <a:prstGeom prst="wedgeEllipseCallou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smtClean="0">
                <a:solidFill>
                  <a:schemeClr val="tx1"/>
                </a:solidFill>
              </a:rPr>
              <a:t>The social model of disability offers solutions to the needs of the disabled person </a:t>
            </a:r>
            <a:endParaRPr lang="en-GB" sz="2000" dirty="0">
              <a:solidFill>
                <a:schemeClr val="tx1"/>
              </a:solidFill>
            </a:endParaRPr>
          </a:p>
        </p:txBody>
      </p:sp>
      <p:sp>
        <p:nvSpPr>
          <p:cNvPr id="9" name="TextBox 8"/>
          <p:cNvSpPr txBox="1"/>
          <p:nvPr/>
        </p:nvSpPr>
        <p:spPr>
          <a:xfrm>
            <a:off x="1261661" y="6566737"/>
            <a:ext cx="2159725" cy="253916"/>
          </a:xfrm>
          <a:prstGeom prst="rect">
            <a:avLst/>
          </a:prstGeom>
          <a:noFill/>
        </p:spPr>
        <p:txBody>
          <a:bodyPr wrap="square" rtlCol="0">
            <a:spAutoFit/>
          </a:bodyPr>
          <a:lstStyle/>
          <a:p>
            <a:r>
              <a:rPr lang="en-GB" sz="1050" dirty="0" smtClean="0"/>
              <a:t>(Inclusion London 2020)</a:t>
            </a:r>
            <a:endParaRPr lang="en-GB" sz="1050" dirty="0"/>
          </a:p>
        </p:txBody>
      </p:sp>
      <p:pic>
        <p:nvPicPr>
          <p:cNvPr id="10" name="Picture 9"/>
          <p:cNvPicPr>
            <a:picLocks noChangeAspect="1"/>
          </p:cNvPicPr>
          <p:nvPr/>
        </p:nvPicPr>
        <p:blipFill>
          <a:blip r:embed="rId4"/>
          <a:stretch>
            <a:fillRect/>
          </a:stretch>
        </p:blipFill>
        <p:spPr>
          <a:xfrm>
            <a:off x="269362" y="3528980"/>
            <a:ext cx="3634748" cy="3055835"/>
          </a:xfrm>
          <a:prstGeom prst="rect">
            <a:avLst/>
          </a:prstGeom>
          <a:ln>
            <a:solidFill>
              <a:schemeClr val="tx1"/>
            </a:solidFill>
          </a:ln>
        </p:spPr>
      </p:pic>
      <p:sp>
        <p:nvSpPr>
          <p:cNvPr id="14" name="Oval Callout 10"/>
          <p:cNvSpPr/>
          <p:nvPr/>
        </p:nvSpPr>
        <p:spPr>
          <a:xfrm>
            <a:off x="322218" y="71939"/>
            <a:ext cx="3884023" cy="2423852"/>
          </a:xfrm>
          <a:custGeom>
            <a:avLst/>
            <a:gdLst>
              <a:gd name="connsiteX0" fmla="*/ 1283692 w 4401181"/>
              <a:gd name="connsiteY0" fmla="*/ 2760941 h 2454170"/>
              <a:gd name="connsiteX1" fmla="*/ 1119152 w 4401181"/>
              <a:gd name="connsiteY1" fmla="*/ 2295774 h 2454170"/>
              <a:gd name="connsiteX2" fmla="*/ 900736 w 4401181"/>
              <a:gd name="connsiteY2" fmla="*/ 236947 h 2454170"/>
              <a:gd name="connsiteX3" fmla="*/ 2856685 w 4401181"/>
              <a:gd name="connsiteY3" fmla="*/ 55807 h 2454170"/>
              <a:gd name="connsiteX4" fmla="*/ 4006708 w 4401181"/>
              <a:gd name="connsiteY4" fmla="*/ 1928117 h 2454170"/>
              <a:gd name="connsiteX5" fmla="*/ 1915843 w 4401181"/>
              <a:gd name="connsiteY5" fmla="*/ 2443854 h 2454170"/>
              <a:gd name="connsiteX6" fmla="*/ 1283692 w 4401181"/>
              <a:gd name="connsiteY6" fmla="*/ 2760941 h 2454170"/>
              <a:gd name="connsiteX0" fmla="*/ 1827670 w 4402416"/>
              <a:gd name="connsiteY0" fmla="*/ 2988889 h 2988889"/>
              <a:gd name="connsiteX1" fmla="*/ 1119217 w 4402416"/>
              <a:gd name="connsiteY1" fmla="*/ 2295783 h 2988889"/>
              <a:gd name="connsiteX2" fmla="*/ 900801 w 4402416"/>
              <a:gd name="connsiteY2" fmla="*/ 236956 h 2988889"/>
              <a:gd name="connsiteX3" fmla="*/ 2856750 w 4402416"/>
              <a:gd name="connsiteY3" fmla="*/ 55816 h 2988889"/>
              <a:gd name="connsiteX4" fmla="*/ 4006773 w 4402416"/>
              <a:gd name="connsiteY4" fmla="*/ 1928126 h 2988889"/>
              <a:gd name="connsiteX5" fmla="*/ 1915908 w 4402416"/>
              <a:gd name="connsiteY5" fmla="*/ 2443863 h 2988889"/>
              <a:gd name="connsiteX6" fmla="*/ 1827670 w 4402416"/>
              <a:gd name="connsiteY6" fmla="*/ 2988889 h 29888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02416" h="2988889">
                <a:moveTo>
                  <a:pt x="1827670" y="2988889"/>
                </a:moveTo>
                <a:cubicBezTo>
                  <a:pt x="1772823" y="2833833"/>
                  <a:pt x="1174064" y="2450839"/>
                  <a:pt x="1119217" y="2295783"/>
                </a:cubicBezTo>
                <a:cubicBezTo>
                  <a:pt x="-273437" y="1857591"/>
                  <a:pt x="-389491" y="763649"/>
                  <a:pt x="900801" y="236956"/>
                </a:cubicBezTo>
                <a:cubicBezTo>
                  <a:pt x="1464305" y="6936"/>
                  <a:pt x="2190157" y="-60285"/>
                  <a:pt x="2856750" y="55816"/>
                </a:cubicBezTo>
                <a:cubicBezTo>
                  <a:pt x="4275997" y="303009"/>
                  <a:pt x="4856219" y="1247647"/>
                  <a:pt x="4006773" y="1928126"/>
                </a:cubicBezTo>
                <a:cubicBezTo>
                  <a:pt x="3537224" y="2304275"/>
                  <a:pt x="2730896" y="2503165"/>
                  <a:pt x="1915908" y="2443863"/>
                </a:cubicBezTo>
                <a:lnTo>
                  <a:pt x="1827670" y="2988889"/>
                </a:lnTo>
                <a:close/>
              </a:path>
            </a:pathLst>
          </a:custGeom>
          <a:solidFill>
            <a:srgbClr val="FFFF00"/>
          </a:solidFill>
          <a:ln>
            <a:solidFill>
              <a:schemeClr val="tx1"/>
            </a:solidFill>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smtClean="0">
                <a:solidFill>
                  <a:schemeClr val="tx1"/>
                </a:solidFill>
              </a:rPr>
              <a:t>The social model shows the difference between an impairment and a disability </a:t>
            </a:r>
            <a:endParaRPr lang="en-GB" sz="2000" dirty="0">
              <a:solidFill>
                <a:schemeClr val="tx1"/>
              </a:solidFill>
            </a:endParaRPr>
          </a:p>
        </p:txBody>
      </p:sp>
      <p:sp>
        <p:nvSpPr>
          <p:cNvPr id="15" name="TextBox 14"/>
          <p:cNvSpPr txBox="1"/>
          <p:nvPr/>
        </p:nvSpPr>
        <p:spPr>
          <a:xfrm>
            <a:off x="4206241" y="234721"/>
            <a:ext cx="3600438" cy="2062103"/>
          </a:xfrm>
          <a:prstGeom prst="rect">
            <a:avLst/>
          </a:prstGeom>
          <a:noFill/>
        </p:spPr>
        <p:txBody>
          <a:bodyPr wrap="square" rtlCol="0">
            <a:spAutoFit/>
          </a:bodyPr>
          <a:lstStyle/>
          <a:p>
            <a:pPr algn="ctr"/>
            <a:r>
              <a:rPr lang="en-GB" sz="1600" i="1" dirty="0" smtClean="0"/>
              <a:t>“If education is about anything, it is about influencing and indeed changing the individual child. One may do this by modifying the social environments in which the child is placed, but one cannot eliminate the individual dimension altogether”.</a:t>
            </a:r>
          </a:p>
          <a:p>
            <a:pPr algn="ctr"/>
            <a:r>
              <a:rPr lang="en-GB" sz="1600" dirty="0" smtClean="0"/>
              <a:t>Lord Low (2007)</a:t>
            </a:r>
            <a:endParaRPr lang="en-GB" sz="1600" dirty="0"/>
          </a:p>
        </p:txBody>
      </p:sp>
      <p:sp>
        <p:nvSpPr>
          <p:cNvPr id="16" name="TextBox 15"/>
          <p:cNvSpPr txBox="1"/>
          <p:nvPr/>
        </p:nvSpPr>
        <p:spPr>
          <a:xfrm>
            <a:off x="5534419" y="2264221"/>
            <a:ext cx="2046514" cy="253916"/>
          </a:xfrm>
          <a:prstGeom prst="rect">
            <a:avLst/>
          </a:prstGeom>
          <a:noFill/>
        </p:spPr>
        <p:txBody>
          <a:bodyPr wrap="square" rtlCol="0">
            <a:spAutoFit/>
          </a:bodyPr>
          <a:lstStyle/>
          <a:p>
            <a:r>
              <a:rPr lang="en-GB" sz="1050" dirty="0"/>
              <a:t>(</a:t>
            </a:r>
            <a:r>
              <a:rPr lang="en-GB" sz="1050" dirty="0" err="1"/>
              <a:t>Cigman</a:t>
            </a:r>
            <a:r>
              <a:rPr lang="en-GB" sz="1050" dirty="0"/>
              <a:t>, 2010)</a:t>
            </a:r>
          </a:p>
        </p:txBody>
      </p:sp>
      <p:sp>
        <p:nvSpPr>
          <p:cNvPr id="3" name="TextBox 2"/>
          <p:cNvSpPr txBox="1"/>
          <p:nvPr/>
        </p:nvSpPr>
        <p:spPr>
          <a:xfrm>
            <a:off x="4281507" y="3394905"/>
            <a:ext cx="3461935" cy="3323987"/>
          </a:xfrm>
          <a:prstGeom prst="rect">
            <a:avLst/>
          </a:prstGeom>
          <a:solidFill>
            <a:schemeClr val="accent4"/>
          </a:solidFill>
          <a:ln>
            <a:solidFill>
              <a:schemeClr val="tx1"/>
            </a:solidFill>
          </a:ln>
        </p:spPr>
        <p:txBody>
          <a:bodyPr wrap="square" rtlCol="0">
            <a:spAutoFit/>
          </a:bodyPr>
          <a:lstStyle/>
          <a:p>
            <a:r>
              <a:rPr lang="en-GB" sz="1400" b="1" dirty="0" smtClean="0"/>
              <a:t>What can we do in the educational setting to support the social model of disability?</a:t>
            </a:r>
          </a:p>
          <a:p>
            <a:endParaRPr lang="en-GB" sz="1400" dirty="0" smtClean="0"/>
          </a:p>
          <a:p>
            <a:pPr marL="285750" indent="-285750">
              <a:buFont typeface="Arial" panose="020B0604020202020204" pitchFamily="34" charset="0"/>
              <a:buChar char="•"/>
            </a:pPr>
            <a:r>
              <a:rPr lang="en-GB" sz="1400" dirty="0" smtClean="0"/>
              <a:t>Remove discrimination</a:t>
            </a:r>
          </a:p>
          <a:p>
            <a:pPr marL="285750" indent="-285750">
              <a:buFont typeface="Arial" panose="020B0604020202020204" pitchFamily="34" charset="0"/>
              <a:buChar char="•"/>
            </a:pPr>
            <a:endParaRPr lang="en-GB" sz="1400" dirty="0" smtClean="0"/>
          </a:p>
          <a:p>
            <a:pPr marL="285750" indent="-285750">
              <a:buFont typeface="Arial" panose="020B0604020202020204" pitchFamily="34" charset="0"/>
              <a:buChar char="•"/>
            </a:pPr>
            <a:r>
              <a:rPr lang="en-GB" sz="1400" dirty="0" smtClean="0"/>
              <a:t>Offer encouragement</a:t>
            </a:r>
          </a:p>
          <a:p>
            <a:pPr marL="285750" indent="-285750">
              <a:buFont typeface="Arial" panose="020B0604020202020204" pitchFamily="34" charset="0"/>
              <a:buChar char="•"/>
            </a:pPr>
            <a:endParaRPr lang="en-GB" sz="1400" dirty="0" smtClean="0"/>
          </a:p>
          <a:p>
            <a:pPr marL="285750" indent="-285750">
              <a:buFont typeface="Arial" panose="020B0604020202020204" pitchFamily="34" charset="0"/>
              <a:buChar char="•"/>
            </a:pPr>
            <a:r>
              <a:rPr lang="en-GB" sz="1400" dirty="0" smtClean="0"/>
              <a:t>Avoid busy display /information boards</a:t>
            </a:r>
          </a:p>
          <a:p>
            <a:pPr marL="285750" indent="-285750">
              <a:buFont typeface="Arial" panose="020B0604020202020204" pitchFamily="34" charset="0"/>
              <a:buChar char="•"/>
            </a:pPr>
            <a:r>
              <a:rPr lang="en-GB" sz="1400" dirty="0" smtClean="0"/>
              <a:t> </a:t>
            </a:r>
          </a:p>
          <a:p>
            <a:pPr marL="285750" indent="-285750">
              <a:buFont typeface="Arial" panose="020B0604020202020204" pitchFamily="34" charset="0"/>
              <a:buChar char="•"/>
            </a:pPr>
            <a:r>
              <a:rPr lang="en-GB" sz="1400" dirty="0" smtClean="0"/>
              <a:t>Provide appropriate resources</a:t>
            </a:r>
          </a:p>
          <a:p>
            <a:pPr marL="285750" indent="-285750">
              <a:buFont typeface="Arial" panose="020B0604020202020204" pitchFamily="34" charset="0"/>
              <a:buChar char="•"/>
            </a:pPr>
            <a:endParaRPr lang="en-GB" sz="1400" dirty="0" smtClean="0"/>
          </a:p>
          <a:p>
            <a:pPr marL="285750" indent="-285750">
              <a:buFont typeface="Arial" panose="020B0604020202020204" pitchFamily="34" charset="0"/>
              <a:buChar char="•"/>
            </a:pPr>
            <a:r>
              <a:rPr lang="en-GB" sz="1400" dirty="0" smtClean="0"/>
              <a:t>Adapt teaching and learning methods.</a:t>
            </a:r>
          </a:p>
          <a:p>
            <a:pPr marL="285750" indent="-285750">
              <a:buFont typeface="Arial" panose="020B0604020202020204" pitchFamily="34" charset="0"/>
              <a:buChar char="•"/>
            </a:pPr>
            <a:endParaRPr lang="en-GB" sz="1400" dirty="0" smtClean="0"/>
          </a:p>
          <a:p>
            <a:pPr marL="285750" indent="-285750">
              <a:buFont typeface="Arial" panose="020B0604020202020204" pitchFamily="34" charset="0"/>
              <a:buChar char="•"/>
            </a:pPr>
            <a:r>
              <a:rPr lang="en-GB" sz="1400" dirty="0" smtClean="0"/>
              <a:t>Ensure ramps are available for access to buildings/classes</a:t>
            </a:r>
            <a:endParaRPr lang="en-GB" dirty="0" smtClean="0"/>
          </a:p>
        </p:txBody>
      </p:sp>
    </p:spTree>
    <p:extLst>
      <p:ext uri="{BB962C8B-B14F-4D97-AF65-F5344CB8AC3E}">
        <p14:creationId xmlns:p14="http://schemas.microsoft.com/office/powerpoint/2010/main" val="16032783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43839" y="374469"/>
            <a:ext cx="11373395" cy="3493264"/>
          </a:xfrm>
          <a:prstGeom prst="rect">
            <a:avLst/>
          </a:prstGeom>
          <a:noFill/>
        </p:spPr>
        <p:txBody>
          <a:bodyPr wrap="square" rtlCol="0">
            <a:spAutoFit/>
          </a:bodyPr>
          <a:lstStyle/>
          <a:p>
            <a:r>
              <a:rPr lang="en-GB" sz="1300" b="1" u="sng" dirty="0"/>
              <a:t>References/</a:t>
            </a:r>
            <a:r>
              <a:rPr lang="en-GB" sz="1300" b="1" u="sng" dirty="0" err="1"/>
              <a:t>Bibliograpghy</a:t>
            </a:r>
            <a:endParaRPr lang="en-GB" sz="1300" dirty="0"/>
          </a:p>
          <a:p>
            <a:r>
              <a:rPr lang="en-GB" sz="1300" dirty="0" err="1"/>
              <a:t>Cigman</a:t>
            </a:r>
            <a:r>
              <a:rPr lang="en-GB" sz="1300" dirty="0"/>
              <a:t>, R., 2010. </a:t>
            </a:r>
            <a:r>
              <a:rPr lang="en-GB" sz="1300" i="1" dirty="0"/>
              <a:t>Social Model Of Disability - An Overview | </a:t>
            </a:r>
            <a:r>
              <a:rPr lang="en-GB" sz="1300" i="1" dirty="0" err="1"/>
              <a:t>Sciencedirect</a:t>
            </a:r>
            <a:r>
              <a:rPr lang="en-GB" sz="1300" i="1" dirty="0"/>
              <a:t> Topics</a:t>
            </a:r>
            <a:r>
              <a:rPr lang="en-GB" sz="1300" dirty="0"/>
              <a:t>. [online] Sciencedirect.com. Available at: &lt;https://www.sciencedirect.com/topics/medicine-and-dentistry/social-model-of-disability&gt; [Accessed 18 August 2020</a:t>
            </a:r>
            <a:r>
              <a:rPr lang="en-GB" sz="1300" dirty="0" smtClean="0"/>
              <a:t>].</a:t>
            </a:r>
          </a:p>
          <a:p>
            <a:endParaRPr lang="en-GB" sz="1300" dirty="0"/>
          </a:p>
          <a:p>
            <a:r>
              <a:rPr lang="en-GB" sz="1300" dirty="0"/>
              <a:t>Disability Wales. 2020. </a:t>
            </a:r>
            <a:r>
              <a:rPr lang="en-GB" sz="1300" i="1" dirty="0"/>
              <a:t>Social Model - Disability Wales</a:t>
            </a:r>
            <a:r>
              <a:rPr lang="en-GB" sz="1300" dirty="0"/>
              <a:t>. [online] Available at: &lt;http://www.disabilitywales.org/social-model/&gt; [Accessed 17 August </a:t>
            </a:r>
            <a:r>
              <a:rPr lang="en-GB" sz="1300" dirty="0" smtClean="0"/>
              <a:t>2020].</a:t>
            </a:r>
          </a:p>
          <a:p>
            <a:endParaRPr lang="en-GB" sz="1300" dirty="0"/>
          </a:p>
          <a:p>
            <a:r>
              <a:rPr lang="en-GB" sz="1300" dirty="0"/>
              <a:t>F</a:t>
            </a:r>
            <a:r>
              <a:rPr lang="en-GB" sz="1300" dirty="0" smtClean="0"/>
              <a:t>lood</a:t>
            </a:r>
            <a:r>
              <a:rPr lang="en-GB" sz="1300" dirty="0"/>
              <a:t>, t., 2019. </a:t>
            </a:r>
            <a:r>
              <a:rPr lang="en-GB" sz="1300" i="1" dirty="0"/>
              <a:t>Making Inclusion Normal</a:t>
            </a:r>
            <a:r>
              <a:rPr lang="en-GB" sz="1300" dirty="0"/>
              <a:t>. [online] Wcmt.org.uk. Available at: &lt;https://www.wcmt.org.uk/sites/default/files/report-documents/Flood%20T%20Report%202018%20Final.pdf&gt; [Accessed 21 August 2020</a:t>
            </a:r>
            <a:r>
              <a:rPr lang="en-GB" sz="1300" dirty="0" smtClean="0"/>
              <a:t>].</a:t>
            </a:r>
          </a:p>
          <a:p>
            <a:endParaRPr lang="en-GB" sz="1300" dirty="0"/>
          </a:p>
          <a:p>
            <a:r>
              <a:rPr lang="en-GB" sz="1300" dirty="0"/>
              <a:t>Inclusion London. 2020. </a:t>
            </a:r>
            <a:r>
              <a:rPr lang="en-GB" sz="1300" i="1" dirty="0"/>
              <a:t>The Social Model Of Disability | Inclusion London</a:t>
            </a:r>
            <a:r>
              <a:rPr lang="en-GB" sz="1300" dirty="0"/>
              <a:t>. [online] Available at: &lt;https://www.inclusionlondon.org.uk/disability-in-london/social-model/the-social-model-of-disability-and-the-cultural-model-of-deafness/&gt; [Accessed 17 August 2020</a:t>
            </a:r>
            <a:r>
              <a:rPr lang="en-GB" sz="1300" dirty="0" smtClean="0"/>
              <a:t>].</a:t>
            </a:r>
          </a:p>
          <a:p>
            <a:endParaRPr lang="en-GB" sz="1300" dirty="0"/>
          </a:p>
          <a:p>
            <a:r>
              <a:rPr lang="en-GB" sz="1300" dirty="0"/>
              <a:t>Inclusionlondon.org.uk. 2020. [online] Available at: &lt;https://www.inclusionlondon.org.uk/wp-content/uploads/2015/05/social-model-graphic_expanded-01.jpg&gt; [Accessed 18 August 2020</a:t>
            </a:r>
            <a:r>
              <a:rPr lang="en-GB" sz="1300" dirty="0" smtClean="0"/>
              <a:t>].</a:t>
            </a:r>
          </a:p>
          <a:p>
            <a:endParaRPr lang="en-GB" sz="1300" dirty="0"/>
          </a:p>
          <a:p>
            <a:r>
              <a:rPr lang="en-GB" sz="1300" dirty="0"/>
              <a:t>Inclusionlondon.org.uk. 2020. [online] Available at: &lt;https://www.inclusionlondon.org.uk/wp-content/uploads/2015/05/social-model-graphic_expanded-01.jpg&gt; [Accessed 18 August 2020].</a:t>
            </a:r>
          </a:p>
        </p:txBody>
      </p:sp>
    </p:spTree>
    <p:extLst>
      <p:ext uri="{BB962C8B-B14F-4D97-AF65-F5344CB8AC3E}">
        <p14:creationId xmlns:p14="http://schemas.microsoft.com/office/powerpoint/2010/main" val="7884643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11256</TotalTime>
  <Words>315</Words>
  <Application>Microsoft Office PowerPoint</Application>
  <PresentationFormat>Widescreen</PresentationFormat>
  <Paragraphs>33</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Calibri Light</vt:lpstr>
      <vt:lpstr>Office Theme</vt:lpstr>
      <vt:lpstr>What is the social model of disability?</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What is the social model of disability?</dc:title>
  <dc:creator>Jade</dc:creator>
  <cp:lastModifiedBy>Jade</cp:lastModifiedBy>
  <cp:revision>18</cp:revision>
  <dcterms:created xsi:type="dcterms:W3CDTF">2020-08-13T18:46:49Z</dcterms:created>
  <dcterms:modified xsi:type="dcterms:W3CDTF">2020-08-21T14:26:21Z</dcterms:modified>
</cp:coreProperties>
</file>