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9" r:id="rId3"/>
    <p:sldId id="290" r:id="rId4"/>
    <p:sldId id="292" r:id="rId5"/>
    <p:sldId id="294" r:id="rId6"/>
    <p:sldId id="282" r:id="rId7"/>
    <p:sldId id="259" r:id="rId8"/>
    <p:sldId id="260" r:id="rId9"/>
    <p:sldId id="302" r:id="rId10"/>
    <p:sldId id="299" r:id="rId11"/>
    <p:sldId id="284" r:id="rId12"/>
    <p:sldId id="285" r:id="rId13"/>
    <p:sldId id="286" r:id="rId14"/>
    <p:sldId id="295" r:id="rId15"/>
    <p:sldId id="300" r:id="rId16"/>
    <p:sldId id="301" r:id="rId17"/>
    <p:sldId id="274"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FC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175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1441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029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163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7887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6854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513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2280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864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5611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8463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16/11/2018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21289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3"/>
            <a:ext cx="7772400" cy="338437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Introduction</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639304"/>
            <a:ext cx="4248471" cy="33326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67132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Purpose of the Module</a:t>
            </a:r>
            <a:endParaRPr lang="en-GB" b="1" dirty="0"/>
          </a:p>
        </p:txBody>
      </p:sp>
      <p:sp>
        <p:nvSpPr>
          <p:cNvPr id="3" name="Content Placeholder 2"/>
          <p:cNvSpPr>
            <a:spLocks noGrp="1"/>
          </p:cNvSpPr>
          <p:nvPr>
            <p:ph idx="1"/>
          </p:nvPr>
        </p:nvSpPr>
        <p:spPr>
          <a:xfrm>
            <a:off x="179512" y="1628800"/>
            <a:ext cx="8784976" cy="5445224"/>
          </a:xfrm>
        </p:spPr>
        <p:txBody>
          <a:bodyPr>
            <a:normAutofit/>
          </a:bodyPr>
          <a:lstStyle/>
          <a:p>
            <a:r>
              <a:rPr lang="en-GB" dirty="0" smtClean="0"/>
              <a:t>To examine how the Greeks and Romans understood and interacted with Central Asia and India, regions they considered to be at the edges of the known world. </a:t>
            </a:r>
          </a:p>
          <a:p>
            <a:pPr lvl="1"/>
            <a:r>
              <a:rPr lang="en-GB" dirty="0" smtClean="0"/>
              <a:t>Ethnography - ideas about these peoples and lands</a:t>
            </a:r>
          </a:p>
          <a:p>
            <a:pPr lvl="1"/>
            <a:r>
              <a:rPr lang="en-GB" dirty="0" smtClean="0"/>
              <a:t>Military engagement, settlement, rule</a:t>
            </a:r>
          </a:p>
          <a:p>
            <a:pPr lvl="1"/>
            <a:r>
              <a:rPr lang="en-GB" dirty="0" smtClean="0"/>
              <a:t>Diplomatic contact</a:t>
            </a:r>
          </a:p>
          <a:p>
            <a:pPr lvl="1"/>
            <a:r>
              <a:rPr lang="en-GB" dirty="0" smtClean="0"/>
              <a:t>Commercial contact</a:t>
            </a:r>
          </a:p>
          <a:p>
            <a:pPr lvl="1"/>
            <a:r>
              <a:rPr lang="en-GB" dirty="0" smtClean="0"/>
              <a:t>The exchange of cultural influences</a:t>
            </a:r>
          </a:p>
        </p:txBody>
      </p:sp>
    </p:spTree>
    <p:extLst>
      <p:ext uri="{BB962C8B-B14F-4D97-AF65-F5344CB8AC3E}">
        <p14:creationId xmlns:p14="http://schemas.microsoft.com/office/powerpoint/2010/main" val="39949183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33110" cy="1143000"/>
          </a:xfrm>
        </p:spPr>
        <p:txBody>
          <a:bodyPr>
            <a:normAutofit/>
          </a:bodyPr>
          <a:lstStyle/>
          <a:p>
            <a:r>
              <a:rPr lang="en-GB" b="1" dirty="0" smtClean="0"/>
              <a:t>The Greeks go to India </a:t>
            </a:r>
            <a:endParaRPr lang="en-GB" b="1" dirty="0"/>
          </a:p>
        </p:txBody>
      </p:sp>
      <p:sp>
        <p:nvSpPr>
          <p:cNvPr id="4" name="Content Placeholder 3"/>
          <p:cNvSpPr>
            <a:spLocks noGrp="1"/>
          </p:cNvSpPr>
          <p:nvPr>
            <p:ph sz="half" idx="1"/>
          </p:nvPr>
        </p:nvSpPr>
        <p:spPr>
          <a:xfrm>
            <a:off x="107504" y="1600200"/>
            <a:ext cx="4388296" cy="5141168"/>
          </a:xfrm>
        </p:spPr>
        <p:txBody>
          <a:bodyPr>
            <a:normAutofit/>
          </a:bodyPr>
          <a:lstStyle/>
          <a:p>
            <a:r>
              <a:rPr lang="en-GB" dirty="0"/>
              <a:t>India in the early Greek </a:t>
            </a:r>
            <a:r>
              <a:rPr lang="en-GB" dirty="0" smtClean="0"/>
              <a:t>imagination.</a:t>
            </a:r>
          </a:p>
          <a:p>
            <a:endParaRPr lang="en-GB" sz="500" dirty="0"/>
          </a:p>
          <a:p>
            <a:r>
              <a:rPr lang="en-GB" dirty="0" smtClean="0"/>
              <a:t>Alexander’s conquests in India and Central Asia.</a:t>
            </a:r>
          </a:p>
          <a:p>
            <a:endParaRPr lang="en-GB" sz="500" dirty="0"/>
          </a:p>
          <a:p>
            <a:r>
              <a:rPr lang="en-GB" dirty="0" smtClean="0"/>
              <a:t>Mauryan Empire and the Seleucids.</a:t>
            </a:r>
          </a:p>
          <a:p>
            <a:endParaRPr lang="en-GB" sz="500" dirty="0"/>
          </a:p>
          <a:p>
            <a:r>
              <a:rPr lang="en-GB" dirty="0"/>
              <a:t>The Graeco-Bactrian </a:t>
            </a:r>
            <a:r>
              <a:rPr lang="en-GB" dirty="0" smtClean="0"/>
              <a:t>kings.</a:t>
            </a:r>
          </a:p>
          <a:p>
            <a:endParaRPr lang="en-GB" sz="500" dirty="0" smtClean="0"/>
          </a:p>
          <a:p>
            <a:r>
              <a:rPr lang="en-GB" dirty="0"/>
              <a:t>The </a:t>
            </a:r>
            <a:r>
              <a:rPr lang="en-GB" dirty="0" smtClean="0"/>
              <a:t>Indo-Greeks.</a:t>
            </a:r>
          </a:p>
          <a:p>
            <a:endParaRPr lang="en-GB" sz="500" dirty="0"/>
          </a:p>
          <a:p>
            <a:r>
              <a:rPr lang="en-GB" dirty="0" smtClean="0"/>
              <a:t>Cultural legacy.</a:t>
            </a:r>
            <a:endParaRPr lang="en-GB" dirty="0"/>
          </a:p>
          <a:p>
            <a:endParaRPr lang="en-GB" dirty="0" smtClean="0"/>
          </a:p>
          <a:p>
            <a:endParaRPr lang="en-GB" dirty="0"/>
          </a:p>
          <a:p>
            <a:endParaRPr lang="en-GB" dirty="0"/>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76056" y="1700808"/>
            <a:ext cx="3964558" cy="1817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3643132"/>
            <a:ext cx="2595126" cy="173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2400" y="3643132"/>
            <a:ext cx="1268214" cy="2954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5656" y="5526314"/>
            <a:ext cx="1295926" cy="12489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87726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b="1" dirty="0" smtClean="0"/>
              <a:t>Reality and Fantasy blurred</a:t>
            </a:r>
            <a:endParaRPr lang="en-GB" b="1" dirty="0"/>
          </a:p>
        </p:txBody>
      </p:sp>
      <p:sp>
        <p:nvSpPr>
          <p:cNvPr id="4" name="Content Placeholder 3"/>
          <p:cNvSpPr>
            <a:spLocks noGrp="1"/>
          </p:cNvSpPr>
          <p:nvPr>
            <p:ph sz="half" idx="1"/>
          </p:nvPr>
        </p:nvSpPr>
        <p:spPr>
          <a:xfrm>
            <a:off x="251520" y="1700808"/>
            <a:ext cx="4392488" cy="5157192"/>
          </a:xfrm>
        </p:spPr>
        <p:txBody>
          <a:bodyPr>
            <a:normAutofit/>
          </a:bodyPr>
          <a:lstStyle/>
          <a:p>
            <a:endParaRPr lang="en-GB" sz="200" dirty="0"/>
          </a:p>
          <a:p>
            <a:r>
              <a:rPr lang="fr-FR" dirty="0"/>
              <a:t>Graeco-Roman conceptions of </a:t>
            </a:r>
            <a:r>
              <a:rPr lang="fr-FR" dirty="0" err="1" smtClean="0"/>
              <a:t>India</a:t>
            </a:r>
            <a:r>
              <a:rPr lang="fr-FR" dirty="0" smtClean="0"/>
              <a:t>.</a:t>
            </a:r>
          </a:p>
          <a:p>
            <a:endParaRPr lang="en-GB" sz="1600" dirty="0" smtClean="0"/>
          </a:p>
          <a:p>
            <a:r>
              <a:rPr lang="en-GB" dirty="0" smtClean="0"/>
              <a:t>Fantasy </a:t>
            </a:r>
            <a:r>
              <a:rPr lang="en-GB" dirty="0"/>
              <a:t>Islands – Utopias in the Indian </a:t>
            </a:r>
            <a:r>
              <a:rPr lang="en-GB" dirty="0" smtClean="0"/>
              <a:t>Ocean.  </a:t>
            </a:r>
          </a:p>
          <a:p>
            <a:endParaRPr lang="en-GB" sz="1600" dirty="0"/>
          </a:p>
          <a:p>
            <a:r>
              <a:rPr lang="en-GB" dirty="0"/>
              <a:t>Philostratus’ </a:t>
            </a:r>
            <a:r>
              <a:rPr lang="en-GB" i="1" dirty="0"/>
              <a:t>Life of Apollonius of </a:t>
            </a:r>
            <a:r>
              <a:rPr lang="en-GB" i="1" dirty="0" smtClean="0"/>
              <a:t>Tyana</a:t>
            </a:r>
            <a:r>
              <a:rPr lang="en-GB" dirty="0"/>
              <a:t> </a:t>
            </a:r>
            <a:r>
              <a:rPr lang="en-GB" dirty="0" smtClean="0"/>
              <a:t>– a Greek wizard goes to India.</a:t>
            </a:r>
          </a:p>
          <a:p>
            <a:pPr marL="0" indent="0">
              <a:buNone/>
            </a:pPr>
            <a:endParaRPr lang="en-GB" i="1" dirty="0"/>
          </a:p>
          <a:p>
            <a:endParaRPr lang="en-GB" i="1"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60032" y="1700808"/>
            <a:ext cx="3987130" cy="4754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788024" y="6454950"/>
            <a:ext cx="4355976" cy="276999"/>
          </a:xfrm>
          <a:prstGeom prst="rect">
            <a:avLst/>
          </a:prstGeom>
        </p:spPr>
        <p:txBody>
          <a:bodyPr wrap="square">
            <a:spAutoFit/>
          </a:bodyPr>
          <a:lstStyle/>
          <a:p>
            <a:r>
              <a:rPr lang="en-GB" sz="1200" dirty="0" smtClean="0"/>
              <a:t>The East Offering Its Riches to Britannia” by </a:t>
            </a:r>
            <a:r>
              <a:rPr lang="en-GB" sz="1200" dirty="0" err="1" smtClean="0"/>
              <a:t>Spiridione</a:t>
            </a:r>
            <a:r>
              <a:rPr lang="en-GB" sz="1200" dirty="0" smtClean="0"/>
              <a:t> Roma (1778)</a:t>
            </a:r>
            <a:endParaRPr lang="en-GB" sz="1200" dirty="0"/>
          </a:p>
        </p:txBody>
      </p:sp>
    </p:spTree>
    <p:extLst>
      <p:ext uri="{BB962C8B-B14F-4D97-AF65-F5344CB8AC3E}">
        <p14:creationId xmlns:p14="http://schemas.microsoft.com/office/powerpoint/2010/main" val="3595648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0"/>
            <a:ext cx="8229600" cy="4797152"/>
          </a:xfrm>
        </p:spPr>
        <p:txBody>
          <a:bodyPr>
            <a:normAutofit lnSpcReduction="10000"/>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Graeco-Roman Conceptions of the World  </a:t>
            </a:r>
          </a:p>
        </p:txBody>
      </p:sp>
    </p:spTree>
    <p:extLst>
      <p:ext uri="{BB962C8B-B14F-4D97-AF65-F5344CB8AC3E}">
        <p14:creationId xmlns:p14="http://schemas.microsoft.com/office/powerpoint/2010/main" val="1175627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Ancient “Geography”</a:t>
            </a:r>
            <a:endParaRPr lang="en-GB" b="1" dirty="0"/>
          </a:p>
        </p:txBody>
      </p:sp>
      <p:sp>
        <p:nvSpPr>
          <p:cNvPr id="3" name="Content Placeholder 2"/>
          <p:cNvSpPr>
            <a:spLocks noGrp="1"/>
          </p:cNvSpPr>
          <p:nvPr>
            <p:ph idx="1"/>
          </p:nvPr>
        </p:nvSpPr>
        <p:spPr>
          <a:xfrm>
            <a:off x="179512" y="1417638"/>
            <a:ext cx="4824536" cy="5440362"/>
          </a:xfrm>
        </p:spPr>
        <p:txBody>
          <a:bodyPr>
            <a:normAutofit fontScale="92500" lnSpcReduction="20000"/>
          </a:bodyPr>
          <a:lstStyle/>
          <a:p>
            <a:r>
              <a:rPr lang="en-GB" i="1" dirty="0" err="1"/>
              <a:t>geographia</a:t>
            </a:r>
            <a:r>
              <a:rPr lang="en-GB" dirty="0"/>
              <a:t> </a:t>
            </a:r>
            <a:r>
              <a:rPr lang="en-GB" dirty="0" smtClean="0"/>
              <a:t>– terms that appears with </a:t>
            </a:r>
            <a:r>
              <a:rPr lang="en-GB" dirty="0"/>
              <a:t>Eratosthenes of Cyrene (3rd C BC) </a:t>
            </a:r>
            <a:r>
              <a:rPr lang="en-GB" dirty="0" smtClean="0"/>
              <a:t>– </a:t>
            </a:r>
            <a:r>
              <a:rPr lang="en-GB" i="1" dirty="0" err="1" smtClean="0"/>
              <a:t>phusiologia</a:t>
            </a:r>
            <a:r>
              <a:rPr lang="en-GB" i="1" dirty="0" smtClean="0"/>
              <a:t> </a:t>
            </a:r>
            <a:r>
              <a:rPr lang="en-GB" dirty="0" smtClean="0"/>
              <a:t>– </a:t>
            </a:r>
            <a:r>
              <a:rPr lang="en-GB" i="1" dirty="0" err="1" smtClean="0"/>
              <a:t>historia</a:t>
            </a:r>
            <a:r>
              <a:rPr lang="en-GB" dirty="0" smtClean="0"/>
              <a:t>.</a:t>
            </a:r>
          </a:p>
          <a:p>
            <a:endParaRPr lang="en-GB" sz="900" dirty="0"/>
          </a:p>
          <a:p>
            <a:r>
              <a:rPr lang="en-GB" dirty="0" smtClean="0"/>
              <a:t>Ancient geography as a literary genre (though specialist studies did exist). </a:t>
            </a:r>
          </a:p>
          <a:p>
            <a:endParaRPr lang="en-GB" sz="900" i="1" dirty="0"/>
          </a:p>
          <a:p>
            <a:r>
              <a:rPr lang="en-GB" dirty="0" smtClean="0"/>
              <a:t>The “river Ocean” representing the physical </a:t>
            </a:r>
            <a:r>
              <a:rPr lang="en-GB" dirty="0"/>
              <a:t>embodiment of </a:t>
            </a:r>
            <a:r>
              <a:rPr lang="en-GB" i="1" dirty="0" err="1"/>
              <a:t>peirata</a:t>
            </a:r>
            <a:r>
              <a:rPr lang="en-GB" i="1" dirty="0"/>
              <a:t> </a:t>
            </a:r>
            <a:r>
              <a:rPr lang="en-GB" i="1" dirty="0" err="1"/>
              <a:t>gaiēs</a:t>
            </a:r>
            <a:r>
              <a:rPr lang="en-GB" i="1" dirty="0"/>
              <a:t> </a:t>
            </a:r>
            <a:r>
              <a:rPr lang="en-GB" dirty="0"/>
              <a:t>“boundary of the earth</a:t>
            </a:r>
            <a:r>
              <a:rPr lang="en-GB" dirty="0" smtClean="0"/>
              <a:t>” – critique of this idea by Herodotus.   </a:t>
            </a:r>
            <a:endParaRPr lang="en-GB" dirty="0"/>
          </a:p>
        </p:txBody>
      </p:sp>
      <p:pic>
        <p:nvPicPr>
          <p:cNvPr id="4" name="Picture 3"/>
          <p:cNvPicPr>
            <a:picLocks noChangeAspect="1"/>
          </p:cNvPicPr>
          <p:nvPr/>
        </p:nvPicPr>
        <p:blipFill rotWithShape="1">
          <a:blip r:embed="rId2"/>
          <a:srcRect l="48524" t="34250" r="13086" b="11610"/>
          <a:stretch/>
        </p:blipFill>
        <p:spPr>
          <a:xfrm>
            <a:off x="4873561" y="1700808"/>
            <a:ext cx="4090927" cy="4326942"/>
          </a:xfrm>
          <a:prstGeom prst="rect">
            <a:avLst/>
          </a:prstGeom>
        </p:spPr>
      </p:pic>
    </p:spTree>
    <p:extLst>
      <p:ext uri="{BB962C8B-B14F-4D97-AF65-F5344CB8AC3E}">
        <p14:creationId xmlns:p14="http://schemas.microsoft.com/office/powerpoint/2010/main" val="1946741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
            </a:r>
            <a:r>
              <a:rPr lang="en-GB" b="1" i="1" dirty="0" err="1" smtClean="0">
                <a:latin typeface="+mn-lt"/>
              </a:rPr>
              <a:t>Oikoumen</a:t>
            </a:r>
            <a:r>
              <a:rPr lang="en-GB" b="1" i="1" dirty="0" err="1" smtClean="0">
                <a:latin typeface="+mn-lt"/>
                <a:cs typeface="Times New Roman"/>
              </a:rPr>
              <a:t>ē</a:t>
            </a:r>
            <a:r>
              <a:rPr lang="en-GB" b="1" dirty="0" smtClean="0">
                <a:latin typeface="+mn-lt"/>
              </a:rPr>
              <a:t> </a:t>
            </a:r>
            <a:endParaRPr lang="en-GB" b="1" dirty="0">
              <a:latin typeface="+mn-lt"/>
            </a:endParaRPr>
          </a:p>
        </p:txBody>
      </p:sp>
      <p:sp>
        <p:nvSpPr>
          <p:cNvPr id="3" name="Content Placeholder 2"/>
          <p:cNvSpPr>
            <a:spLocks noGrp="1"/>
          </p:cNvSpPr>
          <p:nvPr>
            <p:ph idx="1"/>
          </p:nvPr>
        </p:nvSpPr>
        <p:spPr>
          <a:xfrm>
            <a:off x="179512" y="1600200"/>
            <a:ext cx="8784976" cy="5069160"/>
          </a:xfrm>
        </p:spPr>
        <p:txBody>
          <a:bodyPr/>
          <a:lstStyle/>
          <a:p>
            <a:r>
              <a:rPr lang="en-GB" i="1" dirty="0" err="1" smtClean="0"/>
              <a:t>hē</a:t>
            </a:r>
            <a:r>
              <a:rPr lang="en-GB" i="1" dirty="0" smtClean="0"/>
              <a:t> </a:t>
            </a:r>
            <a:r>
              <a:rPr lang="en-GB" i="1" dirty="0" err="1"/>
              <a:t>oikoumenē</a:t>
            </a:r>
            <a:r>
              <a:rPr lang="en-GB" i="1" dirty="0"/>
              <a:t> </a:t>
            </a:r>
            <a:r>
              <a:rPr lang="en-GB" i="1" dirty="0" err="1" smtClean="0"/>
              <a:t>gē</a:t>
            </a:r>
            <a:r>
              <a:rPr lang="en-GB" i="1" dirty="0" smtClean="0"/>
              <a:t> –</a:t>
            </a:r>
            <a:r>
              <a:rPr lang="en-GB" dirty="0" smtClean="0"/>
              <a:t> literally “the inhabited earth” – however, may be better to understand it as the </a:t>
            </a:r>
            <a:r>
              <a:rPr lang="en-GB" u="sng" dirty="0" smtClean="0"/>
              <a:t>known world</a:t>
            </a:r>
            <a:r>
              <a:rPr lang="en-GB" dirty="0" smtClean="0"/>
              <a:t>.</a:t>
            </a:r>
          </a:p>
          <a:p>
            <a:endParaRPr lang="en-GB" sz="1200" dirty="0"/>
          </a:p>
          <a:p>
            <a:r>
              <a:rPr lang="en-GB" dirty="0"/>
              <a:t>I</a:t>
            </a:r>
            <a:r>
              <a:rPr lang="en-GB" dirty="0" smtClean="0"/>
              <a:t>nner </a:t>
            </a:r>
            <a:r>
              <a:rPr lang="en-GB" dirty="0"/>
              <a:t>and an outer </a:t>
            </a:r>
            <a:r>
              <a:rPr lang="en-GB" dirty="0" smtClean="0"/>
              <a:t>space - </a:t>
            </a:r>
            <a:r>
              <a:rPr lang="en-GB" i="1" dirty="0" err="1"/>
              <a:t>eschatiai</a:t>
            </a:r>
            <a:r>
              <a:rPr lang="en-GB" dirty="0"/>
              <a:t> </a:t>
            </a:r>
            <a:r>
              <a:rPr lang="en-GB" dirty="0" smtClean="0"/>
              <a:t>or </a:t>
            </a:r>
            <a:r>
              <a:rPr lang="en-GB" dirty="0"/>
              <a:t>“most distant lands</a:t>
            </a:r>
            <a:r>
              <a:rPr lang="en-GB" dirty="0" smtClean="0"/>
              <a:t>”. </a:t>
            </a:r>
          </a:p>
          <a:p>
            <a:endParaRPr lang="en-GB" sz="1200" dirty="0"/>
          </a:p>
          <a:p>
            <a:r>
              <a:rPr lang="en-GB" dirty="0" smtClean="0"/>
              <a:t>Notion of Antipodes developed since Aristotle – Crates of </a:t>
            </a:r>
            <a:r>
              <a:rPr lang="en-GB" dirty="0" err="1" smtClean="0"/>
              <a:t>Mallos</a:t>
            </a:r>
            <a:r>
              <a:rPr lang="en-GB" dirty="0" smtClean="0"/>
              <a:t>, paired </a:t>
            </a:r>
            <a:r>
              <a:rPr lang="en-GB" i="1" dirty="0" smtClean="0"/>
              <a:t>oikoumenē </a:t>
            </a:r>
            <a:r>
              <a:rPr lang="en-GB" dirty="0" smtClean="0"/>
              <a:t>in the North and South with those in western hemisphere.   </a:t>
            </a:r>
            <a:endParaRPr lang="en-GB" dirty="0"/>
          </a:p>
        </p:txBody>
      </p:sp>
    </p:spTree>
    <p:extLst>
      <p:ext uri="{BB962C8B-B14F-4D97-AF65-F5344CB8AC3E}">
        <p14:creationId xmlns:p14="http://schemas.microsoft.com/office/powerpoint/2010/main" val="769699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3573016"/>
          </a:xfrm>
        </p:spPr>
        <p:txBody>
          <a:bodyPr>
            <a:normAutofit fontScale="92500" lnSpcReduction="10000"/>
          </a:bodyPr>
          <a:lstStyle/>
          <a:p>
            <a:pPr marL="0" indent="0">
              <a:buNone/>
            </a:pPr>
            <a:r>
              <a:rPr lang="en-GB" dirty="0" smtClean="0"/>
              <a:t>“The </a:t>
            </a:r>
            <a:r>
              <a:rPr lang="en-GB" dirty="0"/>
              <a:t>limits of the zones can be defined by circles drawn on both sides of the equator and parallel to it, </a:t>
            </a:r>
            <a:r>
              <a:rPr lang="en-GB" b="1" dirty="0" smtClean="0"/>
              <a:t>namely</a:t>
            </a:r>
            <a:r>
              <a:rPr lang="en-GB" b="1" dirty="0"/>
              <a:t>, by two circles which enclose the torrid zone, and by two others, following upon these, which form the two temperate zones next to the torrid zone and the two frigid zones next to the temperate zones</a:t>
            </a:r>
            <a:r>
              <a:rPr lang="en-GB" dirty="0"/>
              <a:t>… Now they call </a:t>
            </a:r>
            <a:r>
              <a:rPr lang="en-GB" b="1" dirty="0"/>
              <a:t>"temperate" the zones that can be inhabited; the others they call </a:t>
            </a:r>
            <a:r>
              <a:rPr lang="en-GB" b="1" dirty="0" smtClean="0"/>
              <a:t>uninhabitable</a:t>
            </a:r>
            <a:r>
              <a:rPr lang="en-GB" dirty="0" smtClean="0"/>
              <a:t>…” – </a:t>
            </a:r>
            <a:r>
              <a:rPr lang="en-GB" b="1" dirty="0" smtClean="0"/>
              <a:t>Strabo </a:t>
            </a:r>
            <a:r>
              <a:rPr lang="en-GB" b="1" i="1" dirty="0" smtClean="0"/>
              <a:t>Geog. </a:t>
            </a:r>
            <a:r>
              <a:rPr lang="en-GB" b="1" dirty="0" smtClean="0"/>
              <a:t>2.5.3</a:t>
            </a:r>
            <a:r>
              <a:rPr lang="en-GB" dirty="0" smtClean="0"/>
              <a:t>. </a:t>
            </a:r>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790" y="3573016"/>
            <a:ext cx="2789540"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02686" y="6309320"/>
            <a:ext cx="2557748" cy="369332"/>
          </a:xfrm>
          <a:prstGeom prst="rect">
            <a:avLst/>
          </a:prstGeom>
        </p:spPr>
        <p:txBody>
          <a:bodyPr wrap="square">
            <a:spAutoFit/>
          </a:bodyPr>
          <a:lstStyle/>
          <a:p>
            <a:pPr algn="ctr"/>
            <a:r>
              <a:rPr lang="en-GB" b="1" dirty="0"/>
              <a:t>Crates of </a:t>
            </a:r>
            <a:r>
              <a:rPr lang="en-GB" b="1" dirty="0" err="1"/>
              <a:t>Mallos</a:t>
            </a:r>
            <a:endParaRPr lang="en-GB" b="1" dirty="0"/>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0434" y="3573016"/>
            <a:ext cx="4079456" cy="3059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stretch>
            <a:fillRect/>
          </a:stretch>
        </p:blipFill>
        <p:spPr>
          <a:xfrm>
            <a:off x="6156176" y="3573016"/>
            <a:ext cx="2877561" cy="3059591"/>
          </a:xfrm>
          <a:prstGeom prst="rect">
            <a:avLst/>
          </a:prstGeom>
        </p:spPr>
      </p:pic>
    </p:spTree>
    <p:extLst>
      <p:ext uri="{BB962C8B-B14F-4D97-AF65-F5344CB8AC3E}">
        <p14:creationId xmlns:p14="http://schemas.microsoft.com/office/powerpoint/2010/main" val="53554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Ethnography</a:t>
            </a:r>
            <a:endParaRPr lang="en-GB" b="1" dirty="0"/>
          </a:p>
        </p:txBody>
      </p:sp>
      <p:sp>
        <p:nvSpPr>
          <p:cNvPr id="3" name="Content Placeholder 2"/>
          <p:cNvSpPr>
            <a:spLocks noGrp="1"/>
          </p:cNvSpPr>
          <p:nvPr>
            <p:ph idx="1"/>
          </p:nvPr>
        </p:nvSpPr>
        <p:spPr>
          <a:xfrm>
            <a:off x="251520" y="1600200"/>
            <a:ext cx="8640960" cy="4925144"/>
          </a:xfrm>
        </p:spPr>
        <p:txBody>
          <a:bodyPr>
            <a:normAutofit lnSpcReduction="10000"/>
          </a:bodyPr>
          <a:lstStyle/>
          <a:p>
            <a:r>
              <a:rPr lang="en-GB" dirty="0" smtClean="0"/>
              <a:t>A key feature of Herodotus’ </a:t>
            </a:r>
            <a:r>
              <a:rPr lang="en-GB" i="1" dirty="0" smtClean="0"/>
              <a:t>Histories</a:t>
            </a:r>
            <a:r>
              <a:rPr lang="en-GB" dirty="0" smtClean="0"/>
              <a:t>. </a:t>
            </a:r>
          </a:p>
          <a:p>
            <a:pPr lvl="1"/>
            <a:r>
              <a:rPr lang="en-GB" dirty="0" smtClean="0"/>
              <a:t>“…so </a:t>
            </a:r>
            <a:r>
              <a:rPr lang="en-GB" dirty="0"/>
              <a:t>that things done by man not be forgotten in time, and that great and </a:t>
            </a:r>
            <a:r>
              <a:rPr lang="en-GB" dirty="0" smtClean="0"/>
              <a:t>marvellous </a:t>
            </a:r>
            <a:r>
              <a:rPr lang="en-GB" dirty="0"/>
              <a:t>deeds, some displayed by the Hellenes, some by the barbarians, not lose their </a:t>
            </a:r>
            <a:r>
              <a:rPr lang="en-GB" dirty="0" smtClean="0"/>
              <a:t>glory…” 1.1.</a:t>
            </a:r>
          </a:p>
          <a:p>
            <a:pPr lvl="1"/>
            <a:endParaRPr lang="en-GB" sz="1100" dirty="0"/>
          </a:p>
          <a:p>
            <a:r>
              <a:rPr lang="en-GB" dirty="0"/>
              <a:t>Polarity verses universality - cultural relativism. </a:t>
            </a:r>
          </a:p>
          <a:p>
            <a:endParaRPr lang="en-GB" sz="1100" dirty="0" smtClean="0"/>
          </a:p>
          <a:p>
            <a:r>
              <a:rPr lang="en-GB" dirty="0" smtClean="0"/>
              <a:t>Ethnographic </a:t>
            </a:r>
            <a:r>
              <a:rPr lang="en-GB" dirty="0"/>
              <a:t>“mirror” – a means of social </a:t>
            </a:r>
            <a:r>
              <a:rPr lang="en-GB" dirty="0" smtClean="0"/>
              <a:t>critique. </a:t>
            </a:r>
            <a:endParaRPr lang="en-GB" dirty="0"/>
          </a:p>
          <a:p>
            <a:endParaRPr lang="en-GB" sz="1100" dirty="0" smtClean="0"/>
          </a:p>
          <a:p>
            <a:r>
              <a:rPr lang="en-GB" dirty="0" smtClean="0"/>
              <a:t>Idealisation. </a:t>
            </a:r>
            <a:endParaRPr lang="en-GB" dirty="0"/>
          </a:p>
          <a:p>
            <a:endParaRPr lang="en-GB" dirty="0"/>
          </a:p>
        </p:txBody>
      </p:sp>
    </p:spTree>
    <p:extLst>
      <p:ext uri="{BB962C8B-B14F-4D97-AF65-F5344CB8AC3E}">
        <p14:creationId xmlns:p14="http://schemas.microsoft.com/office/powerpoint/2010/main" val="1376305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50"/>
            <a:ext cx="8229600" cy="1045286"/>
          </a:xfrm>
        </p:spPr>
        <p:txBody>
          <a:bodyPr>
            <a:normAutofit/>
          </a:bodyPr>
          <a:lstStyle/>
          <a:p>
            <a:r>
              <a:rPr lang="en-GB" b="1" dirty="0" smtClean="0"/>
              <a:t>The Centre and Periphery</a:t>
            </a:r>
            <a:endParaRPr lang="en-GB" b="1" dirty="0"/>
          </a:p>
        </p:txBody>
      </p:sp>
      <p:sp>
        <p:nvSpPr>
          <p:cNvPr id="3" name="Content Placeholder 2"/>
          <p:cNvSpPr>
            <a:spLocks noGrp="1"/>
          </p:cNvSpPr>
          <p:nvPr>
            <p:ph idx="1"/>
          </p:nvPr>
        </p:nvSpPr>
        <p:spPr>
          <a:xfrm>
            <a:off x="107504" y="1052736"/>
            <a:ext cx="8928992" cy="5174035"/>
          </a:xfrm>
        </p:spPr>
        <p:txBody>
          <a:bodyPr>
            <a:noAutofit/>
          </a:bodyPr>
          <a:lstStyle/>
          <a:p>
            <a:pPr marL="0" indent="0">
              <a:buNone/>
            </a:pPr>
            <a:r>
              <a:rPr lang="en-GB" sz="2600" dirty="0"/>
              <a:t>“The most outlying nations of the world have somehow drawn the finest things as their lot, exactly as Greece has drawn the possession of far the best seasons. As I have lately said, India lies at the world's most distant eastern limit; and in India all living creatures four-footed and flying are much bigger than those of other lands, except the horses</a:t>
            </a:r>
            <a:r>
              <a:rPr lang="en-GB" sz="2600" dirty="0" smtClean="0"/>
              <a:t>…” - </a:t>
            </a:r>
            <a:r>
              <a:rPr lang="en-GB" sz="2600" b="1" dirty="0" smtClean="0"/>
              <a:t>Herodotus </a:t>
            </a:r>
            <a:r>
              <a:rPr lang="en-GB" sz="2600" b="1" dirty="0"/>
              <a:t>3.106</a:t>
            </a:r>
            <a:r>
              <a:rPr lang="en-GB" sz="2600" dirty="0" smtClean="0"/>
              <a:t>.</a:t>
            </a:r>
          </a:p>
          <a:p>
            <a:pPr marL="0" indent="0">
              <a:buNone/>
            </a:pPr>
            <a:endParaRPr lang="en-GB" sz="1000" dirty="0" smtClean="0"/>
          </a:p>
          <a:p>
            <a:pPr marL="0" indent="0">
              <a:buNone/>
            </a:pPr>
            <a:r>
              <a:rPr lang="en-GB" sz="2600" dirty="0" smtClean="0"/>
              <a:t>“</a:t>
            </a:r>
            <a:r>
              <a:rPr lang="en-GB" sz="2600" dirty="0"/>
              <a:t>India and Africa are especially noted for wonders.” – </a:t>
            </a:r>
            <a:r>
              <a:rPr lang="en-GB" sz="2600" b="1" dirty="0"/>
              <a:t>Pliny </a:t>
            </a:r>
            <a:r>
              <a:rPr lang="en-GB" sz="2600" b="1" i="1" dirty="0"/>
              <a:t>NH </a:t>
            </a:r>
            <a:r>
              <a:rPr lang="en-GB" sz="2600" b="1" dirty="0"/>
              <a:t>7.2.32</a:t>
            </a:r>
            <a:r>
              <a:rPr lang="en-GB" sz="2600" dirty="0"/>
              <a:t>.</a:t>
            </a:r>
          </a:p>
          <a:p>
            <a:pPr marL="0" indent="0">
              <a:buNone/>
            </a:pPr>
            <a:endParaRPr lang="en-GB" sz="500" dirty="0"/>
          </a:p>
          <a:p>
            <a:pPr marL="0" indent="0">
              <a:buNone/>
            </a:pPr>
            <a:r>
              <a:rPr lang="en-GB" sz="2600" dirty="0"/>
              <a:t>Nature run’s riot at the end of the earth:</a:t>
            </a:r>
          </a:p>
          <a:p>
            <a:pPr marL="400050" lvl="1" indent="0">
              <a:buNone/>
            </a:pPr>
            <a:r>
              <a:rPr lang="en-GB" sz="2000" dirty="0"/>
              <a:t>“The proverbial expression about Libya, that “Libya always brings forth some new thing,” has been coined because of the tendency for even heterogonous creatures to interbreed there. On account of the paucity of water, different species encounter each other at the few places which posses springs, and there interbreed.” – </a:t>
            </a:r>
            <a:r>
              <a:rPr lang="en-GB" sz="2000" b="1" dirty="0"/>
              <a:t>Aristotle </a:t>
            </a:r>
            <a:r>
              <a:rPr lang="en-GB" sz="2000" b="1" i="1" dirty="0"/>
              <a:t>Gen. Animal. </a:t>
            </a:r>
            <a:r>
              <a:rPr lang="en-GB" sz="2000" b="1" dirty="0"/>
              <a:t>746b7-13 </a:t>
            </a:r>
            <a:r>
              <a:rPr lang="en-GB" sz="2000" dirty="0"/>
              <a:t>– (cf. </a:t>
            </a:r>
            <a:r>
              <a:rPr lang="en-GB" sz="2000" dirty="0" err="1"/>
              <a:t>Diodorus</a:t>
            </a:r>
            <a:r>
              <a:rPr lang="en-GB" sz="2000" dirty="0"/>
              <a:t> </a:t>
            </a:r>
            <a:r>
              <a:rPr lang="en-GB" sz="2000" dirty="0" err="1"/>
              <a:t>Siculus</a:t>
            </a:r>
            <a:r>
              <a:rPr lang="en-GB" sz="2000" dirty="0"/>
              <a:t> 2.51.2-4).  </a:t>
            </a:r>
          </a:p>
          <a:p>
            <a:pPr marL="0" indent="0">
              <a:buNone/>
            </a:pPr>
            <a:endParaRPr lang="en-GB" sz="3800" dirty="0"/>
          </a:p>
          <a:p>
            <a:pPr marL="0" indent="0">
              <a:buNone/>
            </a:pPr>
            <a:endParaRPr lang="en-GB" sz="3800" dirty="0"/>
          </a:p>
        </p:txBody>
      </p:sp>
    </p:spTree>
    <p:extLst>
      <p:ext uri="{BB962C8B-B14F-4D97-AF65-F5344CB8AC3E}">
        <p14:creationId xmlns:p14="http://schemas.microsoft.com/office/powerpoint/2010/main" val="3481484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4104456"/>
          </a:xfrm>
        </p:spPr>
        <p:txBody>
          <a:bodyPr/>
          <a:lstStyle/>
          <a:p>
            <a:pPr marL="0" indent="0">
              <a:buNone/>
            </a:pPr>
            <a:endParaRPr lang="en-GB" dirty="0" smtClean="0"/>
          </a:p>
          <a:p>
            <a:pPr marL="0" indent="0">
              <a:buNone/>
            </a:pPr>
            <a:endParaRPr lang="en-GB" dirty="0"/>
          </a:p>
          <a:p>
            <a:pPr marL="0" indent="0" algn="ctr">
              <a:buNone/>
            </a:pPr>
            <a:r>
              <a:rPr lang="en-GB" sz="6000" b="1" dirty="0" smtClean="0"/>
              <a:t>Key Locations </a:t>
            </a:r>
          </a:p>
          <a:p>
            <a:pPr marL="0" indent="0" algn="ctr">
              <a:buNone/>
            </a:pPr>
            <a:r>
              <a:rPr lang="en-GB" sz="6000" b="1" dirty="0" smtClean="0"/>
              <a:t>and Place Names </a:t>
            </a:r>
          </a:p>
        </p:txBody>
      </p:sp>
    </p:spTree>
    <p:extLst>
      <p:ext uri="{BB962C8B-B14F-4D97-AF65-F5344CB8AC3E}">
        <p14:creationId xmlns:p14="http://schemas.microsoft.com/office/powerpoint/2010/main" val="3484245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395536" y="6093296"/>
            <a:ext cx="4110608" cy="608931"/>
          </a:xfrm>
        </p:spPr>
        <p:txBody>
          <a:bodyPr/>
          <a:lstStyle/>
          <a:p>
            <a:pPr marL="0" indent="0" algn="ctr">
              <a:buNone/>
            </a:pPr>
            <a:r>
              <a:rPr lang="en-GB" b="1" dirty="0" smtClean="0"/>
              <a:t>Indian Subcontinent</a:t>
            </a:r>
            <a:endParaRPr lang="en-GB" b="1" dirty="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4100264" cy="5639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404664"/>
            <a:ext cx="4162095"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3"/>
          <p:cNvSpPr txBox="1">
            <a:spLocks/>
          </p:cNvSpPr>
          <p:nvPr/>
        </p:nvSpPr>
        <p:spPr>
          <a:xfrm>
            <a:off x="4644008" y="6093296"/>
            <a:ext cx="4110608" cy="7647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smtClean="0"/>
              <a:t>Central Asia</a:t>
            </a:r>
            <a:endParaRPr lang="en-GB" b="1" dirty="0"/>
          </a:p>
        </p:txBody>
      </p:sp>
    </p:spTree>
    <p:extLst>
      <p:ext uri="{BB962C8B-B14F-4D97-AF65-F5344CB8AC3E}">
        <p14:creationId xmlns:p14="http://schemas.microsoft.com/office/powerpoint/2010/main" val="4000613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4716016" y="6237312"/>
            <a:ext cx="4104456" cy="464915"/>
          </a:xfrm>
        </p:spPr>
        <p:txBody>
          <a:bodyPr>
            <a:normAutofit fontScale="92500" lnSpcReduction="10000"/>
          </a:bodyPr>
          <a:lstStyle/>
          <a:p>
            <a:pPr marL="0" indent="0" algn="ctr">
              <a:buNone/>
            </a:pPr>
            <a:r>
              <a:rPr lang="en-GB" b="1" dirty="0" smtClean="0"/>
              <a:t>Gandhara</a:t>
            </a:r>
            <a:endParaRPr lang="en-GB" b="1" dirty="0"/>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716016" y="3554835"/>
            <a:ext cx="4104456" cy="2653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554835"/>
            <a:ext cx="4320480" cy="2653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5"/>
          <p:cNvSpPr txBox="1">
            <a:spLocks/>
          </p:cNvSpPr>
          <p:nvPr/>
        </p:nvSpPr>
        <p:spPr>
          <a:xfrm>
            <a:off x="263285" y="6219680"/>
            <a:ext cx="4280818" cy="4649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smtClean="0"/>
              <a:t>Hindu Kush / </a:t>
            </a:r>
            <a:r>
              <a:rPr lang="en-GB" b="1" dirty="0" err="1"/>
              <a:t>Paropamisadae</a:t>
            </a:r>
            <a:endParaRPr lang="en-GB" b="1" dirty="0"/>
          </a:p>
        </p:txBody>
      </p:sp>
      <p:pic>
        <p:nvPicPr>
          <p:cNvPr id="205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50000" t="4948" b="4946"/>
          <a:stretch/>
        </p:blipFill>
        <p:spPr bwMode="auto">
          <a:xfrm>
            <a:off x="251520" y="332656"/>
            <a:ext cx="4320480"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Content Placeholder 5"/>
          <p:cNvSpPr txBox="1">
            <a:spLocks/>
          </p:cNvSpPr>
          <p:nvPr/>
        </p:nvSpPr>
        <p:spPr>
          <a:xfrm>
            <a:off x="263285" y="3068960"/>
            <a:ext cx="4280818" cy="4649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smtClean="0"/>
              <a:t>Bactria and Sogdiana</a:t>
            </a:r>
            <a:endParaRPr lang="en-GB" b="1" dirty="0"/>
          </a:p>
        </p:txBody>
      </p:sp>
      <p:pic>
        <p:nvPicPr>
          <p:cNvPr id="205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48364" t="34634" r="8035"/>
          <a:stretch/>
        </p:blipFill>
        <p:spPr bwMode="auto">
          <a:xfrm>
            <a:off x="4716016" y="337781"/>
            <a:ext cx="4104456" cy="2731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Content Placeholder 5"/>
          <p:cNvSpPr txBox="1">
            <a:spLocks/>
          </p:cNvSpPr>
          <p:nvPr/>
        </p:nvSpPr>
        <p:spPr>
          <a:xfrm>
            <a:off x="4693190" y="3068960"/>
            <a:ext cx="4127282" cy="48587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dirty="0" err="1" smtClean="0"/>
              <a:t>Arachosia</a:t>
            </a:r>
            <a:endParaRPr lang="en-GB" b="1" dirty="0"/>
          </a:p>
        </p:txBody>
      </p:sp>
      <p:sp>
        <p:nvSpPr>
          <p:cNvPr id="2" name="Donut 1"/>
          <p:cNvSpPr/>
          <p:nvPr/>
        </p:nvSpPr>
        <p:spPr>
          <a:xfrm>
            <a:off x="899592" y="4077072"/>
            <a:ext cx="1080120" cy="1008112"/>
          </a:xfrm>
          <a:prstGeom prst="donut">
            <a:avLst>
              <a:gd name="adj" fmla="val 260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942606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Structure and Assessments </a:t>
            </a:r>
          </a:p>
        </p:txBody>
      </p:sp>
    </p:spTree>
    <p:extLst>
      <p:ext uri="{BB962C8B-B14F-4D97-AF65-F5344CB8AC3E}">
        <p14:creationId xmlns:p14="http://schemas.microsoft.com/office/powerpoint/2010/main" val="574097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normAutofit/>
          </a:bodyPr>
          <a:lstStyle/>
          <a:p>
            <a:r>
              <a:rPr lang="en-GB" b="1" dirty="0" smtClean="0"/>
              <a:t>Level 5</a:t>
            </a:r>
            <a:endParaRPr lang="en-GB" b="1" dirty="0"/>
          </a:p>
        </p:txBody>
      </p:sp>
      <p:sp>
        <p:nvSpPr>
          <p:cNvPr id="3" name="Content Placeholder 2"/>
          <p:cNvSpPr>
            <a:spLocks noGrp="1"/>
          </p:cNvSpPr>
          <p:nvPr>
            <p:ph idx="1"/>
          </p:nvPr>
        </p:nvSpPr>
        <p:spPr>
          <a:xfrm>
            <a:off x="107504" y="980728"/>
            <a:ext cx="8928992" cy="5877272"/>
          </a:xfrm>
        </p:spPr>
        <p:txBody>
          <a:bodyPr>
            <a:normAutofit fontScale="77500" lnSpcReduction="20000"/>
          </a:bodyPr>
          <a:lstStyle/>
          <a:p>
            <a:r>
              <a:rPr lang="en-GB" dirty="0" smtClean="0"/>
              <a:t>Assessment 1: </a:t>
            </a:r>
            <a:r>
              <a:rPr lang="en-GB" dirty="0"/>
              <a:t>Oral exam (5 mins) – 15%</a:t>
            </a:r>
          </a:p>
          <a:p>
            <a:pPr lvl="1"/>
            <a:r>
              <a:rPr lang="en-GB" dirty="0" smtClean="0"/>
              <a:t>Should be </a:t>
            </a:r>
            <a:r>
              <a:rPr lang="en-GB" dirty="0"/>
              <a:t>relatively easy to pass if you have read the article carefully and taken on board the main points. The competency with which you answer the questions will be assessed below:</a:t>
            </a:r>
          </a:p>
          <a:p>
            <a:endParaRPr lang="en-GB" sz="700" dirty="0"/>
          </a:p>
          <a:p>
            <a:r>
              <a:rPr lang="en-GB" dirty="0" smtClean="0"/>
              <a:t>Assessment 2: </a:t>
            </a:r>
            <a:r>
              <a:rPr lang="en-GB" dirty="0"/>
              <a:t>In class test (45 minutes) – 25%</a:t>
            </a:r>
          </a:p>
          <a:p>
            <a:pPr lvl="1"/>
            <a:r>
              <a:rPr lang="en-GB" dirty="0"/>
              <a:t>A series of short multiple choice questions and a short </a:t>
            </a:r>
            <a:r>
              <a:rPr lang="en-GB" dirty="0" err="1"/>
              <a:t>gobbit</a:t>
            </a:r>
            <a:r>
              <a:rPr lang="en-GB" dirty="0"/>
              <a:t>, based on material already covered in the module, will be set. </a:t>
            </a:r>
          </a:p>
          <a:p>
            <a:pPr marL="0" indent="0">
              <a:buNone/>
            </a:pPr>
            <a:endParaRPr lang="en-GB" sz="700" dirty="0"/>
          </a:p>
          <a:p>
            <a:r>
              <a:rPr lang="en-GB" dirty="0" smtClean="0"/>
              <a:t>Assessment 3: </a:t>
            </a:r>
            <a:r>
              <a:rPr lang="en-GB" dirty="0"/>
              <a:t>Group presentation (20 minutes) – 30%</a:t>
            </a:r>
          </a:p>
          <a:p>
            <a:pPr lvl="1"/>
            <a:r>
              <a:rPr lang="en-GB" dirty="0"/>
              <a:t>In a group of two or three, students will be required to present on a topic (the choice will be arranged in consultation with the lecturer). How the students divide up the relevant sections of the presentation is down to their discretion. </a:t>
            </a:r>
          </a:p>
          <a:p>
            <a:pPr marL="0" indent="0">
              <a:buNone/>
            </a:pPr>
            <a:endParaRPr lang="en-GB" sz="600" dirty="0"/>
          </a:p>
          <a:p>
            <a:r>
              <a:rPr lang="en-GB" dirty="0" smtClean="0"/>
              <a:t>Assessment 4: </a:t>
            </a:r>
            <a:r>
              <a:rPr lang="en-GB" dirty="0"/>
              <a:t>Take home exam (2,000 words) – 30%</a:t>
            </a:r>
          </a:p>
          <a:p>
            <a:pPr lvl="1"/>
            <a:r>
              <a:rPr lang="en-GB" dirty="0"/>
              <a:t>Students will pick up the exam in the morning (10am) and be required to submit the piece on </a:t>
            </a:r>
            <a:r>
              <a:rPr lang="en-GB" dirty="0" err="1"/>
              <a:t>Panopto</a:t>
            </a:r>
            <a:r>
              <a:rPr lang="en-GB" dirty="0"/>
              <a:t> by 4pm that afternoon. A choice of six essay question will be provided, the students will be required to select one. The essay questions will be related to content covered in the module. </a:t>
            </a:r>
          </a:p>
          <a:p>
            <a:endParaRPr lang="en-GB" dirty="0"/>
          </a:p>
        </p:txBody>
      </p:sp>
    </p:spTree>
    <p:extLst>
      <p:ext uri="{BB962C8B-B14F-4D97-AF65-F5344CB8AC3E}">
        <p14:creationId xmlns:p14="http://schemas.microsoft.com/office/powerpoint/2010/main" val="734253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normAutofit/>
          </a:bodyPr>
          <a:lstStyle/>
          <a:p>
            <a:r>
              <a:rPr lang="en-GB" b="1" dirty="0" smtClean="0"/>
              <a:t>Level 6</a:t>
            </a:r>
            <a:endParaRPr lang="en-GB" b="1" dirty="0"/>
          </a:p>
        </p:txBody>
      </p:sp>
      <p:sp>
        <p:nvSpPr>
          <p:cNvPr id="3" name="Content Placeholder 2"/>
          <p:cNvSpPr>
            <a:spLocks noGrp="1"/>
          </p:cNvSpPr>
          <p:nvPr>
            <p:ph idx="1"/>
          </p:nvPr>
        </p:nvSpPr>
        <p:spPr>
          <a:xfrm>
            <a:off x="107504" y="980728"/>
            <a:ext cx="8928992" cy="5877272"/>
          </a:xfrm>
        </p:spPr>
        <p:txBody>
          <a:bodyPr>
            <a:normAutofit fontScale="77500" lnSpcReduction="20000"/>
          </a:bodyPr>
          <a:lstStyle/>
          <a:p>
            <a:r>
              <a:rPr lang="en-GB" dirty="0" smtClean="0"/>
              <a:t>Assessment 1: </a:t>
            </a:r>
            <a:r>
              <a:rPr lang="en-GB" dirty="0"/>
              <a:t>Oral exam (5 mins) – </a:t>
            </a:r>
            <a:r>
              <a:rPr lang="en-GB" dirty="0" smtClean="0"/>
              <a:t>10%</a:t>
            </a:r>
            <a:endParaRPr lang="en-GB" dirty="0"/>
          </a:p>
          <a:p>
            <a:pPr lvl="1"/>
            <a:r>
              <a:rPr lang="en-GB" dirty="0" smtClean="0"/>
              <a:t>Should be </a:t>
            </a:r>
            <a:r>
              <a:rPr lang="en-GB" dirty="0"/>
              <a:t>relatively easy to pass if you have read the article carefully and taken on board the main points. The competency with which you answer the questions will be assessed below:</a:t>
            </a:r>
          </a:p>
          <a:p>
            <a:endParaRPr lang="en-GB" sz="700" dirty="0"/>
          </a:p>
          <a:p>
            <a:r>
              <a:rPr lang="en-GB" dirty="0" smtClean="0"/>
              <a:t>Assessment 2: </a:t>
            </a:r>
            <a:r>
              <a:rPr lang="en-GB" dirty="0"/>
              <a:t>In class test </a:t>
            </a:r>
            <a:r>
              <a:rPr lang="en-GB" dirty="0" smtClean="0"/>
              <a:t>(1 hour) </a:t>
            </a:r>
            <a:r>
              <a:rPr lang="en-GB" dirty="0"/>
              <a:t>– </a:t>
            </a:r>
            <a:r>
              <a:rPr lang="en-GB" dirty="0" smtClean="0"/>
              <a:t>35</a:t>
            </a:r>
            <a:r>
              <a:rPr lang="en-GB" dirty="0"/>
              <a:t>%</a:t>
            </a:r>
          </a:p>
          <a:p>
            <a:pPr lvl="1"/>
            <a:r>
              <a:rPr lang="en-GB" dirty="0"/>
              <a:t>A series of short multiple choice questions and a short </a:t>
            </a:r>
            <a:r>
              <a:rPr lang="en-GB" dirty="0" err="1"/>
              <a:t>gobbit</a:t>
            </a:r>
            <a:r>
              <a:rPr lang="en-GB" dirty="0"/>
              <a:t>, based on material already covered in the module, will be set. </a:t>
            </a:r>
          </a:p>
          <a:p>
            <a:pPr marL="0" indent="0">
              <a:buNone/>
            </a:pPr>
            <a:endParaRPr lang="en-GB" sz="700" dirty="0"/>
          </a:p>
          <a:p>
            <a:r>
              <a:rPr lang="en-GB" dirty="0" smtClean="0"/>
              <a:t>Assessment 3: </a:t>
            </a:r>
            <a:r>
              <a:rPr lang="en-GB" dirty="0"/>
              <a:t>Group presentation (20 minutes) – </a:t>
            </a:r>
            <a:r>
              <a:rPr lang="en-GB" dirty="0" smtClean="0"/>
              <a:t>25%</a:t>
            </a:r>
            <a:endParaRPr lang="en-GB" dirty="0"/>
          </a:p>
          <a:p>
            <a:pPr lvl="1"/>
            <a:r>
              <a:rPr lang="en-GB" dirty="0"/>
              <a:t>In a group of two or three, students will be required to present on a topic (the choice will be arranged in consultation with the lecturer). How the students divide up the relevant sections of the presentation is down to their discretion. </a:t>
            </a:r>
          </a:p>
          <a:p>
            <a:pPr marL="0" indent="0">
              <a:buNone/>
            </a:pPr>
            <a:endParaRPr lang="en-GB" sz="600" dirty="0"/>
          </a:p>
          <a:p>
            <a:r>
              <a:rPr lang="en-GB" dirty="0" smtClean="0"/>
              <a:t>Assessment 4: </a:t>
            </a:r>
            <a:r>
              <a:rPr lang="en-GB" dirty="0"/>
              <a:t>Take home exam (2,000 words) – 30%</a:t>
            </a:r>
          </a:p>
          <a:p>
            <a:pPr lvl="1"/>
            <a:r>
              <a:rPr lang="en-GB" dirty="0"/>
              <a:t>Students will pick up the exam in the morning (10am) and be required to submit the piece on </a:t>
            </a:r>
            <a:r>
              <a:rPr lang="en-GB" dirty="0" err="1"/>
              <a:t>Panopto</a:t>
            </a:r>
            <a:r>
              <a:rPr lang="en-GB" dirty="0"/>
              <a:t> by 4pm that afternoon. A choice of six essay question will be provided, the students will be required to select one. The essay questions will be related to content covered in the module. </a:t>
            </a:r>
          </a:p>
          <a:p>
            <a:endParaRPr lang="en-GB" dirty="0"/>
          </a:p>
        </p:txBody>
      </p:sp>
    </p:spTree>
    <p:extLst>
      <p:ext uri="{BB962C8B-B14F-4D97-AF65-F5344CB8AC3E}">
        <p14:creationId xmlns:p14="http://schemas.microsoft.com/office/powerpoint/2010/main" val="2988848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Bibliography</a:t>
            </a:r>
            <a:endParaRPr lang="en-GB" b="1" dirty="0"/>
          </a:p>
        </p:txBody>
      </p:sp>
      <p:sp>
        <p:nvSpPr>
          <p:cNvPr id="3" name="Content Placeholder 2"/>
          <p:cNvSpPr>
            <a:spLocks noGrp="1"/>
          </p:cNvSpPr>
          <p:nvPr>
            <p:ph idx="1"/>
          </p:nvPr>
        </p:nvSpPr>
        <p:spPr>
          <a:xfrm>
            <a:off x="107504" y="980728"/>
            <a:ext cx="8928992" cy="5877272"/>
          </a:xfrm>
        </p:spPr>
        <p:txBody>
          <a:bodyPr>
            <a:normAutofit fontScale="92500" lnSpcReduction="20000"/>
          </a:bodyPr>
          <a:lstStyle/>
          <a:p>
            <a:r>
              <a:rPr lang="en-GB" b="1" dirty="0" smtClean="0"/>
              <a:t>Essential:</a:t>
            </a:r>
          </a:p>
          <a:p>
            <a:pPr lvl="1"/>
            <a:r>
              <a:rPr lang="en-GB" dirty="0"/>
              <a:t>Boardman, J. 2015. The Greeks in Asia. London: Thames &amp; Hudson. </a:t>
            </a:r>
          </a:p>
          <a:p>
            <a:pPr lvl="1"/>
            <a:r>
              <a:rPr lang="en-GB" dirty="0" smtClean="0"/>
              <a:t>Parker</a:t>
            </a:r>
            <a:r>
              <a:rPr lang="en-GB" dirty="0"/>
              <a:t>, G. 2008. </a:t>
            </a:r>
            <a:r>
              <a:rPr lang="en-GB" i="1" dirty="0"/>
              <a:t>The Making of Roman India</a:t>
            </a:r>
            <a:r>
              <a:rPr lang="en-GB" dirty="0"/>
              <a:t>. Cambridge: Cambridge University </a:t>
            </a:r>
            <a:r>
              <a:rPr lang="en-GB" dirty="0" smtClean="0"/>
              <a:t>Press.</a:t>
            </a:r>
          </a:p>
          <a:p>
            <a:pPr marL="400050" lvl="1" indent="0">
              <a:buNone/>
            </a:pPr>
            <a:endParaRPr lang="en-GB" sz="900" dirty="0"/>
          </a:p>
          <a:p>
            <a:r>
              <a:rPr lang="en-GB" b="1" dirty="0" smtClean="0"/>
              <a:t>Useful:</a:t>
            </a:r>
            <a:endParaRPr lang="en-GB" dirty="0" smtClean="0"/>
          </a:p>
          <a:p>
            <a:pPr lvl="1"/>
            <a:r>
              <a:rPr lang="en-GB" dirty="0" err="1" smtClean="0"/>
              <a:t>Romm</a:t>
            </a:r>
            <a:r>
              <a:rPr lang="en-GB" dirty="0" smtClean="0"/>
              <a:t>, J. S. 1992. </a:t>
            </a:r>
            <a:r>
              <a:rPr lang="en-GB" i="1" dirty="0" smtClean="0"/>
              <a:t>The Edges of the Earth in Ancient Thought. </a:t>
            </a:r>
            <a:r>
              <a:rPr lang="en-GB" dirty="0" smtClean="0"/>
              <a:t>Princeton: Princeton University Press.</a:t>
            </a:r>
          </a:p>
          <a:p>
            <a:pPr lvl="1"/>
            <a:r>
              <a:rPr lang="en-GB" dirty="0" err="1" smtClean="0"/>
              <a:t>Tola</a:t>
            </a:r>
            <a:r>
              <a:rPr lang="en-GB" dirty="0"/>
              <a:t>, F. and </a:t>
            </a:r>
            <a:r>
              <a:rPr lang="en-GB" dirty="0" err="1"/>
              <a:t>Dragonetti</a:t>
            </a:r>
            <a:r>
              <a:rPr lang="en-GB" dirty="0"/>
              <a:t>, C. 1986. “Indian and Greece Before Alexander”, </a:t>
            </a:r>
            <a:r>
              <a:rPr lang="en-GB" i="1" dirty="0"/>
              <a:t>Annals of the </a:t>
            </a:r>
            <a:r>
              <a:rPr lang="en-GB" i="1" dirty="0" err="1"/>
              <a:t>Bhandarkar</a:t>
            </a:r>
            <a:r>
              <a:rPr lang="en-GB" i="1" dirty="0"/>
              <a:t> Oriental Research Institute</a:t>
            </a:r>
            <a:r>
              <a:rPr lang="en-GB" dirty="0"/>
              <a:t> 67.1: 159-194</a:t>
            </a:r>
          </a:p>
          <a:p>
            <a:pPr lvl="1"/>
            <a:r>
              <a:rPr lang="en-GB" dirty="0" err="1" smtClean="0"/>
              <a:t>Stoneman</a:t>
            </a:r>
            <a:r>
              <a:rPr lang="en-GB" dirty="0" smtClean="0"/>
              <a:t>, R. 1997. </a:t>
            </a:r>
            <a:r>
              <a:rPr lang="en-GB" i="1" dirty="0" smtClean="0"/>
              <a:t>Alexander the Great</a:t>
            </a:r>
            <a:r>
              <a:rPr lang="en-GB" dirty="0" smtClean="0"/>
              <a:t>. London: Routledge. – chapter 7.  </a:t>
            </a:r>
          </a:p>
          <a:p>
            <a:pPr lvl="1"/>
            <a:r>
              <a:rPr lang="en-GB" dirty="0"/>
              <a:t>Bowie, E. L. and </a:t>
            </a:r>
            <a:r>
              <a:rPr lang="en-GB" dirty="0" err="1"/>
              <a:t>Elsner</a:t>
            </a:r>
            <a:r>
              <a:rPr lang="en-GB" dirty="0"/>
              <a:t>, J. (</a:t>
            </a:r>
            <a:r>
              <a:rPr lang="en-GB" dirty="0" err="1"/>
              <a:t>edd</a:t>
            </a:r>
            <a:r>
              <a:rPr lang="en-GB" dirty="0"/>
              <a:t>.), 2009. </a:t>
            </a:r>
            <a:r>
              <a:rPr lang="en-GB" dirty="0" err="1"/>
              <a:t>Philostratus</a:t>
            </a:r>
            <a:r>
              <a:rPr lang="en-GB" dirty="0"/>
              <a:t>. Cambridge: Cambridge University Press.</a:t>
            </a:r>
          </a:p>
          <a:p>
            <a:pPr lvl="1"/>
            <a:endParaRPr lang="en-GB" dirty="0"/>
          </a:p>
          <a:p>
            <a:pPr marL="400050" lvl="1" indent="0">
              <a:buNone/>
            </a:pPr>
            <a:endParaRPr lang="en-GB" dirty="0" smtClean="0"/>
          </a:p>
          <a:p>
            <a:endParaRPr lang="en-GB" dirty="0"/>
          </a:p>
        </p:txBody>
      </p:sp>
    </p:spTree>
    <p:extLst>
      <p:ext uri="{BB962C8B-B14F-4D97-AF65-F5344CB8AC3E}">
        <p14:creationId xmlns:p14="http://schemas.microsoft.com/office/powerpoint/2010/main" val="1703200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a:bodyPr>
          <a:lstStyle/>
          <a:p>
            <a:pPr lvl="1"/>
            <a:r>
              <a:rPr lang="en-GB" dirty="0" smtClean="0"/>
              <a:t>Stoneman</a:t>
            </a:r>
            <a:r>
              <a:rPr lang="en-GB" dirty="0"/>
              <a:t>, R. 1995. ‘The Brahmans in the Alexander Historians and the Alexander Romance’, </a:t>
            </a:r>
            <a:r>
              <a:rPr lang="en-GB" i="1" dirty="0"/>
              <a:t>JHS</a:t>
            </a:r>
            <a:r>
              <a:rPr lang="en-GB" dirty="0"/>
              <a:t> 115: </a:t>
            </a:r>
            <a:r>
              <a:rPr lang="en-GB" dirty="0" smtClean="0"/>
              <a:t>99-114.</a:t>
            </a:r>
          </a:p>
          <a:p>
            <a:pPr lvl="1"/>
            <a:r>
              <a:rPr lang="en-GB" dirty="0" err="1"/>
              <a:t>Kosmin</a:t>
            </a:r>
            <a:r>
              <a:rPr lang="en-GB" dirty="0"/>
              <a:t>, P. J. 2014. </a:t>
            </a:r>
            <a:r>
              <a:rPr lang="en-GB" i="1" dirty="0"/>
              <a:t>The Land of the Elephant Kings: Space, Territory, and Ideology in the Seleucid Empire</a:t>
            </a:r>
            <a:r>
              <a:rPr lang="en-GB" dirty="0"/>
              <a:t>. Harvard University </a:t>
            </a:r>
            <a:r>
              <a:rPr lang="en-GB" dirty="0" smtClean="0"/>
              <a:t>Press.</a:t>
            </a:r>
          </a:p>
          <a:p>
            <a:pPr lvl="1"/>
            <a:r>
              <a:rPr lang="en-GB" dirty="0" err="1"/>
              <a:t>Thapar</a:t>
            </a:r>
            <a:r>
              <a:rPr lang="en-GB" dirty="0"/>
              <a:t>, R. 2012. </a:t>
            </a:r>
            <a:r>
              <a:rPr lang="en-GB" i="1" dirty="0"/>
              <a:t>Asoka and the Decline of the </a:t>
            </a:r>
            <a:r>
              <a:rPr lang="en-GB" i="1" dirty="0" err="1"/>
              <a:t>Mauryas</a:t>
            </a:r>
            <a:r>
              <a:rPr lang="en-GB" dirty="0"/>
              <a:t>: Third Edition. OUP </a:t>
            </a:r>
            <a:r>
              <a:rPr lang="en-GB" dirty="0" smtClean="0"/>
              <a:t>India. </a:t>
            </a:r>
          </a:p>
          <a:p>
            <a:pPr lvl="1"/>
            <a:r>
              <a:rPr lang="en-GB" dirty="0"/>
              <a:t>Bernard, P. 2011. ‘The Greek Colony at </a:t>
            </a:r>
            <a:r>
              <a:rPr lang="en-GB" dirty="0" err="1"/>
              <a:t>Aï</a:t>
            </a:r>
            <a:r>
              <a:rPr lang="en-GB" dirty="0"/>
              <a:t> </a:t>
            </a:r>
            <a:r>
              <a:rPr lang="en-GB" dirty="0" err="1"/>
              <a:t>Khanum</a:t>
            </a:r>
            <a:r>
              <a:rPr lang="en-GB" dirty="0"/>
              <a:t> and Hellenism in Central Asia’, in </a:t>
            </a:r>
            <a:r>
              <a:rPr lang="en-GB" i="1" dirty="0"/>
              <a:t>Afghanistan: Crossroads of the Ancient World</a:t>
            </a:r>
            <a:r>
              <a:rPr lang="en-GB" dirty="0"/>
              <a:t>, </a:t>
            </a:r>
            <a:r>
              <a:rPr lang="en-GB" dirty="0" err="1"/>
              <a:t>Hiebert</a:t>
            </a:r>
            <a:r>
              <a:rPr lang="en-GB" dirty="0"/>
              <a:t>, F. and </a:t>
            </a:r>
            <a:r>
              <a:rPr lang="en-GB" dirty="0" err="1"/>
              <a:t>Cambon</a:t>
            </a:r>
            <a:r>
              <a:rPr lang="en-GB" dirty="0"/>
              <a:t>, P. (eds.), The British Museum Press: </a:t>
            </a:r>
            <a:r>
              <a:rPr lang="en-GB" dirty="0" smtClean="0"/>
              <a:t>80-129.</a:t>
            </a:r>
          </a:p>
          <a:p>
            <a:pPr lvl="1"/>
            <a:r>
              <a:rPr lang="en-GB" dirty="0" err="1"/>
              <a:t>Narain</a:t>
            </a:r>
            <a:r>
              <a:rPr lang="en-GB" dirty="0"/>
              <a:t>, A. K. 1957. The Indo-Greeks. Oxford University Press. </a:t>
            </a:r>
            <a:endParaRPr lang="en-GB" dirty="0" smtClean="0"/>
          </a:p>
          <a:p>
            <a:pPr lvl="1"/>
            <a:r>
              <a:rPr lang="en-GB" dirty="0" err="1"/>
              <a:t>Errington</a:t>
            </a:r>
            <a:r>
              <a:rPr lang="en-GB" dirty="0"/>
              <a:t>, E. and </a:t>
            </a:r>
            <a:r>
              <a:rPr lang="en-GB" dirty="0" err="1"/>
              <a:t>Cribb</a:t>
            </a:r>
            <a:r>
              <a:rPr lang="en-GB" dirty="0"/>
              <a:t>, J. with </a:t>
            </a:r>
            <a:r>
              <a:rPr lang="en-GB" dirty="0" err="1"/>
              <a:t>Claringbull</a:t>
            </a:r>
            <a:r>
              <a:rPr lang="en-GB" dirty="0"/>
              <a:t>, M. 1992 (</a:t>
            </a:r>
            <a:r>
              <a:rPr lang="en-GB" dirty="0" err="1"/>
              <a:t>eds</a:t>
            </a:r>
            <a:r>
              <a:rPr lang="en-GB" dirty="0"/>
              <a:t>,). </a:t>
            </a:r>
            <a:r>
              <a:rPr lang="en-GB" i="1" dirty="0"/>
              <a:t>The Crossroads of Asia: Transformation in image and symbol in the Art of Ancient Afghanistan and Pakistan</a:t>
            </a:r>
            <a:r>
              <a:rPr lang="en-GB" dirty="0"/>
              <a:t>. Cambridge: The Ancient India and Iran </a:t>
            </a:r>
            <a:r>
              <a:rPr lang="en-GB" dirty="0" smtClean="0"/>
              <a:t>Trust.</a:t>
            </a:r>
          </a:p>
          <a:p>
            <a:pPr lvl="1"/>
            <a:endParaRPr lang="en-GB" dirty="0"/>
          </a:p>
          <a:p>
            <a:pPr lvl="1"/>
            <a:endParaRPr lang="en-GB" dirty="0"/>
          </a:p>
        </p:txBody>
      </p:sp>
    </p:spTree>
    <p:extLst>
      <p:ext uri="{BB962C8B-B14F-4D97-AF65-F5344CB8AC3E}">
        <p14:creationId xmlns:p14="http://schemas.microsoft.com/office/powerpoint/2010/main" val="205813807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1343</TotalTime>
  <Words>1379</Words>
  <Application>Microsoft Office PowerPoint</Application>
  <PresentationFormat>On-screen Show (4:3)</PresentationFormat>
  <Paragraphs>120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Times New Roman</vt:lpstr>
      <vt:lpstr>1_Office Theme</vt:lpstr>
      <vt:lpstr>West meets East: Graeco-Roman Interaction with India   Introduction </vt:lpstr>
      <vt:lpstr>Purpose of the Module</vt:lpstr>
      <vt:lpstr>The Greeks go to India </vt:lpstr>
      <vt:lpstr>Reality and Fantasy blurred</vt:lpstr>
      <vt:lpstr>PowerPoint Presentation</vt:lpstr>
      <vt:lpstr>Ancient “Geography”</vt:lpstr>
      <vt:lpstr>The Oikoumenē </vt:lpstr>
      <vt:lpstr>PowerPoint Presentation</vt:lpstr>
      <vt:lpstr>Ethnography</vt:lpstr>
      <vt:lpstr>The Centre and Periphery</vt:lpstr>
      <vt:lpstr>PowerPoint Presentation</vt:lpstr>
      <vt:lpstr>PowerPoint Presentation</vt:lpstr>
      <vt:lpstr>PowerPoint Presentation</vt:lpstr>
      <vt:lpstr>PowerPoint Presentation</vt:lpstr>
      <vt:lpstr>Level 5</vt:lpstr>
      <vt:lpstr>Level 6</vt:lpstr>
      <vt:lpstr>Bibliography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1 - Introduction </dc:title>
  <dc:creator>Matt</dc:creator>
  <cp:lastModifiedBy>Matthew Cobb</cp:lastModifiedBy>
  <cp:revision>254</cp:revision>
  <dcterms:created xsi:type="dcterms:W3CDTF">2014-09-28T09:48:53Z</dcterms:created>
  <dcterms:modified xsi:type="dcterms:W3CDTF">2018-11-16T13:44:33Z</dcterms:modified>
</cp:coreProperties>
</file>