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3" r:id="rId3"/>
    <p:sldId id="257" r:id="rId4"/>
    <p:sldId id="258" r:id="rId5"/>
    <p:sldId id="259" r:id="rId6"/>
    <p:sldId id="260" r:id="rId7"/>
    <p:sldId id="261" r:id="rId8"/>
    <p:sldId id="262"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C8900B-4850-4E9D-9482-CD79ED1DB180}" type="datetimeFigureOut">
              <a:rPr lang="en-GB" smtClean="0"/>
              <a:t>23/02/2016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33BD73-87ED-49A9-B2AD-510AC6DE90B7}" type="slidenum">
              <a:rPr lang="en-GB" smtClean="0"/>
              <a:t>‹#›</a:t>
            </a:fld>
            <a:endParaRPr lang="en-GB"/>
          </a:p>
        </p:txBody>
      </p:sp>
    </p:spTree>
    <p:extLst>
      <p:ext uri="{BB962C8B-B14F-4D97-AF65-F5344CB8AC3E}">
        <p14:creationId xmlns:p14="http://schemas.microsoft.com/office/powerpoint/2010/main" val="388542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F33BD73-87ED-49A9-B2AD-510AC6DE90B7}" type="slidenum">
              <a:rPr lang="en-GB" smtClean="0"/>
              <a:t>1</a:t>
            </a:fld>
            <a:endParaRPr lang="en-GB"/>
          </a:p>
        </p:txBody>
      </p:sp>
    </p:spTree>
    <p:extLst>
      <p:ext uri="{BB962C8B-B14F-4D97-AF65-F5344CB8AC3E}">
        <p14:creationId xmlns:p14="http://schemas.microsoft.com/office/powerpoint/2010/main" val="3978449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F33BD73-87ED-49A9-B2AD-510AC6DE90B7}" type="slidenum">
              <a:rPr lang="en-GB" smtClean="0"/>
              <a:t>2</a:t>
            </a:fld>
            <a:endParaRPr lang="en-GB"/>
          </a:p>
        </p:txBody>
      </p:sp>
    </p:spTree>
    <p:extLst>
      <p:ext uri="{BB962C8B-B14F-4D97-AF65-F5344CB8AC3E}">
        <p14:creationId xmlns:p14="http://schemas.microsoft.com/office/powerpoint/2010/main" val="244300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6849B59-79E9-4E91-A164-9DCE49D2F6D5}" type="slidenum">
              <a:rPr lang="en-GB" smtClean="0"/>
              <a:pPr/>
              <a:t>3</a:t>
            </a:fld>
            <a:endParaRPr lang="en-GB"/>
          </a:p>
        </p:txBody>
      </p:sp>
    </p:spTree>
    <p:extLst>
      <p:ext uri="{BB962C8B-B14F-4D97-AF65-F5344CB8AC3E}">
        <p14:creationId xmlns:p14="http://schemas.microsoft.com/office/powerpoint/2010/main" val="655360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6849B59-79E9-4E91-A164-9DCE49D2F6D5}" type="slidenum">
              <a:rPr lang="en-GB" smtClean="0"/>
              <a:pPr/>
              <a:t>4</a:t>
            </a:fld>
            <a:endParaRPr lang="en-GB"/>
          </a:p>
        </p:txBody>
      </p:sp>
    </p:spTree>
    <p:extLst>
      <p:ext uri="{BB962C8B-B14F-4D97-AF65-F5344CB8AC3E}">
        <p14:creationId xmlns:p14="http://schemas.microsoft.com/office/powerpoint/2010/main" val="2682035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6849B59-79E9-4E91-A164-9DCE49D2F6D5}" type="slidenum">
              <a:rPr lang="en-GB" smtClean="0"/>
              <a:pPr/>
              <a:t>5</a:t>
            </a:fld>
            <a:endParaRPr lang="en-GB"/>
          </a:p>
        </p:txBody>
      </p:sp>
    </p:spTree>
    <p:extLst>
      <p:ext uri="{BB962C8B-B14F-4D97-AF65-F5344CB8AC3E}">
        <p14:creationId xmlns:p14="http://schemas.microsoft.com/office/powerpoint/2010/main" val="2119274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6849B59-79E9-4E91-A164-9DCE49D2F6D5}" type="slidenum">
              <a:rPr lang="en-GB" smtClean="0"/>
              <a:pPr/>
              <a:t>6</a:t>
            </a:fld>
            <a:endParaRPr lang="en-GB"/>
          </a:p>
        </p:txBody>
      </p:sp>
    </p:spTree>
    <p:extLst>
      <p:ext uri="{BB962C8B-B14F-4D97-AF65-F5344CB8AC3E}">
        <p14:creationId xmlns:p14="http://schemas.microsoft.com/office/powerpoint/2010/main" val="1369223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F2F00F2-B07D-445C-90B8-8BBBE1BE1C56}" type="slidenum">
              <a:rPr lang="en-GB" smtClean="0"/>
              <a:pPr/>
              <a:t>7</a:t>
            </a:fld>
            <a:endParaRPr lang="en-GB"/>
          </a:p>
        </p:txBody>
      </p:sp>
    </p:spTree>
    <p:extLst>
      <p:ext uri="{BB962C8B-B14F-4D97-AF65-F5344CB8AC3E}">
        <p14:creationId xmlns:p14="http://schemas.microsoft.com/office/powerpoint/2010/main" val="805490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CD04A1E-2CFB-4CF2-A97E-5EB474BD5913}" type="slidenum">
              <a:rPr lang="en-GB" smtClean="0"/>
              <a:pPr/>
              <a:t>8</a:t>
            </a:fld>
            <a:endParaRPr lang="en-GB"/>
          </a:p>
        </p:txBody>
      </p:sp>
    </p:spTree>
    <p:extLst>
      <p:ext uri="{BB962C8B-B14F-4D97-AF65-F5344CB8AC3E}">
        <p14:creationId xmlns:p14="http://schemas.microsoft.com/office/powerpoint/2010/main" val="1230545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F33BD73-87ED-49A9-B2AD-510AC6DE90B7}" type="slidenum">
              <a:rPr lang="en-GB" smtClean="0"/>
              <a:t>9</a:t>
            </a:fld>
            <a:endParaRPr lang="en-GB"/>
          </a:p>
        </p:txBody>
      </p:sp>
    </p:spTree>
    <p:extLst>
      <p:ext uri="{BB962C8B-B14F-4D97-AF65-F5344CB8AC3E}">
        <p14:creationId xmlns:p14="http://schemas.microsoft.com/office/powerpoint/2010/main" val="239175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F33BD73-87ED-49A9-B2AD-510AC6DE90B7}" type="slidenum">
              <a:rPr lang="en-GB" smtClean="0"/>
              <a:t>10</a:t>
            </a:fld>
            <a:endParaRPr lang="en-GB"/>
          </a:p>
        </p:txBody>
      </p:sp>
    </p:spTree>
    <p:extLst>
      <p:ext uri="{BB962C8B-B14F-4D97-AF65-F5344CB8AC3E}">
        <p14:creationId xmlns:p14="http://schemas.microsoft.com/office/powerpoint/2010/main" val="408304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F33BD73-87ED-49A9-B2AD-510AC6DE90B7}" type="slidenum">
              <a:rPr lang="en-GB" smtClean="0"/>
              <a:t>11</a:t>
            </a:fld>
            <a:endParaRPr lang="en-GB"/>
          </a:p>
        </p:txBody>
      </p:sp>
    </p:spTree>
    <p:extLst>
      <p:ext uri="{BB962C8B-B14F-4D97-AF65-F5344CB8AC3E}">
        <p14:creationId xmlns:p14="http://schemas.microsoft.com/office/powerpoint/2010/main" val="1436749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A5FCBC-DECA-4BF2-A9E5-8B30F93F959D}" type="datetimeFigureOut">
              <a:rPr lang="en-GB" smtClean="0"/>
              <a:t>23/02/2016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A5FCBC-DECA-4BF2-A9E5-8B30F93F959D}" type="datetimeFigureOut">
              <a:rPr lang="en-GB" smtClean="0"/>
              <a:t>23/02/2016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A5FCBC-DECA-4BF2-A9E5-8B30F93F959D}" type="datetimeFigureOut">
              <a:rPr lang="en-GB" smtClean="0"/>
              <a:t>23/02/2016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4A5FCBC-DECA-4BF2-A9E5-8B30F93F959D}" type="datetimeFigureOut">
              <a:rPr lang="en-GB" smtClean="0"/>
              <a:t>23/02/2016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4A5FCBC-DECA-4BF2-A9E5-8B30F93F959D}" type="datetimeFigureOut">
              <a:rPr lang="en-GB" smtClean="0"/>
              <a:t>23/02/2016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4A5FCBC-DECA-4BF2-A9E5-8B30F93F959D}" type="datetimeFigureOut">
              <a:rPr lang="en-GB" smtClean="0"/>
              <a:t>23/02/2016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A5FCBC-DECA-4BF2-A9E5-8B30F93F959D}" type="datetimeFigureOut">
              <a:rPr lang="en-GB" smtClean="0"/>
              <a:t>23/02/2016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A5FCBC-DECA-4BF2-A9E5-8B30F93F959D}" type="datetimeFigureOut">
              <a:rPr lang="en-GB" smtClean="0"/>
              <a:t>23/02/2016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A5FCBC-DECA-4BF2-A9E5-8B30F93F959D}" type="datetimeFigureOut">
              <a:rPr lang="en-GB" smtClean="0"/>
              <a:t>23/02/2016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A5FCBC-DECA-4BF2-A9E5-8B30F93F959D}" type="datetimeFigureOut">
              <a:rPr lang="en-GB" smtClean="0"/>
              <a:t>23/02/2016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A5FCBC-DECA-4BF2-A9E5-8B30F93F959D}" type="datetimeFigureOut">
              <a:rPr lang="en-GB" smtClean="0"/>
              <a:t>23/02/2016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A63215-E224-44E3-8B4B-1192D11F519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A5FCBC-DECA-4BF2-A9E5-8B30F93F959D}" type="datetimeFigureOut">
              <a:rPr lang="en-GB" smtClean="0"/>
              <a:t>23/02/2016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A63215-E224-44E3-8B4B-1192D11F519C}"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Grain, politics and imperialism in classical Athens</a:t>
            </a:r>
            <a:endParaRPr lang="en-GB" dirty="0"/>
          </a:p>
        </p:txBody>
      </p:sp>
      <p:sp>
        <p:nvSpPr>
          <p:cNvPr id="3" name="Subtitle 2"/>
          <p:cNvSpPr>
            <a:spLocks noGrp="1"/>
          </p:cNvSpPr>
          <p:nvPr>
            <p:ph type="subTitle" idx="1"/>
          </p:nvPr>
        </p:nvSpPr>
        <p:spPr/>
        <p:txBody>
          <a:bodyPr/>
          <a:lstStyle/>
          <a:p>
            <a:r>
              <a:rPr lang="en-GB" dirty="0" err="1" smtClean="0"/>
              <a:t>HUSK4004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 of ancient Greek Diet</a:t>
            </a:r>
            <a:endParaRPr lang="en-GB" dirty="0"/>
          </a:p>
        </p:txBody>
      </p:sp>
      <p:sp>
        <p:nvSpPr>
          <p:cNvPr id="2050" name="AutoShape 2" descr="data:image/jpeg;base64,/9j/4AAQSkZJRgABAQAAAQABAAD/2wCEAAkGBxMTEhUTExMVFhUWGBcWGBgXGBgYFhgeGBgYGB8YFxgYHSggHSAmGxkaIjEhJSkrLi4uGiAzODMtNygtLisBCgoKDg0OGxAQGy8mICMtLS0tLy0vLS0vLzUuLS8tNy8tMi0tLS8tLy0tNS01Ny0tNS0vLS0vLS0tLS0tLS0tLf/AABEIAMIBAwMBIgACEQEDEQH/xAAbAAACAwEBAQAAAAAAAAAAAAAEBQIDBgABB//EAEQQAAIBAgQDBgMECQIEBgMAAAECEQADBBIhMQVBURMiYXGBkQYyoUKxwdEUI1JicoKS4fAz8RWisrMkQ1Nzg8I0Y3T/xAAaAQACAwEBAAAAAAAAAAAAAAACAwABBAUG/8QAMhEAAQQBAgQEBQQDAAMAAAAAAQACAxEhEjEEQVHwIjJxgRNhkaGxFELB0QUz4RUjQ//aAAwDAQACEQMRAD8A+egV0VKK9iu4s6jFegVKK9ioqUYr2KlFegVKUUQK9ipRXsVFFECvQKlFSAqKlGKkBXoFSAqKKIFSAqQFSAq1SiBUgK9AqQFRReAVICvQKkBUVLwCpAVICpAVFFECpgV6FqYFRUohakFqQWpBaii8AqQWpBamFqlSiFqQWpBamFqKlELUgKkFqYWoqUQKkFqQWphapRQy11WZa6oqWGivYqUV7FEtCjFexUoqaJPnvUUVZWvQKuuLIU+h9NvpHtXpQaeIkH86q1FVlr0CrwkDvbdeY6eY39jXmSDBGnUfeKlqqVapP31wFWlCIPqDU3Se8PUdD+RqWoqQKkBU7YE67VJrcGKlqlACpAV6BUgKtUogVICpAVa1vQEc59CNx7QfWqtRVAVICpAVMLVqKIWpAVICpBapUogVMCpAVILUUUQtTC1ILRC2swkbjceFUTSlWqMkaGphKuyyAemh8uR/D261cE0HXQDz+yfUSPShLlKQoWphaJa3DdAwHpP5MPpXltNGHr7H+5qalVKkCpBatS3oT0j6z/auC1doVELUgtTC1ILUUUIrqty15VKLCZa6KItCe7128/7/AJVzW9uX5jcGjtOVEVJRrpRHYHKT019NB95Hv4VVFQG1NlcluZERmEgfvLy9iR6io2UzdzYzpPLqD9/p41PDE7eo8COfgKvukA6gwYKnmvgDzAIIg9NxSySDSPcWoYJdShEg6FdjPLKeRn/avDbAAnVD8rRqPTr1X+xovHYWWzjTNqG2UnmJ5GZ1/wB6KtmWyuAM+jcpI0OYdZ1BHUTNKMn7gi08ilIGWVbVTrp/1Kf88fD0LlPVT7MP89iKLxODKSG1XrzWeY6g/XwNVFMpytqh1kc/3ln7vCDHJjXhwsIS0jdQOH0MawMwPVdj6j865UzL4rr5j+33eVE4c5GAJEHUHlrpP8JHdP5io3rRtvp5ieY6H6g+RqB2a+iojmhQKkBRV3DDTLsYI8iYHsZU+IqtbZmOulMDgUBFKNu3P+b+VEYVpDWzs0EeDCYPrJB855VA2yNR7/5sata0SM8cyD56a+WtCTasKkJrB0MxrpHnXuSNDRN1cyh+fyt58j6j6g9a64sgNz2bz5H1H1BqByohUBamBV99NQ37QB9dj9QagFqwbCoqIWpqtTybeNXtYIUNyP3iqJVUqMlXWmIIMwRsfzqSAROvTSrVsg7GD46f2oHOHNEG9FIp9tRps48+U9COf5V7atAnLOh2J/HyO/rUrDFTqNNv7eX+9FLaTkRlOoP7B6NHLkT+VJMgbi/RMDCcqi9bJSTupKsOYn+/414F7wP7YI9TIP119aYWbOpLfKe7cHMA6B/Q6H+9UDDlWa02jA6eY/Aj8KjZBkd9j8KnN5oWyujDw+4g/hXgWmL2NQwESWUj00PqD9KDVaa14clOaQoBamFqQWphaO0Chlrqsy11UosgbIuKCIB1jziSree4PPzmq0TOCOfOevJvXY+NFYcjtCCNGXUbBpWfQg86s/RWnq0aT9sRsR1j/DoaUZNOD7LYG2h+G3QrZHGhlT6yCD7nyqi9YKMyNEqSNfDod6KxGFLDMJmJ13IG/wDMux6iDV2ITtUW5rmAyOSNCV0B0/dyg1DIA7V13VaSRSAS1BDAkAf5vt91MeyFxYiSve2IcA7yDow22PjNLVlf8++rji+zGcSAD5gT59aGdxDdQ5I4gCdKY4K1KsFIPMTtI7uVgY37u/M1allWQllIAGw1ZIjVTuREHyU0SmEZ7KXlIkgzkbVNwYIndQCAZ6aRVNi9mukQoDQDPcIaCRHSddtJmuaeMYQXg9hahw7tqVlnYLc72hgiNf3lP8MSp0MTyJqq5gAqj7dpzII1Kn9pPxXevLltTaZMxcDvaA5u7GpUTMAyCJkDaRFBJg7tom5YYZW1ZD8rcpy8xP2l1E8qUeMp3gPfpy7CYOGseJc2HynI2x1U/wD2X8R/arrdg3Ea2f8AUtgsv7ygSyg84XvDqAaMs37dwFGJJX7DkC6Imclz7YGu/eHPNViWP9N7bS4aEkZXDaEJcU7MCfIzpvppj/yLH74Pz758/qEl/CObtkJZY+Qgj5e8PFWgMB/ykdIY15ibcGevMcz19QQ381ML6qrhguVWmAdMh2ey3hqR4Ag9aiMOYe0d1gr1PT3mP5h0reJBd99grIWnZDXQJzAxmGbaVM7/APMDRNqxuLZBbuuF3n7JA6jvEEeFQsWc9ogboZHiGGvsVH9VSw+AV9DIZJOhjusCD7ZmPmR0pU5e1tsyRuCji0uPi5qeHUA5TolzTX7J/sfdaot2YYoftaevL2bQ+tUPiXsXGLwwbMrKZC78j9lgRI/KiuH4pMRbbWHtySD+zAlp8Dy8azs44B2mQae8FOfwjtOpmR3hV5e55MR7j+xrxbdHGzrH/qLIjYmAwI8DoR4NQqiuix4cLCwvaQcqVpZBXnuPxo2wmaww5owb0bQ/WqLYkgjRvvpjwy3LMuwuKRHiOXvQSuoX0z37K422aQSoSo15n6RXkxuB7flRdq33QDvLD6V52B2ih1C1dKCOQNhB8/uNLcVwzvi9Yd7Tgz+0o8Y3jqO8PupsRy6aflUChrPNAJBRT4pzGcKnDcQu54ULdJAGVWtoZO+VC05SJlSJEaUccbbvBCrgXJKZSe+rrM228dJB56+iXi4ACsRABEzmjfqNtedeNhLvZlrLZ0MHvEEjL3v1bxMg66HTQ61xjJLw8tA3XXv+l0/hRzR3VWtPAJQkRPdYcwdBMeBA+nWhBYKsJ6x6jQilmB46e8QpduzJuI7bFSSLlsga6aMunI094ZjbWKt57ZEtmBQkZ1K6ZiByIy6+Jrdw/HtvS4Vy77ysU/BuGRlAhasK7e/vVgtawesV6RrXXtculXlryrste1dqlgsRh5IHPUeoJHXwqi1isQhDSbmUgjXVY2gnpTNLZDL5z7j85qnL3SRHL76yS8NHLkrpRzvjwppxxXLE9xs2dREhfDTXr5CBrsHeGwykAqUy3kLgTpmTQr5jMR5N5RnLuGBUnSZHeA1+6hGw7rGViQJ56Cd+6dvxrnSRTxeU4HutjHxSb4Kf8X4dl1CkERIPiJB9RSu2IP0IOoI6Hwptwr4gt3Fa3iDlhFCsN5ARNesqo8so5TVdzAtIysjyCe6yn5TBOhOulP4XjGubolwUifh3NNtylS4+5htbSjKZGWSwBPh9RvFN+G8Zs34W7Nq4SqDMIDA9YEaETO8666iqBZW5IIKzzUaeopNxPhiroLoJ5Qy/dy+lZuJhDH6m4+YWiF+ttO3WsvcDKXQCsODKMPqATI1iY8+tD3sC5HcdlliwBMqG10AnQET/AFeFKOF/F96wUS4c9tWBlwS+mkDqNtPARB1reYdrF8hrDjvhu70YEw3gNyD59axOe0UJR7jZO8Q8pWH4g9wGXOYCFIjZY7mwIkAETpsKnbxkooeDGqw+VgATEeR8CBrudRqzg84goYbMpBjRhJI/qH1rNvwhbmiaEmATyJ5b6SAREbgdKv4LXC2m0TZqNOCYYji1u41oOCxuSLkR3CqiHBGhjWRvBM7CGS4AqV1k2yVJXWUaQD6GVB8R4VlcXw64AAy7L9mCe7InbXQc6N4Fxs2LiG4c6hTamYhTqAZ6MBB5R5QUc0sDdO46H3GPwqkgjl8Td/l9U5v4PViggsrEgbAq093+ddPCPWu005bqxI3H4HwI9ppnhH7bObYIayyvqPmRywg9e6i+pNBXsObbMw+XXMI29P8AND4104OKbI3fvofalzpYSw7d9VHjFgZlddUuD6gRB9IB8Q1ZzH8JIlkZtQRymCII8dJrcYAW7qtYJiUzpOpBDQYPOA0+vgaX2bHzJuUJDDoRodPSkmaGT/1v3GP6KYwSxnU3YpZwbiCulmxcEMP1QEkZRqVaTzBkQTqDygUZisJIF5NbbFhI2BVirDwEiR4EUNiuB9pLqSHWCIMeR+7pVPAOMmwWtXFJDPbiIC/PLhvNSd+ZFZ2yy8G/GW9PXonvij4ptjDkWmkSAy/57GmfBf8AUBBBG+p707eulQtWEYFreqkuuVtDKNlYeY39a9ucNBAZAcwOhVtQd9Qa38VJ8aA/COTssUDPhyVIERicFldhyztHkyk1QrwNeRJH3U0wlztU1aWA70rlKmGg+R29KX4m1lAXmN/8/wA3pPB8T+pZRw4YKOeL4LvkquzBEr5EdKkySNhPlzqkhh3kMMIPgfA0Tw/FC8WWMr9OviKZ+pdG7RMPQ8kPwA9uuL3CrtkHusoIOnMb+tDBBYR3UuVzB8nQkEGDuDMaGQY60wxljKQese9epaBLKToQemgIzA66VXGcM2dltOVOGnMTqdsly2bOJtrcX9VdDBtIFwawYnXTu6HrWexeGv4W8LloC26loYKuW4TIIKgRqM2nWm92ybd25mMjvhYIB1JEAk6any8RWhwhW+qpdAzXFJhtCSuUxG4befeuU14vRJh3X15H+10jbfE3Len9JZwLja4tFBy9sttmcAQZDR7lATH7vjRYWgbfCewvJftBpAYMk/ZIKkiddN48KaOg5GQYIPUHUV2uBDo7jd7en/FyON0OIez39VVlrqty11b7WFLTwYd1kkhpgGDG2WI3kVnLGGIFxTupH4z9Ku4TxX9ELZELhgFgOYQgyGynaDTnF2FuElZzHK7gaESskwfPavOwf5CSBxZNkYo+hXfl4QSAOjWcawQFHmfcwPoKrAHMeorQYvhpEupzoSNRyyiIP1pNirOViK70HEMmbbSuXLG6M5S/F8OLapHlSy1fu2DK90TqCOkjT3INP1kbb15czXARctxPPdT58/X7qwcVAGHUL+i28PMXCiveG4lbkFGhxBK8+ojlvppzq6/gy2YSGBgiV13nQqJHlWWxWCew+YJtrvpr4/jTjgnxEV7l0EjkecgaA9Ry9BWWSTW23C1obGWHwlL8ZZyEhpy+I28VJqGDxV3DXFv2jz1B0nzj3G21bm0tu+uVHnOPlMZgYBg7c/urKYjDNac27iELqDOmnh9/h05VnLmkUM/JObZ3X0LgvFkx1oG2xF7IhvKO7DiVDrpH36R0IpbxzDTF22Alx2TtNQACudCYPPPE+VYqxj7uCuZ7DASBroVI8QZgxIOvMxvX0LhuM/4hYOIVFW5aY50G1xNMygjc5I9VHWsD2OicHt8qYK2KCW8LrWwe64OR1jmxymJ9T70jx/DidYBH+aRE09fAPeDuAFuI4Yssw2QkknTfIzeZjzoE3st+7Yu9QFO2pUGNNt63QTiZnw3bjbv3SHMMT9bduaV2eMXbalUfKQANea7hZ5QdR7aRW0F8th7d61lZVRO2Bga9mkwdtCTp4msnxTBA6RBLFT0kH/Y+tOfhTDPbtX7bdMqrOpzMD3eR+U+1ZHtLSNODf5Wp2kt1IHjuJdOzuWDlkysQVBne2/vKnqRHVvcsG8FxNoZHKqXKj55QFmI8HDa+VI8fwckTbJFtmBNvfK0HvDoD4cvIQV8JY2Li4ZniXE5tyF+ZARtrrryB66nOx8ZDnjbe+n/EphY9vgKP4bxUZ8l1cuaQCOZ5V7xPgKXGJkzG4mR46elJuK8SS3ea29sjs2InoVaPw9iKY8D4uRorhlESTqQv9vwpznmLI8TehSwzXtg/JQw4ezZCAqCpdzMZHkgk665oGo9taKwvxNZdu8mUncgyAR1nWPHceNOuJYAnvIZ+0umhMbHz29aXYjAretDMphSCPsxI5w1XYFGNxAO1/NDeq9bcjoo4riwt3FfPCTDDMAdtCVO41G08qOxOIt3crqwIbYgjbUR9KRPwhlnJcY8srgMhH7JUn8J3pLjeGGyoYplIIIa2zaTyg7es0EJdw82o7n7o3sbOzSOS1yWiGjkdPfb8KGu2yp7S2YYA0Bw/jCiLaOxDhTmxH2HEDRk+yVmZiN6fIQ/eXUEBtNdyQQDswkcq6P6qLimmN4olYf08nDO1tyFdhsYmIt9HXLPjpuPapWcPLDbWF8BrH3Gl9rBdldFwfJIzDwkj/wC1FcPxIcuBplcKDI1zDMII8VI9qTDK6JpY87HCbLG17tTOa84hwtLuYldY8eTD79/WkFi2bLFpDNbhlAO8zoR1KhhpT/GY65Zdyy5rRGoA7474/wB6KxFm1iLasjKSCCrDeV+/Q6jxpHEaJBQw5OhL2ZOWrsNiBesC4BEqCOsMx0PiNqHsJCkSTlJ36N3h9cw9K84NgWtM1tj8xdFH2WkZlIJ2IbSOcmickMP3u6fU9366fzGtXASERU7dp+xHf0WPi4x8TGzh91DLXVabddXYtcyl8pa7euQ7gtl7uZWUP4Eifrz2qN3F4qzmYMGW5pmgQ0aweakdPwonHYI22OWQw0I+uo5ip8EKXCbdzKM5y5TIVtCYn7JBAg7ifOvPSDRvVL0bPELC6x8a4hRDqrzliJCwojbrtr4bVoRiLWItdsIVg2V7f2l00cD9k7eZoXhmHsKOxc5i6uloFRu0FdeTEgqRyI00IpEZt3Qoe4FO2plY5e+lLgl0vJjGkj7qSxNc2jlPrmDMyNjTHh+HXWY1VgPMAtEfympYDELesEqwJthA06aRAIk67QfTSo8OvZL6JdZcjkMARr0lDzGuv+Ctcv8AkS+OiMj+FjZwml+6vuYJGtkkLE/KwBXfmD91YX4i4GbR7RFi22oAk5DzWTynbwitXx3Gm0rJGZbhKjfdTrH096pwV3tcOLZtHOQ91Mxg3Ahyka76BhB0086xGd3n5X9lsYwbLJcH4myXc05WTv7SO6R/v6VuOI8Pt43s7gLhoOeADrvpOm9Yr4m4QUyXlQpbuSU1zDTdddRBB0JmKcfAvFnfNaEZgoKkzugAj1qpxbPis3CJpzpKU3VIzW2EFTlhokeEa6VD9PuYV+0tlQcgGa2AB3gCdFAGbSCd9N61fGsL+mrmDFblsRHzKQd9NI86T8AwaOww15P9VgpciHUg6FCdPD1qfEbo1OHqEYHJavjV3OtjGYdtXAt3VXRW0Azd+ABqVk+FdxzAriEHZjLilZLjBxGcStvNn2YRl1G2U0t+HeFfozhC6vhr91rDqV76NBCkmYHzCT9Oi34dxt6zfVbl1lKsRluAldQJB1kEx06Vja2ssN1t/SPTYpPMEGvZgVDNNtWjcSrAzykMOXUVKxhLuVl1zpFy043JUzkJ/A6TTDE8Vt/pFi+oK2gL9l9NMwKMgcbz8x9Cap/4tbsMyXCRMEGCVM9IHWR6UQcS+3IMhuArHynvrqryY6AnVWHIj8qy3xEmRw4tzBBzSc3k/IiNjArUYfFWWL5WEf6vSNArfQKfQ0q+K7H6oENs241OqkDUciYrsOmZLFROR9+wsMUbopsDBUOL4dcdZuYm0gV0NvtCZ/WEpqBrAAgefrWSdGtMNCoInfSDzE+tav4BxV3K1lSuUtmuEmGCidBMDWInw5Udj8CroVzAm1oROYgMDtHMR67VzmPLLZyHz6rc4C/VUcD+J2WzLNmyd11fTQbMh8p08Kc8L42jPlBjPsp0M7ke+o9fCsla4FeUZ1KMDMKGEgryK85Ej1oqzbskKHzW3BIDfsncK3TwPQDXelu0g23ravTe6f8AE+K2rLBS4Dc03+g2pFiOOWbgbR0Ma6SGAOsEb6eG3KjbHDbd+e1H68EZTJhgO7qJjlvQ+MwSBA+UKynLGuXz08efvUdM15yFGR6UBg+NdhlZczIAZgaQeR10g6zpRWC+KbDQCjLcMrmWBOYxHX76DwmHw7PN0FVYwApAIOkjaIk+xpviPhNGhrTkggFRIO4kQw8xyrRFza0IZQy7cVThvjK2wIa2wYDZtBPgQNNunWgsfcCG1es3CLd05yNyrK2s66669D9KrfBIt5kuKwza7D7Wu+/zedaDDfD1prULcdgyym0LEiMvOIIqny63Bp+/e6gjbGNSOHFTdUXhBW52iR0YAlfQxFDrgnt27d3DgH5nyyJB/dn+YRWf4NeuWbos7qt1S6kbrPeYA+A18INOjde1dU5otC3n12Kswgee3+GschLXaXZATGtH7UxwfHbdxCbncKmROhGgO3UEEjwFOMRYLSDzkafh99Z5+HpdTOioM0iBMNBnaYmPDnVnD+IXLKracyqyokkvK6giRqCNN+lOg4sxGzkVXfokTcO2QeHBtaLChnUNpOx05gwfqDXlJsZduZzkkqYIK6gggGR711aP/JPbgAEBJ/RB2bXz2+blxgWYBwI6SKWNhSzlDObl41fZ4lbuGHWD5wahisEVi6ksoIPiPGtbmDIZsFI3kebmjeG445gHWXQ5xJgkqZ0O4NE8Zdb1vMkKyqXbXUksfwNKGxUsrd7OOcyNPOneKKjK4XuPqBp3WAGZAfIhhPLyNYntpwdzWodFPhFoXbGe2TLW2tusyoZFzKTrIllGm1KcPfa8bNs69mzEKdDDQSFcEdJE/jqb8PcXWyxQW8q3WUMTy7w1GlB28It5uytT2pIChioBMkQGMT9KpoILr9ioVssdetXpw7P+sfNetkrlBgd23rsSq6+KiquEI12w9/Nme0YtghdBKswY8h9NT1rK43iVx+zs3UGa0Cs7sTpqSfKth8GYsLg75yC4qSxK6AjKDEGNfmHgRzrLKx0TBXXv6qxRBQuHwwvJiMNmbvIt+xmMqqoGJEnxlfMVk8Jgb2Fvo50E79R/mtarg2KRirKYVC4Gbkl1SkP4Byp/mNW42/2+GCusPoM3IFdJjpRskcw6SMHdRws2kuIuMt0XLU5cx32M6waZ4fEWcSjLqHXUiJYHqvOu4dbCpGhkBoPgSug6gg0t44+S9nRSDEyuhHInT3qWHO0j6oqTC/d7hds2UgW7y/aW4gGS74Tv5hhVnFMAmMwq4trirdVijyJW5l1kqvjOw2I0pZhMTcJz3sz2bo7J25iYImOYMMPLzq6xc/Rmu2QzZJVlP2lYahhyII9wQeVUWFvl377+inqkeE4q4bMW0DKxHIlNjHUCR5Gthw/F2sRbyXV2LBT+ypggZucE/UUFe4fax9261rLbvKmcCAq3GWM2ZerAk+Go1q/BYAjDqtwCVdkaIHzruI2EdmR41csjHNHIqg3xIK5hDYYOhkAnbYg6HMOYNDXnFvTKWssCUAOmuhUjqNjETodjRtrGImjKVI7rITodwTOwqFi9acm19m4JWN1cbR0n5eW4PKiuxaIWN0L8N8ODXVUucpJa4oLA5UE6nYgyR+WlaHEZ1a+ZDBixzKpiVuK2k6xBMRPymJpHwW4ga4QJi1e8zFttCOu5mOVN+BcSS3ZuFzOcIMnMFSUmeUofupcmrUT6KO6JfxO1IW4oyaiSBBkbMR0mPKY0ihv+H3AxykXFbXmZBnQHn0nwrX4/hiyFY5YJVp6ENBPVSNJGxIpOTdwu8XLUlTIIidVbw1nXx8KoSXgKmlAWcXcsqWVS4GmoMrGUAnygDxBonF48XsrW+6zA5kPJl3HkZkUOvGEbMXm22quDswOm3M15g8AxYvaiFhlk6QTuD0kfSrcAMkImoK9hY+YHKdZnVSOZHnofA0w+HsW1tmJY5BmYpqTAEEr0IMSOnlVvEy1wI2QZlWLsRupgOv7UgiY6etVY3hpIVrYJBG4OzqNIjbMNPOJq2TEUo9ocKK1eO4TbvBWHzKdGBmNiJ96zYuXMPfLZSVViQYMajUdOdV/CfHH7Q2ydCCIPNtAPoIrS4suudhr4EbiI99vemzytdhwopEbHRmtws98WYYh1xFk6gSxEA6gGT10NEcHvLfwgtF+9lderBlbMAATsQxj+E9Ksu9lfQE5UYrA5DT7LAbj6is7wzD9nf3ZVZlBI+UQwIk8hOnhNKedbSHbhNY2hhM7WLNh98oUkQBI8z9KflRiLSOrDMQDPMQShnqIJpdxjhjOwuZQCykuu4zAnSRvMDbrSzhmMuWLyqy5RqI5EEaqZ/wAmkVrbY3RmtwmqJi0GRLoCroBmiI5RXlay1hbdxRc07wB/P611bBHwxFnv7LIZ5QaofRfMMabQ+ZAT5CibeCtqhgCOY1IIOvWlDYrOO8MrHY8qqN68qldGB6eArqz28gtNLHD4QQ5F3+GKyBrU5QzqxPI6N7ZT9KY8Gu2x2du5la06w0nZld1V5HRSAeqkipfDmJS9Ze02jhZM6EhQQD6Bjr+6KSYqzlYqDtt06iuaQXksdyW8GqrmtnhOAW0xV/8ASArIEdkJjKIgiPHKRWUs2SGUxpIcT/m2m1HcLxjZuyuGCVZFzajNp3ZHVQRPgKE4nauqTKnLbhWI2XNJB9c1Kja4EtcUdnBXuP4KzXQ9tlCPcfLLEsIXtPPqBOpI9aC4Zj7kXbIdsjks3jy72k6ztR98kWsPdEhllTG2ZH5+JRh9aX8RtFCCBlzBWjqG2P0pzfEKd3RVDCZcOwwtXMrzkuLkbpD6SfLf0oNHu2zllpRihXeI0iNiKZZDctg2yocSpBEkiCOXlSNrN0gsDzg68x1oY8k2URJT7CcQt5Ea4crK7IRHJgu4A1GjTHXrRmKuWrgD2X1Agg7nTbz0nxg1mbODuQwLDWNeh5E+FVst21IBkg97UeWgqGFhODlCC4LY/CtguL1qFAKkEMNidiNOR++gr+Ge7d7AZQyCEYjXLGbKdNRr6eld8LfEGbusctxVY5iNGUAGI6gLM+EUTi4c2b6XQGIknmIJXNHPlI6VmIcyU32Ue4SjEFrIF1ZVtbdyIzK0ESp2h1n1DdaPwnHFv9haZYbK1l26hmGS4fIlT/V1qQuLcM7JdBt3RM9mRBDb6gNDA9AR1rO27NwXCjjIymGBHvGmvXx0poAcDq377+inotdZtLdAN1AzCUuTurL3Z9RB8zS7C4ZFvlHWVbugxqpqzE3nlL6tq3ccjYlRB1G5IhvIiNqJuO5+dQ4OsroxUdPEf5ylFaee/wBkYJKngye2DQufM1u5HM5CAw/i0PmTWZ4gWVCsRlc6ToQw5SZ+zz606xGI7G7buKCUcpIO/cYb9DlNXcbS32pVgIOuuk8tD50xjtLga3/hBV2Ebwzi4xa27Vww3cQNAMZVMsQ0gwAJ6+FDHGMnbJfE5UU2w5AYk5WygDuldTIERy8MeLr4d9JG8b84p/jFOIwy3D3ryE5tDpbmF25sziD0QAc6KSANojYqmnNFFY/gtu7qqlMwZ7eZhAVHCMDqZysYmRoZ5RSX9Ev2WkSAkjTVTqCVOmxmY8ZonhvEzaYO+S6MjWwh3IK6AQIABg+eu+taLDX8lrDsGV5BRmAYMDZBAPU5rcjlqBOxpZkfHg5CZp5LMLxNnWCSrg90jmB+0NpiNd6dcF4iLlw2ZaXByhgNTBlTGx6H6V3EUVGzNaR7T94FRBKtqCGg7H3ik+JVXE684n7pmr8LxtSmk8kZjsOFi9ZBKtuT3gTprsDMwY31rS4PGi4ueCMwRZmcpJhh9QZrGWcRcs2riFZW5EHXQqd1IMT4g04sKHCi2zKt5Q4BPyuDqvipIOnlQSx4/lS73VmP4e2FuQw/V5hruDmk6eo+tTxllBNxGOUwCDpM/a9DTNrqs1zD4ouQVBRdOYLAD94MGApXxDBPhlX7SS0BuYbUAjloYPitLDtVXv8AlRprdNuFY/tbRLQSuVWJ2nUA/Qe9KuNYJrgEEkj1nc6c6U4LGhR2gkJmGdPAHr7+9OcZceFZRFuSwkTmUkx+XpV6Sx2Fdc0m/wCJAaMCGHdMeGnPyrqovBiSWXvHU/N+Rrq1aWqvdZ3GooOa2vc05ljPUk7T0qzB4k7j2q1rqhJTeII5EdCKXRkOYE78vuPjXTBxS59Wm/DOIxdBjkykdQylT99W8Wtd9W5Mi+4/2oFCGYEZZidDM+f1q++57qzOUsntsfLekkW+wmAU2k1x+BnDpc07y+MzmZfoVGvjVdvi5Sw9m4pzuQSTv3dBqRMaUZ8Ru36KhC9xcjA/+4oMf1IaR45hdVTEEKonaY5nxiPas8Q1tt3U+yYbBpELxW2LT2yWIaCJA0YaTuI0kT9KIXF2e9vMoUzanu5oBMeVAcD4N29w23BDSFB0gEgxz5kRtGu40knE/DNxGVUYFipbLt8okjUxpRuMN6SVXjGUXwost1G5KUza6akT9TRuKw1tw5tyIdCRy1DKSP5gPeslaxNy2wzqYPj+XhWo4FbcwBBW8GUH9qIbL55lX3pc8enxgomOvBQptgFzBYaIdCCGEmCPQ+1DcTwzr/5ZbUyw1PLcAcwQfUUdex/612QzbLZvAsRl16mCfrR+G4mps5Sfnt6+DWiR9Uy/0ig1vbRpHVrL2b/ZOGZWUrDLy25EEVfi8bavAZFKZQe6YgZmLQp6SYA5U74lw2x28Psqq7GTBBTb0P31mr2CzERIBMagL0PlzFGx7H55q6cEy4bYVmTsrgJJjKw1BIgBvBjInxo3jGML27N3LqFNtjzzJoJ6HKQfMHpSTD8OuqA4WF2BldY5aGfpWjxCm9afKJN5O1A//ba+dfAsDPne8KF9BwN3339FWeaF4JdDFsO7BBdIZGOyuJg+AILKfMdKdPic6aqA9oKkQRqs7kbNof71j1xohAwLLJnLAYAjSJ8fuG1aO1F5LblirNKOQfmdNcxkjdSp9TS5mcyiGCq8eUuKSmcXM0shiBlEkyPy50LjLpL285JR1X7IIGgBMb9CdeZorCr2a4mQcyoEPUE3EWNvE6VPhGLAyo/ylwCeah1yyPIFtKrYY5K+aQ4xC3dYxlJWOQ1Os+Bp1hrJt4O4oOc3Gt27k/Y7PM4gqdQWBg6fJRPE+HZXeWklY0A7xBg/82U+tA8HR2D2RMXEZlHigzA9eREdGO9X8TWxQgbpcuNJOV0tsxiCROY6iek668idd9aOwtm/Z7PEWGBLSzKF/wBPs3BAdRsNjpFEJgrRykk3LTP3iqw6NbXMYjqGBB6TppRHw5i3t3VViGt3AUZWEEo0jNJ0I3Om0HSqLxWAiOyd4EG5b1tkXFzM6MRoGYHRTtOZvLKKTPhMz5CAvv5SYonG37lk2GLEC5aVgejLCt9AkjnVPGLV2y+bMblskmJ7y7EgnaIIIPRhI3rM1pBxz2UaluL4bCaADIWUwGkz+1JgClSgqysDorA6RI57E6/dWhxV5YF3KDmCzO8gsrfhP8Qqm3ZS7IESdREzI6HaK0MkIGVZF7phgeKjFZ+0IDBWM6A6QZEeGYaftUdbtPcwz2brTeHehuYtmZUnrp5yKx1/hr2wbnyiec+Xl9edaj4W4uLqpacSVRrec8ozMoPTSFn92lyxgN1x7A/RATWCkmGtFgyLIJ1II0MSQPPSnfCrwv2hbMoqAy0khZUmB/NHvVN+12V+TIAMgdYJ3HpVJwZS4LY0GdpnTMM0A+woHu1i/dMAGyVY3BN2jzeAOY6SNNa8pnxrhZa/cY6EtJgaenhXVpZN4RlBoCxi4BnmMumsTqfIc4qm5aCGCZB5+PhVWKv5YNsmOvPXX7qtuCYncrIPn1rpgHcrFqs0ETxGz2F3QDLcQEEba8x61ZbcDNmB7y93qGEGfaaER8y5W1KggTy5wKve2UGHuSGUklZ/caGRvfQ9PKgIqgd/yiBWkwoe7gMSGaQioFHTIwbT0ZqU2WGRMw+xlPjlOh9tKPW6UsX+zbuZisRpDo0H6fSrcOivgEc6FTcy+JIttHtmrGHab6F38JlZSjFtmcZZEEbbj8R50ysYxrj2wCQ6Wmtlj9qC58d1MVHEYbNeDr3RcVG6QY/tQeEc27qmR3pB5wGLKd/D76LDh86Rq/B2rblpOqg89o0mmPwzaIMh4TtFIzaZWBGVweUGJ6rPpRxfCIt649ojKzMQB+yW29qpscXi21oqP1h+YkADzmgNvbbfkpSngMRlcrdt6C5mZTEiJ7uvnoasw1texZxGZbubKNgpkERyFA8Z1Nu9M9oiqSP2rUIfcBG/mprwHG5ku24GRkIAHPqZ5nWpJhoePlajc2ERwnGdvfIIAYpcj0VhFT49bzWVvZQSRZuTuYa3B+q0q4bda0xuDdZJ0n5tx13namKfEVns7SmZCqh07ujNA32IMUh8bg+2DARWoYmyyWbcfIxMnTuuJHsQAfQ9as4JdMkcz+ttkftqCSBHUZhHMhelV/FHGkXPhikBXzK8zIGm0dQefWlOCxaqoKvla2867QTK7dCN9NWo2Mc6PxDdQkE4V9/hWd2NrIpJ+WACJnQGNRpAnwpl8PELYvB0zaB+WyE22K9CA4af3auTFJbu5soyXFW4vPdgco6ZWVloixhDba7m0VbhB1B7rSrD+hmb+SlyPJGlyIZQ/EDbayWABz2bSt1bs7oXMwHgFWecChcLhgLioq/MpgGDJjQDpqAP5qDuK6XCoEFSytEaQ2U7b0XxVGR7V5JzK2VgATBB0YfumJHkaJoqm3vah50i+H4jtkuljq0MD422V5HSQAp9KCvLkvJazQBbF622mZhqBqOeZTUeLt2d1mQRbuEXBl0jMJgAbxJUjnBp/gXt3+wsbnKFUxJjNm+aJiCwjx61TvDkbH7KrpI8WcmJtlWNtXKXDroJclhpyBzL/LRuKwqvYbsxraObQyQo1lTyEEHzQ1HE28trXXsXZTOsi4oI38Ub+qqMFjMoZUfUzkOkjKpORusyQPM9ao2QCOSIItscuIwjkfPhsrL1EuFYwNB3WX1E0UhTEYVAD3mbsidu8FJQkejJ5E+FJ/htGt4rDuBKXTlYDmJghh1ET5VoOG8PtozWrYOQjXnlYaqw6ZlIjzNLmLW4HqFQFWguH4E9kbbgGZgeZywefzhD5A0iw5t6nvI2b5QYAHVT1B5HQ/WttgmBD5tASLgPhcUZo8ize1Y7HXB2r51ysrEGNATvH5UMRJLgmteCcp/wwLdJW5luIUYaDvAhdBl3B0Hl5RQGA4S2HuC4net3BBiYgkfOvISInzoj4axSM7Nm1XLqF6ECHX8QaevhwihZkqzqIaCykAlTHOZ36Utz3MJahdV4SviZFwkNmBAbKSNWCmMrdGEHXnFQ4soNlbh3Cr9Ytn6ox9aj/wAQysCGmWGYN8wymFJ8fst17vjRV1xdw7RtmK6ctVI9hnNEMUUBsYV+FxdooucnNAB9NB9K6shfw13MYevaL9OD+5FQWJxGH0JXluPKZ/zwr22xyA7xp6HWiMSptXCWEAhXHiHnX3BHpQdnQvbPPUdIiRHpXobsLm1RRdoEjxXX0orEuXsII7oZiPMgFh9AfWg8ExRjG/KnvD8FmtXkB7rm29snk5zBfdptn+OkyODTZTWiwq+FQ2a0xh4lde64XX7qPxN19cIo0tLZIAGs9k6ufKI+tI7BV7ThpW4pUoeYOv8AatB8L4jPdN24f1lwX7THbaxI9830rNMKJd3fX6JzchCveZrFphuj9m3WDLKffOPQUGM7ZXPOQD/DH4EUz4Mpe41on/UEA8s2jJ/zAD+Y0ts3CEG8LOnTMAKjTk13f/Vdclwvs7KJgKNZG8dKhw2whbvToCw6EzzpknDpti5m2RzHiI0pPYukFRvINWCHAhqvZNuGur271thIH61PBh3T6EGPPLQ/BDDBSwWAxmegOlW/DuKPY3iFBJR0LcwAQ/t3dav/AEe0LqOy/qriC4OcZu6y+jhh5AULz5gVTN0dirb9jNm2HJ7r/wALgXEI1j5u09qV2eFF07QlUkww0naZgbA04tYMfo7i3oHtlhv81ls/Od7ecRS7hnEAEcOdgI2O5gxz2pLSdJLevumVlMMXw+3iEljN0ROvRAv1y5vMnqaRcD4cLt42m7ucNbYxMRqD6Mo9qsJNts9t5WPKPCCfKj+F8VthxdK5XAKuQBlYD5Wj9obHqPqel7WHRnp8kF5oqu9griqbTGTaBjmNx+MH1NaV8TmVjlPy4d2H7QZGtvHrcg+Rqu+ii49wmbcoZ627qsjkdYEf0+FSwoKtaRiJUXLLeJW5mHpJUis0j9QsqxukfEbUt2g5qocxpngqffJn/mruCYkvb7NiO9KZp0DbqT4BgPSadWMELuFuH7QbtFHUBUn/AK196Q/ooyvGhDnw0Yfg330QcHNo8kY3pe3jnw4Y91rbsjKRqJJIBHUMLg9BVXDeKth20gkGUbSRPQ9NTptrV9q4L+v/AJhDrcHVkSVfzIGvWJ3JoS5hGdXuWwSLWXN5MNCeo03pw03pdsUNHT6LV8TROybK0s1lbzDeCLsCf5HO/Ks1hSADMhlgqZjUHWI96d8AvI9q1bI/WXO2tk8yhUhJ/wDkYD+Ws1w8l0YadzfntpI8NKS1tAjojirVRWie0IzbQy3YiAJKq4HQao3lFF43HkMHBAl2ViNNVbtFnroSB/DU7SBkTo2ZPDaQf6XP9C0V8P4UQq3IdXXn1CmPuuD+WsrnDTZUNNJtA492AUWzlBL2xsQA47RAZ/jYfy0t4ookXSsi4CG5EMAp1HMHN05UxxdjNadADIBjmJTNcUeZXtl9RSW5iD2efLEKR55QDOnn9KbGNiFY+at4XibKNMsudcpzcj+832tpmmXGEdLnbWy0OoYqsxJSc0AR+1r0B5TWe4WovNabXLdLKRM5WGsDNtOhrTvhWS5h7gzZVU231jRWmf6bkaVJfC72UwdkoweItPdOYkC4JBEnfulCDqNpHjAk1p+D4CFdDoSQG/iPckeBW5mHqOVY28HL/rHK3UuG3MwTqYYab5gKb8Bx121dYXmntLbOrZuYzOD7yI21q5GWMFC8GsKq/bysQ5KsNGHiNz6nX1rqeNhv0j9el3Dxch+80MCRqCI6zXUOoqviM5lfN/iIf+Ewx5/o415/69ys5YPftfw/iw+6urq7sH+s+pXPf5++qbgd5PIU0sH/AMBiPBljwjEWtq6upEv7fVv5Txz90uxZ713+I/eaLwB0/wDlw/1t3h91dXVJPKUxm6ZcI0FwjcKpnnOZdat4ugFzEQBpcb7zXV1Zf/oe+iNXp/8AjN5t9y1lk/1E/h/OurqLh/3KnckT8On9Vc/icemXamFnXDYWf/VxA9uyMfU+9dXUyTzH1/goWcloOEHW2OXauI5a22msviFHY7D5vyrq6ssW/fzTz5ijfh8d2552/q0UL8RIFxNwKABn2Gg9hXV1Pj/3nvolSeVaawP1VnxsXP8Aqf8AM+9EWdbqz+zhj6lcPJ866urJJz75qNV/w58q/wAF/wD7eH/KlmKHcu+Fw/dXV1LHm76pg376pPwD/wDK/wDlt/8AUKc/CQ1xHjYtfjXV1O4jyn0H5Ch599UR8Pf6Q/8A6bI+rH7wPYUjw6gNf0+yx/5mrq6oP3d9ELfMtEp/8KP4rf8A0n8h7Ux4Zvb/AI1/7uIH411dWI+RMk5oLAH9Y/8A76f98D7ifel/GUGWIEZ2EcoybRXV1MZ5wq6rN8KOVTGkXAdNOTa1sMC5OFUkknPcEn+AfkK6urVxX8qm8l3xOP1Vzytt6zv5+ND4W2p7AkAnMgkid3eurqyM/wBY9UY5+iyuMsqLlwBRAdxsP2jXV1dXRBKGl//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2" name="Picture 4" descr="http://blog.machinefinder.com/wp-content/uploads/2013/06/jd-wheat.jpg"/>
          <p:cNvPicPr>
            <a:picLocks noChangeAspect="1" noChangeArrowheads="1"/>
          </p:cNvPicPr>
          <p:nvPr/>
        </p:nvPicPr>
        <p:blipFill>
          <a:blip r:embed="rId3" cstate="print"/>
          <a:srcRect/>
          <a:stretch>
            <a:fillRect/>
          </a:stretch>
        </p:blipFill>
        <p:spPr bwMode="auto">
          <a:xfrm>
            <a:off x="0" y="1556793"/>
            <a:ext cx="3302080" cy="2376264"/>
          </a:xfrm>
          <a:prstGeom prst="rect">
            <a:avLst/>
          </a:prstGeom>
          <a:noFill/>
        </p:spPr>
      </p:pic>
      <p:sp>
        <p:nvSpPr>
          <p:cNvPr id="2054" name="AutoShape 6" descr="data:image/jpeg;base64,/9j/4AAQSkZJRgABAQAAAQABAAD/2wCEAAkGBxMTEhUSEhIVFhUXFxcWGRUXFhYXFhkYFxUXFxcYGhUYHSggGBolGxUVITEhJikrLi4uFx8zODMsNyguLisBCgoKDg0OGhAQGy0lHyMtLS8vLy8tLS0vLS8uLS0tLS0tLS0tLS0tLS0tLS0tLS0tLS0tLS0tLS0tLS0tLS0tLf/AABEIALcBEwMBIgACEQEDEQH/xAAcAAEAAgMBAQEAAAAAAAAAAAAABQYBAwQCBwj/xAA6EAABAwIEBAUBBQcEAwAAAAABAAIRAyEEBRIxBkFRYRMicYGRoRQyscHwByNCUmJy0RUz4fEWgpL/xAAaAQEAAwEBAQAAAAAAAAAAAAAAAQIDBAUG/8QAKhEAAgIBBAECBQUBAAAAAAAAAAECEQMEEiExQQVREyJxgcEjMpHh8BT/2gAMAwEAAhEDEQA/APuKIiAIiIAiIgCIiAIiIAiIgCIiAIiIAiLEoDKIvMoD0iwCsoAiIgCIiAIiIAiIgCIiAIiIAiIgCIiAIiIAiIgCIiAIixKAErmfUqF0N0ho3Jku62AgD5XQFz1X6Xg8neU+vL81WXBaJ0tKyvELIcrFT0ixKSgMqrcT0sTRqtxdAvqNa3TUoi5i/ma3+IdRvzHa0SvDnKs4KSpl4ScXZXcr41wtYD94GO2h20+v+YU3h8Yx/wBx7XR/K4H8FWOMODqeMNN7SKL2vBfVYAKjqcGWzsTMQTMKIq8DUBVP2TFVqWIaNUlwe2f6gACJnkRus3Kce6LVB9cH0UOXoFUnJuJa1KsMJj2BtQ/cqtux4mJmLibciOY5q5tcrRlZnKLibJSV5lZlXsg9IvIWZSwZREUgIiIAiIgCIiAIiIAiIgCIiAIiIAiIgC8OK58dmNOkP3jw2eXM+wXLRz3DuIAqATYarT7lLRpHFNrck6+hJSuXMcGK1N1Muc0O/iYYcPQkFdC9hGrK3XKIjLKlWjFDEO1janXiNfRr+lTvs71spZwXmvTDmlrhINiuFuYMpyytUa0tjzOIbqafuuvztfuO6qrTol/NydupZ1LmpYunU+49jv7XA/gtGYZlToN1VXtYNrnc9ANypsiiQ1LVUeovL+JMNWdop1ml3JplpPpO/sorjDif7MAxg1VHCf7R1TnolIsbnqs8G4TQK1Quc4vqOAc46naW2EnqTKoWGzvG1sRTb4rwHOvBIAaLuMbbKw4biltBtWlpB8Mw0z/EbkH3JWEneVRXhN/gu04RafmizcX4Z1TC1DSgVabS+mYBMgS4e7QR8dFjLOMMP9mpVa1ZrXFg1NmXahZ3lF9wvlWK43xhqGahHYEBu/Qb+64K0VGl7ael8EwLNfG8Dk70Wyw/NbMXP5aPs+G46wTzpbWv/UC0fJspinmANwJB5gr8xsrNcWlrnNJIb2vz9F9T/Z9nRY+phXHUGjWxx6AgE+hkFcutjPHDfCVUVR9Wp1ARIWvEYgNHc7BRlPMBTYJu51wO3dcGJxxc6VxZ/UdmFNfuaX2sskyYc8m5W6i6Lz6hRWGxGrcrpq1w0T8Lx8Opam5kksyoDsvcqCo4nuu9lU9V7mL1SMu1/BB3ItVOrPqtkr0oZIzVxBlFiUlXBlFiUQizKIiEhERAEReKtUNBc4wBzQdntaMbiBTpvqH+FpPwNlAY7ixrD5WSOpP5LS7iOniGPovHhueNIJMtk/dk8pMKm9HYtFmSUpR4K1mWIfUHjPIOo7T8egXJgnhxiZAP3epPL6FQ+b16lLUx8jTYg9QtHDeb6dR2IIM7xMwfpHuudyp8n1UcX6Py9eC4Mxhkl7drRJspHKOJfDqilUfLHGASZLCdr9FUsyzG7n6pm4jZVPMc0cXyCblR8RxZhPRRyxpr+j67x1xU6hFCh/vPbqHMhsluoDuQb9ivh+Z5w4vJqPJdJkuMn6qT4i4jxBxFOuXav3YoztAFxfrcmd91Q81rea9zJM7yLR+fyu2DTVnyuoxSxTcJeC9ZPVeAKzapYAbESD7dVK5vnTsQ4Oqio52kNHmaLAbhuk77n1Vb4UzKmKB8UBzi1+kXnUSQIA3gAQoTMMfWbOvWNtOppb35haJLswbfRa6lUFoawOL9QbLHBlRvIOmCN7l0DZdWaZ2G1NVRz6lRzGsc7UIsImCPW8CZ2VAyLNnMrBzyXDaJMDURJAXXxLmIq1dVNpaLWH1lZqC75/kv8SSL9lufsoUS6k01KpJF4mO3QTCqWIzk0nF5a+ajjUcx/MxydsRPxK3Y7HA4OmPCDXUhJcN3Andx5m8Ko4lpquJYCTpkgbgDcrKOnjCbmrth5HK7JzMs98errbTDLRpabCw2VjwHEurCeDUphrqbiWvgTtN3DdU3C5LV1MNKHtc0P1XAEg2d0IhcmKzR726BZvbmtI5Yy4TKUbMFWc2oTpfpJJEAjmvqnBWEeya1SQ94AAO4bM37k/gqJkuPbDdRvEdl9BwFSpSLBUgsfp0nmNW09uS4vUceWeGoP6/Qniy0jMPDu/7vWCfoN1HVOK6QqP8ALVLAB5m0qruUuNm7C3vKznGN8OmIGo8hzuY5/K9YSva+6+akl1LlfX+i8XwSTuIWNpiqwGowiZZDrRvEyR6XXjLs8+0DWCdMwLEW9D+K94LDt20Ng3MNAudzZdv+ig/7Y09A3b4WE8dpqNhSR1YZ6mKFRVilUqU3aXBT+ClwmQO3NVwxnuohtdkpSdJC6lw4etBAPPmu5fV6Cvh92/JWwkosLvRBmVhYlFINqIiFgiLVisQ2m0ucYA/UDugNqh+IaohrSYBkn22VczXjOoHQxrWDkXCXf4+ihK/FFSq4NrEc4MAb9Y9FlkkqPU0mgyuak1weM1qtdVtMfSVyPDYn9fC14urpM7/oruyfLvGGt8hnQWJ7zyC5Nzbpdn0UqhBNvg0Zljm4jDtZVo6qzZYK2qCWj7sj+KBAv0VNq4IUnOJedoBER6Onl3X0evl1KIDI7yZVF4twDqfnDpp82/xAzY9CPw+orOXVmWLNGKcca7/32+hwYClVrNJBPhgxPU84P5rdWykM8zi4d7G/uIVk4axFE0qbOjG77SRJM+64c/xAIIbEDutNsUrLfGyS+Vlep4NlRpLmvqCTZx3joG7BRGYMoNt4bAY20tUzh82LNbRvoIE8gSSSB3kfComZ1jqIXdiUVC0fK62cpZ5KXjguVLKX4TCNxGkAVHadfMu0y5rRyA+q15TXNZ/hgzqBkHbadjZe8TmlWrhG09Xk3jkobJMW2kQRJLjFtgtUjikzmzvJ34eqSGgjpygi8fX0soukDqloPvN+ytHEOdsdLP4mj1HWJ58ljhbO6IFRtWmNbhAgWM7yPhGlYt0QGYZq97fDNmg3HWNpWrB4prLlk2I3PNdGOwTzVcGtkEz0HWxK84Wi2YeGxyIUO7JVUbMFn9WiNLCCNyHDmd9oUQTeRZWV+Sh7D4MuIuAIJ6mVC/Y99R0kHZZLHGLbS7JTNmXvJsB6q+0c3q1KTKJ5Q0c4g2j03UPlfCNV7G1KIdcAkHSDtyndXXhzKPs51HUX9XC4ncAclw6j1HFjg65fRLOXNsz8R1tm/U9Y6KQyjHg7qXzjAUntbU0jVYE9QbX6rhw+UMNwI9LLwM6jVEJlgwNadip7L6xBkFVvD5bUDfI4AxbUJHvELlbUxTPJXLWkz/tyGkTaCb7QuTHJxlu9ieyw5liA+rbkIJ7yT+a7cLUhV/B4awgn8VLDCuiQb99v+FZOcpOVEEqa/wBFKYTGB9ogqr4d52KlMDWDXBxmF6Wh1EoTVvh9kE6sFGukSLhCvpESYREVqBuREUFgqzxpiixtMRY6ifaP8qw4jEMYJe4Ad1XM8zTDV6ZpguLhsQ3Y7c+SrJ0dWlg3kUtraPmmdYzU6WQY5c1FVqt1K1uHsRrOhrS3+YuDWj1lc1TI6lJwc4sc0GSGlxJi8eZomdvdefl3S8H2eOeLHFKLX5PdLEU2Ufs3htNQv1Fx1GpTGlvlHT3kC4jeLflGPDG+H/KLDtCotCvS8V7WF5qPcCA9rhUIIBktIkE3PupCpXdSeHOEACIkTHorQUonmKUMvHvz9/x7FjxOJOqb7X6KrcRYnXqbyc0g9pELrr5sxws8fKruZYkOMN+VhKLcjSEdvLRw4HECmRT1dhy9l3454DT3VdzRnX5XJhMQ4uawvMFwFzaPddMcW7hGeXUfDjufgkquGe46h5RyPM+3RQGNyt5No7wDHyYV7OHLqFWuzT4bH+GHE3dFpA6W+oVXFXW8AGQTv26wvQxwUY7UfM6jLLLk3y7Iynj3spmgTETB3EHcGPoVzYekROg6v7ZtPqAZVuzzBjCaab2sYHNDos51xbUescuS95BgftGrwo8okwQIHormDKJiZLjMyflSXDOAdVrNY2AXEMBJgaibb7DvyUrxJgtMOkagYA2dcXnkdlWKVWLTaQfcKvUuRdotmMc2k8tLg/SS2QZuLKYfw5Tq4H7SHtJLnS2Id5YEzHdfP6bySbm/urfkuLc2iQ6oRTDQCD0GymyGauE8fVwtZxaAZDqbp6EibdbD4XRRyttfFB5jQLlvImSb9rhRWXucXGu5xDHOdaNpNh6K35LTAcINj8LzPUc8oQ2x7oIvGTUIiOikc4wRNPUANQgg7WkBw/P2XLlRsFM5hiJpwd40j9fK+dwyTxy3FpdlYxWAquYC10gX0Rc+/XssZdVViy8TAUXnVMUKgfHkcTMDY7/X8lnki5Y1KJHTJjAVFI5lg2VaJ6gSD0I2UJluNpOALXtP66KRqPFRpp3hwLSQYsRBg9Vnhb6l5LUQmXPsFPYWqYgqtYTJnYY+G1xLABp1X8uw+NltzPG4mm2WMYRbcket+RjZWhuxzaBL1Xecx2UhSryIKpmX5oXki4eCNTXDzCbjsR3BVjwNW41bTeN4V45Hvr3K0WbKR5T0m35ru0rRg67HCGEW5c10r67TJRxRSdlqNfhotiLexQWvE1gxrnnZoJ+Ati5szw5qUnsG7mkD1iygtGr5KDm2YueC57rnpyvYN7KPwFbU+wNrm/If9hReZl7XlrrQYjbms5ZiIqObNy0ge0GPoVztpvk+shh2YqiTOaYosiTeNtvZcVTEeILibXG648c8kyZPZR2KqvbdpIWU8nJ0Y8C2r3NFbH+E/UBJHl1H7wbP3Qemy3YrFtrN1c1E4wgxJu42B5xdHUoCmDdcmWaMVLjsj84DNW0O5GLrxgq94cVnGyTfZQ+I+9Y7KtXIznOo8kpnBaRuoDxYII5GVKUqQfSh17zPMct/lQuIoaTa4W0eDzs89y2+CZMvw/hteYDnOIB6mYPyoUVBTqNhxkOE+krOHxLmulvuOqk62VgN8SoLuH3f+eXsuqLtHj5YbXZzZ6aj6xfV1OGwIk2HLsf8r1keZGhMy0HfuOi4H5s8t0mfX9XTA5fUrBzgCWggGBJJ5ADmdvlWRizrzXNzWdazWg36nqoUdAN1YcFgmCfKWnbddFXInEeIxvlBidMD/wCgoat2xdEAcGWkB1ib2v6Stj8RUkMdYC+mLGPxUpUAe5gINnBr4HmaJgmOcXspvjLKGU6bSx2otDJPPzNE/U/RWaoizXww+jWPhPAHQHZS2GpNw9Y09UsIJbzgi8Ko5XhS0hzSf1sp6tLGh7rm8D139rrn1UVLG7ILflucVAAdId0Nx8xupnAYx9UnxCJGwGwB6BfNsrxj2izz6f8ABU5gczdTcKkyRy6jmIGy+ZzaW4uKJ3cn0fB2K35xRFSnpPUEfVV/LOKMM4CXljj/AAuaRH/t936rpx3EVIS1r2ucRYAg+5iwWGnxzgnGRZkFldUUqjmu+7qN+hmPhXbAHZUqhRmSfVYbjKlOoAyo4N5gG3wqSxU95MZVwXnNaolg53PtZb/Ba5kESDYhVvCEkySSTzKnKJMK2PI3JtoiRX3YcsqEdI+FK4R0rixbjqkjn9F34OCLLmyxcJ8FiUw07g3HNWHBV9bATvsfUKuYZ0WU9ljCGz1M/Re36Tkk5V4I8nYiIvfJCIiArfFHCrMV5mkMqdYkO9eh7qnP4AxWoHxKTYNnaiSI5xpuvqbyuDFXVJQT5O7Brc2OO1Pg+eZ5kgphpFYOdsbaRPUXNlVsylphwk/RX/Pcqe8GPUeo2VEzavB0PaQ7n2VJY4s9PTarI1V2VjMAXm/LaOXourKy+pTqSZfTiJsHAzYnrbdecTABJ5LZlbpp1C0XMT6D/sqiVGmab2lcxuYvkgt0n5UeHlxgK1tyc1DJYpTB8Mf0qVE5Z5vcrWEoGI2st3+nzuFecPw72XQcggbKyic0syPm+Ly7SGkN3c0e0yfoCpDibMmPIFNoDQ1ovzMAk/KuOI4f1NII7iOoXz3N8K4u8t5MD179Fvj4RwZ3uZUsW6XFWzgrN3UGyxrC9p1AuP3Z3cBzfAgdJlROP4fcwSHBxPt8dVG06jqZcCCDsRtz3/XVW6Zl4OzFYqq6q9xmXOLo9blWTL+I6lPDOoukscZA/qNpVZZjdUCxPfdecfjS6GgxB26FTYfJ0V3v8Z9RoOkuNz2tP0U6/F+LS0RdwF3ahBDgbgAxYEb81w5ThHEwY0xN7knbblz36LZXx7WFw5jle/6F1Pgq0WHKsrbpBaAfUyQpIZSXbiV4wNB1LD08W2o14cSNHOAYv2K+mYHJ2PYyo37rmtcPRwBH4rjzY232EUClwuTcMn2XfheGXbaPovpOEy0N5LvZhB0WP/OgfOX8FBw7rm/8DfMtdC+qDDBevs4R6aD8EnzulwlWi9Vvs0ytlLgp388nuvoPgBem0oVHosb4okpGG4ZxDDs0j+6FZcsynSAX3d05D/KmAFlTi9PxQe5Ekdisppv3b7qOPDQBljyFYkWuXR4cn7kSReDyrSZcdSlAERaYcEMKqCAREWwCIiAwQtVSnK3IhKdEdUwgKic04ZpVh52ieTh94e6s0LGlOC6yNco+cVP2X0nGXVXkdDEfAUjheBKNPaTyV3AWYUbUWlnm+2VBnDDG7NXTTyMDkrLCwWqaRTeyCGVgclqr4IdFYHMXHXpqaI3Fcq4QdF8/4lwdD7TWfW8jWUhp0gAveQSST7gey+p1qaoX7RcjNWmajRMDzAb+qlENnyZmM1GBddeJrUhh6gfSDqkeWZ3PO3RQuIwBa4kOI6LlONItJLp679lezI42GC0xeT+SatLySOZ/GQu3DUJB1tdqIIB78nGeg5LixFAtcWm3O/dZc3ZokSeGzZztLC/Tc3gQRFgVjMMO5zpbfuos0iLq9fs8yf8A1Cr4XjU6ZAmHB2pwG+gRBO535LS+OSjNnCGDrODaUkguENjmbR+C/RmXYLw6TKf8rGt+AAonhnhChhILZe/+Z3L0HL1Vla1ZvkHljFsDVkICooskISFlFJJiEhZRAEREAREQBERAEREAREQBERAEREAREQBERAFz1QuheHMUoEZWYo+uFM1qKi8TTUg+B8cMpOdWN21HVtLGNhrYbLYgbkm/uvWTZGzD0fFcwOe46dbr3HJo5DurHx1wpU8cYmmNTPEbUc0btIILiBzBuVWc8rOswEwLK8WUkiWynDUa79NVwDACSGDfynSO0uhUXiRjaTw2nYXsRynbuJCmsvc4PmN1x8U4UVKjdJuGweY6j6FJER7IinjmuADmhX7KaFCnh6VWg5za8lzj/K5p8sR7Kg/6V3Vr4awz3FrLuMgADmSYFuqhEyR+jcgx/j4elWiC9gJHQ7H6gqSCjcgwJo4elSO7W39Tc/UqSCoSjKIigsEREAREQBERAEREAREQBERAEREAREQBERAEREAREQBERAaa4UdXYpYhaamHBUggalCd1W+IOAW4j95SIY/mI8p722Kvn2JdVKmAFNkHyDB/s3qNP7x4sdmgyfUlYx/A7LnSST8r7FpC8Oojom4ij4Lhf2d131Ia06OrrEe/NfUeEeDaOEAcG6qn87uX9o5K1CmF7UWKPIavSIoLBERAEREAREQBERAEREAREQBERAEREAREQBERAEREAREQBERAEREAREQBERAEREAREQBERAEREAREQBERAEREAREQBERA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6" name="Picture 8" descr="http://www.healthcastle.com/sites/default/files/imagecache/article-lead-image-570x200/grapes-bunches_570.jpg"/>
          <p:cNvPicPr>
            <a:picLocks noChangeAspect="1" noChangeArrowheads="1"/>
          </p:cNvPicPr>
          <p:nvPr/>
        </p:nvPicPr>
        <p:blipFill>
          <a:blip r:embed="rId4" cstate="print"/>
          <a:srcRect/>
          <a:stretch>
            <a:fillRect/>
          </a:stretch>
        </p:blipFill>
        <p:spPr bwMode="auto">
          <a:xfrm>
            <a:off x="3347864" y="4286249"/>
            <a:ext cx="5429250" cy="2571751"/>
          </a:xfrm>
          <a:prstGeom prst="rect">
            <a:avLst/>
          </a:prstGeom>
          <a:noFill/>
        </p:spPr>
      </p:pic>
      <p:pic>
        <p:nvPicPr>
          <p:cNvPr id="2058" name="Picture 10" descr="http://i.huffpost.com/gadgets/slideshows/371156/slide_371156_4288756_free.jpg"/>
          <p:cNvPicPr>
            <a:picLocks noChangeAspect="1" noChangeArrowheads="1"/>
          </p:cNvPicPr>
          <p:nvPr/>
        </p:nvPicPr>
        <p:blipFill>
          <a:blip r:embed="rId5" cstate="print"/>
          <a:srcRect/>
          <a:stretch>
            <a:fillRect/>
          </a:stretch>
        </p:blipFill>
        <p:spPr bwMode="auto">
          <a:xfrm>
            <a:off x="4572000" y="1412776"/>
            <a:ext cx="3899915" cy="2573944"/>
          </a:xfrm>
          <a:prstGeom prst="rect">
            <a:avLst/>
          </a:prstGeom>
          <a:noFill/>
        </p:spPr>
      </p:pic>
      <p:sp>
        <p:nvSpPr>
          <p:cNvPr id="3" name="TextBox 2"/>
          <p:cNvSpPr txBox="1"/>
          <p:nvPr/>
        </p:nvSpPr>
        <p:spPr>
          <a:xfrm>
            <a:off x="457200" y="4286249"/>
            <a:ext cx="2774157" cy="369332"/>
          </a:xfrm>
          <a:prstGeom prst="rect">
            <a:avLst/>
          </a:prstGeom>
          <a:noFill/>
        </p:spPr>
        <p:txBody>
          <a:bodyPr wrap="none" rtlCol="0">
            <a:spAutoFit/>
          </a:bodyPr>
          <a:lstStyle/>
          <a:p>
            <a:r>
              <a:rPr lang="en-GB" dirty="0" smtClean="0"/>
              <a:t>More on diet later on today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Rectangle 5"/>
          <p:cNvSpPr>
            <a:spLocks noGrp="1" noChangeArrowheads="1"/>
          </p:cNvSpPr>
          <p:nvPr>
            <p:ph type="title"/>
          </p:nvPr>
        </p:nvSpPr>
        <p:spPr/>
        <p:txBody>
          <a:bodyPr>
            <a:normAutofit fontScale="90000"/>
          </a:bodyPr>
          <a:lstStyle/>
          <a:p>
            <a:r>
              <a:rPr lang="en-GB" sz="4000"/>
              <a:t>Major Grain Producing areas in the Greek world</a:t>
            </a:r>
            <a:endParaRPr lang="en-US" sz="4000"/>
          </a:p>
        </p:txBody>
      </p:sp>
      <p:pic>
        <p:nvPicPr>
          <p:cNvPr id="36868" name="Picture 4" descr="intro2-15"/>
          <p:cNvPicPr>
            <a:picLocks noGrp="1" noChangeAspect="1" noChangeArrowheads="1"/>
          </p:cNvPicPr>
          <p:nvPr>
            <p:ph idx="1"/>
          </p:nvPr>
        </p:nvPicPr>
        <p:blipFill>
          <a:blip r:embed="rId3" cstate="email"/>
          <a:srcRect/>
          <a:stretch>
            <a:fillRect/>
          </a:stretch>
        </p:blipFill>
        <p:spPr>
          <a:xfrm>
            <a:off x="684213" y="1412875"/>
            <a:ext cx="7812087" cy="5395913"/>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7" name="Rectangle 5"/>
          <p:cNvSpPr>
            <a:spLocks noGrp="1" noChangeArrowheads="1"/>
          </p:cNvSpPr>
          <p:nvPr>
            <p:ph type="title"/>
          </p:nvPr>
        </p:nvSpPr>
        <p:spPr>
          <a:xfrm>
            <a:off x="457200" y="274638"/>
            <a:ext cx="8229600" cy="417512"/>
          </a:xfrm>
        </p:spPr>
        <p:txBody>
          <a:bodyPr>
            <a:normAutofit fontScale="90000"/>
          </a:bodyPr>
          <a:lstStyle/>
          <a:p>
            <a:r>
              <a:rPr lang="en-GB" sz="4000"/>
              <a:t>The Hellespont and Propontis</a:t>
            </a:r>
            <a:endParaRPr lang="en-US" sz="4000"/>
          </a:p>
        </p:txBody>
      </p:sp>
      <p:pic>
        <p:nvPicPr>
          <p:cNvPr id="44036" name="Picture 4" descr="HellespontMap1"/>
          <p:cNvPicPr>
            <a:picLocks noGrp="1" noChangeAspect="1" noChangeArrowheads="1"/>
          </p:cNvPicPr>
          <p:nvPr>
            <p:ph idx="1"/>
          </p:nvPr>
        </p:nvPicPr>
        <p:blipFill>
          <a:blip r:embed="rId3" cstate="email"/>
          <a:srcRect/>
          <a:stretch>
            <a:fillRect/>
          </a:stretch>
        </p:blipFill>
        <p:spPr>
          <a:xfrm>
            <a:off x="468313" y="776288"/>
            <a:ext cx="6335712" cy="6034087"/>
          </a:xfrm>
          <a:noFill/>
          <a:ln/>
        </p:spPr>
      </p:pic>
      <p:sp>
        <p:nvSpPr>
          <p:cNvPr id="44039" name="Text Box 7"/>
          <p:cNvSpPr txBox="1">
            <a:spLocks noChangeArrowheads="1"/>
          </p:cNvSpPr>
          <p:nvPr/>
        </p:nvSpPr>
        <p:spPr bwMode="auto">
          <a:xfrm>
            <a:off x="6784975" y="711200"/>
            <a:ext cx="2352675" cy="4838700"/>
          </a:xfrm>
          <a:prstGeom prst="rect">
            <a:avLst/>
          </a:prstGeom>
          <a:noFill/>
          <a:ln w="9525">
            <a:noFill/>
            <a:miter lim="800000"/>
            <a:headEnd/>
            <a:tailEnd/>
          </a:ln>
          <a:effectLst/>
        </p:spPr>
        <p:txBody>
          <a:bodyPr wrap="none">
            <a:spAutoFit/>
          </a:bodyPr>
          <a:lstStyle/>
          <a:p>
            <a:r>
              <a:rPr lang="en-GB" sz="2400"/>
              <a:t>The Hellespont </a:t>
            </a:r>
          </a:p>
          <a:p>
            <a:r>
              <a:rPr lang="en-GB" sz="2400"/>
              <a:t>has very strong </a:t>
            </a:r>
          </a:p>
          <a:p>
            <a:r>
              <a:rPr lang="en-GB" sz="2400"/>
              <a:t>currents.</a:t>
            </a:r>
          </a:p>
          <a:p>
            <a:r>
              <a:rPr lang="en-GB" sz="2400"/>
              <a:t>Today ships </a:t>
            </a:r>
          </a:p>
          <a:p>
            <a:r>
              <a:rPr lang="en-GB" sz="2400"/>
              <a:t>usually need a </a:t>
            </a:r>
          </a:p>
          <a:p>
            <a:r>
              <a:rPr lang="en-GB" sz="2400"/>
              <a:t>pilot to go </a:t>
            </a:r>
          </a:p>
          <a:p>
            <a:r>
              <a:rPr lang="en-GB" sz="2400"/>
              <a:t>through.</a:t>
            </a:r>
          </a:p>
          <a:p>
            <a:r>
              <a:rPr lang="en-GB" sz="2400"/>
              <a:t>When the </a:t>
            </a:r>
          </a:p>
          <a:p>
            <a:r>
              <a:rPr lang="en-GB" sz="2400"/>
              <a:t>Etesian winds </a:t>
            </a:r>
          </a:p>
          <a:p>
            <a:r>
              <a:rPr lang="en-GB" sz="2400"/>
              <a:t>blow ships </a:t>
            </a:r>
          </a:p>
          <a:p>
            <a:r>
              <a:rPr lang="en-GB" sz="2400"/>
              <a:t>cannot go from </a:t>
            </a:r>
          </a:p>
          <a:p>
            <a:r>
              <a:rPr lang="en-GB" sz="2400"/>
              <a:t>South to north </a:t>
            </a:r>
          </a:p>
          <a:p>
            <a:r>
              <a:rPr lang="en-GB" sz="2400"/>
              <a:t>in the straits.</a:t>
            </a:r>
            <a:endParaRPr 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5"/>
          <p:cNvSpPr>
            <a:spLocks noGrp="1" noChangeArrowheads="1"/>
          </p:cNvSpPr>
          <p:nvPr>
            <p:ph type="title"/>
          </p:nvPr>
        </p:nvSpPr>
        <p:spPr/>
        <p:txBody>
          <a:bodyPr/>
          <a:lstStyle/>
          <a:p>
            <a:r>
              <a:rPr lang="en-GB"/>
              <a:t>The Etesian Winds</a:t>
            </a:r>
            <a:endParaRPr lang="en-US"/>
          </a:p>
        </p:txBody>
      </p:sp>
      <p:pic>
        <p:nvPicPr>
          <p:cNvPr id="46090" name="Picture 10" descr="Intro2-17"/>
          <p:cNvPicPr>
            <a:picLocks noGrp="1" noChangeAspect="1" noChangeArrowheads="1"/>
          </p:cNvPicPr>
          <p:nvPr>
            <p:ph idx="1"/>
          </p:nvPr>
        </p:nvPicPr>
        <p:blipFill>
          <a:blip r:embed="rId3" cstate="email"/>
          <a:srcRect/>
          <a:stretch>
            <a:fillRect/>
          </a:stretch>
        </p:blipFill>
        <p:spPr>
          <a:xfrm>
            <a:off x="179388" y="1700213"/>
            <a:ext cx="6553200" cy="4525962"/>
          </a:xfrm>
          <a:noFill/>
          <a:ln/>
        </p:spPr>
      </p:pic>
      <p:sp>
        <p:nvSpPr>
          <p:cNvPr id="46091" name="Text Box 11"/>
          <p:cNvSpPr txBox="1">
            <a:spLocks noChangeArrowheads="1"/>
          </p:cNvSpPr>
          <p:nvPr/>
        </p:nvSpPr>
        <p:spPr bwMode="auto">
          <a:xfrm>
            <a:off x="6443663" y="1503363"/>
            <a:ext cx="2700337" cy="3378200"/>
          </a:xfrm>
          <a:prstGeom prst="rect">
            <a:avLst/>
          </a:prstGeom>
          <a:noFill/>
          <a:ln w="9525">
            <a:noFill/>
            <a:miter lim="800000"/>
            <a:headEnd/>
            <a:tailEnd/>
          </a:ln>
          <a:effectLst/>
        </p:spPr>
        <p:txBody>
          <a:bodyPr>
            <a:spAutoFit/>
          </a:bodyPr>
          <a:lstStyle/>
          <a:p>
            <a:r>
              <a:rPr lang="en-GB" sz="2400"/>
              <a:t>The Etesian winds</a:t>
            </a:r>
          </a:p>
          <a:p>
            <a:r>
              <a:rPr lang="en-GB" sz="2400"/>
              <a:t>Blow every summer from the end of July to the end of August in a north-eastern direction. They are very strong winds.</a:t>
            </a:r>
            <a:endParaRPr 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4"/>
          <p:cNvSpPr>
            <a:spLocks noGrp="1" noChangeArrowheads="1"/>
          </p:cNvSpPr>
          <p:nvPr>
            <p:ph type="title"/>
          </p:nvPr>
        </p:nvSpPr>
        <p:spPr/>
        <p:txBody>
          <a:bodyPr/>
          <a:lstStyle/>
          <a:p>
            <a:r>
              <a:rPr lang="en-GB"/>
              <a:t>The Egypt-Rhodes Trade route</a:t>
            </a:r>
            <a:endParaRPr lang="en-US"/>
          </a:p>
        </p:txBody>
      </p:sp>
      <p:pic>
        <p:nvPicPr>
          <p:cNvPr id="48134" name="Picture 6" descr="intro2-18"/>
          <p:cNvPicPr>
            <a:picLocks noGrp="1" noChangeAspect="1" noChangeArrowheads="1"/>
          </p:cNvPicPr>
          <p:nvPr>
            <p:ph idx="1"/>
          </p:nvPr>
        </p:nvPicPr>
        <p:blipFill>
          <a:blip r:embed="rId3" cstate="email"/>
          <a:srcRect/>
          <a:stretch>
            <a:fillRect/>
          </a:stretch>
        </p:blipFill>
        <p:spPr>
          <a:xfrm>
            <a:off x="468313" y="1028700"/>
            <a:ext cx="8207375" cy="5668963"/>
          </a:xfrm>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Climate and Agriculture</a:t>
            </a:r>
            <a:endParaRPr lang="en-GB" dirty="0"/>
          </a:p>
        </p:txBody>
      </p:sp>
      <p:sp>
        <p:nvSpPr>
          <p:cNvPr id="3" name="Content Placeholder 2"/>
          <p:cNvSpPr>
            <a:spLocks noGrp="1"/>
          </p:cNvSpPr>
          <p:nvPr>
            <p:ph sz="quarter" idx="1"/>
          </p:nvPr>
        </p:nvSpPr>
        <p:spPr/>
        <p:txBody>
          <a:bodyPr>
            <a:noAutofit/>
          </a:bodyPr>
          <a:lstStyle/>
          <a:p>
            <a:r>
              <a:rPr lang="en-GB" sz="2800" dirty="0" smtClean="0"/>
              <a:t>Those of Athens are only about  thirty days, or not much more, earlier than those in the Hellespont. </a:t>
            </a:r>
            <a:r>
              <a:rPr lang="en-GB" sz="2800" dirty="0" err="1" smtClean="0"/>
              <a:t>Theophrastos</a:t>
            </a:r>
            <a:r>
              <a:rPr lang="en-GB" sz="2800" dirty="0" smtClean="0"/>
              <a:t> </a:t>
            </a:r>
            <a:r>
              <a:rPr lang="en-GB" sz="2800" i="1" dirty="0" smtClean="0"/>
              <a:t>HP</a:t>
            </a:r>
            <a:r>
              <a:rPr lang="en-GB" sz="2800" dirty="0" smtClean="0"/>
              <a:t> 8.2.10</a:t>
            </a:r>
          </a:p>
          <a:p>
            <a:r>
              <a:rPr lang="en-US" sz="2800" dirty="0" smtClean="0"/>
              <a:t>As to the development (of the plant) there are also differences from place to place and from climate to climate.  Thus, in some soils the crop is quicker, most obviously in Egypt.  There barley is reaped in six months and wheat in seven, while in Greece barley is reaped in seven months in some places and in most areas in the eighth month, and wheat takes even longer. </a:t>
            </a:r>
            <a:r>
              <a:rPr lang="en-US" sz="2800" dirty="0" err="1" smtClean="0"/>
              <a:t>Theophrastos</a:t>
            </a:r>
            <a:r>
              <a:rPr lang="en-US" sz="2800" dirty="0" smtClean="0"/>
              <a:t> </a:t>
            </a:r>
            <a:r>
              <a:rPr lang="en-US" sz="2800" i="1" dirty="0" smtClean="0"/>
              <a:t>HP</a:t>
            </a:r>
            <a:r>
              <a:rPr lang="en-US" sz="2800" dirty="0" smtClean="0"/>
              <a:t> 8.2.7</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5400">
                <a:solidFill>
                  <a:schemeClr val="accent2"/>
                </a:solidFill>
              </a:rPr>
              <a:t>Population of Athens</a:t>
            </a:r>
            <a:r>
              <a:rPr lang="en-GB"/>
              <a:t> </a:t>
            </a:r>
            <a:endParaRPr lang="en-US"/>
          </a:p>
        </p:txBody>
      </p:sp>
      <p:sp>
        <p:nvSpPr>
          <p:cNvPr id="17411" name="Rectangle 3"/>
          <p:cNvSpPr>
            <a:spLocks noGrp="1" noChangeArrowheads="1"/>
          </p:cNvSpPr>
          <p:nvPr>
            <p:ph type="body" idx="1"/>
          </p:nvPr>
        </p:nvSpPr>
        <p:spPr/>
        <p:txBody>
          <a:bodyPr/>
          <a:lstStyle/>
          <a:p>
            <a:r>
              <a:rPr lang="en-GB" b="1" u="sng">
                <a:effectLst>
                  <a:outerShdw blurRad="38100" dist="38100" dir="2700000" algn="tl">
                    <a:srgbClr val="C0C0C0"/>
                  </a:outerShdw>
                </a:effectLst>
              </a:rPr>
              <a:t>150,000</a:t>
            </a:r>
            <a:r>
              <a:rPr lang="en-GB">
                <a:sym typeface="Wingdings" pitchFamily="2" charset="2"/>
              </a:rPr>
              <a:t> Sallares (1991), total</a:t>
            </a:r>
          </a:p>
          <a:p>
            <a:pPr>
              <a:buFontTx/>
              <a:buNone/>
            </a:pPr>
            <a:r>
              <a:rPr lang="en-GB">
                <a:sym typeface="Wingdings" pitchFamily="2" charset="2"/>
              </a:rPr>
              <a:t>			Osborne (1985), total</a:t>
            </a:r>
          </a:p>
          <a:p>
            <a:pPr>
              <a:buFontTx/>
              <a:buNone/>
            </a:pPr>
            <a:r>
              <a:rPr lang="en-GB">
                <a:sym typeface="Wingdings" pitchFamily="2" charset="2"/>
              </a:rPr>
              <a:t>			 Garnsey (1988), minimum </a:t>
            </a:r>
          </a:p>
          <a:p>
            <a:r>
              <a:rPr lang="en-GB" b="1" u="sng">
                <a:effectLst>
                  <a:outerShdw blurRad="38100" dist="38100" dir="2700000" algn="tl">
                    <a:srgbClr val="C0C0C0"/>
                  </a:outerShdw>
                </a:effectLst>
                <a:sym typeface="Wingdings" pitchFamily="2" charset="2"/>
              </a:rPr>
              <a:t>200,000</a:t>
            </a:r>
            <a:r>
              <a:rPr lang="en-GB">
                <a:sym typeface="Wingdings" pitchFamily="2" charset="2"/>
              </a:rPr>
              <a:t>Hansen (1985), minimum</a:t>
            </a:r>
          </a:p>
          <a:p>
            <a:pPr>
              <a:buFontTx/>
              <a:buNone/>
            </a:pPr>
            <a:r>
              <a:rPr lang="en-GB">
                <a:sym typeface="Wingdings" pitchFamily="2" charset="2"/>
              </a:rPr>
              <a:t>			 Garnsey (1988), maximum</a:t>
            </a:r>
          </a:p>
          <a:p>
            <a:r>
              <a:rPr lang="en-GB" b="1" u="sng">
                <a:effectLst>
                  <a:outerShdw blurRad="38100" dist="38100" dir="2700000" algn="tl">
                    <a:srgbClr val="C0C0C0"/>
                  </a:outerShdw>
                </a:effectLst>
                <a:sym typeface="Wingdings" pitchFamily="2" charset="2"/>
              </a:rPr>
              <a:t>250,000</a:t>
            </a:r>
            <a:r>
              <a:rPr lang="en-GB">
                <a:sym typeface="Wingdings" pitchFamily="2" charset="2"/>
              </a:rPr>
              <a:t>Hansen (1985), probable 4</a:t>
            </a:r>
            <a:r>
              <a:rPr lang="en-GB" baseline="30000">
                <a:sym typeface="Wingdings" pitchFamily="2" charset="2"/>
              </a:rPr>
              <a:t>th</a:t>
            </a:r>
            <a:r>
              <a:rPr lang="en-GB">
                <a:sym typeface="Wingdings" pitchFamily="2" charset="2"/>
              </a:rPr>
              <a:t> </a:t>
            </a:r>
          </a:p>
          <a:p>
            <a:r>
              <a:rPr lang="en-GB" b="1" u="sng">
                <a:effectLst>
                  <a:outerShdw blurRad="38100" dist="38100" dir="2700000" algn="tl">
                    <a:srgbClr val="C0C0C0"/>
                  </a:outerShdw>
                </a:effectLst>
                <a:sym typeface="Wingdings" pitchFamily="2" charset="2"/>
              </a:rPr>
              <a:t>300,000</a:t>
            </a:r>
            <a:r>
              <a:rPr lang="en-GB">
                <a:sym typeface="Wingdings" pitchFamily="2" charset="2"/>
              </a:rPr>
              <a:t>+ Hansen (1985), probable 431</a:t>
            </a:r>
          </a:p>
          <a:p>
            <a:pPr lvl="4">
              <a:buFontTx/>
              <a:buNone/>
            </a:pPr>
            <a:r>
              <a:rPr lang="en-GB"/>
              <a:t>	</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Athenian Legislation on Grain</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r>
              <a:rPr lang="en-GB" dirty="0" smtClean="0"/>
              <a:t>“Finally the grain trade was regulated through legislation. Among the laws on grain the following have been transmitted to us: </a:t>
            </a:r>
          </a:p>
          <a:p>
            <a:pPr lvl="1"/>
            <a:r>
              <a:rPr lang="en-GB" dirty="0" smtClean="0"/>
              <a:t>it is forbidden to export any crop except olives (Plutarch Solon); </a:t>
            </a:r>
          </a:p>
          <a:p>
            <a:pPr lvl="1"/>
            <a:r>
              <a:rPr lang="en-GB" dirty="0" smtClean="0"/>
              <a:t>it is forbidden to purchase more than 50 </a:t>
            </a:r>
            <a:r>
              <a:rPr lang="en-GB" dirty="0" err="1" smtClean="0"/>
              <a:t>phormoi</a:t>
            </a:r>
            <a:r>
              <a:rPr lang="en-GB" dirty="0" smtClean="0"/>
              <a:t> of grain at a time; </a:t>
            </a:r>
          </a:p>
          <a:p>
            <a:pPr lvl="1"/>
            <a:r>
              <a:rPr lang="en-GB" dirty="0" smtClean="0"/>
              <a:t>it is a capital offence for persons resident in Athens to ship grain to harbours other than the Piraeus; </a:t>
            </a:r>
          </a:p>
          <a:p>
            <a:pPr lvl="1"/>
            <a:r>
              <a:rPr lang="en-GB" dirty="0" smtClean="0"/>
              <a:t>any grain ship touching in at the harbour of the Piraeus is required to unload at least 2/3 of her cargo and may re-export a maximum of 1/3; </a:t>
            </a:r>
          </a:p>
          <a:p>
            <a:pPr lvl="1"/>
            <a:r>
              <a:rPr lang="en-GB" dirty="0" smtClean="0"/>
              <a:t>it is forbidden for persons resident in Athens to extend a maritime loan unless the ship under contract conveys grain to the Piraeus”</a:t>
            </a:r>
          </a:p>
          <a:p>
            <a:pPr lvl="1">
              <a:buNone/>
            </a:pPr>
            <a:r>
              <a:rPr lang="en-GB" dirty="0" smtClean="0"/>
              <a:t>From </a:t>
            </a:r>
            <a:r>
              <a:rPr lang="en-GB" dirty="0" err="1" smtClean="0"/>
              <a:t>Isager</a:t>
            </a:r>
            <a:r>
              <a:rPr lang="en-GB" dirty="0" smtClean="0"/>
              <a:t> &amp; Hansen 1975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Exporter’s view</a:t>
            </a:r>
            <a:endParaRPr lang="en-GB" dirty="0"/>
          </a:p>
        </p:txBody>
      </p:sp>
      <p:sp>
        <p:nvSpPr>
          <p:cNvPr id="3" name="Content Placeholder 2"/>
          <p:cNvSpPr>
            <a:spLocks noGrp="1"/>
          </p:cNvSpPr>
          <p:nvPr>
            <p:ph idx="1"/>
          </p:nvPr>
        </p:nvSpPr>
        <p:spPr/>
        <p:txBody>
          <a:bodyPr/>
          <a:lstStyle/>
          <a:p>
            <a:r>
              <a:rPr lang="en-GB" dirty="0" smtClean="0"/>
              <a:t>“Not only does that area produce much grain but also </a:t>
            </a:r>
            <a:r>
              <a:rPr lang="en-GB" dirty="0" err="1" smtClean="0"/>
              <a:t>Leukon</a:t>
            </a:r>
            <a:r>
              <a:rPr lang="en-GB" dirty="0" smtClean="0"/>
              <a:t>, who controls trade, has decreed that no tax is to be imposed to those transporting to Athens and that those who sail to you shall have priority of lading” Dem. 20.31</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attacks Sicily</a:t>
            </a:r>
            <a:endParaRPr lang="en-GB" dirty="0"/>
          </a:p>
        </p:txBody>
      </p:sp>
      <p:sp>
        <p:nvSpPr>
          <p:cNvPr id="3" name="Content Placeholder 2"/>
          <p:cNvSpPr>
            <a:spLocks noGrp="1"/>
          </p:cNvSpPr>
          <p:nvPr>
            <p:ph idx="1"/>
          </p:nvPr>
        </p:nvSpPr>
        <p:spPr>
          <a:xfrm>
            <a:off x="457200" y="1600200"/>
            <a:ext cx="8229600" cy="5069160"/>
          </a:xfrm>
        </p:spPr>
        <p:txBody>
          <a:bodyPr>
            <a:normAutofit fontScale="70000" lnSpcReduction="20000"/>
          </a:bodyPr>
          <a:lstStyle/>
          <a:p>
            <a:r>
              <a:rPr lang="en-GB" dirty="0"/>
              <a:t>We sailed to </a:t>
            </a:r>
            <a:r>
              <a:rPr lang="en-GB" dirty="0" smtClean="0"/>
              <a:t>Sicily first </a:t>
            </a:r>
            <a:r>
              <a:rPr lang="en-GB" dirty="0"/>
              <a:t>to conquer, if possible, the </a:t>
            </a:r>
            <a:r>
              <a:rPr lang="en-GB" dirty="0" err="1"/>
              <a:t>Siceliots</a:t>
            </a:r>
            <a:r>
              <a:rPr lang="en-GB" dirty="0"/>
              <a:t>, and after them the </a:t>
            </a:r>
            <a:r>
              <a:rPr lang="en-GB" dirty="0" err="1"/>
              <a:t>Italiots</a:t>
            </a:r>
            <a:r>
              <a:rPr lang="en-GB" dirty="0"/>
              <a:t> also, and finally to assail the empire and city of Carthage. [3] In the event of all or most of these schemes succeeding, we were then to attack Peloponnese, bringing with us the entire force of the Hellenes lately acquired in those parts, and taking a number of barbarians into our pay, such as the Iberians and others in those countries, confessedly the most warlike known, and building numerous galleys in addition to those which we had already, timber being plentiful in Italy; and with this fleet blockading </a:t>
            </a:r>
            <a:r>
              <a:rPr lang="en-GB" dirty="0" smtClean="0"/>
              <a:t>Peloponnese from </a:t>
            </a:r>
            <a:r>
              <a:rPr lang="en-GB" dirty="0"/>
              <a:t>the sea and assailing it with our armies by land, taking some of the cities by storm, drawing works of circumvallation round others, we hoped without difficulty to effect its reduction, and after this to rule the whole of the Hellenic name. [4] Money and corn meanwhile for the better execution of these plans were to be supplied in sufficient quantities by the newly acquired places in those countries, independently of our revenues here at home</a:t>
            </a:r>
            <a:r>
              <a:rPr lang="en-GB" dirty="0" smtClean="0"/>
              <a:t>. Thucydides 6.90</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417</Words>
  <Application>Microsoft Office PowerPoint</Application>
  <PresentationFormat>On-screen Show (4:3)</PresentationFormat>
  <Paragraphs>58</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Grain, politics and imperialism in classical Athens</vt:lpstr>
      <vt:lpstr>Basics of ancient Greek Diet</vt:lpstr>
      <vt:lpstr>Major Grain Producing areas in the Greek world</vt:lpstr>
      <vt:lpstr>The Hellespont and Propontis</vt:lpstr>
      <vt:lpstr>The Etesian Winds</vt:lpstr>
      <vt:lpstr>The Egypt-Rhodes Trade route</vt:lpstr>
      <vt:lpstr>Climate and Agriculture</vt:lpstr>
      <vt:lpstr>Population of Athens </vt:lpstr>
      <vt:lpstr>Basic Athenian Legislation on Grain</vt:lpstr>
      <vt:lpstr>An Exporter’s view</vt:lpstr>
      <vt:lpstr>Athens attacks Sicily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Grain, politics and imperialism in classical Athens</dc:title>
  <dc:creator>Errietta Bissa</dc:creator>
  <cp:lastModifiedBy>Errietta Bissa</cp:lastModifiedBy>
  <cp:revision>11</cp:revision>
  <dcterms:created xsi:type="dcterms:W3CDTF">2016-02-22T13:52:21Z</dcterms:created>
  <dcterms:modified xsi:type="dcterms:W3CDTF">2016-02-23T10:12:40Z</dcterms:modified>
</cp:coreProperties>
</file>