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34"/>
  </p:notesMasterIdLst>
  <p:handoutMasterIdLst>
    <p:handoutMasterId r:id="rId35"/>
  </p:handoutMasterIdLst>
  <p:sldIdLst>
    <p:sldId id="354" r:id="rId2"/>
    <p:sldId id="289" r:id="rId3"/>
    <p:sldId id="331" r:id="rId4"/>
    <p:sldId id="373" r:id="rId5"/>
    <p:sldId id="356" r:id="rId6"/>
    <p:sldId id="355" r:id="rId7"/>
    <p:sldId id="352" r:id="rId8"/>
    <p:sldId id="335" r:id="rId9"/>
    <p:sldId id="332" r:id="rId10"/>
    <p:sldId id="333" r:id="rId11"/>
    <p:sldId id="348" r:id="rId12"/>
    <p:sldId id="336" r:id="rId13"/>
    <p:sldId id="337" r:id="rId14"/>
    <p:sldId id="340" r:id="rId15"/>
    <p:sldId id="341" r:id="rId16"/>
    <p:sldId id="339" r:id="rId17"/>
    <p:sldId id="338" r:id="rId18"/>
    <p:sldId id="346" r:id="rId19"/>
    <p:sldId id="357" r:id="rId20"/>
    <p:sldId id="347" r:id="rId21"/>
    <p:sldId id="343" r:id="rId22"/>
    <p:sldId id="344" r:id="rId23"/>
    <p:sldId id="345" r:id="rId24"/>
    <p:sldId id="358" r:id="rId25"/>
    <p:sldId id="359" r:id="rId26"/>
    <p:sldId id="360" r:id="rId27"/>
    <p:sldId id="361" r:id="rId28"/>
    <p:sldId id="293" r:id="rId29"/>
    <p:sldId id="351" r:id="rId30"/>
    <p:sldId id="374" r:id="rId31"/>
    <p:sldId id="276" r:id="rId32"/>
    <p:sldId id="350" r:id="rId3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01" autoAdjust="0"/>
    <p:restoredTop sz="93372" autoAdjust="0"/>
  </p:normalViewPr>
  <p:slideViewPr>
    <p:cSldViewPr>
      <p:cViewPr varScale="1">
        <p:scale>
          <a:sx n="63" d="100"/>
          <a:sy n="63" d="100"/>
        </p:scale>
        <p:origin x="122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4F047A-B9B2-4783-B97D-3977E60FFA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A84431-229B-49EE-AB2F-296DA7BB63D2}">
      <dgm:prSet/>
      <dgm:spPr/>
      <dgm:t>
        <a:bodyPr/>
        <a:lstStyle/>
        <a:p>
          <a:r>
            <a:rPr lang="en-GB" dirty="0"/>
            <a:t>How would you do it?</a:t>
          </a:r>
          <a:endParaRPr lang="en-US" dirty="0"/>
        </a:p>
      </dgm:t>
    </dgm:pt>
    <dgm:pt modelId="{80C4F967-425B-4739-B08C-B99266DEE7C8}" type="parTrans" cxnId="{E54B9D73-96E2-4D5E-B649-A928C9583A56}">
      <dgm:prSet/>
      <dgm:spPr/>
      <dgm:t>
        <a:bodyPr/>
        <a:lstStyle/>
        <a:p>
          <a:endParaRPr lang="en-US"/>
        </a:p>
      </dgm:t>
    </dgm:pt>
    <dgm:pt modelId="{F73ACDC5-6C42-436D-BAC4-0E671AD6D09A}" type="sibTrans" cxnId="{E54B9D73-96E2-4D5E-B649-A928C9583A56}">
      <dgm:prSet/>
      <dgm:spPr/>
      <dgm:t>
        <a:bodyPr/>
        <a:lstStyle/>
        <a:p>
          <a:endParaRPr lang="en-US"/>
        </a:p>
      </dgm:t>
    </dgm:pt>
    <dgm:pt modelId="{A2219EBA-2228-411F-8CB3-9C9B86CA5FC6}">
      <dgm:prSet/>
      <dgm:spPr/>
      <dgm:t>
        <a:bodyPr/>
        <a:lstStyle/>
        <a:p>
          <a:r>
            <a:rPr lang="en-GB" dirty="0"/>
            <a:t>Let's think of a hypothetical  project and discuss some potential tools</a:t>
          </a:r>
          <a:endParaRPr lang="en-US" dirty="0"/>
        </a:p>
      </dgm:t>
    </dgm:pt>
    <dgm:pt modelId="{EB0F3A2B-8AB3-44F0-9EE7-663DB258357B}" type="parTrans" cxnId="{0FE747D7-8325-4AC5-9141-8495EE3448B4}">
      <dgm:prSet/>
      <dgm:spPr/>
      <dgm:t>
        <a:bodyPr/>
        <a:lstStyle/>
        <a:p>
          <a:endParaRPr lang="en-US"/>
        </a:p>
      </dgm:t>
    </dgm:pt>
    <dgm:pt modelId="{1D62C2A7-D335-48ED-87CA-32CD0F400561}" type="sibTrans" cxnId="{0FE747D7-8325-4AC5-9141-8495EE3448B4}">
      <dgm:prSet/>
      <dgm:spPr/>
      <dgm:t>
        <a:bodyPr/>
        <a:lstStyle/>
        <a:p>
          <a:endParaRPr lang="en-US"/>
        </a:p>
      </dgm:t>
    </dgm:pt>
    <dgm:pt modelId="{CA25554E-3E9A-4495-B697-B0F6271976AB}" type="pres">
      <dgm:prSet presAssocID="{184F047A-B9B2-4783-B97D-3977E60FFA64}" presName="root" presStyleCnt="0">
        <dgm:presLayoutVars>
          <dgm:dir/>
          <dgm:resizeHandles val="exact"/>
        </dgm:presLayoutVars>
      </dgm:prSet>
      <dgm:spPr/>
    </dgm:pt>
    <dgm:pt modelId="{F8BD443A-3A78-470A-89A5-376A3689B9DB}" type="pres">
      <dgm:prSet presAssocID="{C4A84431-229B-49EE-AB2F-296DA7BB63D2}" presName="compNode" presStyleCnt="0"/>
      <dgm:spPr/>
    </dgm:pt>
    <dgm:pt modelId="{895CCA66-1D9A-43BA-882B-4939768A75D0}" type="pres">
      <dgm:prSet presAssocID="{C4A84431-229B-49EE-AB2F-296DA7BB63D2}" presName="bgRect" presStyleLbl="bgShp" presStyleIdx="0" presStyleCnt="2"/>
      <dgm:spPr/>
    </dgm:pt>
    <dgm:pt modelId="{D4F21D4B-4AA8-4278-B1CC-1C25BBD6768C}" type="pres">
      <dgm:prSet presAssocID="{C4A84431-229B-49EE-AB2F-296DA7BB63D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9AEB10D-A7DB-45F6-A7A5-9C2FD7BFFA25}" type="pres">
      <dgm:prSet presAssocID="{C4A84431-229B-49EE-AB2F-296DA7BB63D2}" presName="spaceRect" presStyleCnt="0"/>
      <dgm:spPr/>
    </dgm:pt>
    <dgm:pt modelId="{901D08E8-2C70-485F-9C3E-1782ACBDE118}" type="pres">
      <dgm:prSet presAssocID="{C4A84431-229B-49EE-AB2F-296DA7BB63D2}" presName="parTx" presStyleLbl="revTx" presStyleIdx="0" presStyleCnt="2">
        <dgm:presLayoutVars>
          <dgm:chMax val="0"/>
          <dgm:chPref val="0"/>
        </dgm:presLayoutVars>
      </dgm:prSet>
      <dgm:spPr/>
    </dgm:pt>
    <dgm:pt modelId="{EC85AC9B-E37D-43D6-9BBE-F16B34148F77}" type="pres">
      <dgm:prSet presAssocID="{F73ACDC5-6C42-436D-BAC4-0E671AD6D09A}" presName="sibTrans" presStyleCnt="0"/>
      <dgm:spPr/>
    </dgm:pt>
    <dgm:pt modelId="{E7221A58-8CCE-4DC1-85DB-F2FC8E134D7D}" type="pres">
      <dgm:prSet presAssocID="{A2219EBA-2228-411F-8CB3-9C9B86CA5FC6}" presName="compNode" presStyleCnt="0"/>
      <dgm:spPr/>
    </dgm:pt>
    <dgm:pt modelId="{CDFAAA07-66BA-48F8-B1D0-B8C3AF8E3A21}" type="pres">
      <dgm:prSet presAssocID="{A2219EBA-2228-411F-8CB3-9C9B86CA5FC6}" presName="bgRect" presStyleLbl="bgShp" presStyleIdx="1" presStyleCnt="2"/>
      <dgm:spPr/>
    </dgm:pt>
    <dgm:pt modelId="{18405562-C66E-42B2-ADEF-993816B8DAD0}" type="pres">
      <dgm:prSet presAssocID="{A2219EBA-2228-411F-8CB3-9C9B86CA5F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F4B2A1-9429-4919-A2C5-1594D566FCD9}" type="pres">
      <dgm:prSet presAssocID="{A2219EBA-2228-411F-8CB3-9C9B86CA5FC6}" presName="spaceRect" presStyleCnt="0"/>
      <dgm:spPr/>
    </dgm:pt>
    <dgm:pt modelId="{CD3FAD91-2B1E-4DA2-906A-C572046FFA80}" type="pres">
      <dgm:prSet presAssocID="{A2219EBA-2228-411F-8CB3-9C9B86CA5FC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18F84F-F5A3-4BBD-A0B2-D9E451C6682C}" type="presOf" srcId="{A2219EBA-2228-411F-8CB3-9C9B86CA5FC6}" destId="{CD3FAD91-2B1E-4DA2-906A-C572046FFA80}" srcOrd="0" destOrd="0" presId="urn:microsoft.com/office/officeart/2018/2/layout/IconVerticalSolidList"/>
    <dgm:cxn modelId="{E54B9D73-96E2-4D5E-B649-A928C9583A56}" srcId="{184F047A-B9B2-4783-B97D-3977E60FFA64}" destId="{C4A84431-229B-49EE-AB2F-296DA7BB63D2}" srcOrd="0" destOrd="0" parTransId="{80C4F967-425B-4739-B08C-B99266DEE7C8}" sibTransId="{F73ACDC5-6C42-436D-BAC4-0E671AD6D09A}"/>
    <dgm:cxn modelId="{0FE747D7-8325-4AC5-9141-8495EE3448B4}" srcId="{184F047A-B9B2-4783-B97D-3977E60FFA64}" destId="{A2219EBA-2228-411F-8CB3-9C9B86CA5FC6}" srcOrd="1" destOrd="0" parTransId="{EB0F3A2B-8AB3-44F0-9EE7-663DB258357B}" sibTransId="{1D62C2A7-D335-48ED-87CA-32CD0F400561}"/>
    <dgm:cxn modelId="{32F350FB-D2C0-465F-9C6D-F8D66C8D301E}" type="presOf" srcId="{184F047A-B9B2-4783-B97D-3977E60FFA64}" destId="{CA25554E-3E9A-4495-B697-B0F6271976AB}" srcOrd="0" destOrd="0" presId="urn:microsoft.com/office/officeart/2018/2/layout/IconVerticalSolidList"/>
    <dgm:cxn modelId="{8FBC91FB-EFE7-4E16-A3D5-67A32ECC13D8}" type="presOf" srcId="{C4A84431-229B-49EE-AB2F-296DA7BB63D2}" destId="{901D08E8-2C70-485F-9C3E-1782ACBDE118}" srcOrd="0" destOrd="0" presId="urn:microsoft.com/office/officeart/2018/2/layout/IconVerticalSolidList"/>
    <dgm:cxn modelId="{BD1110C5-A6F6-485A-ACA6-F2116A2627DA}" type="presParOf" srcId="{CA25554E-3E9A-4495-B697-B0F6271976AB}" destId="{F8BD443A-3A78-470A-89A5-376A3689B9DB}" srcOrd="0" destOrd="0" presId="urn:microsoft.com/office/officeart/2018/2/layout/IconVerticalSolidList"/>
    <dgm:cxn modelId="{6B6E101C-2BAE-494F-9C9D-8A695CEA40E7}" type="presParOf" srcId="{F8BD443A-3A78-470A-89A5-376A3689B9DB}" destId="{895CCA66-1D9A-43BA-882B-4939768A75D0}" srcOrd="0" destOrd="0" presId="urn:microsoft.com/office/officeart/2018/2/layout/IconVerticalSolidList"/>
    <dgm:cxn modelId="{7EDB31C1-D8D4-4194-9AFA-812DEE7C1F1E}" type="presParOf" srcId="{F8BD443A-3A78-470A-89A5-376A3689B9DB}" destId="{D4F21D4B-4AA8-4278-B1CC-1C25BBD6768C}" srcOrd="1" destOrd="0" presId="urn:microsoft.com/office/officeart/2018/2/layout/IconVerticalSolidList"/>
    <dgm:cxn modelId="{59D96CA5-9FE0-4A22-96D9-36F88350157A}" type="presParOf" srcId="{F8BD443A-3A78-470A-89A5-376A3689B9DB}" destId="{A9AEB10D-A7DB-45F6-A7A5-9C2FD7BFFA25}" srcOrd="2" destOrd="0" presId="urn:microsoft.com/office/officeart/2018/2/layout/IconVerticalSolidList"/>
    <dgm:cxn modelId="{CD21B9D8-F02C-43CE-AB00-E3D19756990F}" type="presParOf" srcId="{F8BD443A-3A78-470A-89A5-376A3689B9DB}" destId="{901D08E8-2C70-485F-9C3E-1782ACBDE118}" srcOrd="3" destOrd="0" presId="urn:microsoft.com/office/officeart/2018/2/layout/IconVerticalSolidList"/>
    <dgm:cxn modelId="{891361E9-692D-4358-B56E-C66939DDF204}" type="presParOf" srcId="{CA25554E-3E9A-4495-B697-B0F6271976AB}" destId="{EC85AC9B-E37D-43D6-9BBE-F16B34148F77}" srcOrd="1" destOrd="0" presId="urn:microsoft.com/office/officeart/2018/2/layout/IconVerticalSolidList"/>
    <dgm:cxn modelId="{AA367BD8-104E-49DD-BDE8-3B69F679FF0D}" type="presParOf" srcId="{CA25554E-3E9A-4495-B697-B0F6271976AB}" destId="{E7221A58-8CCE-4DC1-85DB-F2FC8E134D7D}" srcOrd="2" destOrd="0" presId="urn:microsoft.com/office/officeart/2018/2/layout/IconVerticalSolidList"/>
    <dgm:cxn modelId="{E4DC92FB-9F6A-4B7F-B97A-1F840E4B7022}" type="presParOf" srcId="{E7221A58-8CCE-4DC1-85DB-F2FC8E134D7D}" destId="{CDFAAA07-66BA-48F8-B1D0-B8C3AF8E3A21}" srcOrd="0" destOrd="0" presId="urn:microsoft.com/office/officeart/2018/2/layout/IconVerticalSolidList"/>
    <dgm:cxn modelId="{8BA3C0AD-CEE5-4E1E-9F0F-6D11F52280D8}" type="presParOf" srcId="{E7221A58-8CCE-4DC1-85DB-F2FC8E134D7D}" destId="{18405562-C66E-42B2-ADEF-993816B8DAD0}" srcOrd="1" destOrd="0" presId="urn:microsoft.com/office/officeart/2018/2/layout/IconVerticalSolidList"/>
    <dgm:cxn modelId="{AEC8D0FB-EFED-41C3-B8B4-38C795C33B24}" type="presParOf" srcId="{E7221A58-8CCE-4DC1-85DB-F2FC8E134D7D}" destId="{CCF4B2A1-9429-4919-A2C5-1594D566FCD9}" srcOrd="2" destOrd="0" presId="urn:microsoft.com/office/officeart/2018/2/layout/IconVerticalSolidList"/>
    <dgm:cxn modelId="{FD3C9B5F-0185-4385-B0DF-B4CAD3A12C08}" type="presParOf" srcId="{E7221A58-8CCE-4DC1-85DB-F2FC8E134D7D}" destId="{CD3FAD91-2B1E-4DA2-906A-C572046FFA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CCA66-1D9A-43BA-882B-4939768A75D0}">
      <dsp:nvSpPr>
        <dsp:cNvPr id="0" name=""/>
        <dsp:cNvSpPr/>
      </dsp:nvSpPr>
      <dsp:spPr>
        <a:xfrm>
          <a:off x="0" y="925715"/>
          <a:ext cx="4588002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21D4B-4AA8-4278-B1CC-1C25BBD6768C}">
      <dsp:nvSpPr>
        <dsp:cNvPr id="0" name=""/>
        <dsp:cNvSpPr/>
      </dsp:nvSpPr>
      <dsp:spPr>
        <a:xfrm>
          <a:off x="516976" y="1310243"/>
          <a:ext cx="939957" cy="9399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D08E8-2C70-485F-9C3E-1782ACBDE118}">
      <dsp:nvSpPr>
        <dsp:cNvPr id="0" name=""/>
        <dsp:cNvSpPr/>
      </dsp:nvSpPr>
      <dsp:spPr>
        <a:xfrm>
          <a:off x="1973910" y="925715"/>
          <a:ext cx="2614091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How would you do it?</a:t>
          </a:r>
          <a:endParaRPr lang="en-US" sz="1900" kern="1200" dirty="0"/>
        </a:p>
      </dsp:txBody>
      <dsp:txXfrm>
        <a:off x="1973910" y="925715"/>
        <a:ext cx="2614091" cy="1709013"/>
      </dsp:txXfrm>
    </dsp:sp>
    <dsp:sp modelId="{CDFAAA07-66BA-48F8-B1D0-B8C3AF8E3A21}">
      <dsp:nvSpPr>
        <dsp:cNvPr id="0" name=""/>
        <dsp:cNvSpPr/>
      </dsp:nvSpPr>
      <dsp:spPr>
        <a:xfrm>
          <a:off x="0" y="3061982"/>
          <a:ext cx="4588002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405562-C66E-42B2-ADEF-993816B8DAD0}">
      <dsp:nvSpPr>
        <dsp:cNvPr id="0" name=""/>
        <dsp:cNvSpPr/>
      </dsp:nvSpPr>
      <dsp:spPr>
        <a:xfrm>
          <a:off x="516976" y="3446510"/>
          <a:ext cx="939957" cy="9399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FAD91-2B1E-4DA2-906A-C572046FFA80}">
      <dsp:nvSpPr>
        <dsp:cNvPr id="0" name=""/>
        <dsp:cNvSpPr/>
      </dsp:nvSpPr>
      <dsp:spPr>
        <a:xfrm>
          <a:off x="1973910" y="3061982"/>
          <a:ext cx="2614091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Let's think of a hypothetical  project and discuss some potential tools</a:t>
          </a:r>
          <a:endParaRPr lang="en-US" sz="1900" kern="1200" dirty="0"/>
        </a:p>
      </dsp:txBody>
      <dsp:txXfrm>
        <a:off x="1973910" y="3061982"/>
        <a:ext cx="2614091" cy="17090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2288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18923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59940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92787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121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95380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067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7548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22083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71758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321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3533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1916832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LCBB4011 Community Engagement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Week 3: </a:t>
            </a:r>
            <a:r>
              <a:rPr lang="en-US" dirty="0"/>
              <a:t>Researching the priorities of communities.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97021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484783"/>
            <a:ext cx="2845479" cy="18002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So far, we have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Module content and format</a:t>
            </a:r>
          </a:p>
          <a:p>
            <a:endParaRPr lang="en-GB" sz="2400" dirty="0"/>
          </a:p>
          <a:p>
            <a:r>
              <a:rPr lang="en-GB" sz="2400" dirty="0"/>
              <a:t>Introduction to community engagement projects</a:t>
            </a:r>
          </a:p>
          <a:p>
            <a:endParaRPr lang="en-GB" sz="2400" dirty="0"/>
          </a:p>
          <a:p>
            <a:r>
              <a:rPr lang="en-GB" sz="2400" dirty="0"/>
              <a:t>Importance of reflection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908720"/>
            <a:ext cx="5215409" cy="32403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This week: </a:t>
            </a:r>
          </a:p>
          <a:p>
            <a:endParaRPr lang="en-GB" sz="2000" dirty="0"/>
          </a:p>
          <a:p>
            <a:r>
              <a:rPr lang="en-GB" sz="2000" dirty="0"/>
              <a:t>Research priorities of communities for which we are designing community projects</a:t>
            </a:r>
          </a:p>
          <a:p>
            <a:endParaRPr lang="en-GB" sz="2000" dirty="0"/>
          </a:p>
          <a:p>
            <a:r>
              <a:rPr lang="en-GB" sz="2000" dirty="0"/>
              <a:t>Understand the different tools and platforms used in community engagement.</a:t>
            </a:r>
          </a:p>
          <a:p>
            <a:endParaRPr lang="en-GB" sz="2000" dirty="0"/>
          </a:p>
          <a:p>
            <a:r>
              <a:rPr lang="en-GB" sz="2000" dirty="0"/>
              <a:t>To gain a deeper understanding of what, when and how to deploy the different tools and platforms.</a:t>
            </a:r>
          </a:p>
          <a:p>
            <a:endParaRPr lang="en-GB" sz="2000" dirty="0"/>
          </a:p>
          <a:p>
            <a:r>
              <a:rPr lang="en-GB" sz="2000" dirty="0"/>
              <a:t>Consider time management required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0E5BC27-4F17-9D59-22D9-E06F660D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Researching community needs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E6947A-518F-F868-37B9-E71DC1B3B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Community projects should ideally be grassroots origin i.e., down-up rather than up-down </a:t>
            </a:r>
          </a:p>
          <a:p>
            <a:endParaRPr lang="en-GB" sz="2000" dirty="0"/>
          </a:p>
          <a:p>
            <a:r>
              <a:rPr lang="en-GB" sz="2000" dirty="0"/>
              <a:t>This means getting to know what people in your community need/want</a:t>
            </a:r>
          </a:p>
          <a:p>
            <a:endParaRPr lang="en-GB" sz="2000" dirty="0"/>
          </a:p>
          <a:p>
            <a:r>
              <a:rPr lang="en-GB" sz="2000" dirty="0"/>
              <a:t>The first step of community engagement work may be researching these community needs</a:t>
            </a:r>
          </a:p>
          <a:p>
            <a:endParaRPr lang="en-GB" sz="2000" dirty="0"/>
          </a:p>
          <a:p>
            <a:r>
              <a:rPr lang="en-GB" sz="2000" dirty="0"/>
              <a:t>A number of tools can be used for this research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5C894-E6C9-5319-1169-35D01A235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5572D-A15B-44D6-5523-A66BE7F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8691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9BDA8-0BC4-BD16-351C-30C87C7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700" dirty="0"/>
              <a:t>Part 1: Tools of community engagement</a:t>
            </a:r>
          </a:p>
        </p:txBody>
      </p:sp>
      <p:pic>
        <p:nvPicPr>
          <p:cNvPr id="7" name="Picture 6" descr="Hands holding each other's wrists and interlinked to form a circle">
            <a:extLst>
              <a:ext uri="{FF2B5EF4-FFF2-40B4-BE49-F238E27FC236}">
                <a16:creationId xmlns:a16="http://schemas.microsoft.com/office/drawing/2014/main" id="{5FE2B729-EC66-037C-B572-A1835FD012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8694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15EBC-160D-0B11-ABB5-41FE7A524A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D0A7E4-DE26-8F94-FD6F-09DC147D4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US" altLang="en-US"/>
              <a:pPr>
                <a:spcAft>
                  <a:spcPts val="600"/>
                </a:spcAft>
                <a:defRPr/>
              </a:pPr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60911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0210D-F159-C2A2-5B18-BC805A69C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1209086"/>
            <a:ext cx="3478158" cy="4064925"/>
          </a:xfrm>
        </p:spPr>
        <p:txBody>
          <a:bodyPr anchor="ctr">
            <a:normAutofit/>
          </a:bodyPr>
          <a:lstStyle/>
          <a:p>
            <a:r>
              <a:rPr lang="en-GB" sz="4100" dirty="0"/>
              <a:t>Time to undertake community engagement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01786ED-3A9A-0E3A-9F5B-1831A9732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3989087"/>
              </p:ext>
            </p:extLst>
          </p:nvPr>
        </p:nvGraphicFramePr>
        <p:xfrm>
          <a:off x="4210812" y="457200"/>
          <a:ext cx="4588002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06894-0021-0F8B-FEFC-1CCEEC06DF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577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04/04/2024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A3CEC6-0C54-2D23-224E-3477FBF7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083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33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dirty="0"/>
              <a:t>Introduction to various tools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78EF9A-91AD-7EBF-7F92-CCFC70AB6B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65" b="18293"/>
          <a:stretch/>
        </p:blipFill>
        <p:spPr>
          <a:xfrm>
            <a:off x="457200" y="2775289"/>
            <a:ext cx="4038600" cy="163886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endParaRPr lang="en-US" sz="1800" dirty="0"/>
          </a:p>
          <a:p>
            <a:pPr indent="-228600" defTabSz="914400">
              <a:lnSpc>
                <a:spcPct val="90000"/>
              </a:lnSpc>
            </a:pPr>
            <a:endParaRPr lang="en-US" sz="1800" dirty="0"/>
          </a:p>
          <a:p>
            <a:pPr indent="-228600" defTabSz="914400">
              <a:lnSpc>
                <a:spcPct val="90000"/>
              </a:lnSpc>
            </a:pPr>
            <a:r>
              <a:rPr lang="en-US" sz="1800" dirty="0"/>
              <a:t>Creative arts, music, social media platforms, interviews, open-space technology, citizens panel, public meetings, community mapping and forums are innovative ways adopted for community engagement.</a:t>
            </a:r>
          </a:p>
          <a:p>
            <a:pPr indent="-228600" defTabSz="914400">
              <a:lnSpc>
                <a:spcPct val="90000"/>
              </a:lnSpc>
            </a:pPr>
            <a:endParaRPr lang="en-US" sz="1800" dirty="0"/>
          </a:p>
          <a:p>
            <a:pPr indent="-228600" defTabSz="914400">
              <a:lnSpc>
                <a:spcPct val="90000"/>
              </a:lnSpc>
            </a:pPr>
            <a:r>
              <a:rPr lang="en-US" sz="1800" dirty="0"/>
              <a:t>These tools are practical, friendly, effective, fast, and cost-efficient.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 dirty="0"/>
              <a:t>Public Meetings</a:t>
            </a:r>
          </a:p>
        </p:txBody>
      </p:sp>
      <p:pic>
        <p:nvPicPr>
          <p:cNvPr id="9218" name="Picture 2" descr="Public meetings">
            <a:extLst>
              <a:ext uri="{FF2B5EF4-FFF2-40B4-BE49-F238E27FC236}">
                <a16:creationId xmlns:a16="http://schemas.microsoft.com/office/drawing/2014/main" id="{7AAF8999-FC08-4F06-B700-C44C7273DA8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9" r="15309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effectLst/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000" dirty="0"/>
              <a:t>Public meetings are open to all via open invitation.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Offers an opportunity for people to raise issues and ask questions.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Good avenue to float ideas and to identify issues within a local area.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Accommodates a wide range of complex issues and themes.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A good way to build confidence for further involvement.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B1B5-21C9-49A6-82E4-4072F6AD8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 dirty="0"/>
              <a:t>Community Mapping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3738-3816-4592-9CA7-7D505B627D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44823"/>
            <a:ext cx="3682752" cy="3744417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1800" dirty="0"/>
              <a:t>Identify key points in the community; what assets they have and who are they?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 dirty="0"/>
              <a:t>Physical space, local economy, institution, associations and individual.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 dirty="0" err="1"/>
              <a:t>Recognise</a:t>
            </a:r>
            <a:r>
              <a:rPr lang="en-US" sz="1800" dirty="0"/>
              <a:t> the group of people in each location.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 dirty="0"/>
              <a:t>Know the activities in each cluster that you want to explore.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0D57B-B5CA-468D-AD8F-F214D0F1D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9992" y="1916832"/>
            <a:ext cx="4038600" cy="2362580"/>
          </a:xfrm>
          <a:prstGeom prst="rect">
            <a:avLst/>
          </a:prstGeom>
          <a:solidFill>
            <a:srgbClr val="FFFFFF"/>
          </a:solidFill>
          <a:effectLst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618E4-E24E-4DBF-9BDB-F385EC66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8E51-7FC5-4641-92FA-7F867868BF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64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5708E4-C3C5-40FE-8C1E-51CB799830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" r="4976"/>
          <a:stretch/>
        </p:blipFill>
        <p:spPr>
          <a:xfrm>
            <a:off x="20" y="-5"/>
            <a:ext cx="2256262" cy="32369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3419859"/>
            <a:ext cx="2755793" cy="15263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Creative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11046" y="3429000"/>
            <a:ext cx="4232954" cy="3236966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/>
            <a:r>
              <a:rPr lang="en-US" sz="1200" dirty="0"/>
              <a:t>Creative art is a language </a:t>
            </a:r>
          </a:p>
          <a:p>
            <a:pPr indent="-228600" defTabSz="914400"/>
            <a:r>
              <a:rPr lang="en-US" sz="1200" dirty="0"/>
              <a:t>Creative arts are appropriate measures used to engage participants in community projects.</a:t>
            </a:r>
          </a:p>
          <a:p>
            <a:pPr indent="-228600" defTabSz="914400"/>
            <a:r>
              <a:rPr lang="en-US" sz="1200" dirty="0"/>
              <a:t>Activities like dance, music poet and drama bring the community together</a:t>
            </a:r>
          </a:p>
          <a:p>
            <a:pPr indent="-228600" defTabSz="914400"/>
            <a:r>
              <a:rPr lang="en-US" sz="1200" dirty="0"/>
              <a:t>Arts are used to express community challenges.</a:t>
            </a:r>
          </a:p>
          <a:p>
            <a:pPr indent="-228600" defTabSz="914400"/>
            <a:r>
              <a:rPr lang="en-US" sz="1200" dirty="0"/>
              <a:t>They are used to share stories that are difficult to capture in words</a:t>
            </a:r>
          </a:p>
          <a:p>
            <a:pPr indent="-228600" defTabSz="914400"/>
            <a:r>
              <a:rPr lang="en-US" sz="1200" dirty="0"/>
              <a:t>To collaborate and understand the depth of resilience required.</a:t>
            </a:r>
          </a:p>
          <a:p>
            <a:pPr indent="-228600" defTabSz="914400"/>
            <a:r>
              <a:rPr lang="en-US" sz="1200" dirty="0"/>
              <a:t>Enables artistic and interactive learning.</a:t>
            </a:r>
          </a:p>
          <a:p>
            <a:pPr indent="-228600" defTabSz="914400"/>
            <a:r>
              <a:rPr lang="en-US" sz="1200" dirty="0"/>
              <a:t>Creative arts activities are used to reflect and unearth the vision of the future.</a:t>
            </a:r>
          </a:p>
        </p:txBody>
      </p:sp>
      <p:pic>
        <p:nvPicPr>
          <p:cNvPr id="11" name="Content Placeholder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56898A5C-B563-40CE-B0D4-4B71341149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0" r="17405" b="-2"/>
          <a:stretch/>
        </p:blipFill>
        <p:spPr>
          <a:xfrm>
            <a:off x="6887718" y="10"/>
            <a:ext cx="2256282" cy="3236966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5770" y="649224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4/4/2024</a:t>
            </a:fld>
            <a:endParaRPr lang="en-US" altLang="en-US" sz="12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6640830" y="649224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 altLang="en-US" sz="1200">
              <a:solidFill>
                <a:schemeClr val="bg1"/>
              </a:solidFill>
            </a:endParaRPr>
          </a:p>
        </p:txBody>
      </p:sp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8243B7-3F80-4261-8E0E-C22363ECB7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1" r="2911"/>
          <a:stretch/>
        </p:blipFill>
        <p:spPr>
          <a:xfrm>
            <a:off x="2295099" y="10"/>
            <a:ext cx="2256282" cy="3236966"/>
          </a:xfrm>
          <a:prstGeom prst="rect">
            <a:avLst/>
          </a:prstGeom>
        </p:spPr>
      </p:pic>
      <p:pic>
        <p:nvPicPr>
          <p:cNvPr id="13" name="Picture 12" descr="A person taking a selfie&#10;&#10;Description automatically generated">
            <a:extLst>
              <a:ext uri="{FF2B5EF4-FFF2-40B4-BE49-F238E27FC236}">
                <a16:creationId xmlns:a16="http://schemas.microsoft.com/office/drawing/2014/main" id="{27C5DF89-2078-4DB4-B017-9136F8890B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9" r="4930" b="3"/>
          <a:stretch/>
        </p:blipFill>
        <p:spPr>
          <a:xfrm>
            <a:off x="4594643" y="-1"/>
            <a:ext cx="2256282" cy="32369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23396E-1830-B87D-51BE-AD24F5A32834}"/>
              </a:ext>
            </a:extLst>
          </p:cNvPr>
          <p:cNvSpPr txBox="1"/>
          <p:nvPr/>
        </p:nvSpPr>
        <p:spPr>
          <a:xfrm>
            <a:off x="656898" y="4804023"/>
            <a:ext cx="3672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Example: asking the community to draw pictures outlining key aspects that they would like to see improved in their neighbourhoods</a:t>
            </a:r>
          </a:p>
        </p:txBody>
      </p:sp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dirty="0"/>
              <a:t>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000" dirty="0"/>
              <a:t>Interviews are used to gain deeper insight or experience of people.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It is subjective and promotes individualism.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000" dirty="0"/>
              <a:t>It could be face to face, panel, situational, </a:t>
            </a:r>
            <a:r>
              <a:rPr lang="en-US" sz="2000" dirty="0" err="1"/>
              <a:t>behavioural</a:t>
            </a:r>
            <a:r>
              <a:rPr lang="en-US" sz="2000" dirty="0"/>
              <a:t>, competency-based and telephone interviews.</a:t>
            </a:r>
          </a:p>
          <a:p>
            <a:pPr indent="-228600" defTabSz="914400">
              <a:lnSpc>
                <a:spcPct val="90000"/>
              </a:lnSpc>
            </a:pPr>
            <a:endParaRPr lang="en-US" sz="2000" dirty="0"/>
          </a:p>
        </p:txBody>
      </p:sp>
      <p:pic>
        <p:nvPicPr>
          <p:cNvPr id="2050" name="Picture 2" descr="Image result for picture of interview">
            <a:extLst>
              <a:ext uri="{FF2B5EF4-FFF2-40B4-BE49-F238E27FC236}">
                <a16:creationId xmlns:a16="http://schemas.microsoft.com/office/drawing/2014/main" id="{200E9D1C-6CE8-4C9A-99E8-9CCCF363087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07" r="3458" b="-3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/>
              <a:t>Workshops</a:t>
            </a:r>
            <a:r>
              <a:rPr lang="en-US"/>
              <a:t> 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3BDC40-1323-4046-A4B7-46A926F92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56" r="7963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/>
              <a:t>Encourages people to work actively and collaboratively on issues.</a:t>
            </a:r>
          </a:p>
          <a:p>
            <a:pPr indent="-228600" defTabSz="914400">
              <a:lnSpc>
                <a:spcPct val="90000"/>
              </a:lnSpc>
            </a:pPr>
            <a:r>
              <a:rPr lang="en-US"/>
              <a:t>Advocates inclusivity and involvement.</a:t>
            </a:r>
          </a:p>
          <a:p>
            <a:pPr indent="-228600" defTabSz="914400">
              <a:lnSpc>
                <a:spcPct val="90000"/>
              </a:lnSpc>
            </a:pPr>
            <a:r>
              <a:rPr lang="en-US"/>
              <a:t>Creates an avenue for all participants to engage.</a:t>
            </a:r>
          </a:p>
          <a:p>
            <a:pPr indent="-228600" defTabSz="914400">
              <a:lnSpc>
                <a:spcPct val="90000"/>
              </a:lnSpc>
            </a:pP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3D273-D650-429D-BA4E-3DD84349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/>
              <a:t>Focus Groups 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F390831C-CB77-4D22-9FDA-E509D016E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400"/>
              <a:t>Focus groups are qualitative processes, which are opinion seeking approaches.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6-12 people carefully selected to represent a designated part of the population.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It enables an in-depth understanding of issues.</a:t>
            </a:r>
          </a:p>
          <a:p>
            <a:pPr indent="-228600" defTabSz="914400">
              <a:lnSpc>
                <a:spcPct val="90000"/>
              </a:lnSpc>
            </a:pPr>
            <a:endParaRPr lang="en-US" sz="2400"/>
          </a:p>
        </p:txBody>
      </p:sp>
      <p:pic>
        <p:nvPicPr>
          <p:cNvPr id="1026" name="Picture 2" descr="Why Focus Groups Are Essential to CX | GreenBook">
            <a:extLst>
              <a:ext uri="{FF2B5EF4-FFF2-40B4-BE49-F238E27FC236}">
                <a16:creationId xmlns:a16="http://schemas.microsoft.com/office/drawing/2014/main" id="{FFBCD24E-9697-40CF-814F-6861503ECB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3" r="15984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6F76E-1968-4FF1-A0F5-BA431D773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C80A0-AD10-4D60-8885-6D62B4985E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47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0AAC-1D00-4FCE-A41D-D9D99C5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/>
              <a:t>Forums</a:t>
            </a:r>
          </a:p>
        </p:txBody>
      </p:sp>
      <p:pic>
        <p:nvPicPr>
          <p:cNvPr id="2050" name="Picture 2" descr="InteractiveCSP (iCSP) discussion forum tips | The Chartered Society of  Physiotherapy">
            <a:extLst>
              <a:ext uri="{FF2B5EF4-FFF2-40B4-BE49-F238E27FC236}">
                <a16:creationId xmlns:a16="http://schemas.microsoft.com/office/drawing/2014/main" id="{CAB03CE1-4EC7-45E4-9F59-379D08F191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57200" y="2460131"/>
            <a:ext cx="4038600" cy="2269179"/>
          </a:xfrm>
          <a:prstGeom prst="rect">
            <a:avLst/>
          </a:prstGeom>
          <a:noFill/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CA2C78A-5ABA-47F6-8285-410E28B9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2600"/>
              <a:t>Forum is a commonly used technique.</a:t>
            </a:r>
          </a:p>
          <a:p>
            <a:pPr indent="-228600" defTabSz="914400"/>
            <a:endParaRPr lang="en-US" sz="2600"/>
          </a:p>
          <a:p>
            <a:pPr indent="-228600" defTabSz="914400"/>
            <a:r>
              <a:rPr lang="en-US" sz="2600"/>
              <a:t>Creates opportunities for people to meet and share views on issues.</a:t>
            </a:r>
          </a:p>
          <a:p>
            <a:pPr indent="-228600" defTabSz="914400"/>
            <a:endParaRPr lang="en-US" sz="2600"/>
          </a:p>
          <a:p>
            <a:pPr indent="-228600" defTabSz="914400"/>
            <a:r>
              <a:rPr lang="en-US" sz="2600"/>
              <a:t>Usually guided by a facilitator or moderator.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60F6D-85C0-49DC-AEAC-CD88231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FC26-9702-4113-9D5C-982937AFD2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202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D4CC-5374-4E32-BC7B-3EAC2B39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3005184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Web-based Engagement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A2EEBF5-08DF-4F81-820F-EE7861933E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98" y="2438400"/>
            <a:ext cx="2629120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Web-based engagement is fast and effective.</a:t>
            </a:r>
          </a:p>
          <a:p>
            <a:pPr indent="-228600" defTabSz="914400"/>
            <a:r>
              <a:rPr lang="en-US" sz="1700"/>
              <a:t>Participants can engage from anywhere. </a:t>
            </a:r>
          </a:p>
          <a:p>
            <a:pPr indent="-228600" defTabSz="914400"/>
            <a:r>
              <a:rPr lang="en-US" sz="1700"/>
              <a:t>Cost-effective</a:t>
            </a:r>
          </a:p>
          <a:p>
            <a:pPr indent="-228600" defTabSz="914400"/>
            <a:r>
              <a:rPr lang="en-US" sz="1700"/>
              <a:t>Interesting </a:t>
            </a:r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8E83-FD5D-489E-BBE5-E9634B5E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4/4/2024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526E2-271D-4D08-A613-E5C41077E8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303030"/>
                </a:solidFill>
              </a:rPr>
              <a:pPr>
                <a:spcAft>
                  <a:spcPts val="600"/>
                </a:spcAft>
                <a:defRPr/>
              </a:pPr>
              <a:t>15</a:t>
            </a:fld>
            <a:endParaRPr lang="en-US" altLang="en-US" sz="1200">
              <a:solidFill>
                <a:srgbClr val="303030"/>
              </a:solidFill>
            </a:endParaRPr>
          </a:p>
        </p:txBody>
      </p:sp>
      <p:pic>
        <p:nvPicPr>
          <p:cNvPr id="3074" name="Picture 2" descr="Web Based CRM Software, Customer Engagement Software, Customer Loyalty  Management Software, Customer Relationship Management Software, Customer  Service Software, सीआरएम सॉफ्टवेयर in Shivaji Peth, Kolhapur , Satej  Infotech Private Limited ...">
            <a:extLst>
              <a:ext uri="{FF2B5EF4-FFF2-40B4-BE49-F238E27FC236}">
                <a16:creationId xmlns:a16="http://schemas.microsoft.com/office/drawing/2014/main" id="{A7BD2956-6D2F-4280-BDA4-91F9DBBD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4396" y="2147259"/>
            <a:ext cx="4514498" cy="2560235"/>
          </a:xfrm>
          <a:prstGeom prst="rect">
            <a:avLst/>
          </a:prstGeom>
          <a:solidFill>
            <a:srgbClr val="FFFFFF"/>
          </a:solidFill>
          <a:effectLst/>
        </p:spPr>
      </p:pic>
    </p:spTree>
    <p:extLst>
      <p:ext uri="{BB962C8B-B14F-4D97-AF65-F5344CB8AC3E}">
        <p14:creationId xmlns:p14="http://schemas.microsoft.com/office/powerpoint/2010/main" val="126957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CC09-7DC6-4DC6-9438-BCF90DEA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Future Search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2BFA934F-B7F3-4FB8-BBAB-09E772A42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/>
              <a:t>Future search is a strategy used to determine the future expectations of community members.</a:t>
            </a:r>
          </a:p>
        </p:txBody>
      </p:sp>
      <p:pic>
        <p:nvPicPr>
          <p:cNvPr id="4098" name="Picture 2" descr="Future Search – oacindia">
            <a:extLst>
              <a:ext uri="{FF2B5EF4-FFF2-40B4-BE49-F238E27FC236}">
                <a16:creationId xmlns:a16="http://schemas.microsoft.com/office/drawing/2014/main" id="{C323F18F-20EF-4A86-B6E6-DEACB638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B81BA-5763-44C3-976E-AEAB2E28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F2C0D-95D2-48AF-9FBD-19F80FD091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6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80EB-E317-4E70-B085-315BBFEB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/>
              <a:t>Open Space Technology</a:t>
            </a:r>
          </a:p>
        </p:txBody>
      </p:sp>
      <p:pic>
        <p:nvPicPr>
          <p:cNvPr id="5122" name="Picture 2" descr="SIM Professional Development - What is Open Space Technology? OST is the  revolutionary way to conduct meetings and conferences, you wish you knew  earlier. Learn how to kill unproductive meetings now at">
            <a:extLst>
              <a:ext uri="{FF2B5EF4-FFF2-40B4-BE49-F238E27FC236}">
                <a16:creationId xmlns:a16="http://schemas.microsoft.com/office/drawing/2014/main" id="{DA07C7C2-B3B9-49E9-968E-5C3D10B4B10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57200" y="2463913"/>
            <a:ext cx="4038600" cy="2261616"/>
          </a:xfrm>
          <a:prstGeom prst="rect">
            <a:avLst/>
          </a:prstGeom>
          <a:noFill/>
          <a:effectLst/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456F34B9-5CA5-4224-8BF9-8C843AD69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200"/>
              <a:t>Self-organised with themes.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200"/>
              <a:t>Participants create agenda, and facilitators creates the space to harvest ideas and manage the time slots.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200"/>
              <a:t>Different conveyors leads simultaneous conversation.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200"/>
              <a:t>Enhance learning, collaboration and creativity.</a:t>
            </a:r>
          </a:p>
          <a:p>
            <a:pPr indent="-228600" defTabSz="914400">
              <a:lnSpc>
                <a:spcPct val="90000"/>
              </a:lnSpc>
            </a:pPr>
            <a:endParaRPr lang="en-US" sz="2200"/>
          </a:p>
          <a:p>
            <a:pPr indent="-228600" defTabSz="914400">
              <a:lnSpc>
                <a:spcPct val="90000"/>
              </a:lnSpc>
            </a:pPr>
            <a:endParaRPr lang="en-US" sz="22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83AD1-6FFE-4130-B797-1B2DB633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DAD6B-2357-46B4-84BB-3D94839427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43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7614-3DB3-47AB-95CC-377A3499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/>
              <a:t>Social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7A7C3-61BC-42F0-9BDB-A39E93976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1800"/>
              <a:t>The smart objective in social media engagement is to identify the target audience.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/>
              <a:t>Identify to influencers; Identify hot conversation; Share weekly reports with others; Act 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/>
              <a:t>Social media make it easy for people to communicate.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/>
              <a:t>Information gets to a wilder spectrum of people.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/>
              <a:t>Provides Values, tell their story and makes it fun.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1800"/>
              <a:t>Engage the community in their passion.</a:t>
            </a:r>
          </a:p>
        </p:txBody>
      </p:sp>
      <p:pic>
        <p:nvPicPr>
          <p:cNvPr id="8194" name="Picture 2" descr="The Eight Best Types of Social Media for Advertising | Five Channels  Marketing">
            <a:extLst>
              <a:ext uri="{FF2B5EF4-FFF2-40B4-BE49-F238E27FC236}">
                <a16:creationId xmlns:a16="http://schemas.microsoft.com/office/drawing/2014/main" id="{E9D4620E-3280-4373-B8C9-2D5B0452065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85071"/>
            <a:ext cx="4038600" cy="20193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4F9AD-1145-4C54-A0F2-6BC4DFF3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9C69-CECD-4617-B593-4909B85198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420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2C70-1346-815C-06DF-69817F79D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/>
              <a:t>Activity </a:t>
            </a:r>
          </a:p>
        </p:txBody>
      </p:sp>
      <p:pic>
        <p:nvPicPr>
          <p:cNvPr id="7" name="Picture 6" descr="D-I-Y tools and crafts">
            <a:extLst>
              <a:ext uri="{FF2B5EF4-FFF2-40B4-BE49-F238E27FC236}">
                <a16:creationId xmlns:a16="http://schemas.microsoft.com/office/drawing/2014/main" id="{90937676-231D-E735-11C5-63AA33825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420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65B78-382D-F1F3-DBB1-0DFA47F48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/>
              <a:t>Identify different tools that could you used instead of the ones we had initially identified</a:t>
            </a:r>
          </a:p>
          <a:p>
            <a:endParaRPr lang="en-GB" sz="2600"/>
          </a:p>
          <a:p>
            <a:endParaRPr lang="en-GB" sz="2600"/>
          </a:p>
          <a:p>
            <a:r>
              <a:rPr lang="en-GB" sz="2600"/>
              <a:t>What would be 2 advantages and 2 disadvantages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13EA8-7DEA-CCEC-35FC-EF63FAD1AC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00178E-0DEB-6F16-B1A4-4527E1FBB1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7886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5CE9-1D8C-4F60-81E9-DA14BF82E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 kern="1200"/>
              <a:t>Citizens’ Panels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5974F-9C74-48AD-BC1B-B6F1D2079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/>
            <a:r>
              <a:rPr lang="en-US"/>
              <a:t>A collection of citizens randomly selected to form opinions.</a:t>
            </a:r>
          </a:p>
          <a:p>
            <a:pPr indent="-228600" defTabSz="914400"/>
            <a:endParaRPr lang="en-US"/>
          </a:p>
          <a:p>
            <a:pPr indent="-228600" defTabSz="914400"/>
            <a:r>
              <a:rPr lang="en-US"/>
              <a:t>Express in-depth views on particular issues.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887D0BA5-8E34-4F1A-B5A9-B1A6E0DC35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75" r="2722" b="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47F23-E393-472F-87FD-2CD6E77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0171-1099-44A1-8935-8FC03E365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478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8C6A-BCA1-4C17-925E-8A578D5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/>
              <a:t>Roundtable  Discussions </a:t>
            </a:r>
          </a:p>
        </p:txBody>
      </p:sp>
      <p:pic>
        <p:nvPicPr>
          <p:cNvPr id="6146" name="Picture 2" descr="Executive Roundtable Discussion Summary: Financial Services, Fintech and  Data Services">
            <a:extLst>
              <a:ext uri="{FF2B5EF4-FFF2-40B4-BE49-F238E27FC236}">
                <a16:creationId xmlns:a16="http://schemas.microsoft.com/office/drawing/2014/main" id="{FC9831EE-1458-4B21-A227-854A534333F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0" r="31002" b="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385D955-3D41-4111-92F1-7B419C0CF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400"/>
              <a:t>Invite experts to share ideas.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Make it interactive.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Issues are discussed from different opinions.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Challenges are deliberated upon.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Be creative, deploy practical techniques.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Call for action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1EF76-13F0-4283-8FA7-90199F61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C02AA-D0D9-4019-AD91-5F225853B4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45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D0C9E-86D2-4CEE-8D2C-4BBF6798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/>
              <a:t>Street Stalls 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3F38B97-4F15-436E-9512-803CEB0F40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/>
            <a:r>
              <a:rPr lang="en-US"/>
              <a:t>Bring the issues to a commonplace.</a:t>
            </a:r>
          </a:p>
          <a:p>
            <a:pPr indent="-228600" defTabSz="914400"/>
            <a:r>
              <a:rPr lang="en-US"/>
              <a:t>Explore ideas in the market.</a:t>
            </a:r>
          </a:p>
          <a:p>
            <a:pPr indent="-228600" defTabSz="914400"/>
            <a:r>
              <a:rPr lang="en-US"/>
              <a:t>Create awareness through trade on the streets.</a:t>
            </a:r>
          </a:p>
        </p:txBody>
      </p:sp>
      <p:pic>
        <p:nvPicPr>
          <p:cNvPr id="7170" name="Picture 2" descr="The Future of Facer Street - 8 80 Cities">
            <a:extLst>
              <a:ext uri="{FF2B5EF4-FFF2-40B4-BE49-F238E27FC236}">
                <a16:creationId xmlns:a16="http://schemas.microsoft.com/office/drawing/2014/main" id="{9F7201A5-F02B-4E58-9E60-B95EFBB8484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7" r="20031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E3BEA-F1BF-40C5-B066-A96E4A17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12E1-90AE-40F6-8300-91016CBFEE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954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703B-BB88-4261-9E8F-1A59209B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r>
              <a:rPr lang="en-US" b="1"/>
              <a:t>Community Surveys</a:t>
            </a:r>
          </a:p>
        </p:txBody>
      </p:sp>
      <p:pic>
        <p:nvPicPr>
          <p:cNvPr id="11" name="Content Placeholder 10" descr="Graphical user interface&#10;&#10;Description automatically generated">
            <a:extLst>
              <a:ext uri="{FF2B5EF4-FFF2-40B4-BE49-F238E27FC236}">
                <a16:creationId xmlns:a16="http://schemas.microsoft.com/office/drawing/2014/main" id="{0B051902-BA89-4F10-B771-84FC134215A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57200" y="2267032"/>
            <a:ext cx="4038600" cy="2655378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2AE6E-47FA-4A21-9E30-7ADF27CBC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</a:pPr>
            <a:r>
              <a:rPr lang="en-US" sz="2400"/>
              <a:t>Surveys are used to gather information.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Used to describe and examine characteristics of a population.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It is used to optimize questionnaires to deliver insights.</a:t>
            </a:r>
          </a:p>
          <a:p>
            <a:pPr indent="-228600" defTabSz="914400">
              <a:lnSpc>
                <a:spcPct val="90000"/>
              </a:lnSpc>
            </a:pPr>
            <a:r>
              <a:rPr lang="en-US" sz="2400"/>
              <a:t>Helps in drawing up conclusions to aid decision making.</a:t>
            </a:r>
          </a:p>
          <a:p>
            <a:pPr indent="-228600" defTabSz="914400">
              <a:lnSpc>
                <a:spcPct val="90000"/>
              </a:lnSpc>
            </a:pPr>
            <a:endParaRPr lang="en-US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7C4A5-BF88-4FDD-9D16-2659295D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9BAEB-9C26-4B23-8F06-AF28F85E95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68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AC545-59EB-BD4F-4213-3D21927C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492896"/>
            <a:ext cx="7886700" cy="1325563"/>
          </a:xfrm>
        </p:spPr>
        <p:txBody>
          <a:bodyPr/>
          <a:lstStyle/>
          <a:p>
            <a:r>
              <a:rPr lang="en-GB" dirty="0"/>
              <a:t>Which tools are best suited for your potential future project?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5B138D-C31A-DF0E-B071-EC688CD5D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8D6BB-B56A-344C-C856-74F589D7D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99678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9580-7A50-845D-F704-2BA7969AD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700"/>
              <a:t>Part 2: Managing time for activity/tools</a:t>
            </a:r>
          </a:p>
        </p:txBody>
      </p:sp>
      <p:pic>
        <p:nvPicPr>
          <p:cNvPr id="8" name="Picture 7" descr="Calendar on table">
            <a:extLst>
              <a:ext uri="{FF2B5EF4-FFF2-40B4-BE49-F238E27FC236}">
                <a16:creationId xmlns:a16="http://schemas.microsoft.com/office/drawing/2014/main" id="{D24F18F8-0165-5FE9-76E2-1B583A056C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0" b="24084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5F69-5773-6231-5A1D-84CF43B9DC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1DAC4-9DE3-999D-2ED7-4ECF122CE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mtClean="0"/>
              <a:pPr>
                <a:spcAft>
                  <a:spcPts val="600"/>
                </a:spcAft>
                <a:defRPr/>
              </a:pPr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09583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3D8A3-5F27-0D9F-318B-6DCF14E4C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700" dirty="0"/>
              <a:t>Case 1: Read the Moodle case (time management) and answer questions</a:t>
            </a:r>
          </a:p>
        </p:txBody>
      </p:sp>
      <p:pic>
        <p:nvPicPr>
          <p:cNvPr id="8" name="Picture 7" descr="Question mark on green pastel background">
            <a:extLst>
              <a:ext uri="{FF2B5EF4-FFF2-40B4-BE49-F238E27FC236}">
                <a16:creationId xmlns:a16="http://schemas.microsoft.com/office/drawing/2014/main" id="{5AB7A5BD-113F-6834-0394-9B5F55F790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07" b="26230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6F3AE-A2D2-42C6-04FA-01C7945A6E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2F82-69D1-FD81-378A-23B21A6CE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mtClean="0"/>
              <a:pPr>
                <a:spcAft>
                  <a:spcPts val="600"/>
                </a:spcAft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01054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 to be More Productive by Using the “Eisenhower Box”">
            <a:extLst>
              <a:ext uri="{FF2B5EF4-FFF2-40B4-BE49-F238E27FC236}">
                <a16:creationId xmlns:a16="http://schemas.microsoft.com/office/drawing/2014/main" id="{90A03CDB-EF34-F4D5-CAD4-6516E00FBD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1" b="1557"/>
          <a:stretch/>
        </p:blipFill>
        <p:spPr bwMode="auto">
          <a:xfrm>
            <a:off x="1960160" y="836712"/>
            <a:ext cx="5223680" cy="39170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550A1D-A5F1-5AA1-D210-6375142827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US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4/4/2024</a:t>
            </a:fld>
            <a:endParaRPr lang="en-US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BB0AA-1003-6A44-2942-27E305F94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/>
              <a:pPr>
                <a:spcAft>
                  <a:spcPts val="600"/>
                </a:spcAft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67032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511097C-16F9-8918-CA9A-A5E4153BE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Activity – 30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315EF-FB5C-4A8D-8C08-311AA97AE6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1"/>
                </a:solidFill>
              </a:rPr>
              <a:t>You are planning a charity ball for Children In Need based in Birmingham. 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1"/>
                </a:solidFill>
              </a:rPr>
              <a:t>You have limited funding and need to prepare a project team and source available funds. 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1"/>
                </a:solidFill>
              </a:rPr>
              <a:t>You have 5 months available to prepare your event.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80927E-D0D0-4958-A1BE-0C0BF8FB3883}"/>
              </a:ext>
            </a:extLst>
          </p:cNvPr>
          <p:cNvSpPr txBox="1"/>
          <p:nvPr/>
        </p:nvSpPr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Consider all the tasks you need to complete before you start the work and allocate them under the </a:t>
            </a:r>
            <a:r>
              <a:rPr lang="en-US" sz="1500" dirty="0" err="1">
                <a:solidFill>
                  <a:schemeClr val="tx1"/>
                </a:solidFill>
              </a:rPr>
              <a:t>Eisenhover</a:t>
            </a:r>
            <a:r>
              <a:rPr lang="en-US" sz="1500" dirty="0">
                <a:solidFill>
                  <a:schemeClr val="tx1"/>
                </a:solidFill>
              </a:rPr>
              <a:t> box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Arrange in a timeline order of how you would complete them.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Step 1.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When you have completed the activity, you should be prepared to present to the rest of the class as a group for feedback.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1" dirty="0">
              <a:solidFill>
                <a:schemeClr val="tx1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Step 2.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Give each other feedback in your small groups.</a:t>
            </a:r>
            <a:endParaRPr lang="en-US" sz="1500" b="1" dirty="0">
              <a:solidFill>
                <a:schemeClr val="tx1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1"/>
              </a:solidFill>
            </a:endParaRP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E2F09C49-7149-4ADC-3328-C08226B62D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04/04/2024</a:t>
            </a:fld>
            <a:endParaRPr lang="en-GB" alt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200CC51-215F-1F71-8B3A-4ECF09851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980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7389-BDEE-4FD1-8B33-E6D9B0E8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7B8-A08C-4397-8D93-16175C5C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4205" y="1638277"/>
            <a:ext cx="8435280" cy="20787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innovative tools and techniques deployed in community engagement, nevertheless, social media has become the most popularly, fastest and cost effective way to engage.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DE353-438B-4C69-8FB3-BBC680A3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C9AF-D000-42B2-BC63-68DB7B0EC3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616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3200" dirty="0"/>
              <a:t>Final activity – 20 min (</a:t>
            </a:r>
            <a:r>
              <a:rPr lang="en-GB" altLang="en-US" sz="3200" b="1" dirty="0"/>
              <a:t>Important!</a:t>
            </a:r>
            <a:r>
              <a:rPr lang="en-GB" altLang="en-US" sz="3200" dirty="0"/>
              <a:t>)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2800" dirty="0"/>
              <a:t>Complete the CPD Log – Moodle. 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What have you learned today that you can potentially apply to a future project? Note down your skills and knowledge improvement through today’s session.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Remember: this will be used in your reflection portfolio.</a:t>
            </a:r>
            <a:endParaRPr lang="en-GB" altLang="en-US" sz="32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33CB9A4-6047-46E5-9935-3CAC67FF24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3935-57DB-4A95-9A2C-84775BC6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0E526-D6F0-4DEE-8FE9-0C8A52832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59"/>
          </a:xfrm>
        </p:spPr>
        <p:txBody>
          <a:bodyPr/>
          <a:lstStyle/>
          <a:p>
            <a:r>
              <a:rPr lang="en-GB" sz="2000" dirty="0"/>
              <a:t>Blackadder, A. (n.d.). </a:t>
            </a:r>
            <a:r>
              <a:rPr lang="en-GB" sz="2000" i="1" dirty="0"/>
              <a:t>7 creative ways to increase community engagement on social media</a:t>
            </a:r>
            <a:r>
              <a:rPr lang="en-GB" sz="2000" dirty="0"/>
              <a:t>. [online] www.hughesandco.ca. Available at: https://www.hughesandco.ca/blog/7-creative-ways-to-increase-community-engagement-on-social-media.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65ABA-3E91-4AA7-BBDA-46B6909B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AD9DA-44E1-4F3F-8AE9-8F5958E7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7313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3994</TotalTime>
  <Words>1182</Words>
  <Application>Microsoft Office PowerPoint</Application>
  <PresentationFormat>On-screen Show (4:3)</PresentationFormat>
  <Paragraphs>217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Myriad Pro</vt:lpstr>
      <vt:lpstr>Verdana</vt:lpstr>
      <vt:lpstr>20140311PresentationUWTSDTemplate</vt:lpstr>
      <vt:lpstr>LCBB4011 Community Engagement  Week 3: Researching the priorities of communities.</vt:lpstr>
      <vt:lpstr>PowerPoint Presentation</vt:lpstr>
      <vt:lpstr>PowerPoint Presentation</vt:lpstr>
      <vt:lpstr>Researching community needs</vt:lpstr>
      <vt:lpstr>Part 1: Tools of community engagement</vt:lpstr>
      <vt:lpstr>Time to undertake community engagement</vt:lpstr>
      <vt:lpstr>Introduction to various tools</vt:lpstr>
      <vt:lpstr>Public Meetings</vt:lpstr>
      <vt:lpstr>Community Mapping</vt:lpstr>
      <vt:lpstr>Creative Art</vt:lpstr>
      <vt:lpstr>Interview</vt:lpstr>
      <vt:lpstr>Workshops </vt:lpstr>
      <vt:lpstr>Focus Groups </vt:lpstr>
      <vt:lpstr>Forums</vt:lpstr>
      <vt:lpstr>Web-based Engagement</vt:lpstr>
      <vt:lpstr>Future Search </vt:lpstr>
      <vt:lpstr>Open Space Technology</vt:lpstr>
      <vt:lpstr>Social Media</vt:lpstr>
      <vt:lpstr>Activity </vt:lpstr>
      <vt:lpstr>Citizens’ Panels</vt:lpstr>
      <vt:lpstr>Roundtable  Discussions </vt:lpstr>
      <vt:lpstr>Street Stalls </vt:lpstr>
      <vt:lpstr>Community Surveys</vt:lpstr>
      <vt:lpstr>Which tools are best suited for your potential future project?</vt:lpstr>
      <vt:lpstr>Part 2: Managing time for activity/tools</vt:lpstr>
      <vt:lpstr>Case 1: Read the Moodle case (time management) and answer questions</vt:lpstr>
      <vt:lpstr>PowerPoint Presentation</vt:lpstr>
      <vt:lpstr>Activity – 30 min</vt:lpstr>
      <vt:lpstr>Conclusion</vt:lpstr>
      <vt:lpstr>Final activity – 20 min (Important!)  Complete the CPD Log – Moodle.   What have you learned today that you can potentially apply to a future project? Note down your skills and knowledge improvement through today’s session.  Remember: this will be used in your reflection portfolio.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Akash Puranik</cp:lastModifiedBy>
  <cp:revision>63</cp:revision>
  <dcterms:created xsi:type="dcterms:W3CDTF">2020-10-31T23:24:33Z</dcterms:created>
  <dcterms:modified xsi:type="dcterms:W3CDTF">2024-04-04T11:20:42Z</dcterms:modified>
</cp:coreProperties>
</file>