
<file path=[Content_Types].xml><?xml version="1.0" encoding="utf-8"?>
<Types xmlns="http://schemas.openxmlformats.org/package/2006/content-types">
  <Default Extension="png" ContentType="image/png"/>
  <Default Extension="cloud" ContentType="image/unknown"/>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1"/>
  </p:notesMasterIdLst>
  <p:handoutMasterIdLst>
    <p:handoutMasterId r:id="rId22"/>
  </p:handoutMasterIdLst>
  <p:sldIdLst>
    <p:sldId id="256" r:id="rId5"/>
    <p:sldId id="266" r:id="rId6"/>
    <p:sldId id="257" r:id="rId7"/>
    <p:sldId id="267" r:id="rId8"/>
    <p:sldId id="258" r:id="rId9"/>
    <p:sldId id="268" r:id="rId10"/>
    <p:sldId id="269" r:id="rId11"/>
    <p:sldId id="261" r:id="rId12"/>
    <p:sldId id="274" r:id="rId13"/>
    <p:sldId id="262" r:id="rId14"/>
    <p:sldId id="273" r:id="rId15"/>
    <p:sldId id="270" r:id="rId16"/>
    <p:sldId id="271" r:id="rId17"/>
    <p:sldId id="263" r:id="rId18"/>
    <p:sldId id="272" r:id="rId19"/>
    <p:sldId id="264" r:id="rId2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7802" autoAdjust="0"/>
  </p:normalViewPr>
  <p:slideViewPr>
    <p:cSldViewPr snapToGrid="0">
      <p:cViewPr varScale="1">
        <p:scale>
          <a:sx n="80" d="100"/>
          <a:sy n="80" d="100"/>
        </p:scale>
        <p:origin x="372" y="45"/>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11/3/2019</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11/3/2019</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Mae plant yn datblygu mewn nifer o ffyrdd – heddiw trafod y</a:t>
            </a:r>
            <a:r>
              <a:rPr lang="cy-GB" baseline="0" dirty="0" smtClean="0"/>
              <a:t> rhain er mwyn datblygu gwell dealltwriaeth o’r plentyn cyfan.</a:t>
            </a:r>
            <a:endParaRPr lang="en-GB" dirty="0"/>
          </a:p>
        </p:txBody>
      </p:sp>
      <p:sp>
        <p:nvSpPr>
          <p:cNvPr id="4" name="Slide Number Placeholder 3"/>
          <p:cNvSpPr>
            <a:spLocks noGrp="1"/>
          </p:cNvSpPr>
          <p:nvPr>
            <p:ph type="sldNum" sz="quarter" idx="10"/>
          </p:nvPr>
        </p:nvSpPr>
        <p:spPr/>
        <p:txBody>
          <a:bodyPr/>
          <a:lstStyle/>
          <a:p>
            <a:fld id="{BA1D7B6F-E65C-42E7-86A5-0A01C6C95227}" type="slidenum">
              <a:rPr lang="en-US" noProof="0" smtClean="0"/>
              <a:t>1</a:t>
            </a:fld>
            <a:endParaRPr lang="en-US" noProof="0" dirty="0"/>
          </a:p>
        </p:txBody>
      </p:sp>
    </p:spTree>
    <p:extLst>
      <p:ext uri="{BB962C8B-B14F-4D97-AF65-F5344CB8AC3E}">
        <p14:creationId xmlns:p14="http://schemas.microsoft.com/office/powerpoint/2010/main" val="2742803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Holi sut mae plant yn dysgu?  Creu map meddwl (5- 10 munud)</a:t>
            </a:r>
          </a:p>
          <a:p>
            <a:r>
              <a:rPr lang="cy-GB" dirty="0" smtClean="0"/>
              <a:t>Adborth</a:t>
            </a:r>
            <a:endParaRPr lang="en-GB" dirty="0"/>
          </a:p>
        </p:txBody>
      </p:sp>
      <p:sp>
        <p:nvSpPr>
          <p:cNvPr id="4" name="Slide Number Placeholder 3"/>
          <p:cNvSpPr>
            <a:spLocks noGrp="1"/>
          </p:cNvSpPr>
          <p:nvPr>
            <p:ph type="sldNum" sz="quarter" idx="10"/>
          </p:nvPr>
        </p:nvSpPr>
        <p:spPr/>
        <p:txBody>
          <a:bodyPr/>
          <a:lstStyle/>
          <a:p>
            <a:fld id="{BA1D7B6F-E65C-42E7-86A5-0A01C6C95227}" type="slidenum">
              <a:rPr lang="en-US" noProof="0" smtClean="0"/>
              <a:t>2</a:t>
            </a:fld>
            <a:endParaRPr lang="en-US" noProof="0" dirty="0"/>
          </a:p>
        </p:txBody>
      </p:sp>
    </p:spTree>
    <p:extLst>
      <p:ext uri="{BB962C8B-B14F-4D97-AF65-F5344CB8AC3E}">
        <p14:creationId xmlns:p14="http://schemas.microsoft.com/office/powerpoint/2010/main" val="26692801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Geni – 100 biliwn niwron – rhai wedi creu cyswllt y mwyafrif heb</a:t>
            </a:r>
          </a:p>
          <a:p>
            <a:r>
              <a:rPr lang="cy-GB" dirty="0" smtClean="0"/>
              <a:t>Sut</a:t>
            </a:r>
            <a:r>
              <a:rPr lang="cy-GB" baseline="0" dirty="0" smtClean="0"/>
              <a:t> crëir y cysylltiadau yma?</a:t>
            </a:r>
          </a:p>
          <a:p>
            <a:r>
              <a:rPr lang="cy-GB" baseline="0" dirty="0" smtClean="0"/>
              <a:t>Gweithgaredd gwlân</a:t>
            </a:r>
          </a:p>
          <a:p>
            <a:r>
              <a:rPr lang="cy-GB" baseline="0" dirty="0" smtClean="0"/>
              <a:t>Tynnwch lun ee cath eich profiad/ gwybodaeth yn amlygu ei hun yn y darlun (manylder)</a:t>
            </a:r>
            <a:endParaRPr lang="en-GB" dirty="0"/>
          </a:p>
        </p:txBody>
      </p:sp>
      <p:sp>
        <p:nvSpPr>
          <p:cNvPr id="4" name="Slide Number Placeholder 3"/>
          <p:cNvSpPr>
            <a:spLocks noGrp="1"/>
          </p:cNvSpPr>
          <p:nvPr>
            <p:ph type="sldNum" sz="quarter" idx="10"/>
          </p:nvPr>
        </p:nvSpPr>
        <p:spPr/>
        <p:txBody>
          <a:bodyPr/>
          <a:lstStyle/>
          <a:p>
            <a:fld id="{BA1D7B6F-E65C-42E7-86A5-0A01C6C95227}" type="slidenum">
              <a:rPr lang="en-US" noProof="0" smtClean="0"/>
              <a:t>3</a:t>
            </a:fld>
            <a:endParaRPr lang="en-US" noProof="0" dirty="0"/>
          </a:p>
        </p:txBody>
      </p:sp>
    </p:spTree>
    <p:extLst>
      <p:ext uri="{BB962C8B-B14F-4D97-AF65-F5344CB8AC3E}">
        <p14:creationId xmlns:p14="http://schemas.microsoft.com/office/powerpoint/2010/main" val="32858830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Ystyriwch yr uchod</a:t>
            </a:r>
          </a:p>
          <a:p>
            <a:endParaRPr lang="cy-GB" dirty="0" smtClean="0"/>
          </a:p>
          <a:p>
            <a:r>
              <a:rPr lang="cy-GB" dirty="0" smtClean="0"/>
              <a:t>Beth yw’r ddadl? Dysgu</a:t>
            </a:r>
            <a:r>
              <a:rPr lang="cy-GB" baseline="0" dirty="0" smtClean="0"/>
              <a:t> </a:t>
            </a:r>
            <a:r>
              <a:rPr lang="cy-GB" baseline="0" dirty="0" err="1" smtClean="0"/>
              <a:t>rote</a:t>
            </a:r>
            <a:r>
              <a:rPr lang="cy-GB" baseline="0" dirty="0" smtClean="0"/>
              <a:t> neu ar y cof?</a:t>
            </a:r>
          </a:p>
          <a:p>
            <a:endParaRPr lang="cy-GB" baseline="0" dirty="0" smtClean="0"/>
          </a:p>
          <a:p>
            <a:r>
              <a:rPr lang="cy-GB" baseline="0" dirty="0" smtClean="0"/>
              <a:t>A yw’n beth da?</a:t>
            </a:r>
            <a:endParaRPr lang="en-GB" dirty="0"/>
          </a:p>
        </p:txBody>
      </p:sp>
      <p:sp>
        <p:nvSpPr>
          <p:cNvPr id="4" name="Slide Number Placeholder 3"/>
          <p:cNvSpPr>
            <a:spLocks noGrp="1"/>
          </p:cNvSpPr>
          <p:nvPr>
            <p:ph type="sldNum" sz="quarter" idx="10"/>
          </p:nvPr>
        </p:nvSpPr>
        <p:spPr/>
        <p:txBody>
          <a:bodyPr/>
          <a:lstStyle/>
          <a:p>
            <a:fld id="{BA1D7B6F-E65C-42E7-86A5-0A01C6C95227}" type="slidenum">
              <a:rPr lang="en-US" noProof="0" smtClean="0"/>
              <a:t>4</a:t>
            </a:fld>
            <a:endParaRPr lang="en-US" noProof="0" dirty="0"/>
          </a:p>
        </p:txBody>
      </p:sp>
    </p:spTree>
    <p:extLst>
      <p:ext uri="{BB962C8B-B14F-4D97-AF65-F5344CB8AC3E}">
        <p14:creationId xmlns:p14="http://schemas.microsoft.com/office/powerpoint/2010/main" val="42563658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Dyma sut mae pethau’n ymsefydlu</a:t>
            </a:r>
            <a:r>
              <a:rPr lang="cy-GB" baseline="0" dirty="0" smtClean="0"/>
              <a:t> yn yr ymennydd ac yn y pen draw aros yn y cof.</a:t>
            </a:r>
          </a:p>
          <a:p>
            <a:r>
              <a:rPr lang="cy-GB" baseline="0" dirty="0" smtClean="0"/>
              <a:t>Cam wrth gam</a:t>
            </a:r>
          </a:p>
          <a:p>
            <a:r>
              <a:rPr lang="cy-GB" baseline="0" dirty="0" smtClean="0"/>
              <a:t>Unwaith bod syniad wedi’i angori mae’r ymennydd yn gweithio’n ddyfal i geisio gwneud defnydd o wybodaeth/ sgil/ cysyniad mewn cyd destun arall - </a:t>
            </a:r>
            <a:r>
              <a:rPr lang="cy-GB" baseline="0" dirty="0" err="1" smtClean="0"/>
              <a:t>trosglwyddiadol</a:t>
            </a:r>
            <a:endParaRPr lang="cy-GB" dirty="0" smtClean="0"/>
          </a:p>
          <a:p>
            <a:r>
              <a:rPr lang="cy-GB" dirty="0" err="1" smtClean="0"/>
              <a:t>Transference</a:t>
            </a:r>
            <a:endParaRPr lang="en-GB" dirty="0"/>
          </a:p>
        </p:txBody>
      </p:sp>
      <p:sp>
        <p:nvSpPr>
          <p:cNvPr id="4" name="Slide Number Placeholder 3"/>
          <p:cNvSpPr>
            <a:spLocks noGrp="1"/>
          </p:cNvSpPr>
          <p:nvPr>
            <p:ph type="sldNum" sz="quarter" idx="10"/>
          </p:nvPr>
        </p:nvSpPr>
        <p:spPr/>
        <p:txBody>
          <a:bodyPr/>
          <a:lstStyle/>
          <a:p>
            <a:fld id="{BA1D7B6F-E65C-42E7-86A5-0A01C6C95227}" type="slidenum">
              <a:rPr lang="en-US" noProof="0" smtClean="0"/>
              <a:t>5</a:t>
            </a:fld>
            <a:endParaRPr lang="en-US" noProof="0" dirty="0"/>
          </a:p>
        </p:txBody>
      </p:sp>
    </p:spTree>
    <p:extLst>
      <p:ext uri="{BB962C8B-B14F-4D97-AF65-F5344CB8AC3E}">
        <p14:creationId xmlns:p14="http://schemas.microsoft.com/office/powerpoint/2010/main" val="38513403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Beth ydych yn cofio?</a:t>
            </a:r>
            <a:endParaRPr lang="en-GB" dirty="0"/>
          </a:p>
        </p:txBody>
      </p:sp>
      <p:sp>
        <p:nvSpPr>
          <p:cNvPr id="4" name="Slide Number Placeholder 3"/>
          <p:cNvSpPr>
            <a:spLocks noGrp="1"/>
          </p:cNvSpPr>
          <p:nvPr>
            <p:ph type="sldNum" sz="quarter" idx="10"/>
          </p:nvPr>
        </p:nvSpPr>
        <p:spPr/>
        <p:txBody>
          <a:bodyPr/>
          <a:lstStyle/>
          <a:p>
            <a:fld id="{BA1D7B6F-E65C-42E7-86A5-0A01C6C95227}" type="slidenum">
              <a:rPr lang="en-US" noProof="0" smtClean="0"/>
              <a:t>6</a:t>
            </a:fld>
            <a:endParaRPr lang="en-US" noProof="0" dirty="0"/>
          </a:p>
        </p:txBody>
      </p:sp>
    </p:spTree>
    <p:extLst>
      <p:ext uri="{BB962C8B-B14F-4D97-AF65-F5344CB8AC3E}">
        <p14:creationId xmlns:p14="http://schemas.microsoft.com/office/powerpoint/2010/main" val="36478038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Byddwn</a:t>
            </a:r>
            <a:r>
              <a:rPr lang="cy-GB" baseline="0" dirty="0" smtClean="0"/>
              <a:t> y</a:t>
            </a:r>
            <a:r>
              <a:rPr lang="cy-GB" dirty="0" smtClean="0"/>
              <a:t>n dod</a:t>
            </a:r>
            <a:r>
              <a:rPr lang="cy-GB" baseline="0" dirty="0" smtClean="0"/>
              <a:t> i adnabod</a:t>
            </a:r>
            <a:r>
              <a:rPr lang="cy-GB" dirty="0" smtClean="0"/>
              <a:t>  </a:t>
            </a:r>
            <a:r>
              <a:rPr lang="cy-GB" dirty="0" err="1" smtClean="0"/>
              <a:t>Bruner</a:t>
            </a:r>
            <a:r>
              <a:rPr lang="cy-GB" dirty="0" smtClean="0"/>
              <a:t> mewn mwy o fanylder nes ymlaen yn y modiwl.</a:t>
            </a:r>
          </a:p>
          <a:p>
            <a:endParaRPr lang="cy-GB" dirty="0" smtClean="0"/>
          </a:p>
          <a:p>
            <a:r>
              <a:rPr lang="cy-GB" dirty="0" smtClean="0"/>
              <a:t>Er enghraifft y cysyniad</a:t>
            </a:r>
            <a:r>
              <a:rPr lang="cy-GB" baseline="0" dirty="0" smtClean="0"/>
              <a:t> o ddŵr: Derbyn..</a:t>
            </a:r>
            <a:r>
              <a:rPr lang="cy-GB" baseline="0" dirty="0" err="1" smtClean="0"/>
              <a:t>Bl</a:t>
            </a:r>
            <a:r>
              <a:rPr lang="cy-GB" baseline="0" dirty="0" smtClean="0"/>
              <a:t> 2...</a:t>
            </a:r>
            <a:r>
              <a:rPr lang="cy-GB" baseline="0" dirty="0" err="1" smtClean="0"/>
              <a:t>Bl</a:t>
            </a:r>
            <a:r>
              <a:rPr lang="cy-GB" baseline="0" dirty="0" smtClean="0"/>
              <a:t> 5...</a:t>
            </a:r>
            <a:r>
              <a:rPr lang="cy-GB" baseline="0" dirty="0" err="1" smtClean="0"/>
              <a:t>Bl</a:t>
            </a:r>
            <a:r>
              <a:rPr lang="cy-GB" baseline="0" dirty="0" smtClean="0"/>
              <a:t> 8....</a:t>
            </a:r>
            <a:r>
              <a:rPr lang="cy-GB" baseline="0" dirty="0" err="1" smtClean="0"/>
              <a:t>Bl</a:t>
            </a:r>
            <a:r>
              <a:rPr lang="cy-GB" baseline="0" dirty="0" smtClean="0"/>
              <a:t> 11....</a:t>
            </a:r>
            <a:r>
              <a:rPr lang="cy-GB" baseline="0" dirty="0" err="1" smtClean="0"/>
              <a:t>Bl</a:t>
            </a:r>
            <a:r>
              <a:rPr lang="cy-GB" baseline="0" dirty="0" smtClean="0"/>
              <a:t> 13  Ceisiwch feddwl am weithgareddau gwnaethoch chi er mwyn deall y cysyniad o ddŵr?</a:t>
            </a:r>
            <a:endParaRPr lang="en-GB" dirty="0"/>
          </a:p>
        </p:txBody>
      </p:sp>
      <p:sp>
        <p:nvSpPr>
          <p:cNvPr id="4" name="Slide Number Placeholder 3"/>
          <p:cNvSpPr>
            <a:spLocks noGrp="1"/>
          </p:cNvSpPr>
          <p:nvPr>
            <p:ph type="sldNum" sz="quarter" idx="10"/>
          </p:nvPr>
        </p:nvSpPr>
        <p:spPr/>
        <p:txBody>
          <a:bodyPr/>
          <a:lstStyle/>
          <a:p>
            <a:fld id="{BA1D7B6F-E65C-42E7-86A5-0A01C6C95227}" type="slidenum">
              <a:rPr lang="en-US" noProof="0" smtClean="0"/>
              <a:t>7</a:t>
            </a:fld>
            <a:endParaRPr lang="en-US" noProof="0" dirty="0"/>
          </a:p>
        </p:txBody>
      </p:sp>
    </p:spTree>
    <p:extLst>
      <p:ext uri="{BB962C8B-B14F-4D97-AF65-F5344CB8AC3E}">
        <p14:creationId xmlns:p14="http://schemas.microsoft.com/office/powerpoint/2010/main" val="32595711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err="1" smtClean="0"/>
              <a:t>Datblygu’t</a:t>
            </a:r>
            <a:r>
              <a:rPr lang="cy-GB" dirty="0" smtClean="0"/>
              <a:t> hunan a datblygu Perthnasau ar y cyd</a:t>
            </a:r>
          </a:p>
          <a:p>
            <a:endParaRPr lang="cy-GB" dirty="0" smtClean="0"/>
          </a:p>
          <a:p>
            <a:r>
              <a:rPr lang="cy-GB" dirty="0" smtClean="0"/>
              <a:t>Mae’r plentyn ifainc yn ceisio</a:t>
            </a:r>
            <a:r>
              <a:rPr lang="cy-GB" baseline="0" dirty="0" smtClean="0"/>
              <a:t> dod i adnabod ei hunan ac eraill o fewn y 5 mlynedd cyntaf o’i fywyd</a:t>
            </a:r>
          </a:p>
          <a:p>
            <a:r>
              <a:rPr lang="cy-GB" baseline="0" dirty="0" smtClean="0"/>
              <a:t>Gwna hyn drwy...</a:t>
            </a:r>
          </a:p>
          <a:p>
            <a:r>
              <a:rPr lang="cy-GB" baseline="0" dirty="0" smtClean="0"/>
              <a:t>Arsylwi, wrando, chwarae, rhyngweithio, rhoi ar brawf (rhannu a </a:t>
            </a:r>
            <a:r>
              <a:rPr lang="cy-GB" baseline="0" dirty="0" err="1" smtClean="0"/>
              <a:t>chymeryd</a:t>
            </a:r>
            <a:r>
              <a:rPr lang="cy-GB" baseline="0" dirty="0" smtClean="0"/>
              <a:t> tro) ac ati</a:t>
            </a:r>
          </a:p>
          <a:p>
            <a:r>
              <a:rPr lang="cy-GB" baseline="0" dirty="0" smtClean="0"/>
              <a:t>Mae’n dysgu sut i gydymffurfio ac ymddwyn o fewn grŵp yn dibynnu ar ymateb eraill – sonnir am ymchwil gyflyrol ac ymddygiadol mewn darlith gan TC/NR.</a:t>
            </a:r>
          </a:p>
          <a:p>
            <a:endParaRPr lang="cy-GB" baseline="0" dirty="0" smtClean="0"/>
          </a:p>
          <a:p>
            <a:r>
              <a:rPr lang="cy-GB" baseline="0" dirty="0" smtClean="0"/>
              <a:t>A yw yr un yn wir wrthi ni fynd yn hyn? A fyddwn yn ymddwyn yn dibynnu ar ymateb eraill?</a:t>
            </a:r>
            <a:endParaRPr lang="en-GB" dirty="0"/>
          </a:p>
        </p:txBody>
      </p:sp>
      <p:sp>
        <p:nvSpPr>
          <p:cNvPr id="4" name="Slide Number Placeholder 3"/>
          <p:cNvSpPr>
            <a:spLocks noGrp="1"/>
          </p:cNvSpPr>
          <p:nvPr>
            <p:ph type="sldNum" sz="quarter" idx="10"/>
          </p:nvPr>
        </p:nvSpPr>
        <p:spPr/>
        <p:txBody>
          <a:bodyPr/>
          <a:lstStyle/>
          <a:p>
            <a:fld id="{BA1D7B6F-E65C-42E7-86A5-0A01C6C95227}" type="slidenum">
              <a:rPr lang="en-US" noProof="0" smtClean="0"/>
              <a:t>8</a:t>
            </a:fld>
            <a:endParaRPr lang="en-US" noProof="0" dirty="0"/>
          </a:p>
        </p:txBody>
      </p:sp>
    </p:spTree>
    <p:extLst>
      <p:ext uri="{BB962C8B-B14F-4D97-AF65-F5344CB8AC3E}">
        <p14:creationId xmlns:p14="http://schemas.microsoft.com/office/powerpoint/2010/main" val="33422652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Gweler y fidio</a:t>
            </a:r>
          </a:p>
          <a:p>
            <a:endParaRPr lang="cy-GB" dirty="0" smtClean="0"/>
          </a:p>
          <a:p>
            <a:r>
              <a:rPr lang="cy-GB" dirty="0" smtClean="0"/>
              <a:t>Trafod</a:t>
            </a:r>
            <a:r>
              <a:rPr lang="cy-GB" baseline="0" dirty="0" smtClean="0"/>
              <a:t> – a ydych yn cytuno?</a:t>
            </a:r>
          </a:p>
          <a:p>
            <a:r>
              <a:rPr lang="cy-GB" baseline="0" dirty="0" smtClean="0"/>
              <a:t>Pryd gallai hyn fod yn wahanol?</a:t>
            </a:r>
            <a:endParaRPr lang="en-GB" dirty="0"/>
          </a:p>
        </p:txBody>
      </p:sp>
      <p:sp>
        <p:nvSpPr>
          <p:cNvPr id="4" name="Slide Number Placeholder 3"/>
          <p:cNvSpPr>
            <a:spLocks noGrp="1"/>
          </p:cNvSpPr>
          <p:nvPr>
            <p:ph type="sldNum" sz="quarter" idx="10"/>
          </p:nvPr>
        </p:nvSpPr>
        <p:spPr/>
        <p:txBody>
          <a:bodyPr/>
          <a:lstStyle/>
          <a:p>
            <a:fld id="{BA1D7B6F-E65C-42E7-86A5-0A01C6C95227}" type="slidenum">
              <a:rPr lang="en-US" noProof="0" smtClean="0"/>
              <a:t>9</a:t>
            </a:fld>
            <a:endParaRPr lang="en-US" noProof="0" dirty="0"/>
          </a:p>
        </p:txBody>
      </p:sp>
    </p:spTree>
    <p:extLst>
      <p:ext uri="{BB962C8B-B14F-4D97-AF65-F5344CB8AC3E}">
        <p14:creationId xmlns:p14="http://schemas.microsoft.com/office/powerpoint/2010/main" val="21440329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Gall datblygiad ysbrydol gael ei gam ddeall fel datblygiad o grefydd – mi all gynnwys elfen ysbrydol ond mae’n wahanol oherwydd bydd y plentyn yn profi digwyddiadau a fydd yn datblygu ei ddealltwriaeth ysbrydol o oed cynnar.</a:t>
            </a:r>
          </a:p>
          <a:p>
            <a:r>
              <a:rPr lang="cy-GB" dirty="0" smtClean="0"/>
              <a:t>Megis gweld eira, enfys,</a:t>
            </a:r>
            <a:r>
              <a:rPr lang="cy-GB" baseline="0" dirty="0" smtClean="0"/>
              <a:t> gwe pry cop – yr </a:t>
            </a:r>
            <a:r>
              <a:rPr lang="cy-GB" baseline="0" dirty="0" err="1" smtClean="0"/>
              <a:t>Waw</a:t>
            </a:r>
            <a:r>
              <a:rPr lang="cy-GB" baseline="0" dirty="0" smtClean="0"/>
              <a:t>! Rhyfeddod – Awe </a:t>
            </a:r>
            <a:r>
              <a:rPr lang="cy-GB" baseline="0" dirty="0" err="1" smtClean="0"/>
              <a:t>and</a:t>
            </a:r>
            <a:r>
              <a:rPr lang="cy-GB" baseline="0" dirty="0" smtClean="0"/>
              <a:t> </a:t>
            </a:r>
            <a:r>
              <a:rPr lang="cy-GB" baseline="0" dirty="0" err="1" smtClean="0"/>
              <a:t>wonder</a:t>
            </a:r>
            <a:endParaRPr lang="cy-GB" baseline="0" dirty="0" smtClean="0"/>
          </a:p>
          <a:p>
            <a:r>
              <a:rPr lang="cy-GB" baseline="0" dirty="0" smtClean="0"/>
              <a:t>I blant ifainc iawn mae popeth a brofir am y tro cyntaf yn rhyfeddod  nes ymlaen wrth i blentyn brofi rhai pethau’n reolaidd </a:t>
            </a:r>
            <a:r>
              <a:rPr lang="cy-GB" baseline="0" dirty="0" err="1" smtClean="0"/>
              <a:t>don’t</a:t>
            </a:r>
            <a:r>
              <a:rPr lang="cy-GB" baseline="0" dirty="0" smtClean="0"/>
              <a:t> yn gyffredin yn hytrach na’n rhyfeddod.</a:t>
            </a:r>
          </a:p>
          <a:p>
            <a:endParaRPr lang="cy-GB" baseline="0" dirty="0" smtClean="0"/>
          </a:p>
          <a:p>
            <a:r>
              <a:rPr lang="cy-GB" baseline="0" dirty="0" smtClean="0"/>
              <a:t>Credir gan </a:t>
            </a:r>
            <a:r>
              <a:rPr lang="cy-GB" baseline="0" dirty="0" err="1" smtClean="0"/>
              <a:t>dylwythi</a:t>
            </a:r>
            <a:r>
              <a:rPr lang="cy-GB" baseline="0" dirty="0" smtClean="0"/>
              <a:t> a </a:t>
            </a:r>
            <a:r>
              <a:rPr lang="cy-GB" baseline="0" dirty="0" err="1" smtClean="0"/>
              <a:t>diwyllainnau</a:t>
            </a:r>
            <a:r>
              <a:rPr lang="cy-GB" baseline="0" dirty="0" smtClean="0"/>
              <a:t> gwahanol bod datblygu y plentyn yn ysbrydol yn gosod sylfeini ar gyfer gwerthoedd a moesau yn yr oedolyn.</a:t>
            </a:r>
            <a:endParaRPr lang="en-GB" dirty="0"/>
          </a:p>
        </p:txBody>
      </p:sp>
      <p:sp>
        <p:nvSpPr>
          <p:cNvPr id="4" name="Slide Number Placeholder 3"/>
          <p:cNvSpPr>
            <a:spLocks noGrp="1"/>
          </p:cNvSpPr>
          <p:nvPr>
            <p:ph type="sldNum" sz="quarter" idx="10"/>
          </p:nvPr>
        </p:nvSpPr>
        <p:spPr/>
        <p:txBody>
          <a:bodyPr/>
          <a:lstStyle/>
          <a:p>
            <a:fld id="{BA1D7B6F-E65C-42E7-86A5-0A01C6C95227}" type="slidenum">
              <a:rPr lang="en-US" noProof="0" smtClean="0"/>
              <a:t>10</a:t>
            </a:fld>
            <a:endParaRPr lang="en-US" noProof="0" dirty="0"/>
          </a:p>
        </p:txBody>
      </p:sp>
    </p:spTree>
    <p:extLst>
      <p:ext uri="{BB962C8B-B14F-4D97-AF65-F5344CB8AC3E}">
        <p14:creationId xmlns:p14="http://schemas.microsoft.com/office/powerpoint/2010/main" val="8434600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Neges</a:t>
            </a:r>
            <a:r>
              <a:rPr lang="cy-GB" baseline="0" dirty="0" smtClean="0"/>
              <a:t> destunau – </a:t>
            </a:r>
            <a:r>
              <a:rPr lang="cy-GB" baseline="0" dirty="0" err="1" smtClean="0"/>
              <a:t>emojis</a:t>
            </a:r>
            <a:r>
              <a:rPr lang="cy-GB" baseline="0" dirty="0" smtClean="0"/>
              <a:t> a negeseuon</a:t>
            </a:r>
          </a:p>
          <a:p>
            <a:endParaRPr lang="cy-GB" baseline="0" dirty="0" smtClean="0"/>
          </a:p>
          <a:p>
            <a:r>
              <a:rPr lang="cy-GB" baseline="0" dirty="0" smtClean="0"/>
              <a:t>Mae yna bedwar prif emosiwn sy’n wybodus i’r plentyn o enedigaeth y gweddill rhaid eu dysgu ac egluro i blant sut i ymdopi a hwy? Pam?</a:t>
            </a:r>
          </a:p>
          <a:p>
            <a:endParaRPr lang="cy-GB" baseline="0" dirty="0" smtClean="0"/>
          </a:p>
          <a:p>
            <a:r>
              <a:rPr lang="cy-GB" baseline="0" dirty="0" smtClean="0"/>
              <a:t>Sut gallwn ni helpu plant i ddeall yr emosiynau</a:t>
            </a:r>
          </a:p>
          <a:p>
            <a:r>
              <a:rPr lang="cy-GB" baseline="0" dirty="0" smtClean="0"/>
              <a:t>Profiadau’r cartref</a:t>
            </a:r>
          </a:p>
          <a:p>
            <a:endParaRPr lang="en-GB" dirty="0"/>
          </a:p>
        </p:txBody>
      </p:sp>
      <p:sp>
        <p:nvSpPr>
          <p:cNvPr id="4" name="Slide Number Placeholder 3"/>
          <p:cNvSpPr>
            <a:spLocks noGrp="1"/>
          </p:cNvSpPr>
          <p:nvPr>
            <p:ph type="sldNum" sz="quarter" idx="10"/>
          </p:nvPr>
        </p:nvSpPr>
        <p:spPr/>
        <p:txBody>
          <a:bodyPr/>
          <a:lstStyle/>
          <a:p>
            <a:fld id="{BA1D7B6F-E65C-42E7-86A5-0A01C6C95227}" type="slidenum">
              <a:rPr lang="en-US" noProof="0" smtClean="0"/>
              <a:t>12</a:t>
            </a:fld>
            <a:endParaRPr lang="en-US" noProof="0" dirty="0"/>
          </a:p>
        </p:txBody>
      </p:sp>
    </p:spTree>
    <p:extLst>
      <p:ext uri="{BB962C8B-B14F-4D97-AF65-F5344CB8AC3E}">
        <p14:creationId xmlns:p14="http://schemas.microsoft.com/office/powerpoint/2010/main" val="20546908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smtClean="0">
                <a:solidFill>
                  <a:srgbClr val="111111"/>
                </a:solidFill>
                <a:latin typeface="&amp;quot"/>
              </a:rPr>
              <a:t>Developmental</a:t>
            </a:r>
            <a:r>
              <a:rPr lang="en-GB" sz="1200" dirty="0" smtClean="0">
                <a:solidFill>
                  <a:srgbClr val="111111"/>
                </a:solidFill>
                <a:latin typeface="Segoe UI" panose="020B0502040204020203" pitchFamily="34" charset="0"/>
              </a:rPr>
              <a:t> Psychologist Erik Erikson proposed a </a:t>
            </a:r>
            <a:r>
              <a:rPr lang="en-GB" sz="1200" b="1" dirty="0" smtClean="0">
                <a:solidFill>
                  <a:srgbClr val="111111"/>
                </a:solidFill>
                <a:latin typeface="&amp;quot"/>
              </a:rPr>
              <a:t>theory</a:t>
            </a:r>
            <a:r>
              <a:rPr lang="en-GB" sz="1200" dirty="0" smtClean="0">
                <a:solidFill>
                  <a:srgbClr val="111111"/>
                </a:solidFill>
                <a:latin typeface="Segoe UI" panose="020B0502040204020203" pitchFamily="34" charset="0"/>
              </a:rPr>
              <a:t> of </a:t>
            </a:r>
            <a:r>
              <a:rPr lang="en-GB" sz="1200" b="1" dirty="0" smtClean="0">
                <a:solidFill>
                  <a:srgbClr val="111111"/>
                </a:solidFill>
                <a:latin typeface="&amp;quot"/>
              </a:rPr>
              <a:t>emotional</a:t>
            </a:r>
            <a:r>
              <a:rPr lang="en-GB" sz="1200" dirty="0" smtClean="0">
                <a:solidFill>
                  <a:srgbClr val="111111"/>
                </a:solidFill>
                <a:latin typeface="Segoe UI" panose="020B0502040204020203" pitchFamily="34" charset="0"/>
              </a:rPr>
              <a:t> </a:t>
            </a:r>
            <a:r>
              <a:rPr lang="en-GB" sz="1200" b="1" dirty="0" smtClean="0">
                <a:solidFill>
                  <a:srgbClr val="111111"/>
                </a:solidFill>
                <a:latin typeface="&amp;quot"/>
              </a:rPr>
              <a:t>development</a:t>
            </a:r>
            <a:r>
              <a:rPr lang="en-GB" sz="1200" dirty="0" smtClean="0">
                <a:solidFill>
                  <a:srgbClr val="111111"/>
                </a:solidFill>
                <a:latin typeface="Segoe UI" panose="020B0502040204020203" pitchFamily="34" charset="0"/>
              </a:rPr>
              <a:t> that consists of eight crises. Each crisis occurs during a specific window in an individual's </a:t>
            </a:r>
            <a:r>
              <a:rPr lang="en-GB" sz="1200" b="1" dirty="0" smtClean="0">
                <a:solidFill>
                  <a:srgbClr val="111111"/>
                </a:solidFill>
                <a:latin typeface="&amp;quot"/>
              </a:rPr>
              <a:t>development</a:t>
            </a:r>
            <a:r>
              <a:rPr lang="en-GB" sz="1200" dirty="0" smtClean="0">
                <a:solidFill>
                  <a:srgbClr val="111111"/>
                </a:solidFill>
                <a:latin typeface="Segoe UI" panose="020B0502040204020203" pitchFamily="34" charset="0"/>
              </a:rPr>
              <a:t>. The first crisis, Trust versus Mistrust, occurs in infancy (birth to 18 months).</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1200" dirty="0" smtClean="0">
              <a:solidFill>
                <a:srgbClr val="111111"/>
              </a:solidFill>
              <a:latin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1200" dirty="0" smtClean="0">
                <a:solidFill>
                  <a:srgbClr val="111111"/>
                </a:solidFill>
                <a:latin typeface="Segoe UI" panose="020B0502040204020203" pitchFamily="34" charset="0"/>
              </a:rPr>
              <a:t>Taflen i’w dosbarthu</a:t>
            </a:r>
            <a:endParaRPr lang="en-GB" sz="1200" dirty="0" smtClean="0"/>
          </a:p>
          <a:p>
            <a:endParaRPr lang="en-GB" dirty="0"/>
          </a:p>
        </p:txBody>
      </p:sp>
      <p:sp>
        <p:nvSpPr>
          <p:cNvPr id="4" name="Slide Number Placeholder 3"/>
          <p:cNvSpPr>
            <a:spLocks noGrp="1"/>
          </p:cNvSpPr>
          <p:nvPr>
            <p:ph type="sldNum" sz="quarter" idx="10"/>
          </p:nvPr>
        </p:nvSpPr>
        <p:spPr/>
        <p:txBody>
          <a:bodyPr/>
          <a:lstStyle/>
          <a:p>
            <a:fld id="{BA1D7B6F-E65C-42E7-86A5-0A01C6C95227}" type="slidenum">
              <a:rPr lang="en-US" noProof="0" smtClean="0"/>
              <a:t>13</a:t>
            </a:fld>
            <a:endParaRPr lang="en-US" noProof="0" dirty="0"/>
          </a:p>
        </p:txBody>
      </p:sp>
    </p:spTree>
    <p:extLst>
      <p:ext uri="{BB962C8B-B14F-4D97-AF65-F5344CB8AC3E}">
        <p14:creationId xmlns:p14="http://schemas.microsoft.com/office/powerpoint/2010/main" val="42653594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Un ffordd mai athrawon wedi helpu plant i ddeall eu hemosiynau yw drwy stori- beth</a:t>
            </a:r>
            <a:r>
              <a:rPr lang="cy-GB" baseline="0" dirty="0" smtClean="0"/>
              <a:t> tybiwch yw’r emosiynau o fewn y storïau yma  ofn/  siom / penbleth / cenfigen / gobaith</a:t>
            </a:r>
            <a:endParaRPr lang="cy-GB" dirty="0" smtClean="0"/>
          </a:p>
          <a:p>
            <a:r>
              <a:rPr lang="cy-GB" dirty="0" smtClean="0"/>
              <a:t>Beth wnaethom ni yn yr ysgol</a:t>
            </a:r>
            <a:endParaRPr lang="en-GB" dirty="0"/>
          </a:p>
        </p:txBody>
      </p:sp>
      <p:sp>
        <p:nvSpPr>
          <p:cNvPr id="4" name="Slide Number Placeholder 3"/>
          <p:cNvSpPr>
            <a:spLocks noGrp="1"/>
          </p:cNvSpPr>
          <p:nvPr>
            <p:ph type="sldNum" sz="quarter" idx="10"/>
          </p:nvPr>
        </p:nvSpPr>
        <p:spPr/>
        <p:txBody>
          <a:bodyPr/>
          <a:lstStyle/>
          <a:p>
            <a:fld id="{BA1D7B6F-E65C-42E7-86A5-0A01C6C95227}" type="slidenum">
              <a:rPr lang="en-US" noProof="0" smtClean="0"/>
              <a:t>14</a:t>
            </a:fld>
            <a:endParaRPr lang="en-US" noProof="0" dirty="0"/>
          </a:p>
        </p:txBody>
      </p:sp>
    </p:spTree>
    <p:extLst>
      <p:ext uri="{BB962C8B-B14F-4D97-AF65-F5344CB8AC3E}">
        <p14:creationId xmlns:p14="http://schemas.microsoft.com/office/powerpoint/2010/main" val="7608039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Ella</a:t>
            </a:r>
            <a:endParaRPr lang="en-GB" dirty="0"/>
          </a:p>
        </p:txBody>
      </p:sp>
      <p:sp>
        <p:nvSpPr>
          <p:cNvPr id="4" name="Slide Number Placeholder 3"/>
          <p:cNvSpPr>
            <a:spLocks noGrp="1"/>
          </p:cNvSpPr>
          <p:nvPr>
            <p:ph type="sldNum" sz="quarter" idx="10"/>
          </p:nvPr>
        </p:nvSpPr>
        <p:spPr/>
        <p:txBody>
          <a:bodyPr/>
          <a:lstStyle/>
          <a:p>
            <a:fld id="{BA1D7B6F-E65C-42E7-86A5-0A01C6C95227}" type="slidenum">
              <a:rPr lang="en-US" noProof="0" smtClean="0"/>
              <a:t>15</a:t>
            </a:fld>
            <a:endParaRPr lang="en-US" noProof="0" dirty="0"/>
          </a:p>
        </p:txBody>
      </p:sp>
    </p:spTree>
    <p:extLst>
      <p:ext uri="{BB962C8B-B14F-4D97-AF65-F5344CB8AC3E}">
        <p14:creationId xmlns:p14="http://schemas.microsoft.com/office/powerpoint/2010/main" val="37553249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Mae sicrhau addysg i’r plentyn</a:t>
            </a:r>
            <a:r>
              <a:rPr lang="cy-GB" baseline="0" dirty="0" smtClean="0"/>
              <a:t> cyfan sydd wedi’i wreiddio o fewn athroniaeth addysg yng Nghymru. Gan ein bod wedi mabwysiadu erthyglau’r </a:t>
            </a:r>
            <a:r>
              <a:rPr lang="cy-GB" dirty="0" smtClean="0"/>
              <a:t>CCUHP i sicrhau bod y plentyn</a:t>
            </a:r>
            <a:r>
              <a:rPr lang="cy-GB" baseline="0" dirty="0" smtClean="0"/>
              <a:t> sy’n datblygu yn cael pob cyfle i’r </a:t>
            </a:r>
            <a:r>
              <a:rPr lang="cy-GB" baseline="0" dirty="0" err="1" smtClean="0"/>
              <a:t>dechread</a:t>
            </a:r>
            <a:r>
              <a:rPr lang="cy-GB" baseline="0" dirty="0" smtClean="0"/>
              <a:t> gorau mewn bywyd – bydd y rhain yn dod yn wybyddus i chi yn y </a:t>
            </a:r>
            <a:r>
              <a:rPr lang="cy-GB" baseline="0" smtClean="0"/>
              <a:t>dyfodol agos. </a:t>
            </a:r>
            <a:endParaRPr lang="en-GB" dirty="0"/>
          </a:p>
        </p:txBody>
      </p:sp>
      <p:sp>
        <p:nvSpPr>
          <p:cNvPr id="4" name="Slide Number Placeholder 3"/>
          <p:cNvSpPr>
            <a:spLocks noGrp="1"/>
          </p:cNvSpPr>
          <p:nvPr>
            <p:ph type="sldNum" sz="quarter" idx="10"/>
          </p:nvPr>
        </p:nvSpPr>
        <p:spPr/>
        <p:txBody>
          <a:bodyPr/>
          <a:lstStyle/>
          <a:p>
            <a:fld id="{BA1D7B6F-E65C-42E7-86A5-0A01C6C95227}" type="slidenum">
              <a:rPr lang="en-US" noProof="0" smtClean="0"/>
              <a:t>16</a:t>
            </a:fld>
            <a:endParaRPr lang="en-US" noProof="0" dirty="0"/>
          </a:p>
        </p:txBody>
      </p:sp>
    </p:spTree>
    <p:extLst>
      <p:ext uri="{BB962C8B-B14F-4D97-AF65-F5344CB8AC3E}">
        <p14:creationId xmlns:p14="http://schemas.microsoft.com/office/powerpoint/2010/main" val="234372513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smtClean="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smtClean="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smtClean="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smtClean="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smtClean="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smtClean="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smtClean="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smtClean="0"/>
              <a:t>Edit Master text styles</a:t>
            </a:r>
          </a:p>
          <a:p>
            <a:pPr lvl="1"/>
            <a:r>
              <a:rPr lang="en-US" noProof="0" smtClean="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smtClean="0"/>
              <a:t>Edit Master text styles</a:t>
            </a:r>
          </a:p>
          <a:p>
            <a:pPr lvl="1"/>
            <a:r>
              <a:rPr lang="en-US" noProof="0" smtClean="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smtClean="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smtClean="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smtClean="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smtClean="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smtClean="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smtClean="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smtClean="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smtClean="0"/>
              <a:t>Click to edit Master title style</a:t>
            </a:r>
            <a:endParaRPr lang="en-US" noProof="0"/>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smtClean="0"/>
              <a:t>Click to edit Master title style</a:t>
            </a:r>
            <a:endParaRPr lang="en-US" noProof="0"/>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smtClean="0"/>
              <a:t>Click to edit Master title style</a:t>
            </a:r>
            <a:endParaRPr lang="en-US" noProof="0"/>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smtClean="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smtClean="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smtClean="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smtClean="0"/>
              <a:t>Click to edit Master title style</a:t>
            </a:r>
            <a:endParaRPr lang="en-US" noProof="0"/>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smtClean="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smtClean="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smtClean="0"/>
              <a:t>Click to edit Master title style</a:t>
            </a:r>
            <a:endParaRPr lang="en-US" noProof="0"/>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smtClean="0"/>
              <a:t>Click to edit Master title style</a:t>
            </a:r>
            <a:endParaRPr lang="en-US" noProof="0"/>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smtClean="0"/>
              <a:t>Click to edit Master title style</a:t>
            </a:r>
            <a:endParaRPr lang="en-US" noProof="0"/>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smtClean="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smtClean="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smtClean="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smtClean="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smtClean="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smtClean="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smtClean="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smtClean="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smtClean="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smtClean="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smtClean="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smtClean="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smtClean="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smtClean="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smtClean="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smtClean="0"/>
              <a:t>Click to edit Master title style</a:t>
            </a:r>
            <a:endParaRPr lang="en-US" noProof="0"/>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7"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11.jpg"/><Relationship Id="rId5" Type="http://schemas.openxmlformats.org/officeDocument/2006/relationships/image" Target="../media/image10.jp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hyperlink" Target="https://www.simplypsychology.org/attachment.html" TargetMode="External"/><Relationship Id="rId4" Type="http://schemas.openxmlformats.org/officeDocument/2006/relationships/hyperlink" Target="https://www.bing.com/videos/search?q=John+Bowlby&amp;view=detail&amp;mid=C862DC548271B83134FDC862DC548271B83134FD&amp;FORM=VIRE"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g"/><Relationship Id="rId7" Type="http://schemas.openxmlformats.org/officeDocument/2006/relationships/image" Target="../media/image23.jpg"/><Relationship Id="rId2" Type="http://schemas.openxmlformats.org/officeDocument/2006/relationships/notesSlide" Target="../notesSlides/notesSlide13.xml"/><Relationship Id="rId1" Type="http://schemas.openxmlformats.org/officeDocument/2006/relationships/slideLayout" Target="../slideLayouts/slideLayout9.xml"/><Relationship Id="rId6" Type="http://schemas.openxmlformats.org/officeDocument/2006/relationships/image" Target="../media/image22.jpg"/><Relationship Id="rId5" Type="http://schemas.openxmlformats.org/officeDocument/2006/relationships/image" Target="../media/image21.jpg"/><Relationship Id="rId4" Type="http://schemas.openxmlformats.org/officeDocument/2006/relationships/image" Target="../media/image20.jpg"/></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image" Target="../media/image25.cloud"/><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image" Target="../media/image26.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a:bodyPr>
          <a:lstStyle/>
          <a:p>
            <a:r>
              <a:rPr lang="en-US" sz="1800" dirty="0" smtClean="0"/>
              <a:t>ECAD4007C</a:t>
            </a:r>
            <a:endParaRPr lang="ru-RU" sz="1800"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p:txBody>
          <a:bodyPr>
            <a:normAutofit/>
          </a:bodyPr>
          <a:lstStyle/>
          <a:p>
            <a:r>
              <a:rPr lang="cy-GB" sz="2400" dirty="0" smtClean="0"/>
              <a:t>Y Plentyn sy’n Datblygu</a:t>
            </a:r>
            <a:br>
              <a:rPr lang="cy-GB" sz="2400" dirty="0" smtClean="0"/>
            </a:br>
            <a:r>
              <a:rPr lang="cy-GB" sz="2400" dirty="0" smtClean="0"/>
              <a:t/>
            </a:r>
            <a:br>
              <a:rPr lang="cy-GB" sz="2400" dirty="0" smtClean="0"/>
            </a:br>
            <a:r>
              <a:rPr lang="cy-GB" sz="2400" dirty="0" smtClean="0"/>
              <a:t>The </a:t>
            </a:r>
            <a:r>
              <a:rPr lang="cy-GB" sz="2400" dirty="0" err="1" smtClean="0"/>
              <a:t>Developing</a:t>
            </a:r>
            <a:r>
              <a:rPr lang="cy-GB" sz="2400" dirty="0" smtClean="0"/>
              <a:t> </a:t>
            </a:r>
            <a:r>
              <a:rPr lang="cy-GB" sz="2400" dirty="0" err="1" smtClean="0"/>
              <a:t>Child</a:t>
            </a:r>
            <a:endParaRPr lang="ru-RU" sz="2400" dirty="0"/>
          </a:p>
        </p:txBody>
      </p:sp>
      <p:pic>
        <p:nvPicPr>
          <p:cNvPr id="11" name="Picture Placeholder 10"/>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l="8913" r="8913"/>
          <a:stretch>
            <a:fillRect/>
          </a:stretch>
        </p:blipFill>
        <p:spPr>
          <a:xfrm>
            <a:off x="90" y="1115082"/>
            <a:ext cx="6230657" cy="5314602"/>
          </a:xfrm>
        </p:spPr>
      </p:pic>
      <p:sp>
        <p:nvSpPr>
          <p:cNvPr id="12" name="Subtitle 11"/>
          <p:cNvSpPr>
            <a:spLocks noGrp="1"/>
          </p:cNvSpPr>
          <p:nvPr>
            <p:ph type="subTitle" idx="1"/>
          </p:nvPr>
        </p:nvSpPr>
        <p:spPr>
          <a:xfrm rot="720000">
            <a:off x="8068266" y="5345580"/>
            <a:ext cx="3963590" cy="858767"/>
          </a:xfrm>
        </p:spPr>
        <p:txBody>
          <a:bodyPr>
            <a:normAutofit/>
          </a:bodyPr>
          <a:lstStyle/>
          <a:p>
            <a:r>
              <a:rPr lang="cy-GB" sz="1600" dirty="0" smtClean="0"/>
              <a:t>c.jennings@uwtsd.ac.uk</a:t>
            </a:r>
          </a:p>
          <a:p>
            <a:endParaRPr lang="en-GB" sz="1600" dirty="0"/>
          </a:p>
        </p:txBody>
      </p:sp>
    </p:spTree>
    <p:extLst>
      <p:ext uri="{BB962C8B-B14F-4D97-AF65-F5344CB8AC3E}">
        <p14:creationId xmlns:p14="http://schemas.microsoft.com/office/powerpoint/2010/main" val="39977469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8C0CDE5-970C-4CC4-BF43-0DA127E73E82}" type="slidenum">
              <a:rPr lang="en-US" noProof="0" smtClean="0"/>
              <a:t>2</a:t>
            </a:fld>
            <a:endParaRPr lang="en-US" noProof="0" dirty="0"/>
          </a:p>
        </p:txBody>
      </p:sp>
      <p:sp>
        <p:nvSpPr>
          <p:cNvPr id="4" name="Title 3"/>
          <p:cNvSpPr>
            <a:spLocks noGrp="1"/>
          </p:cNvSpPr>
          <p:nvPr>
            <p:ph type="title"/>
          </p:nvPr>
        </p:nvSpPr>
        <p:spPr/>
        <p:txBody>
          <a:bodyPr>
            <a:normAutofit/>
          </a:bodyPr>
          <a:lstStyle/>
          <a:p>
            <a:r>
              <a:rPr lang="cy-GB" sz="2000" dirty="0" smtClean="0"/>
              <a:t>Sut mae plant y dysgu?</a:t>
            </a:r>
            <a:br>
              <a:rPr lang="cy-GB" sz="2000" dirty="0" smtClean="0"/>
            </a:br>
            <a:r>
              <a:rPr lang="cy-GB" sz="2000" dirty="0" err="1" smtClean="0"/>
              <a:t>How</a:t>
            </a:r>
            <a:r>
              <a:rPr lang="cy-GB" sz="2000" dirty="0" smtClean="0"/>
              <a:t> do </a:t>
            </a:r>
            <a:r>
              <a:rPr lang="cy-GB" sz="2000" dirty="0" err="1" smtClean="0"/>
              <a:t>children</a:t>
            </a:r>
            <a:r>
              <a:rPr lang="cy-GB" sz="2000" dirty="0" smtClean="0"/>
              <a:t> </a:t>
            </a:r>
            <a:r>
              <a:rPr lang="cy-GB" sz="2000" dirty="0" err="1" smtClean="0"/>
              <a:t>learn</a:t>
            </a:r>
            <a:r>
              <a:rPr lang="cy-GB" sz="2000" dirty="0" smtClean="0"/>
              <a:t>?</a:t>
            </a:r>
            <a:endParaRPr lang="en-GB" sz="2000" dirty="0"/>
          </a:p>
        </p:txBody>
      </p:sp>
      <p:sp>
        <p:nvSpPr>
          <p:cNvPr id="5" name="Content Placeholder 4"/>
          <p:cNvSpPr>
            <a:spLocks noGrp="1"/>
          </p:cNvSpPr>
          <p:nvPr>
            <p:ph sz="half" idx="1"/>
          </p:nvPr>
        </p:nvSpPr>
        <p:spPr>
          <a:xfrm>
            <a:off x="2585978" y="1942690"/>
            <a:ext cx="5181600" cy="3976085"/>
          </a:xfrm>
        </p:spPr>
        <p:txBody>
          <a:bodyPr/>
          <a:lstStyle/>
          <a:p>
            <a:r>
              <a:rPr lang="cy-GB" dirty="0" smtClean="0"/>
              <a:t>Drwy brofiadau</a:t>
            </a:r>
          </a:p>
          <a:p>
            <a:r>
              <a:rPr lang="cy-GB" dirty="0" smtClean="0"/>
              <a:t>Amlsynhwyraidd</a:t>
            </a:r>
          </a:p>
          <a:p>
            <a:r>
              <a:rPr lang="cy-GB" dirty="0" smtClean="0"/>
              <a:t>Dadleniad</a:t>
            </a:r>
          </a:p>
          <a:p>
            <a:r>
              <a:rPr lang="cy-GB" dirty="0" smtClean="0"/>
              <a:t>Llwyddiant/ methiant</a:t>
            </a:r>
          </a:p>
          <a:p>
            <a:r>
              <a:rPr lang="cy-GB" dirty="0" smtClean="0"/>
              <a:t>Rhyngbersonol</a:t>
            </a:r>
          </a:p>
          <a:p>
            <a:r>
              <a:rPr lang="cy-GB" dirty="0" smtClean="0"/>
              <a:t>Gofodol</a:t>
            </a:r>
          </a:p>
          <a:p>
            <a:endParaRPr lang="cy-GB" dirty="0" smtClean="0"/>
          </a:p>
          <a:p>
            <a:pPr marL="0" indent="0">
              <a:buNone/>
            </a:pPr>
            <a:endParaRPr lang="en-GB" dirty="0"/>
          </a:p>
        </p:txBody>
      </p:sp>
      <p:sp>
        <p:nvSpPr>
          <p:cNvPr id="6" name="Content Placeholder 5"/>
          <p:cNvSpPr>
            <a:spLocks noGrp="1"/>
          </p:cNvSpPr>
          <p:nvPr>
            <p:ph sz="half" idx="2"/>
          </p:nvPr>
        </p:nvSpPr>
        <p:spPr>
          <a:xfrm>
            <a:off x="6762509" y="1814050"/>
            <a:ext cx="5181600" cy="3976085"/>
          </a:xfrm>
        </p:spPr>
        <p:txBody>
          <a:bodyPr/>
          <a:lstStyle/>
          <a:p>
            <a:r>
              <a:rPr lang="cy-GB" dirty="0" err="1" smtClean="0"/>
              <a:t>Through</a:t>
            </a:r>
            <a:r>
              <a:rPr lang="cy-GB" dirty="0" smtClean="0"/>
              <a:t> </a:t>
            </a:r>
            <a:r>
              <a:rPr lang="cy-GB" dirty="0" err="1" smtClean="0"/>
              <a:t>experiences</a:t>
            </a:r>
            <a:endParaRPr lang="cy-GB" dirty="0" smtClean="0"/>
          </a:p>
          <a:p>
            <a:r>
              <a:rPr lang="cy-GB" dirty="0" err="1" smtClean="0"/>
              <a:t>Multisensory</a:t>
            </a:r>
            <a:endParaRPr lang="cy-GB" dirty="0" smtClean="0"/>
          </a:p>
          <a:p>
            <a:r>
              <a:rPr lang="cy-GB" dirty="0" err="1" smtClean="0"/>
              <a:t>Exposure</a:t>
            </a:r>
            <a:endParaRPr lang="cy-GB" dirty="0" smtClean="0"/>
          </a:p>
          <a:p>
            <a:r>
              <a:rPr lang="cy-GB" dirty="0" err="1" smtClean="0"/>
              <a:t>Success</a:t>
            </a:r>
            <a:r>
              <a:rPr lang="cy-GB" dirty="0" smtClean="0"/>
              <a:t>/ </a:t>
            </a:r>
            <a:r>
              <a:rPr lang="cy-GB" dirty="0" err="1" smtClean="0"/>
              <a:t>Failiure</a:t>
            </a:r>
            <a:endParaRPr lang="cy-GB" dirty="0" smtClean="0"/>
          </a:p>
          <a:p>
            <a:r>
              <a:rPr lang="cy-GB" dirty="0" err="1" smtClean="0"/>
              <a:t>Interpersonal</a:t>
            </a:r>
            <a:endParaRPr lang="cy-GB" dirty="0" smtClean="0"/>
          </a:p>
          <a:p>
            <a:r>
              <a:rPr lang="cy-GB" dirty="0" err="1" smtClean="0"/>
              <a:t>Intrapersonal</a:t>
            </a:r>
            <a:endParaRPr lang="cy-GB" dirty="0" smtClean="0"/>
          </a:p>
          <a:p>
            <a:r>
              <a:rPr lang="cy-GB" dirty="0" err="1" smtClean="0"/>
              <a:t>Spacial</a:t>
            </a:r>
            <a:endParaRPr lang="en-GB" dirty="0"/>
          </a:p>
        </p:txBody>
      </p:sp>
    </p:spTree>
    <p:extLst>
      <p:ext uri="{BB962C8B-B14F-4D97-AF65-F5344CB8AC3E}">
        <p14:creationId xmlns:p14="http://schemas.microsoft.com/office/powerpoint/2010/main" val="38584653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360000">
            <a:off x="273719" y="1081319"/>
            <a:ext cx="4065084" cy="700842"/>
          </a:xfrm>
        </p:spPr>
        <p:txBody>
          <a:bodyPr>
            <a:normAutofit/>
          </a:bodyPr>
          <a:lstStyle/>
          <a:p>
            <a:r>
              <a:rPr lang="en-US" sz="1800" dirty="0" err="1" smtClean="0"/>
              <a:t>Niwrowyddoniaeth</a:t>
            </a:r>
            <a:r>
              <a:rPr lang="en-US" sz="1800" dirty="0" smtClean="0"/>
              <a:t/>
            </a:r>
            <a:br>
              <a:rPr lang="en-US" sz="1800" dirty="0" smtClean="0"/>
            </a:br>
            <a:r>
              <a:rPr lang="en-US" sz="1800" dirty="0" smtClean="0"/>
              <a:t>Neuroscience</a:t>
            </a:r>
            <a:endParaRPr lang="en-US" sz="1800" dirty="0"/>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fld id="{98C0CDE5-970C-4CC4-BF43-0DA127E73E82}" type="slidenum">
              <a:rPr lang="en-US" smtClean="0"/>
              <a:pPr/>
              <a:t>3</a:t>
            </a:fld>
            <a:endParaRPr lang="en-US" dirty="0"/>
          </a:p>
        </p:txBody>
      </p:sp>
      <p:pic>
        <p:nvPicPr>
          <p:cNvPr id="4" name="Picture Placeholder 3"/>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1418" r="1418"/>
          <a:stretch>
            <a:fillRect/>
          </a:stretch>
        </p:blipFill>
        <p:spPr/>
      </p:pic>
    </p:spTree>
    <p:extLst>
      <p:ext uri="{BB962C8B-B14F-4D97-AF65-F5344CB8AC3E}">
        <p14:creationId xmlns:p14="http://schemas.microsoft.com/office/powerpoint/2010/main" val="24399472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8C0CDE5-970C-4CC4-BF43-0DA127E73E82}" type="slidenum">
              <a:rPr lang="en-US" noProof="0" smtClean="0"/>
              <a:t>4</a:t>
            </a:fld>
            <a:endParaRPr lang="en-US" noProof="0" dirty="0"/>
          </a:p>
        </p:txBody>
      </p:sp>
      <p:sp>
        <p:nvSpPr>
          <p:cNvPr id="4" name="Title 3"/>
          <p:cNvSpPr>
            <a:spLocks noGrp="1"/>
          </p:cNvSpPr>
          <p:nvPr>
            <p:ph type="title"/>
          </p:nvPr>
        </p:nvSpPr>
        <p:spPr/>
        <p:txBody>
          <a:bodyPr>
            <a:normAutofit/>
          </a:bodyPr>
          <a:lstStyle/>
          <a:p>
            <a:r>
              <a:rPr lang="cy-GB" sz="2000" dirty="0" smtClean="0"/>
              <a:t>Pwysigrwydd ail-adrodd</a:t>
            </a:r>
            <a:br>
              <a:rPr lang="cy-GB" sz="2000" dirty="0" smtClean="0"/>
            </a:br>
            <a:r>
              <a:rPr lang="cy-GB" sz="2000" dirty="0" smtClean="0"/>
              <a:t/>
            </a:r>
            <a:br>
              <a:rPr lang="cy-GB" sz="2000" dirty="0" smtClean="0"/>
            </a:br>
            <a:r>
              <a:rPr lang="cy-GB" sz="2000" dirty="0" smtClean="0"/>
              <a:t>The </a:t>
            </a:r>
            <a:r>
              <a:rPr lang="cy-GB" sz="2000" dirty="0" err="1" smtClean="0"/>
              <a:t>importance</a:t>
            </a:r>
            <a:r>
              <a:rPr lang="cy-GB" sz="2000" dirty="0" smtClean="0"/>
              <a:t> of </a:t>
            </a:r>
            <a:r>
              <a:rPr lang="cy-GB" sz="2000" dirty="0" err="1" smtClean="0"/>
              <a:t>repetition</a:t>
            </a:r>
            <a:endParaRPr lang="en-GB" sz="2000" dirty="0"/>
          </a:p>
        </p:txBody>
      </p:sp>
      <p:sp>
        <p:nvSpPr>
          <p:cNvPr id="9" name="Content Placeholder 8"/>
          <p:cNvSpPr>
            <a:spLocks noGrp="1"/>
          </p:cNvSpPr>
          <p:nvPr>
            <p:ph sz="half" idx="1"/>
          </p:nvPr>
        </p:nvSpPr>
        <p:spPr>
          <a:xfrm>
            <a:off x="1263659" y="1712487"/>
            <a:ext cx="5181600" cy="3976085"/>
          </a:xfrm>
        </p:spPr>
        <p:txBody>
          <a:bodyPr>
            <a:normAutofit fontScale="77500" lnSpcReduction="20000"/>
          </a:bodyPr>
          <a:lstStyle/>
          <a:p>
            <a:pPr marL="0" indent="0">
              <a:buNone/>
            </a:pPr>
            <a:r>
              <a:rPr lang="cy-GB" sz="1900" b="1" dirty="0" smtClean="0">
                <a:solidFill>
                  <a:schemeClr val="accent1">
                    <a:lumMod val="50000"/>
                  </a:schemeClr>
                </a:solidFill>
              </a:rPr>
              <a:t>Mae ail adrodd yn helpu i gryfhau llwybrau </a:t>
            </a:r>
            <a:r>
              <a:rPr lang="cy-GB" sz="1900" b="1" dirty="0" err="1" smtClean="0">
                <a:solidFill>
                  <a:schemeClr val="accent1">
                    <a:lumMod val="50000"/>
                  </a:schemeClr>
                </a:solidFill>
              </a:rPr>
              <a:t>niwronol</a:t>
            </a:r>
            <a:r>
              <a:rPr lang="cy-GB" sz="1900" b="1" dirty="0" smtClean="0">
                <a:solidFill>
                  <a:schemeClr val="accent1">
                    <a:lumMod val="50000"/>
                  </a:schemeClr>
                </a:solidFill>
              </a:rPr>
              <a:t> ar gyfer dysgu</a:t>
            </a:r>
          </a:p>
          <a:p>
            <a:pPr marL="0" indent="0">
              <a:buNone/>
            </a:pPr>
            <a:endParaRPr lang="cy-GB" sz="1900" b="1" dirty="0">
              <a:solidFill>
                <a:schemeClr val="accent1">
                  <a:lumMod val="50000"/>
                </a:schemeClr>
              </a:solidFill>
            </a:endParaRPr>
          </a:p>
          <a:p>
            <a:pPr>
              <a:lnSpc>
                <a:spcPct val="100000"/>
              </a:lnSpc>
            </a:pPr>
            <a:r>
              <a:rPr lang="cy-GB" sz="1900" dirty="0" smtClean="0">
                <a:solidFill>
                  <a:schemeClr val="accent1">
                    <a:lumMod val="50000"/>
                  </a:schemeClr>
                </a:solidFill>
              </a:rPr>
              <a:t>Mae ailadrodd yn dysgu plant sut i ymarfer, meistroli a chadw gwybodaeth</a:t>
            </a:r>
          </a:p>
          <a:p>
            <a:pPr>
              <a:lnSpc>
                <a:spcPct val="100000"/>
              </a:lnSpc>
            </a:pPr>
            <a:r>
              <a:rPr lang="cy-GB" sz="1900" dirty="0" smtClean="0">
                <a:solidFill>
                  <a:schemeClr val="accent1">
                    <a:lumMod val="50000"/>
                  </a:schemeClr>
                </a:solidFill>
              </a:rPr>
              <a:t>Mae ailadrodd yn cynnig profiadau ymarfer ac atgyfnerthu</a:t>
            </a:r>
          </a:p>
          <a:p>
            <a:pPr>
              <a:lnSpc>
                <a:spcPct val="100000"/>
              </a:lnSpc>
            </a:pPr>
            <a:r>
              <a:rPr lang="cy-GB" sz="1900" dirty="0" smtClean="0">
                <a:solidFill>
                  <a:schemeClr val="accent1">
                    <a:lumMod val="50000"/>
                  </a:schemeClr>
                </a:solidFill>
              </a:rPr>
              <a:t>Mae ailadrodd yn angenrheidiol ar gyfer llwyddiant</a:t>
            </a:r>
          </a:p>
          <a:p>
            <a:pPr>
              <a:lnSpc>
                <a:spcPct val="100000"/>
              </a:lnSpc>
            </a:pPr>
            <a:r>
              <a:rPr lang="cy-GB" sz="1900" dirty="0" smtClean="0">
                <a:solidFill>
                  <a:schemeClr val="accent1">
                    <a:lumMod val="50000"/>
                  </a:schemeClr>
                </a:solidFill>
              </a:rPr>
              <a:t>Gwna plant ddysgu drwy ailadrodd a galw i gof</a:t>
            </a:r>
          </a:p>
          <a:p>
            <a:pPr>
              <a:lnSpc>
                <a:spcPct val="100000"/>
              </a:lnSpc>
            </a:pPr>
            <a:r>
              <a:rPr lang="cy-GB" sz="1900" dirty="0" smtClean="0">
                <a:solidFill>
                  <a:schemeClr val="accent1">
                    <a:lumMod val="50000"/>
                  </a:schemeClr>
                </a:solidFill>
              </a:rPr>
              <a:t>Wrth ail adrodd mae sgiliau symud a chydlyniad yn gwella</a:t>
            </a:r>
          </a:p>
          <a:p>
            <a:pPr>
              <a:lnSpc>
                <a:spcPct val="100000"/>
              </a:lnSpc>
            </a:pPr>
            <a:r>
              <a:rPr lang="cy-GB" sz="1900" dirty="0" smtClean="0">
                <a:solidFill>
                  <a:schemeClr val="accent1">
                    <a:lumMod val="50000"/>
                  </a:schemeClr>
                </a:solidFill>
              </a:rPr>
              <a:t>Wrth ail adrodd mae plant yn dysgu gwahaniaethu</a:t>
            </a:r>
          </a:p>
          <a:p>
            <a:pPr>
              <a:lnSpc>
                <a:spcPct val="100000"/>
              </a:lnSpc>
            </a:pPr>
            <a:r>
              <a:rPr lang="cy-GB" sz="1900" dirty="0" smtClean="0">
                <a:solidFill>
                  <a:schemeClr val="accent1">
                    <a:lumMod val="50000"/>
                  </a:schemeClr>
                </a:solidFill>
              </a:rPr>
              <a:t>Wrth ail adrodd mae plant yn datblygu hyder i wneud cynnydd</a:t>
            </a:r>
          </a:p>
          <a:p>
            <a:pPr>
              <a:lnSpc>
                <a:spcPct val="100000"/>
              </a:lnSpc>
            </a:pPr>
            <a:r>
              <a:rPr lang="cy-GB" sz="1900" dirty="0" smtClean="0">
                <a:solidFill>
                  <a:schemeClr val="accent1">
                    <a:lumMod val="50000"/>
                  </a:schemeClr>
                </a:solidFill>
              </a:rPr>
              <a:t>Mae ail adrodd yn helpu plant i fewnoli cysyniadau</a:t>
            </a:r>
          </a:p>
          <a:p>
            <a:pPr marL="0" indent="0">
              <a:lnSpc>
                <a:spcPct val="100000"/>
              </a:lnSpc>
              <a:buNone/>
            </a:pPr>
            <a:endParaRPr lang="cy-GB" sz="1900" dirty="0" smtClean="0"/>
          </a:p>
          <a:p>
            <a:pPr>
              <a:lnSpc>
                <a:spcPct val="100000"/>
              </a:lnSpc>
            </a:pPr>
            <a:endParaRPr lang="cy-GB" sz="1400" dirty="0" smtClean="0"/>
          </a:p>
          <a:p>
            <a:pPr marL="0" indent="0">
              <a:lnSpc>
                <a:spcPct val="100000"/>
              </a:lnSpc>
              <a:buNone/>
            </a:pPr>
            <a:endParaRPr lang="cy-GB" sz="1400" dirty="0" smtClean="0"/>
          </a:p>
          <a:p>
            <a:endParaRPr lang="en-GB" sz="1400" b="1" dirty="0"/>
          </a:p>
        </p:txBody>
      </p:sp>
      <p:sp>
        <p:nvSpPr>
          <p:cNvPr id="10" name="Content Placeholder 9"/>
          <p:cNvSpPr>
            <a:spLocks noGrp="1"/>
          </p:cNvSpPr>
          <p:nvPr>
            <p:ph sz="half" idx="2"/>
          </p:nvPr>
        </p:nvSpPr>
        <p:spPr>
          <a:xfrm>
            <a:off x="6445259" y="1712486"/>
            <a:ext cx="5845629" cy="3976085"/>
          </a:xfrm>
        </p:spPr>
        <p:txBody>
          <a:bodyPr>
            <a:noAutofit/>
          </a:bodyPr>
          <a:lstStyle/>
          <a:p>
            <a:pPr marL="0" indent="0">
              <a:buNone/>
            </a:pPr>
            <a:r>
              <a:rPr lang="en-GB" sz="1400" b="1" dirty="0"/>
              <a:t>Repetition helps to strengthen the brain’s neural processors for </a:t>
            </a:r>
            <a:r>
              <a:rPr lang="en-GB" sz="1400" b="1" dirty="0" smtClean="0"/>
              <a:t>learning</a:t>
            </a:r>
          </a:p>
          <a:p>
            <a:pPr marL="0" indent="0">
              <a:lnSpc>
                <a:spcPct val="150000"/>
              </a:lnSpc>
              <a:buNone/>
            </a:pPr>
            <a:r>
              <a:rPr lang="en-GB" sz="1100" dirty="0"/>
              <a:t/>
            </a:r>
            <a:br>
              <a:rPr lang="en-GB" sz="1100" dirty="0"/>
            </a:br>
            <a:r>
              <a:rPr lang="en-GB" sz="1100" dirty="0"/>
              <a:t>• </a:t>
            </a:r>
            <a:r>
              <a:rPr lang="en-GB" sz="1400" dirty="0"/>
              <a:t>Repetition teaches children to practice, master and retain </a:t>
            </a:r>
            <a:r>
              <a:rPr lang="en-GB" sz="1400" dirty="0" smtClean="0"/>
              <a:t>knowledge</a:t>
            </a:r>
            <a:r>
              <a:rPr lang="en-GB" sz="1400" dirty="0"/>
              <a:t/>
            </a:r>
            <a:br>
              <a:rPr lang="en-GB" sz="1400" dirty="0"/>
            </a:br>
            <a:r>
              <a:rPr lang="en-GB" sz="1400" dirty="0"/>
              <a:t>• Repetition provides the opportunity for practice and </a:t>
            </a:r>
            <a:r>
              <a:rPr lang="en-GB" sz="1400" dirty="0" smtClean="0"/>
              <a:t>reinforcement</a:t>
            </a:r>
            <a:r>
              <a:rPr lang="en-GB" sz="1400" dirty="0"/>
              <a:t/>
            </a:r>
            <a:br>
              <a:rPr lang="en-GB" sz="1400" dirty="0"/>
            </a:br>
            <a:r>
              <a:rPr lang="en-GB" sz="1400" dirty="0" smtClean="0"/>
              <a:t>• Repetition is needed for success</a:t>
            </a:r>
            <a:r>
              <a:rPr lang="en-GB" sz="1400" dirty="0"/>
              <a:t/>
            </a:r>
            <a:br>
              <a:rPr lang="en-GB" sz="1400" dirty="0"/>
            </a:br>
            <a:r>
              <a:rPr lang="en-GB" sz="1400" dirty="0"/>
              <a:t>• Children learn through repetition and </a:t>
            </a:r>
            <a:r>
              <a:rPr lang="en-GB" sz="1400" dirty="0" smtClean="0"/>
              <a:t>memorisation</a:t>
            </a:r>
            <a:r>
              <a:rPr lang="en-GB" sz="1400" dirty="0"/>
              <a:t/>
            </a:r>
            <a:br>
              <a:rPr lang="en-GB" sz="1400" dirty="0"/>
            </a:br>
            <a:r>
              <a:rPr lang="en-GB" sz="1400" dirty="0"/>
              <a:t>• Through repetition of movement, coordination is </a:t>
            </a:r>
            <a:r>
              <a:rPr lang="en-GB" sz="1400" dirty="0" smtClean="0"/>
              <a:t>improved</a:t>
            </a:r>
            <a:r>
              <a:rPr lang="en-GB" sz="1400" dirty="0"/>
              <a:t/>
            </a:r>
            <a:br>
              <a:rPr lang="en-GB" sz="1400" dirty="0"/>
            </a:br>
            <a:r>
              <a:rPr lang="en-GB" sz="1400" dirty="0"/>
              <a:t>• Through repetition, children learn to differentiate variations </a:t>
            </a:r>
            <a:endParaRPr lang="en-GB" sz="1400" dirty="0" smtClean="0"/>
          </a:p>
          <a:p>
            <a:pPr marL="0" indent="0">
              <a:lnSpc>
                <a:spcPct val="150000"/>
              </a:lnSpc>
              <a:buNone/>
            </a:pPr>
            <a:r>
              <a:rPr lang="en-GB" sz="1400" dirty="0" smtClean="0"/>
              <a:t>• </a:t>
            </a:r>
            <a:r>
              <a:rPr lang="en-GB" sz="1400" dirty="0"/>
              <a:t>Through repetition, children develop the confidence to </a:t>
            </a:r>
            <a:r>
              <a:rPr lang="en-GB" sz="1400" dirty="0" smtClean="0"/>
              <a:t>progress</a:t>
            </a:r>
            <a:r>
              <a:rPr lang="en-GB" sz="1400" dirty="0"/>
              <a:t/>
            </a:r>
            <a:br>
              <a:rPr lang="en-GB" sz="1400" dirty="0"/>
            </a:br>
            <a:r>
              <a:rPr lang="en-GB" sz="1400" dirty="0"/>
              <a:t>• Repetition teaches children to internalise </a:t>
            </a:r>
            <a:r>
              <a:rPr lang="en-GB" sz="1400" dirty="0" smtClean="0"/>
              <a:t>concepts</a:t>
            </a:r>
            <a:r>
              <a:rPr lang="en-GB" sz="1400" dirty="0"/>
              <a:t/>
            </a:r>
            <a:br>
              <a:rPr lang="en-GB" sz="1400" dirty="0"/>
            </a:br>
            <a:endParaRPr lang="en-GB" sz="1400" dirty="0" smtClean="0"/>
          </a:p>
          <a:p>
            <a:pPr marL="0" indent="0">
              <a:lnSpc>
                <a:spcPct val="150000"/>
              </a:lnSpc>
              <a:buNone/>
            </a:pPr>
            <a:r>
              <a:rPr lang="cy-GB" sz="1400" dirty="0"/>
              <a:t>                               </a:t>
            </a:r>
            <a:r>
              <a:rPr lang="cy-GB" sz="1400" dirty="0" smtClean="0"/>
              <a:t>montessoriacademy.com (</a:t>
            </a:r>
            <a:r>
              <a:rPr lang="cy-GB" sz="1400" dirty="0" err="1" smtClean="0"/>
              <a:t>Accessed</a:t>
            </a:r>
            <a:r>
              <a:rPr lang="cy-GB" sz="1400" dirty="0" smtClean="0"/>
              <a:t> </a:t>
            </a:r>
            <a:r>
              <a:rPr lang="cy-GB" sz="1400" dirty="0" err="1" smtClean="0"/>
              <a:t>Nov</a:t>
            </a:r>
            <a:r>
              <a:rPr lang="cy-GB" sz="1400" dirty="0" smtClean="0"/>
              <a:t> 2019)</a:t>
            </a:r>
            <a:endParaRPr lang="en-GB" sz="1400" dirty="0"/>
          </a:p>
        </p:txBody>
      </p:sp>
    </p:spTree>
    <p:extLst>
      <p:ext uri="{BB962C8B-B14F-4D97-AF65-F5344CB8AC3E}">
        <p14:creationId xmlns:p14="http://schemas.microsoft.com/office/powerpoint/2010/main" val="19395040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p:txBody>
          <a:bodyPr>
            <a:normAutofit/>
          </a:bodyPr>
          <a:lstStyle/>
          <a:p>
            <a:r>
              <a:rPr lang="en-US" sz="2000" dirty="0" err="1" smtClean="0"/>
              <a:t>Dysgu’n</a:t>
            </a:r>
            <a:r>
              <a:rPr lang="en-US" sz="2000" dirty="0" smtClean="0"/>
              <a:t> </a:t>
            </a:r>
            <a:r>
              <a:rPr lang="en-US" sz="2000" dirty="0" err="1" smtClean="0"/>
              <a:t>amlsynhwyraidd</a:t>
            </a:r>
            <a:r>
              <a:rPr lang="en-US" sz="2000" dirty="0" smtClean="0"/>
              <a:t/>
            </a:r>
            <a:br>
              <a:rPr lang="en-US" sz="2000" dirty="0" smtClean="0"/>
            </a:br>
            <a:r>
              <a:rPr lang="en-US" sz="2000" dirty="0" smtClean="0"/>
              <a:t>Multisensory learning</a:t>
            </a:r>
            <a:endParaRPr lang="en-US" sz="2000" dirty="0"/>
          </a:p>
        </p:txBody>
      </p:sp>
      <p:sp>
        <p:nvSpPr>
          <p:cNvPr id="2" name="Text Placeholder 1">
            <a:extLst>
              <a:ext uri="{FF2B5EF4-FFF2-40B4-BE49-F238E27FC236}">
                <a16:creationId xmlns:a16="http://schemas.microsoft.com/office/drawing/2014/main" id="{6587D558-5792-4FF7-9111-65F4C874C61B}"/>
              </a:ext>
            </a:extLst>
          </p:cNvPr>
          <p:cNvSpPr>
            <a:spLocks noGrp="1"/>
          </p:cNvSpPr>
          <p:nvPr>
            <p:ph type="body" idx="1"/>
          </p:nvPr>
        </p:nvSpPr>
        <p:spPr>
          <a:xfrm>
            <a:off x="304801" y="2442380"/>
            <a:ext cx="5508170" cy="804672"/>
          </a:xfrm>
        </p:spPr>
        <p:txBody>
          <a:bodyPr>
            <a:normAutofit lnSpcReduction="10000"/>
          </a:bodyPr>
          <a:lstStyle/>
          <a:p>
            <a:r>
              <a:rPr lang="en-US" dirty="0" err="1" smtClean="0"/>
              <a:t>Ystyriwch</a:t>
            </a:r>
            <a:r>
              <a:rPr lang="en-US" dirty="0" smtClean="0"/>
              <a:t> </a:t>
            </a:r>
            <a:r>
              <a:rPr lang="en-US" dirty="0" err="1" smtClean="0"/>
              <a:t>beth</a:t>
            </a:r>
            <a:r>
              <a:rPr lang="en-US" dirty="0" smtClean="0"/>
              <a:t> </a:t>
            </a:r>
            <a:r>
              <a:rPr lang="en-US" dirty="0" err="1" smtClean="0"/>
              <a:t>sy’n</a:t>
            </a:r>
            <a:r>
              <a:rPr lang="en-US" dirty="0" smtClean="0"/>
              <a:t> </a:t>
            </a:r>
            <a:r>
              <a:rPr lang="en-US" dirty="0" err="1" smtClean="0"/>
              <a:t>digwydd</a:t>
            </a:r>
            <a:r>
              <a:rPr lang="en-US" dirty="0" smtClean="0"/>
              <a:t> </a:t>
            </a:r>
            <a:r>
              <a:rPr lang="en-US" dirty="0" err="1" smtClean="0"/>
              <a:t>yn</a:t>
            </a:r>
            <a:r>
              <a:rPr lang="en-US" dirty="0" smtClean="0"/>
              <a:t> </a:t>
            </a:r>
            <a:r>
              <a:rPr lang="en-US" dirty="0" err="1" smtClean="0"/>
              <a:t>eich</a:t>
            </a:r>
            <a:r>
              <a:rPr lang="en-US" dirty="0" smtClean="0"/>
              <a:t> </a:t>
            </a:r>
            <a:r>
              <a:rPr lang="en-US" dirty="0" err="1" smtClean="0"/>
              <a:t>ymennydd</a:t>
            </a:r>
            <a:r>
              <a:rPr lang="en-US" dirty="0" smtClean="0"/>
              <a:t>?</a:t>
            </a:r>
          </a:p>
          <a:p>
            <a:r>
              <a:rPr lang="en-US" dirty="0" smtClean="0"/>
              <a:t>Consider what is happening in your brain?</a:t>
            </a:r>
            <a:endParaRPr lang="en-US" dirty="0"/>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808990" y="3392622"/>
            <a:ext cx="4539524" cy="2249488"/>
          </a:xfrm>
        </p:spPr>
        <p:txBody>
          <a:bodyPr>
            <a:normAutofit fontScale="92500" lnSpcReduction="20000"/>
          </a:bodyPr>
          <a:lstStyle/>
          <a:p>
            <a:pPr marL="0" indent="0">
              <a:buNone/>
            </a:pPr>
            <a:r>
              <a:rPr lang="en-US" dirty="0" smtClean="0"/>
              <a:t>     </a:t>
            </a:r>
            <a:r>
              <a:rPr lang="en-US" dirty="0" err="1" smtClean="0"/>
              <a:t>Derbyn</a:t>
            </a:r>
            <a:r>
              <a:rPr lang="en-US" dirty="0" smtClean="0"/>
              <a:t>                                       Receive</a:t>
            </a:r>
          </a:p>
          <a:p>
            <a:pPr marL="0" indent="0">
              <a:buNone/>
            </a:pPr>
            <a:r>
              <a:rPr lang="en-US" dirty="0" smtClean="0"/>
              <a:t>     </a:t>
            </a:r>
            <a:r>
              <a:rPr lang="en-US" dirty="0" err="1" smtClean="0"/>
              <a:t>Prosesu</a:t>
            </a:r>
            <a:r>
              <a:rPr lang="en-US" dirty="0" smtClean="0"/>
              <a:t>                                     Process</a:t>
            </a:r>
          </a:p>
          <a:p>
            <a:pPr marL="0" indent="0">
              <a:buNone/>
            </a:pPr>
            <a:r>
              <a:rPr lang="en-US" dirty="0" smtClean="0"/>
              <a:t>     </a:t>
            </a:r>
            <a:r>
              <a:rPr lang="en-US" dirty="0" err="1" smtClean="0"/>
              <a:t>Cysylltu</a:t>
            </a:r>
            <a:r>
              <a:rPr lang="en-US" dirty="0" smtClean="0"/>
              <a:t>                                     Connect</a:t>
            </a:r>
          </a:p>
          <a:p>
            <a:pPr marL="0" indent="0">
              <a:buNone/>
            </a:pPr>
            <a:r>
              <a:rPr lang="en-US" dirty="0" smtClean="0"/>
              <a:t>      </a:t>
            </a:r>
            <a:r>
              <a:rPr lang="en-US" dirty="0" err="1" smtClean="0"/>
              <a:t>Didoli</a:t>
            </a:r>
            <a:r>
              <a:rPr lang="en-US" dirty="0" smtClean="0"/>
              <a:t>                                          Sort</a:t>
            </a:r>
          </a:p>
          <a:p>
            <a:pPr marL="0" indent="0">
              <a:buNone/>
            </a:pPr>
            <a:r>
              <a:rPr lang="en-US" dirty="0" smtClean="0"/>
              <a:t>    </a:t>
            </a:r>
            <a:r>
              <a:rPr lang="en-US" dirty="0" err="1" smtClean="0"/>
              <a:t>Dosbarthu</a:t>
            </a:r>
            <a:r>
              <a:rPr lang="en-US" dirty="0" smtClean="0"/>
              <a:t>                          </a:t>
            </a:r>
            <a:r>
              <a:rPr lang="en-US" dirty="0" err="1" smtClean="0"/>
              <a:t>Compartmentalise</a:t>
            </a:r>
            <a:endParaRPr lang="en-US" dirty="0" smtClean="0"/>
          </a:p>
          <a:p>
            <a:pPr marL="0" indent="0">
              <a:buNone/>
            </a:pPr>
            <a:r>
              <a:rPr lang="en-US" dirty="0" smtClean="0"/>
              <a:t>                                                         </a:t>
            </a:r>
          </a:p>
          <a:p>
            <a:endParaRPr lang="en-US" dirty="0" smtClean="0"/>
          </a:p>
          <a:p>
            <a:pPr marL="0" indent="0">
              <a:buNone/>
            </a:pPr>
            <a:r>
              <a:rPr lang="en-US" dirty="0" smtClean="0"/>
              <a:t>      Ail </a:t>
            </a:r>
            <a:r>
              <a:rPr lang="en-US" dirty="0" err="1" smtClean="0"/>
              <a:t>adrodd</a:t>
            </a:r>
            <a:r>
              <a:rPr lang="en-US" dirty="0" smtClean="0"/>
              <a:t>                            </a:t>
            </a:r>
            <a:r>
              <a:rPr lang="en-US" dirty="0"/>
              <a:t> </a:t>
            </a:r>
            <a:r>
              <a:rPr lang="en-US" dirty="0" smtClean="0"/>
              <a:t>    Repeat     </a:t>
            </a:r>
          </a:p>
          <a:p>
            <a:pPr marL="0" indent="0">
              <a:buNone/>
            </a:pPr>
            <a:r>
              <a:rPr lang="en-US" dirty="0" smtClean="0"/>
              <a:t>        </a:t>
            </a:r>
            <a:r>
              <a:rPr lang="en-US" dirty="0" err="1" smtClean="0"/>
              <a:t>Angori</a:t>
            </a:r>
            <a:r>
              <a:rPr lang="en-US" dirty="0" smtClean="0"/>
              <a:t>                                     Anchor</a:t>
            </a:r>
            <a:endParaRPr lang="en-US" dirty="0"/>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pPr/>
              <a:t>5</a:t>
            </a:fld>
            <a:endParaRPr lang="en-US" dirty="0"/>
          </a:p>
        </p:txBody>
      </p:sp>
      <p:pic>
        <p:nvPicPr>
          <p:cNvPr id="8" name="Picture Placeholder 7"/>
          <p:cNvPicPr>
            <a:picLocks noGrp="1" noChangeAspect="1"/>
          </p:cNvPicPr>
          <p:nvPr>
            <p:ph type="pic" sz="quarter" idx="14"/>
          </p:nvPr>
        </p:nvPicPr>
        <p:blipFill>
          <a:blip r:embed="rId3">
            <a:extLst>
              <a:ext uri="{28A0092B-C50C-407E-A947-70E740481C1C}">
                <a14:useLocalDpi xmlns:a14="http://schemas.microsoft.com/office/drawing/2010/main" val="0"/>
              </a:ext>
            </a:extLst>
          </a:blip>
          <a:srcRect l="7543" r="7543"/>
          <a:stretch>
            <a:fillRect/>
          </a:stretch>
        </p:blipFill>
        <p:spPr/>
      </p:pic>
      <p:sp>
        <p:nvSpPr>
          <p:cNvPr id="9" name="Down Arrow 8"/>
          <p:cNvSpPr/>
          <p:nvPr/>
        </p:nvSpPr>
        <p:spPr>
          <a:xfrm>
            <a:off x="1436914" y="4695371"/>
            <a:ext cx="174171" cy="232229"/>
          </a:xfrm>
          <a:prstGeom prst="downArrow">
            <a:avLst/>
          </a:prstGeom>
          <a:gradFill>
            <a:gsLst>
              <a:gs pos="0">
                <a:schemeClr val="tx1"/>
              </a:gs>
              <a:gs pos="100000">
                <a:schemeClr val="tx2"/>
              </a:gs>
            </a:gsLst>
            <a:lin ang="3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Down Arrow 9"/>
          <p:cNvSpPr/>
          <p:nvPr/>
        </p:nvSpPr>
        <p:spPr>
          <a:xfrm>
            <a:off x="3668484" y="4680855"/>
            <a:ext cx="188686" cy="232229"/>
          </a:xfrm>
          <a:prstGeom prst="downArrow">
            <a:avLst/>
          </a:prstGeom>
          <a:gradFill>
            <a:gsLst>
              <a:gs pos="0">
                <a:schemeClr val="tx1"/>
              </a:gs>
              <a:gs pos="100000">
                <a:schemeClr val="tx2"/>
              </a:gs>
            </a:gsLst>
            <a:lin ang="3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714180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8C0CDE5-970C-4CC4-BF43-0DA127E73E82}" type="slidenum">
              <a:rPr lang="en-US" noProof="0" smtClean="0"/>
              <a:t>6</a:t>
            </a:fld>
            <a:endParaRPr lang="en-US" noProof="0" dirty="0"/>
          </a:p>
        </p:txBody>
      </p:sp>
      <p:sp>
        <p:nvSpPr>
          <p:cNvPr id="4" name="Title 3"/>
          <p:cNvSpPr>
            <a:spLocks noGrp="1"/>
          </p:cNvSpPr>
          <p:nvPr>
            <p:ph type="title"/>
          </p:nvPr>
        </p:nvSpPr>
        <p:spPr/>
        <p:txBody>
          <a:bodyPr>
            <a:normAutofit/>
          </a:bodyPr>
          <a:lstStyle/>
          <a:p>
            <a:r>
              <a:rPr lang="cy-GB" sz="2000" dirty="0" smtClean="0"/>
              <a:t>Rhoi’r ddamcaniaeth ar brawf...</a:t>
            </a:r>
            <a:br>
              <a:rPr lang="cy-GB" sz="2000" dirty="0" smtClean="0"/>
            </a:br>
            <a:r>
              <a:rPr lang="cy-GB" sz="2000" dirty="0" smtClean="0"/>
              <a:t/>
            </a:r>
            <a:br>
              <a:rPr lang="cy-GB" sz="2000" dirty="0" smtClean="0"/>
            </a:br>
            <a:r>
              <a:rPr lang="cy-GB" sz="2000" dirty="0" err="1" smtClean="0"/>
              <a:t>Putting</a:t>
            </a:r>
            <a:r>
              <a:rPr lang="cy-GB" sz="2000" dirty="0" smtClean="0"/>
              <a:t> </a:t>
            </a:r>
            <a:r>
              <a:rPr lang="cy-GB" sz="2000" dirty="0" err="1" smtClean="0"/>
              <a:t>theory</a:t>
            </a:r>
            <a:r>
              <a:rPr lang="cy-GB" sz="2000" dirty="0" smtClean="0"/>
              <a:t> to the </a:t>
            </a:r>
            <a:r>
              <a:rPr lang="cy-GB" sz="2000" dirty="0" err="1" smtClean="0"/>
              <a:t>test</a:t>
            </a:r>
            <a:r>
              <a:rPr lang="cy-GB" sz="2000" dirty="0" smtClean="0"/>
              <a:t>...</a:t>
            </a:r>
            <a:endParaRPr lang="en-GB" sz="2000"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722450">
            <a:off x="8002065" y="914276"/>
            <a:ext cx="3177965" cy="1786351"/>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0332190">
            <a:off x="674915" y="2195285"/>
            <a:ext cx="1634334" cy="1634334"/>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88229" y="2249715"/>
            <a:ext cx="3144104" cy="1667328"/>
          </a:xfrm>
          <a:prstGeom prst="rect">
            <a:avLst/>
          </a:prstGeom>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81850" y="3917043"/>
            <a:ext cx="3529693" cy="2354809"/>
          </a:xfrm>
          <a:prstGeom prst="rect">
            <a:avLst/>
          </a:prstGeom>
        </p:spPr>
      </p:pic>
      <p:pic>
        <p:nvPicPr>
          <p:cNvPr id="10" name="Picture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78710" y="4570639"/>
            <a:ext cx="4027452" cy="1547131"/>
          </a:xfrm>
          <a:prstGeom prst="rect">
            <a:avLst/>
          </a:prstGeom>
        </p:spPr>
      </p:pic>
      <p:sp>
        <p:nvSpPr>
          <p:cNvPr id="11" name="Rectangle 10"/>
          <p:cNvSpPr/>
          <p:nvPr/>
        </p:nvSpPr>
        <p:spPr>
          <a:xfrm>
            <a:off x="2484058" y="5667829"/>
            <a:ext cx="3626456" cy="3846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53719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80">
                                          <p:stCondLst>
                                            <p:cond delay="0"/>
                                          </p:stCondLst>
                                        </p:cTn>
                                        <p:tgtEl>
                                          <p:spTgt spid="9"/>
                                        </p:tgtEl>
                                      </p:cBhvr>
                                    </p:animEffect>
                                    <p:anim calcmode="lin" valueType="num">
                                      <p:cBhvr>
                                        <p:cTn id="22"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27" dur="26">
                                          <p:stCondLst>
                                            <p:cond delay="650"/>
                                          </p:stCondLst>
                                        </p:cTn>
                                        <p:tgtEl>
                                          <p:spTgt spid="9"/>
                                        </p:tgtEl>
                                      </p:cBhvr>
                                      <p:to x="100000" y="60000"/>
                                    </p:animScale>
                                    <p:animScale>
                                      <p:cBhvr>
                                        <p:cTn id="28" dur="166" decel="50000">
                                          <p:stCondLst>
                                            <p:cond delay="676"/>
                                          </p:stCondLst>
                                        </p:cTn>
                                        <p:tgtEl>
                                          <p:spTgt spid="9"/>
                                        </p:tgtEl>
                                      </p:cBhvr>
                                      <p:to x="100000" y="100000"/>
                                    </p:animScale>
                                    <p:animScale>
                                      <p:cBhvr>
                                        <p:cTn id="29" dur="26">
                                          <p:stCondLst>
                                            <p:cond delay="1312"/>
                                          </p:stCondLst>
                                        </p:cTn>
                                        <p:tgtEl>
                                          <p:spTgt spid="9"/>
                                        </p:tgtEl>
                                      </p:cBhvr>
                                      <p:to x="100000" y="80000"/>
                                    </p:animScale>
                                    <p:animScale>
                                      <p:cBhvr>
                                        <p:cTn id="30" dur="166" decel="50000">
                                          <p:stCondLst>
                                            <p:cond delay="1338"/>
                                          </p:stCondLst>
                                        </p:cTn>
                                        <p:tgtEl>
                                          <p:spTgt spid="9"/>
                                        </p:tgtEl>
                                      </p:cBhvr>
                                      <p:to x="100000" y="100000"/>
                                    </p:animScale>
                                    <p:animScale>
                                      <p:cBhvr>
                                        <p:cTn id="31" dur="26">
                                          <p:stCondLst>
                                            <p:cond delay="1642"/>
                                          </p:stCondLst>
                                        </p:cTn>
                                        <p:tgtEl>
                                          <p:spTgt spid="9"/>
                                        </p:tgtEl>
                                      </p:cBhvr>
                                      <p:to x="100000" y="90000"/>
                                    </p:animScale>
                                    <p:animScale>
                                      <p:cBhvr>
                                        <p:cTn id="32" dur="166" decel="50000">
                                          <p:stCondLst>
                                            <p:cond delay="1668"/>
                                          </p:stCondLst>
                                        </p:cTn>
                                        <p:tgtEl>
                                          <p:spTgt spid="9"/>
                                        </p:tgtEl>
                                      </p:cBhvr>
                                      <p:to x="100000" y="100000"/>
                                    </p:animScale>
                                    <p:animScale>
                                      <p:cBhvr>
                                        <p:cTn id="33" dur="26">
                                          <p:stCondLst>
                                            <p:cond delay="1808"/>
                                          </p:stCondLst>
                                        </p:cTn>
                                        <p:tgtEl>
                                          <p:spTgt spid="9"/>
                                        </p:tgtEl>
                                      </p:cBhvr>
                                      <p:to x="100000" y="95000"/>
                                    </p:animScale>
                                    <p:animScale>
                                      <p:cBhvr>
                                        <p:cTn id="34" dur="166" decel="50000">
                                          <p:stCondLst>
                                            <p:cond delay="1834"/>
                                          </p:stCondLst>
                                        </p:cTn>
                                        <p:tgtEl>
                                          <p:spTgt spid="9"/>
                                        </p:tgtEl>
                                      </p:cBhvr>
                                      <p:to x="100000" y="100000"/>
                                    </p:animScale>
                                  </p:childTnLst>
                                </p:cTn>
                              </p:par>
                            </p:childTnLst>
                          </p:cTn>
                        </p:par>
                      </p:childTnLst>
                    </p:cTn>
                  </p:par>
                  <p:par>
                    <p:cTn id="35" fill="hold">
                      <p:stCondLst>
                        <p:cond delay="indefinite"/>
                      </p:stCondLst>
                      <p:childTnLst>
                        <p:par>
                          <p:cTn id="36" fill="hold">
                            <p:stCondLst>
                              <p:cond delay="0"/>
                            </p:stCondLst>
                            <p:childTnLst>
                              <p:par>
                                <p:cTn id="37" presetID="14" presetClass="entr" presetSubtype="10" fill="hold" nodeType="click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randombar(horizontal)">
                                      <p:cBhvr>
                                        <p:cTn id="3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cy-GB" dirty="0" smtClean="0"/>
              <a:t>Y Cwricwlwm Troellog</a:t>
            </a:r>
            <a:br>
              <a:rPr lang="cy-GB" dirty="0" smtClean="0"/>
            </a:br>
            <a:r>
              <a:rPr lang="cy-GB" dirty="0" smtClean="0"/>
              <a:t>The </a:t>
            </a:r>
            <a:r>
              <a:rPr lang="cy-GB" dirty="0" err="1" smtClean="0"/>
              <a:t>Spiral</a:t>
            </a:r>
            <a:r>
              <a:rPr lang="cy-GB" dirty="0" smtClean="0"/>
              <a:t> </a:t>
            </a:r>
            <a:r>
              <a:rPr lang="cy-GB" dirty="0" err="1" smtClean="0"/>
              <a:t>Curriculum</a:t>
            </a:r>
            <a:endParaRPr lang="en-GB" dirty="0"/>
          </a:p>
        </p:txBody>
      </p:sp>
      <p:sp>
        <p:nvSpPr>
          <p:cNvPr id="4" name="Slide Number Placeholder 3"/>
          <p:cNvSpPr>
            <a:spLocks noGrp="1"/>
          </p:cNvSpPr>
          <p:nvPr>
            <p:ph type="sldNum" sz="quarter" idx="12"/>
          </p:nvPr>
        </p:nvSpPr>
        <p:spPr/>
        <p:txBody>
          <a:bodyPr/>
          <a:lstStyle/>
          <a:p>
            <a:fld id="{98C0CDE5-970C-4CC4-BF43-0DA127E73E82}" type="slidenum">
              <a:rPr lang="en-US" noProof="0" smtClean="0"/>
              <a:t>7</a:t>
            </a:fld>
            <a:endParaRPr lang="en-US" noProof="0" dirty="0"/>
          </a:p>
        </p:txBody>
      </p:sp>
      <p:sp>
        <p:nvSpPr>
          <p:cNvPr id="6" name="Rectangle 5"/>
          <p:cNvSpPr/>
          <p:nvPr/>
        </p:nvSpPr>
        <p:spPr>
          <a:xfrm>
            <a:off x="1743455" y="1113043"/>
            <a:ext cx="8779401" cy="3108543"/>
          </a:xfrm>
          <a:prstGeom prst="rect">
            <a:avLst/>
          </a:prstGeom>
        </p:spPr>
        <p:txBody>
          <a:bodyPr wrap="square">
            <a:spAutoFit/>
          </a:bodyPr>
          <a:lstStyle/>
          <a:p>
            <a:r>
              <a:rPr lang="en-GB" sz="2800" dirty="0" smtClean="0">
                <a:solidFill>
                  <a:srgbClr val="666666"/>
                </a:solidFill>
                <a:latin typeface="Arial" panose="020B0604020202020204" pitchFamily="34" charset="0"/>
              </a:rPr>
              <a:t>The </a:t>
            </a:r>
            <a:r>
              <a:rPr lang="en-GB" sz="2800" dirty="0">
                <a:solidFill>
                  <a:srgbClr val="666666"/>
                </a:solidFill>
                <a:latin typeface="Arial" panose="020B0604020202020204" pitchFamily="34" charset="0"/>
              </a:rPr>
              <a:t>importance of repetition to Bruner’s concept of learning was particularly clear in his description of the spiral curriculum which, he said, “as it develops [revisits] basic ideas repeatedly, building upon them until the student has grasped the full formal apparatus that goes with </a:t>
            </a:r>
            <a:r>
              <a:rPr lang="en-GB" sz="2800" dirty="0" smtClean="0">
                <a:solidFill>
                  <a:srgbClr val="666666"/>
                </a:solidFill>
                <a:latin typeface="Arial" panose="020B0604020202020204" pitchFamily="34" charset="0"/>
              </a:rPr>
              <a:t>them</a:t>
            </a:r>
          </a:p>
          <a:p>
            <a:r>
              <a:rPr lang="en-GB" sz="2800" dirty="0">
                <a:solidFill>
                  <a:srgbClr val="666666"/>
                </a:solidFill>
                <a:latin typeface="Arial" panose="020B0604020202020204" pitchFamily="34" charset="0"/>
              </a:rPr>
              <a:t> </a:t>
            </a:r>
            <a:r>
              <a:rPr lang="en-GB" sz="2800" dirty="0" smtClean="0">
                <a:solidFill>
                  <a:srgbClr val="666666"/>
                </a:solidFill>
                <a:latin typeface="Arial" panose="020B0604020202020204" pitchFamily="34" charset="0"/>
              </a:rPr>
              <a:t>                                                     </a:t>
            </a:r>
            <a:r>
              <a:rPr lang="en-GB" sz="2800" dirty="0">
                <a:solidFill>
                  <a:srgbClr val="666666"/>
                </a:solidFill>
                <a:latin typeface="Arial" panose="020B0604020202020204" pitchFamily="34" charset="0"/>
              </a:rPr>
              <a:t>(J. S. Bruner, </a:t>
            </a:r>
            <a:r>
              <a:rPr lang="en-GB" sz="2800" dirty="0" smtClean="0">
                <a:solidFill>
                  <a:srgbClr val="666666"/>
                </a:solidFill>
                <a:latin typeface="Arial" panose="020B0604020202020204" pitchFamily="34" charset="0"/>
              </a:rPr>
              <a:t>1960)</a:t>
            </a:r>
            <a:endParaRPr lang="en-GB" sz="2800"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6717" y="3964505"/>
            <a:ext cx="1923288" cy="2441448"/>
          </a:xfrm>
          <a:prstGeom prst="rect">
            <a:avLst/>
          </a:prstGeom>
        </p:spPr>
      </p:pic>
    </p:spTree>
    <p:extLst>
      <p:ext uri="{BB962C8B-B14F-4D97-AF65-F5344CB8AC3E}">
        <p14:creationId xmlns:p14="http://schemas.microsoft.com/office/powerpoint/2010/main" val="66020800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2D9D162-C3F3-4DA6-ACF1-E33B89535E11}"/>
              </a:ext>
            </a:extLst>
          </p:cNvPr>
          <p:cNvSpPr>
            <a:spLocks noGrp="1"/>
          </p:cNvSpPr>
          <p:nvPr>
            <p:ph type="title"/>
          </p:nvPr>
        </p:nvSpPr>
        <p:spPr/>
        <p:txBody>
          <a:bodyPr>
            <a:normAutofit/>
          </a:bodyPr>
          <a:lstStyle/>
          <a:p>
            <a:r>
              <a:rPr lang="en-US" sz="1600" dirty="0" err="1" smtClean="0"/>
              <a:t>Datblygiad</a:t>
            </a:r>
            <a:r>
              <a:rPr lang="en-US" sz="1600" dirty="0" smtClean="0"/>
              <a:t> </a:t>
            </a:r>
            <a:r>
              <a:rPr lang="en-US" sz="1600" dirty="0" err="1" smtClean="0"/>
              <a:t>Cymdeithasol</a:t>
            </a:r>
            <a:r>
              <a:rPr lang="en-US" sz="1600" dirty="0" smtClean="0"/>
              <a:t/>
            </a:r>
            <a:br>
              <a:rPr lang="en-US" sz="1600" dirty="0" smtClean="0"/>
            </a:br>
            <a:r>
              <a:rPr lang="en-US" sz="1600" dirty="0"/>
              <a:t/>
            </a:r>
            <a:br>
              <a:rPr lang="en-US" sz="1600" dirty="0"/>
            </a:br>
            <a:r>
              <a:rPr lang="en-US" sz="1600" dirty="0" smtClean="0"/>
              <a:t>Social Development</a:t>
            </a:r>
            <a:endParaRPr lang="en-US" sz="1600" dirty="0"/>
          </a:p>
        </p:txBody>
      </p:sp>
      <p:sp>
        <p:nvSpPr>
          <p:cNvPr id="5" name="Text Placeholder 4">
            <a:extLst>
              <a:ext uri="{FF2B5EF4-FFF2-40B4-BE49-F238E27FC236}">
                <a16:creationId xmlns:a16="http://schemas.microsoft.com/office/drawing/2014/main" id="{47F58CBE-13EA-4F05-A482-DB6F4B95ACB2}"/>
              </a:ext>
            </a:extLst>
          </p:cNvPr>
          <p:cNvSpPr>
            <a:spLocks noGrp="1"/>
          </p:cNvSpPr>
          <p:nvPr>
            <p:ph type="body" idx="1"/>
          </p:nvPr>
        </p:nvSpPr>
        <p:spPr>
          <a:xfrm>
            <a:off x="748030" y="3314576"/>
            <a:ext cx="3328024" cy="1700784"/>
          </a:xfrm>
        </p:spPr>
        <p:txBody>
          <a:bodyPr tIns="180000" bIns="108000">
            <a:normAutofit/>
          </a:bodyPr>
          <a:lstStyle/>
          <a:p>
            <a:r>
              <a:rPr lang="en-US" dirty="0" smtClean="0"/>
              <a:t>Lev Vygotsky</a:t>
            </a:r>
          </a:p>
          <a:p>
            <a:r>
              <a:rPr lang="en-US" dirty="0" smtClean="0"/>
              <a:t>Kathy Sylva</a:t>
            </a:r>
          </a:p>
          <a:p>
            <a:endParaRPr lang="en-US" dirty="0"/>
          </a:p>
        </p:txBody>
      </p:sp>
      <p:sp>
        <p:nvSpPr>
          <p:cNvPr id="3" name="Slide Number Placeholder 2">
            <a:extLst>
              <a:ext uri="{FF2B5EF4-FFF2-40B4-BE49-F238E27FC236}">
                <a16:creationId xmlns:a16="http://schemas.microsoft.com/office/drawing/2014/main" id="{1B207A22-C237-4907-825A-3E28A7AE92A4}"/>
              </a:ext>
            </a:extLst>
          </p:cNvPr>
          <p:cNvSpPr>
            <a:spLocks noGrp="1"/>
          </p:cNvSpPr>
          <p:nvPr>
            <p:ph type="sldNum" sz="quarter" idx="12"/>
          </p:nvPr>
        </p:nvSpPr>
        <p:spPr/>
        <p:txBody>
          <a:bodyPr/>
          <a:lstStyle/>
          <a:p>
            <a:fld id="{98C0CDE5-970C-4CC4-BF43-0DA127E73E82}" type="slidenum">
              <a:rPr lang="en-US" smtClean="0"/>
              <a:t>8</a:t>
            </a:fld>
            <a:endParaRPr 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96191" y="1373459"/>
            <a:ext cx="5140110" cy="4680781"/>
          </a:xfrm>
          <a:prstGeom prst="rect">
            <a:avLst/>
          </a:prstGeom>
        </p:spPr>
      </p:pic>
    </p:spTree>
    <p:extLst>
      <p:ext uri="{BB962C8B-B14F-4D97-AF65-F5344CB8AC3E}">
        <p14:creationId xmlns:p14="http://schemas.microsoft.com/office/powerpoint/2010/main" val="22118442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noProof="0" smtClean="0"/>
              <a:t>ADD A FOOTER</a:t>
            </a:r>
            <a:endParaRPr lang="en-US" noProof="0" dirty="0"/>
          </a:p>
        </p:txBody>
      </p:sp>
      <p:sp>
        <p:nvSpPr>
          <p:cNvPr id="3" name="Slide Number Placeholder 2"/>
          <p:cNvSpPr>
            <a:spLocks noGrp="1"/>
          </p:cNvSpPr>
          <p:nvPr>
            <p:ph type="sldNum" sz="quarter" idx="12"/>
          </p:nvPr>
        </p:nvSpPr>
        <p:spPr/>
        <p:txBody>
          <a:bodyPr/>
          <a:lstStyle/>
          <a:p>
            <a:fld id="{98C0CDE5-970C-4CC4-BF43-0DA127E73E82}" type="slidenum">
              <a:rPr lang="en-US" noProof="0" smtClean="0"/>
              <a:t>9</a:t>
            </a:fld>
            <a:endParaRPr lang="en-US" noProof="0" dirty="0"/>
          </a:p>
        </p:txBody>
      </p:sp>
      <p:sp>
        <p:nvSpPr>
          <p:cNvPr id="4" name="Title 3"/>
          <p:cNvSpPr>
            <a:spLocks noGrp="1"/>
          </p:cNvSpPr>
          <p:nvPr>
            <p:ph type="title"/>
          </p:nvPr>
        </p:nvSpPr>
        <p:spPr/>
        <p:txBody>
          <a:bodyPr/>
          <a:lstStyle/>
          <a:p>
            <a:r>
              <a:rPr lang="cy-GB" dirty="0" smtClean="0"/>
              <a:t>John </a:t>
            </a:r>
            <a:r>
              <a:rPr lang="cy-GB" dirty="0" err="1" smtClean="0"/>
              <a:t>Bowlby</a:t>
            </a:r>
            <a:endParaRPr lang="en-GB"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2921" y="2767650"/>
            <a:ext cx="2812619" cy="3543299"/>
          </a:xfrm>
          <a:prstGeom prst="rect">
            <a:avLst/>
          </a:prstGeom>
        </p:spPr>
      </p:pic>
      <p:sp>
        <p:nvSpPr>
          <p:cNvPr id="8" name="Rectangle 7"/>
          <p:cNvSpPr/>
          <p:nvPr/>
        </p:nvSpPr>
        <p:spPr>
          <a:xfrm>
            <a:off x="4843212" y="5666721"/>
            <a:ext cx="6096000" cy="1200329"/>
          </a:xfrm>
          <a:prstGeom prst="rect">
            <a:avLst/>
          </a:prstGeom>
        </p:spPr>
        <p:txBody>
          <a:bodyPr>
            <a:spAutoFit/>
          </a:bodyPr>
          <a:lstStyle/>
          <a:p>
            <a:r>
              <a:rPr lang="en-GB" dirty="0">
                <a:hlinkClick r:id="rId4"/>
              </a:rPr>
              <a:t>https://</a:t>
            </a:r>
            <a:r>
              <a:rPr lang="en-GB" dirty="0" smtClean="0">
                <a:hlinkClick r:id="rId4"/>
              </a:rPr>
              <a:t>www.bing.com/videos/search?q=John+Bowlby&amp;view=detail&amp;mid=C862DC548271B83134FDC862DC548271B83134FD&amp;FORM=VIRE</a:t>
            </a:r>
            <a:endParaRPr lang="en-GB" dirty="0" smtClean="0"/>
          </a:p>
          <a:p>
            <a:endParaRPr lang="en-GB" dirty="0"/>
          </a:p>
        </p:txBody>
      </p:sp>
      <p:sp>
        <p:nvSpPr>
          <p:cNvPr id="9" name="Rectangle 8"/>
          <p:cNvSpPr/>
          <p:nvPr/>
        </p:nvSpPr>
        <p:spPr>
          <a:xfrm>
            <a:off x="5388871" y="1155424"/>
            <a:ext cx="6096000" cy="4708981"/>
          </a:xfrm>
          <a:prstGeom prst="rect">
            <a:avLst/>
          </a:prstGeom>
        </p:spPr>
        <p:txBody>
          <a:bodyPr>
            <a:spAutoFit/>
          </a:bodyPr>
          <a:lstStyle/>
          <a:p>
            <a:r>
              <a:rPr lang="en-GB" sz="2400" dirty="0">
                <a:solidFill>
                  <a:srgbClr val="000000"/>
                </a:solidFill>
                <a:latin typeface="Arial" panose="020B0604020202020204" pitchFamily="34" charset="0"/>
                <a:cs typeface="Arial" panose="020B0604020202020204" pitchFamily="34" charset="0"/>
              </a:rPr>
              <a:t>Bowlby’s evolutionary </a:t>
            </a:r>
            <a:r>
              <a:rPr lang="en-GB" sz="2400" dirty="0">
                <a:solidFill>
                  <a:srgbClr val="337AB7"/>
                </a:solidFill>
                <a:latin typeface="Arial" panose="020B0604020202020204" pitchFamily="34" charset="0"/>
                <a:cs typeface="Arial" panose="020B0604020202020204" pitchFamily="34" charset="0"/>
                <a:hlinkClick r:id="rId5"/>
              </a:rPr>
              <a:t>theory of attachment suggests</a:t>
            </a:r>
            <a:r>
              <a:rPr lang="en-GB" sz="2400" dirty="0">
                <a:solidFill>
                  <a:srgbClr val="000000"/>
                </a:solidFill>
                <a:latin typeface="Arial" panose="020B0604020202020204" pitchFamily="34" charset="0"/>
                <a:cs typeface="Arial" panose="020B0604020202020204" pitchFamily="34" charset="0"/>
              </a:rPr>
              <a:t> that children come into the world biologically pre-programmed to form attachments with others, because this will help them to survive</a:t>
            </a:r>
            <a:r>
              <a:rPr lang="en-GB" sz="2400" dirty="0" smtClean="0">
                <a:solidFill>
                  <a:srgbClr val="000000"/>
                </a:solidFill>
                <a:latin typeface="Arial" panose="020B0604020202020204" pitchFamily="34" charset="0"/>
                <a:cs typeface="Arial" panose="020B0604020202020204" pitchFamily="34" charset="0"/>
              </a:rPr>
              <a:t>.</a:t>
            </a:r>
          </a:p>
          <a:p>
            <a:r>
              <a:rPr lang="en-GB" sz="2400" dirty="0">
                <a:solidFill>
                  <a:srgbClr val="000000"/>
                </a:solidFill>
                <a:latin typeface="Arial" panose="020B0604020202020204" pitchFamily="34" charset="0"/>
                <a:cs typeface="Arial" panose="020B0604020202020204" pitchFamily="34" charset="0"/>
              </a:rPr>
              <a:t>Bowlby </a:t>
            </a:r>
            <a:r>
              <a:rPr lang="en-GB" sz="2400" dirty="0" smtClean="0">
                <a:solidFill>
                  <a:srgbClr val="000000"/>
                </a:solidFill>
                <a:latin typeface="Arial" panose="020B0604020202020204" pitchFamily="34" charset="0"/>
                <a:cs typeface="Arial" panose="020B0604020202020204" pitchFamily="34" charset="0"/>
              </a:rPr>
              <a:t>believed </a:t>
            </a:r>
            <a:r>
              <a:rPr lang="en-GB" sz="2400" dirty="0">
                <a:solidFill>
                  <a:srgbClr val="000000"/>
                </a:solidFill>
                <a:latin typeface="Arial" panose="020B0604020202020204" pitchFamily="34" charset="0"/>
                <a:cs typeface="Arial" panose="020B0604020202020204" pitchFamily="34" charset="0"/>
              </a:rPr>
              <a:t>that this attachment is qualitatively different from any subsequent attachments.  Bowlby </a:t>
            </a:r>
            <a:r>
              <a:rPr lang="en-GB" sz="2400" dirty="0" smtClean="0">
                <a:solidFill>
                  <a:srgbClr val="000000"/>
                </a:solidFill>
                <a:latin typeface="Arial" panose="020B0604020202020204" pitchFamily="34" charset="0"/>
                <a:cs typeface="Arial" panose="020B0604020202020204" pitchFamily="34" charset="0"/>
              </a:rPr>
              <a:t>argued </a:t>
            </a:r>
            <a:r>
              <a:rPr lang="en-GB" sz="2400" dirty="0">
                <a:solidFill>
                  <a:srgbClr val="000000"/>
                </a:solidFill>
                <a:latin typeface="Arial" panose="020B0604020202020204" pitchFamily="34" charset="0"/>
                <a:cs typeface="Arial" panose="020B0604020202020204" pitchFamily="34" charset="0"/>
              </a:rPr>
              <a:t>that the relationship with the mother is somehow different altogether from other relationships</a:t>
            </a:r>
            <a:r>
              <a:rPr lang="en-GB" sz="2400" dirty="0" smtClean="0">
                <a:solidFill>
                  <a:srgbClr val="000000"/>
                </a:solidFill>
                <a:latin typeface="Arial" panose="020B0604020202020204" pitchFamily="34" charset="0"/>
                <a:cs typeface="Arial" panose="020B0604020202020204" pitchFamily="34" charset="0"/>
              </a:rPr>
              <a:t>.</a:t>
            </a:r>
          </a:p>
          <a:p>
            <a:r>
              <a:rPr lang="en-GB" sz="2400" dirty="0" smtClean="0">
                <a:solidFill>
                  <a:srgbClr val="000000"/>
                </a:solidFill>
                <a:latin typeface="Arial" panose="020B0604020202020204" pitchFamily="34" charset="0"/>
                <a:cs typeface="Arial" panose="020B0604020202020204" pitchFamily="34" charset="0"/>
              </a:rPr>
              <a:t>                                  simplypsychology.org</a:t>
            </a:r>
            <a:endParaRPr lang="en-GB" sz="2400" dirty="0">
              <a:solidFill>
                <a:srgbClr val="000000"/>
              </a:solidFill>
              <a:latin typeface="Arial" panose="020B0604020202020204" pitchFamily="34" charset="0"/>
              <a:cs typeface="Arial" panose="020B0604020202020204" pitchFamily="34" charset="0"/>
            </a:endParaRPr>
          </a:p>
          <a:p>
            <a:endParaRPr lang="en-GB" dirty="0">
              <a:solidFill>
                <a:srgbClr val="000000"/>
              </a:solidFill>
              <a:latin typeface="Georgia" panose="02040502050405020303" pitchFamily="18" charset="0"/>
            </a:endParaRPr>
          </a:p>
          <a:p>
            <a:r>
              <a:rPr lang="en-GB" dirty="0" smtClean="0">
                <a:solidFill>
                  <a:srgbClr val="000000"/>
                </a:solidFill>
                <a:latin typeface="Georgia" panose="02040502050405020303" pitchFamily="18" charset="0"/>
              </a:rPr>
              <a:t> </a:t>
            </a:r>
            <a:endParaRPr lang="en-GB" dirty="0">
              <a:solidFill>
                <a:srgbClr val="000000"/>
              </a:solidFill>
            </a:endParaRPr>
          </a:p>
        </p:txBody>
      </p:sp>
    </p:spTree>
    <p:extLst>
      <p:ext uri="{BB962C8B-B14F-4D97-AF65-F5344CB8AC3E}">
        <p14:creationId xmlns:p14="http://schemas.microsoft.com/office/powerpoint/2010/main" val="18890946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7725C8C-B6FF-4BEE-B7F0-3DFD7C2734C8}"/>
              </a:ext>
            </a:extLst>
          </p:cNvPr>
          <p:cNvSpPr>
            <a:spLocks noGrp="1"/>
          </p:cNvSpPr>
          <p:nvPr>
            <p:ph type="sldNum" sz="quarter" idx="12"/>
          </p:nvPr>
        </p:nvSpPr>
        <p:spPr/>
        <p:txBody>
          <a:bodyPr/>
          <a:lstStyle/>
          <a:p>
            <a:fld id="{98C0CDE5-970C-4CC4-BF43-0DA127E73E82}" type="slidenum">
              <a:rPr lang="en-US" smtClean="0"/>
              <a:pPr/>
              <a:t>10</a:t>
            </a:fld>
            <a:endParaRPr lang="en-US" dirty="0"/>
          </a:p>
        </p:txBody>
      </p:sp>
      <p:pic>
        <p:nvPicPr>
          <p:cNvPr id="12" name="Picture Placeholder 11"/>
          <p:cNvPicPr>
            <a:picLocks noGrp="1" noChangeAspect="1"/>
          </p:cNvPicPr>
          <p:nvPr>
            <p:ph type="pic" idx="13"/>
          </p:nvPr>
        </p:nvPicPr>
        <p:blipFill>
          <a:blip r:embed="rId3">
            <a:extLst>
              <a:ext uri="{28A0092B-C50C-407E-A947-70E740481C1C}">
                <a14:useLocalDpi xmlns:a14="http://schemas.microsoft.com/office/drawing/2010/main" val="0"/>
              </a:ext>
            </a:extLst>
          </a:blip>
          <a:srcRect t="5961" b="5961"/>
          <a:stretch>
            <a:fillRect/>
          </a:stretch>
        </p:blipFill>
        <p:spPr>
          <a:xfrm>
            <a:off x="5216485" y="1281952"/>
            <a:ext cx="5947258" cy="4330539"/>
          </a:xfrm>
        </p:spPr>
      </p:pic>
      <p:sp>
        <p:nvSpPr>
          <p:cNvPr id="10" name="Text Placeholder 9"/>
          <p:cNvSpPr>
            <a:spLocks noGrp="1"/>
          </p:cNvSpPr>
          <p:nvPr>
            <p:ph type="body" sz="half" idx="2"/>
          </p:nvPr>
        </p:nvSpPr>
        <p:spPr/>
        <p:txBody>
          <a:bodyPr/>
          <a:lstStyle/>
          <a:p>
            <a:r>
              <a:rPr lang="en-GB" dirty="0"/>
              <a:t>’For a human being, especially a child or young person, to have a full quality of life, spirituality in all its aspects must be nurtured and affirmed. For children or young people who have been marginalised or who have suffered deprivation in every way, the need for such nurture and affirmation in human spirituality is all the more pronounced</a:t>
            </a:r>
            <a:r>
              <a:rPr lang="en-GB" dirty="0" smtClean="0"/>
              <a:t>’.</a:t>
            </a:r>
          </a:p>
          <a:p>
            <a:r>
              <a:rPr lang="cy-GB" dirty="0"/>
              <a:t> </a:t>
            </a:r>
            <a:r>
              <a:rPr lang="cy-GB" dirty="0" smtClean="0"/>
              <a:t>                           John </a:t>
            </a:r>
            <a:r>
              <a:rPr lang="cy-GB" dirty="0" err="1" smtClean="0"/>
              <a:t>Bradford</a:t>
            </a:r>
            <a:endParaRPr lang="en-GB" dirty="0"/>
          </a:p>
        </p:txBody>
      </p:sp>
      <p:sp>
        <p:nvSpPr>
          <p:cNvPr id="5" name="Title 4">
            <a:extLst>
              <a:ext uri="{FF2B5EF4-FFF2-40B4-BE49-F238E27FC236}">
                <a16:creationId xmlns:a16="http://schemas.microsoft.com/office/drawing/2014/main" id="{AFCA1C1A-BC0A-4E81-82F8-5ACE20F863F6}"/>
              </a:ext>
            </a:extLst>
          </p:cNvPr>
          <p:cNvSpPr>
            <a:spLocks noGrp="1"/>
          </p:cNvSpPr>
          <p:nvPr>
            <p:ph type="title"/>
          </p:nvPr>
        </p:nvSpPr>
        <p:spPr/>
        <p:txBody>
          <a:bodyPr>
            <a:normAutofit/>
          </a:bodyPr>
          <a:lstStyle/>
          <a:p>
            <a:r>
              <a:rPr lang="en-US" sz="2000" dirty="0" err="1" smtClean="0"/>
              <a:t>Datblygiad</a:t>
            </a:r>
            <a:r>
              <a:rPr lang="en-US" sz="2000" dirty="0" smtClean="0"/>
              <a:t> </a:t>
            </a:r>
            <a:r>
              <a:rPr lang="en-US" sz="2000" dirty="0" err="1" smtClean="0"/>
              <a:t>Ysbrydol</a:t>
            </a:r>
            <a:r>
              <a:rPr lang="en-US" sz="2000" dirty="0" smtClean="0"/>
              <a:t/>
            </a:r>
            <a:br>
              <a:rPr lang="en-US" sz="2000" dirty="0" smtClean="0"/>
            </a:br>
            <a:r>
              <a:rPr lang="en-US" sz="2000" dirty="0" err="1" smtClean="0"/>
              <a:t>Spritual</a:t>
            </a:r>
            <a:r>
              <a:rPr lang="en-US" sz="2000" dirty="0" smtClean="0"/>
              <a:t> Development</a:t>
            </a:r>
            <a:endParaRPr lang="en-US" sz="2000" dirty="0"/>
          </a:p>
        </p:txBody>
      </p:sp>
    </p:spTree>
    <p:extLst>
      <p:ext uri="{BB962C8B-B14F-4D97-AF65-F5344CB8AC3E}">
        <p14:creationId xmlns:p14="http://schemas.microsoft.com/office/powerpoint/2010/main" val="253257714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86654" y="3953798"/>
            <a:ext cx="1830664" cy="832104"/>
          </a:xfrm>
        </p:spPr>
        <p:txBody>
          <a:bodyPr/>
          <a:lstStyle/>
          <a:p>
            <a:r>
              <a:rPr lang="cy-GB" dirty="0" smtClean="0"/>
              <a:t>(</a:t>
            </a:r>
            <a:r>
              <a:rPr lang="cy-GB" dirty="0" err="1" smtClean="0"/>
              <a:t>Schein</a:t>
            </a:r>
            <a:r>
              <a:rPr lang="cy-GB" dirty="0" smtClean="0"/>
              <a:t>, 2014)</a:t>
            </a:r>
            <a:endParaRPr lang="en-GB" dirty="0"/>
          </a:p>
        </p:txBody>
      </p:sp>
      <p:sp>
        <p:nvSpPr>
          <p:cNvPr id="4" name="Slide Number Placeholder 3"/>
          <p:cNvSpPr>
            <a:spLocks noGrp="1"/>
          </p:cNvSpPr>
          <p:nvPr>
            <p:ph type="sldNum" sz="quarter" idx="12"/>
          </p:nvPr>
        </p:nvSpPr>
        <p:spPr/>
        <p:txBody>
          <a:bodyPr/>
          <a:lstStyle/>
          <a:p>
            <a:fld id="{98C0CDE5-970C-4CC4-BF43-0DA127E73E82}" type="slidenum">
              <a:rPr lang="en-US" noProof="0" smtClean="0"/>
              <a:t>11</a:t>
            </a:fld>
            <a:endParaRPr lang="en-US" noProof="0" dirty="0"/>
          </a:p>
        </p:txBody>
      </p:sp>
      <p:sp>
        <p:nvSpPr>
          <p:cNvPr id="6" name="Rectangle 5"/>
          <p:cNvSpPr/>
          <p:nvPr/>
        </p:nvSpPr>
        <p:spPr>
          <a:xfrm>
            <a:off x="1476422" y="1367942"/>
            <a:ext cx="8195522" cy="2954655"/>
          </a:xfrm>
          <a:prstGeom prst="rect">
            <a:avLst/>
          </a:prstGeom>
        </p:spPr>
        <p:txBody>
          <a:bodyPr wrap="square">
            <a:spAutoFit/>
          </a:bodyPr>
          <a:lstStyle/>
          <a:p>
            <a:r>
              <a:rPr lang="en-GB" sz="2400" dirty="0">
                <a:solidFill>
                  <a:srgbClr val="333333"/>
                </a:solidFill>
                <a:latin typeface="Arial" panose="020B0604020202020204" pitchFamily="34" charset="0"/>
              </a:rPr>
              <a:t>Data analysis resulted in a preliminary definition of spiritual development as a system of children's deep connections leading first to self-awareness, and later to the nurturing of basic and complex dispositions ignited by moments of wonderment, awe, joy, and inner peace that develop into the prosocial personality traits of caring, kindness, empathy, and </a:t>
            </a:r>
            <a:r>
              <a:rPr lang="en-GB" sz="2400" dirty="0" smtClean="0">
                <a:solidFill>
                  <a:srgbClr val="333333"/>
                </a:solidFill>
                <a:latin typeface="Arial" panose="020B0604020202020204" pitchFamily="34" charset="0"/>
              </a:rPr>
              <a:t>reverence.</a:t>
            </a:r>
          </a:p>
          <a:p>
            <a:endParaRPr lang="en-GB" dirty="0"/>
          </a:p>
        </p:txBody>
      </p:sp>
    </p:spTree>
    <p:extLst>
      <p:ext uri="{BB962C8B-B14F-4D97-AF65-F5344CB8AC3E}">
        <p14:creationId xmlns:p14="http://schemas.microsoft.com/office/powerpoint/2010/main" val="6191233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8C0CDE5-970C-4CC4-BF43-0DA127E73E82}" type="slidenum">
              <a:rPr lang="en-US" noProof="0" smtClean="0"/>
              <a:t>12</a:t>
            </a:fld>
            <a:endParaRPr lang="en-US" noProof="0" dirty="0"/>
          </a:p>
        </p:txBody>
      </p:sp>
      <p:sp>
        <p:nvSpPr>
          <p:cNvPr id="5" name="Title 4"/>
          <p:cNvSpPr>
            <a:spLocks noGrp="1"/>
          </p:cNvSpPr>
          <p:nvPr>
            <p:ph type="title"/>
          </p:nvPr>
        </p:nvSpPr>
        <p:spPr/>
        <p:txBody>
          <a:bodyPr>
            <a:normAutofit/>
          </a:bodyPr>
          <a:lstStyle/>
          <a:p>
            <a:r>
              <a:rPr lang="cy-GB" sz="2000" dirty="0" smtClean="0"/>
              <a:t>Datblygiad emosiynol</a:t>
            </a:r>
            <a:br>
              <a:rPr lang="cy-GB" sz="2000" dirty="0" smtClean="0"/>
            </a:br>
            <a:r>
              <a:rPr lang="cy-GB" sz="2000" dirty="0" err="1" smtClean="0"/>
              <a:t>Emotional</a:t>
            </a:r>
            <a:r>
              <a:rPr lang="cy-GB" sz="2000" dirty="0" smtClean="0"/>
              <a:t> </a:t>
            </a:r>
            <a:r>
              <a:rPr lang="cy-GB" sz="2000" dirty="0" err="1" smtClean="0"/>
              <a:t>Development</a:t>
            </a:r>
            <a:endParaRPr lang="en-GB" sz="2000" dirty="0"/>
          </a:p>
        </p:txBody>
      </p:sp>
      <p:sp>
        <p:nvSpPr>
          <p:cNvPr id="8" name="Content Placeholder 7"/>
          <p:cNvSpPr>
            <a:spLocks noGrp="1"/>
          </p:cNvSpPr>
          <p:nvPr>
            <p:ph sz="half" idx="1"/>
          </p:nvPr>
        </p:nvSpPr>
        <p:spPr>
          <a:xfrm>
            <a:off x="2484058" y="1745158"/>
            <a:ext cx="5181600" cy="3976085"/>
          </a:xfrm>
        </p:spPr>
        <p:txBody>
          <a:bodyPr>
            <a:normAutofit fontScale="55000" lnSpcReduction="20000"/>
          </a:bodyPr>
          <a:lstStyle/>
          <a:p>
            <a:r>
              <a:rPr lang="cy-GB" dirty="0" smtClean="0"/>
              <a:t>Gysurus</a:t>
            </a:r>
          </a:p>
          <a:p>
            <a:r>
              <a:rPr lang="cy-GB" dirty="0" smtClean="0"/>
              <a:t>Crac</a:t>
            </a:r>
          </a:p>
          <a:p>
            <a:r>
              <a:rPr lang="cy-GB" dirty="0" smtClean="0"/>
              <a:t>Trist</a:t>
            </a:r>
          </a:p>
          <a:p>
            <a:r>
              <a:rPr lang="cy-GB" dirty="0" smtClean="0"/>
              <a:t>Drwg</a:t>
            </a:r>
          </a:p>
          <a:p>
            <a:endParaRPr lang="cy-GB" dirty="0"/>
          </a:p>
          <a:p>
            <a:r>
              <a:rPr lang="cy-GB" dirty="0" smtClean="0"/>
              <a:t>Cenfigennus</a:t>
            </a:r>
          </a:p>
          <a:p>
            <a:r>
              <a:rPr lang="cy-GB" dirty="0" smtClean="0"/>
              <a:t>Penbleth</a:t>
            </a:r>
          </a:p>
          <a:p>
            <a:r>
              <a:rPr lang="cy-GB" dirty="0" smtClean="0"/>
              <a:t>Diddordeb</a:t>
            </a:r>
          </a:p>
          <a:p>
            <a:r>
              <a:rPr lang="cy-GB" dirty="0" smtClean="0"/>
              <a:t>Llwythog</a:t>
            </a:r>
          </a:p>
          <a:p>
            <a:r>
              <a:rPr lang="cy-GB" dirty="0" err="1" smtClean="0"/>
              <a:t>Syrffedus</a:t>
            </a:r>
            <a:endParaRPr lang="cy-GB" dirty="0" smtClean="0"/>
          </a:p>
          <a:p>
            <a:r>
              <a:rPr lang="cy-GB" dirty="0" smtClean="0"/>
              <a:t>Cyffrous</a:t>
            </a:r>
          </a:p>
          <a:p>
            <a:r>
              <a:rPr lang="cy-GB" dirty="0" smtClean="0"/>
              <a:t>Pryder</a:t>
            </a:r>
          </a:p>
          <a:p>
            <a:r>
              <a:rPr lang="cy-GB" dirty="0" smtClean="0"/>
              <a:t>Embaras</a:t>
            </a:r>
          </a:p>
        </p:txBody>
      </p:sp>
      <p:sp>
        <p:nvSpPr>
          <p:cNvPr id="9" name="Content Placeholder 8"/>
          <p:cNvSpPr>
            <a:spLocks noGrp="1"/>
          </p:cNvSpPr>
          <p:nvPr>
            <p:ph sz="half" idx="2"/>
          </p:nvPr>
        </p:nvSpPr>
        <p:spPr/>
        <p:txBody>
          <a:bodyPr>
            <a:normAutofit fontScale="55000" lnSpcReduction="20000"/>
          </a:bodyPr>
          <a:lstStyle/>
          <a:p>
            <a:r>
              <a:rPr lang="cy-GB" dirty="0" err="1" smtClean="0"/>
              <a:t>Glad</a:t>
            </a:r>
            <a:endParaRPr lang="cy-GB" dirty="0" smtClean="0"/>
          </a:p>
          <a:p>
            <a:r>
              <a:rPr lang="cy-GB" dirty="0" smtClean="0"/>
              <a:t>Mad</a:t>
            </a:r>
          </a:p>
          <a:p>
            <a:r>
              <a:rPr lang="cy-GB" dirty="0" smtClean="0"/>
              <a:t>Sad</a:t>
            </a:r>
          </a:p>
          <a:p>
            <a:r>
              <a:rPr lang="cy-GB" dirty="0" smtClean="0"/>
              <a:t>Bad</a:t>
            </a:r>
          </a:p>
          <a:p>
            <a:endParaRPr lang="cy-GB" dirty="0"/>
          </a:p>
          <a:p>
            <a:r>
              <a:rPr lang="cy-GB" dirty="0" err="1" smtClean="0"/>
              <a:t>Jealous</a:t>
            </a:r>
            <a:endParaRPr lang="cy-GB" dirty="0" smtClean="0"/>
          </a:p>
          <a:p>
            <a:r>
              <a:rPr lang="cy-GB" dirty="0" err="1" smtClean="0"/>
              <a:t>Confused</a:t>
            </a:r>
            <a:endParaRPr lang="cy-GB" dirty="0" smtClean="0"/>
          </a:p>
          <a:p>
            <a:r>
              <a:rPr lang="cy-GB" dirty="0" err="1" smtClean="0"/>
              <a:t>Interested</a:t>
            </a:r>
            <a:endParaRPr lang="cy-GB" dirty="0" smtClean="0"/>
          </a:p>
          <a:p>
            <a:r>
              <a:rPr lang="cy-GB" dirty="0" err="1" smtClean="0"/>
              <a:t>Overwhelmed</a:t>
            </a:r>
            <a:endParaRPr lang="cy-GB" dirty="0" smtClean="0"/>
          </a:p>
          <a:p>
            <a:r>
              <a:rPr lang="cy-GB" dirty="0" smtClean="0"/>
              <a:t>Bored</a:t>
            </a:r>
          </a:p>
          <a:p>
            <a:r>
              <a:rPr lang="cy-GB" dirty="0" err="1" smtClean="0"/>
              <a:t>Excited</a:t>
            </a:r>
            <a:endParaRPr lang="cy-GB" dirty="0" smtClean="0"/>
          </a:p>
          <a:p>
            <a:r>
              <a:rPr lang="cy-GB" dirty="0" err="1" smtClean="0"/>
              <a:t>Worried</a:t>
            </a:r>
            <a:endParaRPr lang="cy-GB" dirty="0" smtClean="0"/>
          </a:p>
          <a:p>
            <a:r>
              <a:rPr lang="cy-GB" dirty="0" err="1" smtClean="0"/>
              <a:t>Embarrassed</a:t>
            </a:r>
            <a:endParaRPr lang="cy-GB" dirty="0" smtClean="0"/>
          </a:p>
          <a:p>
            <a:endParaRPr lang="en-GB" dirty="0"/>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32204" y="1499616"/>
            <a:ext cx="3264241" cy="3671638"/>
          </a:xfrm>
          <a:prstGeom prst="rect">
            <a:avLst/>
          </a:prstGeom>
        </p:spPr>
      </p:pic>
    </p:spTree>
    <p:extLst>
      <p:ext uri="{BB962C8B-B14F-4D97-AF65-F5344CB8AC3E}">
        <p14:creationId xmlns:p14="http://schemas.microsoft.com/office/powerpoint/2010/main" val="165754280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8C0CDE5-970C-4CC4-BF43-0DA127E73E82}" type="slidenum">
              <a:rPr lang="en-US" noProof="0" smtClean="0"/>
              <a:t>13</a:t>
            </a:fld>
            <a:endParaRPr lang="en-US" noProof="0" dirty="0"/>
          </a:p>
        </p:txBody>
      </p:sp>
      <p:sp>
        <p:nvSpPr>
          <p:cNvPr id="7" name="Rectangle 6"/>
          <p:cNvSpPr/>
          <p:nvPr/>
        </p:nvSpPr>
        <p:spPr>
          <a:xfrm>
            <a:off x="1360627" y="1265530"/>
            <a:ext cx="9275674" cy="3785652"/>
          </a:xfrm>
          <a:prstGeom prst="rect">
            <a:avLst/>
          </a:prstGeom>
        </p:spPr>
        <p:txBody>
          <a:bodyPr wrap="square">
            <a:spAutoFit/>
          </a:bodyPr>
          <a:lstStyle/>
          <a:p>
            <a:r>
              <a:rPr lang="en-GB" sz="2400" dirty="0">
                <a:solidFill>
                  <a:srgbClr val="000000"/>
                </a:solidFill>
                <a:latin typeface="Georgia" panose="02040502050405020303" pitchFamily="18" charset="0"/>
              </a:rPr>
              <a:t>Erikson maintained that personality develops in a predetermined order through eight stages of psychosocial development, from infancy to adulthood. During each stage, the person experiences a psychosocial crisis which could have a positive or negative outcome for personality development. </a:t>
            </a:r>
          </a:p>
          <a:p>
            <a:r>
              <a:rPr lang="en-GB" sz="2400" dirty="0">
                <a:solidFill>
                  <a:srgbClr val="000000"/>
                </a:solidFill>
                <a:latin typeface="Georgia" panose="02040502050405020303" pitchFamily="18" charset="0"/>
              </a:rPr>
              <a:t>For Erikson (1958, 1963), these crises are of a psychosocial nature because they involve psychological needs of the individual (i.e., psycho) conflicting with the needs of society (i.e., social). </a:t>
            </a:r>
            <a:endParaRPr lang="en-GB" sz="2400" dirty="0" smtClean="0">
              <a:solidFill>
                <a:srgbClr val="000000"/>
              </a:solidFill>
              <a:latin typeface="Georgia" panose="02040502050405020303" pitchFamily="18" charset="0"/>
            </a:endParaRPr>
          </a:p>
          <a:p>
            <a:r>
              <a:rPr lang="cy-GB" sz="2400" b="0" i="0" u="none" strike="noStrike" dirty="0">
                <a:solidFill>
                  <a:srgbClr val="000000"/>
                </a:solidFill>
                <a:effectLst/>
                <a:latin typeface="Georgia" panose="02040502050405020303" pitchFamily="18" charset="0"/>
              </a:rPr>
              <a:t> </a:t>
            </a:r>
            <a:r>
              <a:rPr lang="cy-GB" sz="2400" dirty="0">
                <a:solidFill>
                  <a:srgbClr val="000000"/>
                </a:solidFill>
                <a:latin typeface="Georgia" panose="02040502050405020303" pitchFamily="18" charset="0"/>
              </a:rPr>
              <a:t>                                              </a:t>
            </a:r>
            <a:r>
              <a:rPr lang="cy-GB" sz="2400" dirty="0" smtClean="0">
                <a:solidFill>
                  <a:srgbClr val="000000"/>
                </a:solidFill>
                <a:latin typeface="Georgia" panose="02040502050405020303" pitchFamily="18" charset="0"/>
              </a:rPr>
              <a:t>              </a:t>
            </a:r>
          </a:p>
          <a:p>
            <a:r>
              <a:rPr lang="cy-GB" sz="2400" dirty="0">
                <a:solidFill>
                  <a:srgbClr val="000000"/>
                </a:solidFill>
                <a:latin typeface="Georgia" panose="02040502050405020303" pitchFamily="18" charset="0"/>
              </a:rPr>
              <a:t> </a:t>
            </a:r>
            <a:r>
              <a:rPr lang="cy-GB" sz="2400" dirty="0" smtClean="0">
                <a:solidFill>
                  <a:srgbClr val="000000"/>
                </a:solidFill>
                <a:latin typeface="Georgia" panose="02040502050405020303" pitchFamily="18" charset="0"/>
              </a:rPr>
              <a:t>                                                                 simplypsychology.org (2019)</a:t>
            </a:r>
            <a:endParaRPr lang="en-GB" sz="2400" b="0" i="0" u="none" strike="noStrike" dirty="0">
              <a:solidFill>
                <a:srgbClr val="000000"/>
              </a:solidFill>
              <a:effectLst/>
              <a:latin typeface="Georgia" panose="02040502050405020303" pitchFamily="18"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1882" y="4411066"/>
            <a:ext cx="1757489" cy="2208999"/>
          </a:xfrm>
          <a:prstGeom prst="rect">
            <a:avLst/>
          </a:prstGeom>
        </p:spPr>
      </p:pic>
    </p:spTree>
    <p:extLst>
      <p:ext uri="{BB962C8B-B14F-4D97-AF65-F5344CB8AC3E}">
        <p14:creationId xmlns:p14="http://schemas.microsoft.com/office/powerpoint/2010/main" val="262571355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D6158BA-8D0B-4C52-9952-51D361C7F3ED}"/>
              </a:ext>
            </a:extLst>
          </p:cNvPr>
          <p:cNvSpPr>
            <a:spLocks noGrp="1"/>
          </p:cNvSpPr>
          <p:nvPr>
            <p:ph type="sldNum" sz="quarter" idx="12"/>
          </p:nvPr>
        </p:nvSpPr>
        <p:spPr/>
        <p:txBody>
          <a:bodyPr/>
          <a:lstStyle/>
          <a:p>
            <a:fld id="{98C0CDE5-970C-4CC4-BF43-0DA127E73E82}" type="slidenum">
              <a:rPr lang="en-US" smtClean="0"/>
              <a:t>14</a:t>
            </a:fld>
            <a:endParaRPr lang="en-US"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760200">
            <a:off x="1245968" y="835850"/>
            <a:ext cx="2594787" cy="3269431"/>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151280">
            <a:off x="7298436" y="3727332"/>
            <a:ext cx="3180468" cy="2747578"/>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21773" y="4745516"/>
            <a:ext cx="3074289" cy="1945753"/>
          </a:xfrm>
          <a:prstGeom prst="rect">
            <a:avLst/>
          </a:prstGeom>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151776" y="2073089"/>
            <a:ext cx="3019520" cy="2108568"/>
          </a:xfrm>
          <a:prstGeom prst="rect">
            <a:avLst/>
          </a:prstGeom>
        </p:spPr>
      </p:pic>
      <p:pic>
        <p:nvPicPr>
          <p:cNvPr id="11" name="Picture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376943" y="741285"/>
            <a:ext cx="1814045" cy="2386088"/>
          </a:xfrm>
          <a:prstGeom prst="rect">
            <a:avLst/>
          </a:prstGeom>
        </p:spPr>
      </p:pic>
    </p:spTree>
    <p:extLst>
      <p:ext uri="{BB962C8B-B14F-4D97-AF65-F5344CB8AC3E}">
        <p14:creationId xmlns:p14="http://schemas.microsoft.com/office/powerpoint/2010/main" val="413896628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28175" y="5406081"/>
            <a:ext cx="974224" cy="832104"/>
          </a:xfrm>
        </p:spPr>
        <p:txBody>
          <a:bodyPr>
            <a:normAutofit/>
          </a:bodyPr>
          <a:lstStyle/>
          <a:p>
            <a:r>
              <a:rPr lang="cy-GB" sz="2800" dirty="0" smtClean="0"/>
              <a:t>Ella</a:t>
            </a:r>
            <a:endParaRPr lang="en-GB" sz="2800" dirty="0"/>
          </a:p>
        </p:txBody>
      </p:sp>
      <p:sp>
        <p:nvSpPr>
          <p:cNvPr id="4" name="Slide Number Placeholder 3"/>
          <p:cNvSpPr>
            <a:spLocks noGrp="1"/>
          </p:cNvSpPr>
          <p:nvPr>
            <p:ph type="sldNum" sz="quarter" idx="12"/>
          </p:nvPr>
        </p:nvSpPr>
        <p:spPr/>
        <p:txBody>
          <a:bodyPr/>
          <a:lstStyle/>
          <a:p>
            <a:fld id="{98C0CDE5-970C-4CC4-BF43-0DA127E73E82}" type="slidenum">
              <a:rPr lang="en-US" noProof="0" smtClean="0"/>
              <a:t>15</a:t>
            </a:fld>
            <a:endParaRPr lang="en-US" noProof="0" dirty="0"/>
          </a:p>
        </p:txBody>
      </p:sp>
      <p:pic>
        <p:nvPicPr>
          <p:cNvPr id="3" name="Picture 2"/>
          <p:cNvPicPr>
            <a:picLocks noChangeAspect="1"/>
          </p:cNvPicPr>
          <p:nvPr/>
        </p:nvPicPr>
        <p:blipFill>
          <a:blip r:embed="rId3"/>
          <a:stretch>
            <a:fillRect/>
          </a:stretch>
        </p:blipFill>
        <p:spPr>
          <a:xfrm>
            <a:off x="3950446" y="392804"/>
            <a:ext cx="3874339" cy="4698589"/>
          </a:xfrm>
          <a:prstGeom prst="rect">
            <a:avLst/>
          </a:prstGeom>
        </p:spPr>
      </p:pic>
    </p:spTree>
    <p:extLst>
      <p:ext uri="{BB962C8B-B14F-4D97-AF65-F5344CB8AC3E}">
        <p14:creationId xmlns:p14="http://schemas.microsoft.com/office/powerpoint/2010/main" val="110189589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p:txBody>
          <a:bodyPr>
            <a:normAutofit fontScale="90000"/>
          </a:bodyPr>
          <a:lstStyle/>
          <a:p>
            <a:r>
              <a:rPr lang="en-US" dirty="0" err="1" smtClean="0"/>
              <a:t>Diolch</a:t>
            </a:r>
            <a:r>
              <a:rPr lang="en-US" dirty="0" smtClean="0"/>
              <a:t/>
            </a:r>
            <a:br>
              <a:rPr lang="en-US" dirty="0" smtClean="0"/>
            </a:br>
            <a:r>
              <a:rPr lang="en-US" dirty="0" smtClean="0"/>
              <a:t>Thank you</a:t>
            </a:r>
            <a:endParaRPr lang="ru-RU" dirty="0"/>
          </a:p>
        </p:txBody>
      </p:sp>
      <p:pic>
        <p:nvPicPr>
          <p:cNvPr id="5" name="Picture Placeholder 4"/>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t="6557" b="6557"/>
          <a:stretch>
            <a:fillRect/>
          </a:stretch>
        </p:blipFill>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044268">
            <a:off x="174975" y="1424542"/>
            <a:ext cx="5588763" cy="4021643"/>
          </a:xfrm>
          <a:prstGeom prst="rect">
            <a:avLst/>
          </a:prstGeom>
        </p:spPr>
      </p:pic>
      <p:sp>
        <p:nvSpPr>
          <p:cNvPr id="3" name="Rectangle 2"/>
          <p:cNvSpPr/>
          <p:nvPr/>
        </p:nvSpPr>
        <p:spPr>
          <a:xfrm flipV="1">
            <a:off x="92598" y="1188895"/>
            <a:ext cx="1817225" cy="1884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2333152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EF6C8FF-3D90-457B-9108-406F928CD7CB}">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purl.org/dc/terms/"/>
    <ds:schemaRef ds:uri="http://schemas.openxmlformats.org/package/2006/metadata/core-properties"/>
    <ds:schemaRef ds:uri="16c05727-aa75-4e4a-9b5f-8a80a1165891"/>
    <ds:schemaRef ds:uri="71af3243-3dd4-4a8d-8c0d-dd76da1f02a5"/>
    <ds:schemaRef ds:uri="http://www.w3.org/XML/1998/namespace"/>
    <ds:schemaRef ds:uri="http://purl.org/dc/dcmitype/"/>
  </ds:schemaRefs>
</ds:datastoreItem>
</file>

<file path=customXml/itemProps2.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3.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1193</Words>
  <Application>Microsoft Office PowerPoint</Application>
  <PresentationFormat>Widescreen</PresentationFormat>
  <Paragraphs>179</Paragraphs>
  <Slides>16</Slides>
  <Notes>15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&amp;quot</vt:lpstr>
      <vt:lpstr>Arial</vt:lpstr>
      <vt:lpstr>Calibri</vt:lpstr>
      <vt:lpstr>Comic Sans MS</vt:lpstr>
      <vt:lpstr>Franklin Gothic Book</vt:lpstr>
      <vt:lpstr>Georgia</vt:lpstr>
      <vt:lpstr>Segoe UI</vt:lpstr>
      <vt:lpstr>Office Theme</vt:lpstr>
      <vt:lpstr>Y Plentyn sy’n Datblygu  The Developing Child</vt:lpstr>
      <vt:lpstr>Sut mae plant y dysgu? How do children learn?</vt:lpstr>
      <vt:lpstr>Niwrowyddoniaeth Neuroscience</vt:lpstr>
      <vt:lpstr>Pwysigrwydd ail-adrodd  The importance of repetition</vt:lpstr>
      <vt:lpstr>Dysgu’n amlsynhwyraidd Multisensory learning</vt:lpstr>
      <vt:lpstr>Rhoi’r ddamcaniaeth ar brawf...  Putting theory to the test...</vt:lpstr>
      <vt:lpstr>Y Cwricwlwm Troellog The Spiral Curriculum</vt:lpstr>
      <vt:lpstr>Datblygiad Cymdeithasol  Social Development</vt:lpstr>
      <vt:lpstr>John Bowlby</vt:lpstr>
      <vt:lpstr>Datblygiad Ysbrydol Spritual Development</vt:lpstr>
      <vt:lpstr>(Schein, 2014)</vt:lpstr>
      <vt:lpstr>Datblygiad emosiynol Emotional Development</vt:lpstr>
      <vt:lpstr>PowerPoint Presentation</vt:lpstr>
      <vt:lpstr>PowerPoint Presentation</vt:lpstr>
      <vt:lpstr>Ella</vt:lpstr>
      <vt:lpstr>Diolch Thank you</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2019-10-24T15:20:44Z</dcterms:created>
  <dcterms:modified xsi:type="dcterms:W3CDTF">2019-11-03T10:10:16Z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