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9" r:id="rId6"/>
    <p:sldId id="262" r:id="rId7"/>
    <p:sldId id="263" r:id="rId8"/>
    <p:sldId id="264" r:id="rId9"/>
    <p:sldId id="265" r:id="rId10"/>
    <p:sldId id="266" r:id="rId11"/>
    <p:sldId id="267" r:id="rId12"/>
    <p:sldId id="268"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9B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C6F0E0-762B-4231-B140-09A1573CB8D2}" v="15" dt="2024-01-21T12:55:28.456"/>
    <p1510:client id="{7E3FD4F9-A26B-4A6A-8D37-1D7D16BF5335}" v="145" dt="2024-01-20T16:41:26.858"/>
    <p1510:client id="{D75E0140-7C2E-449B-B19C-B33DE7BED9FB}" v="631" dt="2024-01-20T17:05:57.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83" d="100"/>
          <a:sy n="83" d="100"/>
        </p:scale>
        <p:origin x="45" y="10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cky Hayde" userId="43a07b97cd7f0826" providerId="LiveId" clId="{63C6F0E0-762B-4231-B140-09A1573CB8D2}"/>
    <pc:docChg chg="undo custSel addSld modSld">
      <pc:chgData name="Becky Hayde" userId="43a07b97cd7f0826" providerId="LiveId" clId="{63C6F0E0-762B-4231-B140-09A1573CB8D2}" dt="2024-01-21T13:04:33.852" v="3458" actId="2711"/>
      <pc:docMkLst>
        <pc:docMk/>
      </pc:docMkLst>
      <pc:sldChg chg="addSp modSp mod">
        <pc:chgData name="Becky Hayde" userId="43a07b97cd7f0826" providerId="LiveId" clId="{63C6F0E0-762B-4231-B140-09A1573CB8D2}" dt="2024-01-21T10:37:03.960" v="894" actId="14100"/>
        <pc:sldMkLst>
          <pc:docMk/>
          <pc:sldMk cId="3726584861" sldId="258"/>
        </pc:sldMkLst>
        <pc:spChg chg="mod">
          <ac:chgData name="Becky Hayde" userId="43a07b97cd7f0826" providerId="LiveId" clId="{63C6F0E0-762B-4231-B140-09A1573CB8D2}" dt="2024-01-21T09:51:12.574" v="9" actId="20577"/>
          <ac:spMkLst>
            <pc:docMk/>
            <pc:sldMk cId="3726584861" sldId="258"/>
            <ac:spMk id="3" creationId="{9D445B6E-7A3C-8F04-0FCD-4F8DE6316836}"/>
          </ac:spMkLst>
        </pc:spChg>
        <pc:spChg chg="mod">
          <ac:chgData name="Becky Hayde" userId="43a07b97cd7f0826" providerId="LiveId" clId="{63C6F0E0-762B-4231-B140-09A1573CB8D2}" dt="2024-01-21T10:34:43.228" v="881" actId="1076"/>
          <ac:spMkLst>
            <pc:docMk/>
            <pc:sldMk cId="3726584861" sldId="258"/>
            <ac:spMk id="29" creationId="{8AB3EC24-07EC-089A-FBD6-5A2ACFB0DA3D}"/>
          </ac:spMkLst>
        </pc:spChg>
        <pc:picChg chg="mod">
          <ac:chgData name="Becky Hayde" userId="43a07b97cd7f0826" providerId="LiveId" clId="{63C6F0E0-762B-4231-B140-09A1573CB8D2}" dt="2024-01-21T10:36:42.675" v="890" actId="14100"/>
          <ac:picMkLst>
            <pc:docMk/>
            <pc:sldMk cId="3726584861" sldId="258"/>
            <ac:picMk id="5" creationId="{05631BE2-6E4F-8DA4-6E7E-23A633254ED8}"/>
          </ac:picMkLst>
        </pc:picChg>
        <pc:picChg chg="mod">
          <ac:chgData name="Becky Hayde" userId="43a07b97cd7f0826" providerId="LiveId" clId="{63C6F0E0-762B-4231-B140-09A1573CB8D2}" dt="2024-01-21T10:36:31.793" v="888" actId="1076"/>
          <ac:picMkLst>
            <pc:docMk/>
            <pc:sldMk cId="3726584861" sldId="258"/>
            <ac:picMk id="6" creationId="{25EA029E-EC8B-CD9F-342C-67029A03EEDB}"/>
          </ac:picMkLst>
        </pc:picChg>
        <pc:picChg chg="add mod">
          <ac:chgData name="Becky Hayde" userId="43a07b97cd7f0826" providerId="LiveId" clId="{63C6F0E0-762B-4231-B140-09A1573CB8D2}" dt="2024-01-21T10:36:56.742" v="893" actId="14100"/>
          <ac:picMkLst>
            <pc:docMk/>
            <pc:sldMk cId="3726584861" sldId="258"/>
            <ac:picMk id="7" creationId="{5162F5B6-9603-7DCE-E6C5-621D660F3621}"/>
          </ac:picMkLst>
        </pc:picChg>
        <pc:picChg chg="mod">
          <ac:chgData name="Becky Hayde" userId="43a07b97cd7f0826" providerId="LiveId" clId="{63C6F0E0-762B-4231-B140-09A1573CB8D2}" dt="2024-01-21T10:37:03.960" v="894" actId="14100"/>
          <ac:picMkLst>
            <pc:docMk/>
            <pc:sldMk cId="3726584861" sldId="258"/>
            <ac:picMk id="14" creationId="{6DFF162C-61CB-0C33-4AAF-C120E0CEB799}"/>
          </ac:picMkLst>
        </pc:picChg>
      </pc:sldChg>
      <pc:sldChg chg="addSp modSp mod">
        <pc:chgData name="Becky Hayde" userId="43a07b97cd7f0826" providerId="LiveId" clId="{63C6F0E0-762B-4231-B140-09A1573CB8D2}" dt="2024-01-21T10:34:15.060" v="880" actId="1076"/>
        <pc:sldMkLst>
          <pc:docMk/>
          <pc:sldMk cId="1742124659" sldId="259"/>
        </pc:sldMkLst>
        <pc:spChg chg="mod">
          <ac:chgData name="Becky Hayde" userId="43a07b97cd7f0826" providerId="LiveId" clId="{63C6F0E0-762B-4231-B140-09A1573CB8D2}" dt="2024-01-21T10:28:46.938" v="860" actId="1076"/>
          <ac:spMkLst>
            <pc:docMk/>
            <pc:sldMk cId="1742124659" sldId="259"/>
            <ac:spMk id="3" creationId="{BEC7AAC0-39F4-743A-9FB4-A4DC7AAC4117}"/>
          </ac:spMkLst>
        </pc:spChg>
        <pc:spChg chg="add mod">
          <ac:chgData name="Becky Hayde" userId="43a07b97cd7f0826" providerId="LiveId" clId="{63C6F0E0-762B-4231-B140-09A1573CB8D2}" dt="2024-01-21T10:30:36.056" v="870" actId="207"/>
          <ac:spMkLst>
            <pc:docMk/>
            <pc:sldMk cId="1742124659" sldId="259"/>
            <ac:spMk id="5" creationId="{B2165ECC-C66C-ABF9-CFE6-358A2730CEDB}"/>
          </ac:spMkLst>
        </pc:spChg>
        <pc:picChg chg="add mod">
          <ac:chgData name="Becky Hayde" userId="43a07b97cd7f0826" providerId="LiveId" clId="{63C6F0E0-762B-4231-B140-09A1573CB8D2}" dt="2024-01-21T10:29:25.888" v="863" actId="1076"/>
          <ac:picMkLst>
            <pc:docMk/>
            <pc:sldMk cId="1742124659" sldId="259"/>
            <ac:picMk id="2" creationId="{3A34E6E9-AC51-D10D-9379-DC9E1B997CCD}"/>
          </ac:picMkLst>
        </pc:picChg>
        <pc:picChg chg="add mod">
          <ac:chgData name="Becky Hayde" userId="43a07b97cd7f0826" providerId="LiveId" clId="{63C6F0E0-762B-4231-B140-09A1573CB8D2}" dt="2024-01-21T10:34:10.986" v="879" actId="14100"/>
          <ac:picMkLst>
            <pc:docMk/>
            <pc:sldMk cId="1742124659" sldId="259"/>
            <ac:picMk id="7" creationId="{F600D1B3-F714-B842-5992-2B1466D6217D}"/>
          </ac:picMkLst>
        </pc:picChg>
        <pc:picChg chg="add mod">
          <ac:chgData name="Becky Hayde" userId="43a07b97cd7f0826" providerId="LiveId" clId="{63C6F0E0-762B-4231-B140-09A1573CB8D2}" dt="2024-01-21T10:34:15.060" v="880" actId="1076"/>
          <ac:picMkLst>
            <pc:docMk/>
            <pc:sldMk cId="1742124659" sldId="259"/>
            <ac:picMk id="9" creationId="{6B9BCBC8-EC5B-CDCA-FA74-5B2838030534}"/>
          </ac:picMkLst>
        </pc:picChg>
      </pc:sldChg>
      <pc:sldChg chg="addSp delSp modSp mod modAnim">
        <pc:chgData name="Becky Hayde" userId="43a07b97cd7f0826" providerId="LiveId" clId="{63C6F0E0-762B-4231-B140-09A1573CB8D2}" dt="2024-01-21T10:55:02.237" v="990" actId="1076"/>
        <pc:sldMkLst>
          <pc:docMk/>
          <pc:sldMk cId="6750045" sldId="260"/>
        </pc:sldMkLst>
        <pc:spChg chg="mod">
          <ac:chgData name="Becky Hayde" userId="43a07b97cd7f0826" providerId="LiveId" clId="{63C6F0E0-762B-4231-B140-09A1573CB8D2}" dt="2024-01-21T10:38:45.752" v="973" actId="20577"/>
          <ac:spMkLst>
            <pc:docMk/>
            <pc:sldMk cId="6750045" sldId="260"/>
            <ac:spMk id="3" creationId="{BBA18E3A-D8E8-08AF-F349-3DA276AF41FF}"/>
          </ac:spMkLst>
        </pc:spChg>
        <pc:spChg chg="add mod">
          <ac:chgData name="Becky Hayde" userId="43a07b97cd7f0826" providerId="LiveId" clId="{63C6F0E0-762B-4231-B140-09A1573CB8D2}" dt="2024-01-21T10:54:30.504" v="986" actId="1076"/>
          <ac:spMkLst>
            <pc:docMk/>
            <pc:sldMk cId="6750045" sldId="260"/>
            <ac:spMk id="4" creationId="{C01D565D-DEF4-F90E-727C-1013E3D81966}"/>
          </ac:spMkLst>
        </pc:spChg>
        <pc:spChg chg="del mod">
          <ac:chgData name="Becky Hayde" userId="43a07b97cd7f0826" providerId="LiveId" clId="{63C6F0E0-762B-4231-B140-09A1573CB8D2}" dt="2024-01-21T10:30:06.644" v="867"/>
          <ac:spMkLst>
            <pc:docMk/>
            <pc:sldMk cId="6750045" sldId="260"/>
            <ac:spMk id="12" creationId="{A7F232BD-1845-48CB-9107-7BD8C2670552}"/>
          </ac:spMkLst>
        </pc:spChg>
        <pc:spChg chg="mod">
          <ac:chgData name="Becky Hayde" userId="43a07b97cd7f0826" providerId="LiveId" clId="{63C6F0E0-762B-4231-B140-09A1573CB8D2}" dt="2024-01-21T10:55:02.237" v="990" actId="1076"/>
          <ac:spMkLst>
            <pc:docMk/>
            <pc:sldMk cId="6750045" sldId="260"/>
            <ac:spMk id="15" creationId="{EE497FEE-3785-D621-5503-DF3475C9C959}"/>
          </ac:spMkLst>
        </pc:spChg>
        <pc:picChg chg="add mod">
          <ac:chgData name="Becky Hayde" userId="43a07b97cd7f0826" providerId="LiveId" clId="{63C6F0E0-762B-4231-B140-09A1573CB8D2}" dt="2024-01-21T10:54:42.001" v="988" actId="1076"/>
          <ac:picMkLst>
            <pc:docMk/>
            <pc:sldMk cId="6750045" sldId="260"/>
            <ac:picMk id="2" creationId="{8309B6C4-FEB3-504F-1177-6C2201604F31}"/>
          </ac:picMkLst>
        </pc:picChg>
        <pc:picChg chg="del">
          <ac:chgData name="Becky Hayde" userId="43a07b97cd7f0826" providerId="LiveId" clId="{63C6F0E0-762B-4231-B140-09A1573CB8D2}" dt="2024-01-21T10:29:01.325" v="861" actId="21"/>
          <ac:picMkLst>
            <pc:docMk/>
            <pc:sldMk cId="6750045" sldId="260"/>
            <ac:picMk id="11" creationId="{28F24775-F775-B6F1-1DF2-17199698BA68}"/>
          </ac:picMkLst>
        </pc:picChg>
        <pc:picChg chg="mod">
          <ac:chgData name="Becky Hayde" userId="43a07b97cd7f0826" providerId="LiveId" clId="{63C6F0E0-762B-4231-B140-09A1573CB8D2}" dt="2024-01-21T10:54:51.637" v="989" actId="1076"/>
          <ac:picMkLst>
            <pc:docMk/>
            <pc:sldMk cId="6750045" sldId="260"/>
            <ac:picMk id="14" creationId="{7482F3EC-7885-2BE7-4965-B2EED7D0A3CC}"/>
          </ac:picMkLst>
        </pc:picChg>
      </pc:sldChg>
      <pc:sldChg chg="modSp mod">
        <pc:chgData name="Becky Hayde" userId="43a07b97cd7f0826" providerId="LiveId" clId="{63C6F0E0-762B-4231-B140-09A1573CB8D2}" dt="2024-01-21T13:00:34.450" v="3286" actId="21"/>
        <pc:sldMkLst>
          <pc:docMk/>
          <pc:sldMk cId="936395466" sldId="268"/>
        </pc:sldMkLst>
        <pc:spChg chg="mod">
          <ac:chgData name="Becky Hayde" userId="43a07b97cd7f0826" providerId="LiveId" clId="{63C6F0E0-762B-4231-B140-09A1573CB8D2}" dt="2024-01-21T13:00:34.450" v="3286" actId="21"/>
          <ac:spMkLst>
            <pc:docMk/>
            <pc:sldMk cId="936395466" sldId="268"/>
            <ac:spMk id="2" creationId="{F09C064A-7AD2-0D36-0F8B-390648B3A485}"/>
          </ac:spMkLst>
        </pc:spChg>
      </pc:sldChg>
      <pc:sldChg chg="addSp delSp modSp new mod">
        <pc:chgData name="Becky Hayde" userId="43a07b97cd7f0826" providerId="LiveId" clId="{63C6F0E0-762B-4231-B140-09A1573CB8D2}" dt="2024-01-21T12:52:48.250" v="3126" actId="1076"/>
        <pc:sldMkLst>
          <pc:docMk/>
          <pc:sldMk cId="3452122887" sldId="269"/>
        </pc:sldMkLst>
        <pc:spChg chg="del">
          <ac:chgData name="Becky Hayde" userId="43a07b97cd7f0826" providerId="LiveId" clId="{63C6F0E0-762B-4231-B140-09A1573CB8D2}" dt="2024-01-21T10:56:23.447" v="992" actId="478"/>
          <ac:spMkLst>
            <pc:docMk/>
            <pc:sldMk cId="3452122887" sldId="269"/>
            <ac:spMk id="2" creationId="{5FAB9ADA-8BF0-4B42-B5FC-A9CD1158221A}"/>
          </ac:spMkLst>
        </pc:spChg>
        <pc:spChg chg="mod">
          <ac:chgData name="Becky Hayde" userId="43a07b97cd7f0826" providerId="LiveId" clId="{63C6F0E0-762B-4231-B140-09A1573CB8D2}" dt="2024-01-21T12:30:01.225" v="2815" actId="2711"/>
          <ac:spMkLst>
            <pc:docMk/>
            <pc:sldMk cId="3452122887" sldId="269"/>
            <ac:spMk id="3" creationId="{0FC8768B-0372-E351-0E90-FF6D3937E165}"/>
          </ac:spMkLst>
        </pc:spChg>
        <pc:spChg chg="add mod">
          <ac:chgData name="Becky Hayde" userId="43a07b97cd7f0826" providerId="LiveId" clId="{63C6F0E0-762B-4231-B140-09A1573CB8D2}" dt="2024-01-21T12:52:48.250" v="3126" actId="1076"/>
          <ac:spMkLst>
            <pc:docMk/>
            <pc:sldMk cId="3452122887" sldId="269"/>
            <ac:spMk id="4" creationId="{7C0B74E5-E91F-6116-66EE-96D1756659B0}"/>
          </ac:spMkLst>
        </pc:spChg>
        <pc:spChg chg="add del mod">
          <ac:chgData name="Becky Hayde" userId="43a07b97cd7f0826" providerId="LiveId" clId="{63C6F0E0-762B-4231-B140-09A1573CB8D2}" dt="2024-01-21T12:49:28.023" v="2870"/>
          <ac:spMkLst>
            <pc:docMk/>
            <pc:sldMk cId="3452122887" sldId="269"/>
            <ac:spMk id="5" creationId="{6F0A85E9-A21A-82C3-D929-BBE66598619F}"/>
          </ac:spMkLst>
        </pc:spChg>
        <pc:spChg chg="add mod">
          <ac:chgData name="Becky Hayde" userId="43a07b97cd7f0826" providerId="LiveId" clId="{63C6F0E0-762B-4231-B140-09A1573CB8D2}" dt="2024-01-21T12:52:14.288" v="3125" actId="1076"/>
          <ac:spMkLst>
            <pc:docMk/>
            <pc:sldMk cId="3452122887" sldId="269"/>
            <ac:spMk id="6" creationId="{9C1BB22E-F680-AEE1-9B26-1639BD97050E}"/>
          </ac:spMkLst>
        </pc:spChg>
        <pc:picChg chg="add mod">
          <ac:chgData name="Becky Hayde" userId="43a07b97cd7f0826" providerId="LiveId" clId="{63C6F0E0-762B-4231-B140-09A1573CB8D2}" dt="2024-01-21T12:46:05.752" v="2865" actId="1076"/>
          <ac:picMkLst>
            <pc:docMk/>
            <pc:sldMk cId="3452122887" sldId="269"/>
            <ac:picMk id="1026" creationId="{BF843C9D-7FBE-EABB-E9D5-4A6488A5EB9E}"/>
          </ac:picMkLst>
        </pc:picChg>
      </pc:sldChg>
      <pc:sldChg chg="addSp modSp new mod">
        <pc:chgData name="Becky Hayde" userId="43a07b97cd7f0826" providerId="LiveId" clId="{63C6F0E0-762B-4231-B140-09A1573CB8D2}" dt="2024-01-21T13:04:33.852" v="3458" actId="2711"/>
        <pc:sldMkLst>
          <pc:docMk/>
          <pc:sldMk cId="741671809" sldId="270"/>
        </pc:sldMkLst>
        <pc:spChg chg="add mod">
          <ac:chgData name="Becky Hayde" userId="43a07b97cd7f0826" providerId="LiveId" clId="{63C6F0E0-762B-4231-B140-09A1573CB8D2}" dt="2024-01-21T13:04:33.852" v="3458" actId="2711"/>
          <ac:spMkLst>
            <pc:docMk/>
            <pc:sldMk cId="741671809" sldId="270"/>
            <ac:spMk id="2" creationId="{61559F0E-9FD0-A228-87CA-932E76FEDC77}"/>
          </ac:spMkLst>
        </pc:spChg>
      </pc:sldChg>
    </pc:docChg>
  </pc:docChgLst>
  <pc:docChgLst>
    <pc:chgData name="Becky Hayde" userId="43a07b97cd7f0826" providerId="Windows Live" clId="Web-{D75E0140-7C2E-449B-B19C-B33DE7BED9FB}"/>
    <pc:docChg chg="modSld">
      <pc:chgData name="Becky Hayde" userId="43a07b97cd7f0826" providerId="Windows Live" clId="Web-{D75E0140-7C2E-449B-B19C-B33DE7BED9FB}" dt="2024-01-20T17:05:57.980" v="425" actId="20577"/>
      <pc:docMkLst>
        <pc:docMk/>
      </pc:docMkLst>
      <pc:sldChg chg="modSp">
        <pc:chgData name="Becky Hayde" userId="43a07b97cd7f0826" providerId="Windows Live" clId="Web-{D75E0140-7C2E-449B-B19C-B33DE7BED9FB}" dt="2024-01-20T17:05:57.980" v="425" actId="20577"/>
        <pc:sldMkLst>
          <pc:docMk/>
          <pc:sldMk cId="1742124659" sldId="259"/>
        </pc:sldMkLst>
        <pc:spChg chg="mod">
          <ac:chgData name="Becky Hayde" userId="43a07b97cd7f0826" providerId="Windows Live" clId="Web-{D75E0140-7C2E-449B-B19C-B33DE7BED9FB}" dt="2024-01-20T17:05:57.980" v="425" actId="20577"/>
          <ac:spMkLst>
            <pc:docMk/>
            <pc:sldMk cId="1742124659" sldId="259"/>
            <ac:spMk id="3" creationId="{BEC7AAC0-39F4-743A-9FB4-A4DC7AAC4117}"/>
          </ac:spMkLst>
        </pc:spChg>
      </pc:sldChg>
      <pc:sldChg chg="modSp">
        <pc:chgData name="Becky Hayde" userId="43a07b97cd7f0826" providerId="Windows Live" clId="Web-{D75E0140-7C2E-449B-B19C-B33DE7BED9FB}" dt="2024-01-20T17:00:56.036" v="234" actId="20577"/>
        <pc:sldMkLst>
          <pc:docMk/>
          <pc:sldMk cId="3121536816" sldId="263"/>
        </pc:sldMkLst>
        <pc:spChg chg="mod">
          <ac:chgData name="Becky Hayde" userId="43a07b97cd7f0826" providerId="Windows Live" clId="Web-{D75E0140-7C2E-449B-B19C-B33DE7BED9FB}" dt="2024-01-20T17:00:56.036" v="234" actId="20577"/>
          <ac:spMkLst>
            <pc:docMk/>
            <pc:sldMk cId="3121536816" sldId="263"/>
            <ac:spMk id="3" creationId="{70CFE1D3-342E-7301-43A4-77A98987A61E}"/>
          </ac:spMkLst>
        </pc:spChg>
      </pc:sldChg>
      <pc:sldChg chg="addSp modSp">
        <pc:chgData name="Becky Hayde" userId="43a07b97cd7f0826" providerId="Windows Live" clId="Web-{D75E0140-7C2E-449B-B19C-B33DE7BED9FB}" dt="2024-01-20T16:44:32.794" v="35" actId="1076"/>
        <pc:sldMkLst>
          <pc:docMk/>
          <pc:sldMk cId="2574450980" sldId="267"/>
        </pc:sldMkLst>
        <pc:spChg chg="add mod">
          <ac:chgData name="Becky Hayde" userId="43a07b97cd7f0826" providerId="Windows Live" clId="Web-{D75E0140-7C2E-449B-B19C-B33DE7BED9FB}" dt="2024-01-20T16:44:32.794" v="35" actId="1076"/>
          <ac:spMkLst>
            <pc:docMk/>
            <pc:sldMk cId="2574450980" sldId="267"/>
            <ac:spMk id="2" creationId="{D4085DD0-EC28-0C10-8F4E-23904A3B11E5}"/>
          </ac:spMkLst>
        </pc:spChg>
        <pc:spChg chg="mod">
          <ac:chgData name="Becky Hayde" userId="43a07b97cd7f0826" providerId="Windows Live" clId="Web-{D75E0140-7C2E-449B-B19C-B33DE7BED9FB}" dt="2024-01-20T16:43:00.807" v="10" actId="20577"/>
          <ac:spMkLst>
            <pc:docMk/>
            <pc:sldMk cId="2574450980" sldId="267"/>
            <ac:spMk id="11" creationId="{25F7590E-8380-BF46-6D4D-D2DBBB0B9CE7}"/>
          </ac:spMkLst>
        </pc:spChg>
        <pc:picChg chg="mod">
          <ac:chgData name="Becky Hayde" userId="43a07b97cd7f0826" providerId="Windows Live" clId="Web-{D75E0140-7C2E-449B-B19C-B33DE7BED9FB}" dt="2024-01-20T16:43:22.464" v="12" actId="1076"/>
          <ac:picMkLst>
            <pc:docMk/>
            <pc:sldMk cId="2574450980" sldId="267"/>
            <ac:picMk id="10" creationId="{DB11D49A-587C-DF3D-BFF1-91D9377EA49F}"/>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6B4E2034-7A85-4D14-BA00-0BD3C108C933}" type="datetimeFigureOut">
              <a:rPr lang="en-GB" smtClean="0"/>
              <a:t>21/01/2024</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2801970-3966-4E76-9CBF-465B7AAB3A1A}" type="slidenum">
              <a:rPr lang="en-GB" smtClean="0"/>
              <a:t>‹#›</a:t>
            </a:fld>
            <a:endParaRPr lang="en-GB"/>
          </a:p>
        </p:txBody>
      </p:sp>
    </p:spTree>
    <p:extLst>
      <p:ext uri="{BB962C8B-B14F-4D97-AF65-F5344CB8AC3E}">
        <p14:creationId xmlns:p14="http://schemas.microsoft.com/office/powerpoint/2010/main" val="268045490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4E2034-7A85-4D14-BA00-0BD3C108C933}" type="datetimeFigureOut">
              <a:rPr lang="en-GB" smtClean="0"/>
              <a:t>21/01/2024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801970-3966-4E76-9CBF-465B7AAB3A1A}" type="slidenum">
              <a:rPr lang="en-GB" smtClean="0"/>
              <a:t>‹#›</a:t>
            </a:fld>
            <a:endParaRPr lang="en-GB"/>
          </a:p>
        </p:txBody>
      </p:sp>
    </p:spTree>
    <p:extLst>
      <p:ext uri="{BB962C8B-B14F-4D97-AF65-F5344CB8AC3E}">
        <p14:creationId xmlns:p14="http://schemas.microsoft.com/office/powerpoint/2010/main" val="1527127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6B4E2034-7A85-4D14-BA00-0BD3C108C933}" type="datetimeFigureOut">
              <a:rPr lang="en-GB" smtClean="0"/>
              <a:t>21/01/2024</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92801970-3966-4E76-9CBF-465B7AAB3A1A}" type="slidenum">
              <a:rPr lang="en-GB" smtClean="0"/>
              <a:t>‹#›</a:t>
            </a:fld>
            <a:endParaRPr lang="en-GB"/>
          </a:p>
        </p:txBody>
      </p:sp>
    </p:spTree>
    <p:extLst>
      <p:ext uri="{BB962C8B-B14F-4D97-AF65-F5344CB8AC3E}">
        <p14:creationId xmlns:p14="http://schemas.microsoft.com/office/powerpoint/2010/main" val="151019001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4E2034-7A85-4D14-BA00-0BD3C108C933}" type="datetimeFigureOut">
              <a:rPr lang="en-GB" smtClean="0"/>
              <a:t>21/01/2024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801970-3966-4E76-9CBF-465B7AAB3A1A}" type="slidenum">
              <a:rPr lang="en-GB" smtClean="0"/>
              <a:t>‹#›</a:t>
            </a:fld>
            <a:endParaRPr lang="en-GB"/>
          </a:p>
        </p:txBody>
      </p:sp>
    </p:spTree>
    <p:extLst>
      <p:ext uri="{BB962C8B-B14F-4D97-AF65-F5344CB8AC3E}">
        <p14:creationId xmlns:p14="http://schemas.microsoft.com/office/powerpoint/2010/main" val="3690124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4E2034-7A85-4D14-BA00-0BD3C108C933}" type="datetimeFigureOut">
              <a:rPr lang="en-GB" smtClean="0"/>
              <a:t>21/01/2024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801970-3966-4E76-9CBF-465B7AAB3A1A}" type="slidenum">
              <a:rPr lang="en-GB" smtClean="0"/>
              <a:t>‹#›</a:t>
            </a:fld>
            <a:endParaRPr lang="en-GB"/>
          </a:p>
        </p:txBody>
      </p:sp>
    </p:spTree>
    <p:extLst>
      <p:ext uri="{BB962C8B-B14F-4D97-AF65-F5344CB8AC3E}">
        <p14:creationId xmlns:p14="http://schemas.microsoft.com/office/powerpoint/2010/main" val="963547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4E2034-7A85-4D14-BA00-0BD3C108C933}" type="datetimeFigureOut">
              <a:rPr lang="en-GB" smtClean="0"/>
              <a:t>21/01/2024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801970-3966-4E76-9CBF-465B7AAB3A1A}" type="slidenum">
              <a:rPr lang="en-GB" smtClean="0"/>
              <a:t>‹#›</a:t>
            </a:fld>
            <a:endParaRPr lang="en-GB"/>
          </a:p>
        </p:txBody>
      </p:sp>
    </p:spTree>
    <p:extLst>
      <p:ext uri="{BB962C8B-B14F-4D97-AF65-F5344CB8AC3E}">
        <p14:creationId xmlns:p14="http://schemas.microsoft.com/office/powerpoint/2010/main" val="3249133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4E2034-7A85-4D14-BA00-0BD3C108C933}" type="datetimeFigureOut">
              <a:rPr lang="en-GB" smtClean="0"/>
              <a:t>21/01/2024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801970-3966-4E76-9CBF-465B7AAB3A1A}" type="slidenum">
              <a:rPr lang="en-GB" smtClean="0"/>
              <a:t>‹#›</a:t>
            </a:fld>
            <a:endParaRPr lang="en-GB"/>
          </a:p>
        </p:txBody>
      </p:sp>
    </p:spTree>
    <p:extLst>
      <p:ext uri="{BB962C8B-B14F-4D97-AF65-F5344CB8AC3E}">
        <p14:creationId xmlns:p14="http://schemas.microsoft.com/office/powerpoint/2010/main" val="308005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B4E2034-7A85-4D14-BA00-0BD3C108C933}" type="datetimeFigureOut">
              <a:rPr lang="en-GB" smtClean="0"/>
              <a:t>21/01/2024</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2801970-3966-4E76-9CBF-465B7AAB3A1A}"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3613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6B4E2034-7A85-4D14-BA00-0BD3C108C933}" type="datetimeFigureOut">
              <a:rPr lang="en-GB" smtClean="0"/>
              <a:t>21/01/2024</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2801970-3966-4E76-9CBF-465B7AAB3A1A}"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45968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4E2034-7A85-4D14-BA00-0BD3C108C933}" type="datetimeFigureOut">
              <a:rPr lang="en-GB" smtClean="0"/>
              <a:t>21/01/2024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801970-3966-4E76-9CBF-465B7AAB3A1A}" type="slidenum">
              <a:rPr lang="en-GB" smtClean="0"/>
              <a:t>‹#›</a:t>
            </a:fld>
            <a:endParaRPr lang="en-GB"/>
          </a:p>
        </p:txBody>
      </p:sp>
    </p:spTree>
    <p:extLst>
      <p:ext uri="{BB962C8B-B14F-4D97-AF65-F5344CB8AC3E}">
        <p14:creationId xmlns:p14="http://schemas.microsoft.com/office/powerpoint/2010/main" val="2328121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4E2034-7A85-4D14-BA00-0BD3C108C933}" type="datetimeFigureOut">
              <a:rPr lang="en-GB" smtClean="0"/>
              <a:t>21/01/2024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801970-3966-4E76-9CBF-465B7AAB3A1A}" type="slidenum">
              <a:rPr lang="en-GB" smtClean="0"/>
              <a:t>‹#›</a:t>
            </a:fld>
            <a:endParaRPr lang="en-GB"/>
          </a:p>
        </p:txBody>
      </p:sp>
    </p:spTree>
    <p:extLst>
      <p:ext uri="{BB962C8B-B14F-4D97-AF65-F5344CB8AC3E}">
        <p14:creationId xmlns:p14="http://schemas.microsoft.com/office/powerpoint/2010/main" val="3387646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sphere">
          <a:fgClr>
            <a:srgbClr val="1B9BA5"/>
          </a:fgClr>
          <a:bgClr>
            <a:schemeClr val="bg1"/>
          </a:bgClr>
        </a:patt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B4E2034-7A85-4D14-BA00-0BD3C108C933}" type="datetimeFigureOut">
              <a:rPr lang="en-GB" smtClean="0"/>
              <a:t>21/01/2024</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2801970-3966-4E76-9CBF-465B7AAB3A1A}" type="slidenum">
              <a:rPr lang="en-GB" smtClean="0"/>
              <a:t>‹#›</a:t>
            </a:fld>
            <a:endParaRPr lang="en-GB"/>
          </a:p>
        </p:txBody>
      </p:sp>
    </p:spTree>
    <p:extLst>
      <p:ext uri="{BB962C8B-B14F-4D97-AF65-F5344CB8AC3E}">
        <p14:creationId xmlns:p14="http://schemas.microsoft.com/office/powerpoint/2010/main" val="21757087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hyperlink" Target="https://www.henspark.com/science/few-weeks-old-baby-jumping-shows-real-humanity-unborn-20150814.html" TargetMode="Externa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2.jpg"/><Relationship Id="rId7" Type="http://schemas.openxmlformats.org/officeDocument/2006/relationships/image" Target="../media/image8.jpg"/><Relationship Id="rId2" Type="http://schemas.openxmlformats.org/officeDocument/2006/relationships/slideLayout" Target="../slideLayouts/slideLayout4.xml"/><Relationship Id="rId1" Type="http://schemas.openxmlformats.org/officeDocument/2006/relationships/video" Target="https://www.youtube.com/embed/yjgn2ZAepEo?feature=oembed" TargetMode="External"/><Relationship Id="rId6" Type="http://schemas.openxmlformats.org/officeDocument/2006/relationships/hyperlink" Target="https://www.youtube.com/watch?v=yjgn2ZAepEo" TargetMode="External"/><Relationship Id="rId5" Type="http://schemas.openxmlformats.org/officeDocument/2006/relationships/image" Target="../media/image7.jpe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hyperlink" Target="https://en.wikiversity.org/wiki/What_Matters/Maslow%E2%80%99s_Hierarchy_of_Needs" TargetMode="External"/><Relationship Id="rId2" Type="http://schemas.openxmlformats.org/officeDocument/2006/relationships/image" Target="../media/image10.png"/><Relationship Id="rId1" Type="http://schemas.openxmlformats.org/officeDocument/2006/relationships/slideLayout" Target="../slideLayouts/slideLayout6.xml"/><Relationship Id="rId5" Type="http://schemas.openxmlformats.org/officeDocument/2006/relationships/image" Target="../media/image12.jpeg"/><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hyperlink" Target="https://www.youtube.com/watch?v=5EeA8Jm9f6c" TargetMode="External"/><Relationship Id="rId2" Type="http://schemas.openxmlformats.org/officeDocument/2006/relationships/slideLayout" Target="../slideLayouts/slideLayout6.xml"/><Relationship Id="rId1" Type="http://schemas.openxmlformats.org/officeDocument/2006/relationships/video" Target="https://www.youtube.com/embed/5EeA8Jm9f6c?feature=oembed" TargetMode="External"/><Relationship Id="rId6" Type="http://schemas.openxmlformats.org/officeDocument/2006/relationships/image" Target="../media/image14.jpeg"/><Relationship Id="rId5" Type="http://schemas.openxmlformats.org/officeDocument/2006/relationships/hyperlink" Target="https://www.bing.com/images/search?view=detailV2&amp;ccid=tb%2f6nHI1&amp;id=2F92AD3455CE979EEF0D2D96186A3C95F72BECFF&amp;thid=OIP.tb_6nHI1ZLhlUXfW0juR4AAAAA&amp;mediaurl=https%3a%2f%2falchetron.com%2fcdn%2femmi-pikler-77c9a537-e8f7-44cd-ba50-9323efd733c-resize-750.jpeg&amp;cdnurl=https%3a%2f%2fth.bing.com%2fth%2fid%2fR.b5bffa9c723564b8655177d6d23b91e0%3frik%3d%252f%252bwr95U8ahiWLQ%26pid%3dImgRaw%26r%3d0&amp;exph=374&amp;expw=300&amp;q=Emmi+pikler&amp;simid=607996679175733726&amp;FORM=IRPRST&amp;ck=2A9C4C07F8C0E03CB9A2F175A9A1B3FC&amp;selectedIndex=1&amp;itb=0&amp;ajaxhist=0&amp;ajaxserp=0" TargetMode="External"/><Relationship Id="rId4" Type="http://schemas.openxmlformats.org/officeDocument/2006/relationships/hyperlink" Target="https://mujeresconciencia.com/2015/01/09/emmi-pikler-medica/"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specialeducationnotes.co.in/Steiner.htm" TargetMode="External"/><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hyperlink" Target="http://Lhttps:/youtu.be/M_PDTPbm-JA" TargetMode="External"/><Relationship Id="rId2" Type="http://schemas.openxmlformats.org/officeDocument/2006/relationships/slideLayout" Target="../slideLayouts/slideLayout7.xml"/><Relationship Id="rId1" Type="http://schemas.openxmlformats.org/officeDocument/2006/relationships/video" Target="https://www.youtube.com/embed/M_PDTPbm-JA?feature=oembed" TargetMode="Externa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8" Type="http://schemas.openxmlformats.org/officeDocument/2006/relationships/hyperlink" Target="https://www.cambridge.org/highereducation/books/play-in-the-early-years/69E2B3CC7A3390291CAFAD30CFF84311#overview" TargetMode="External"/><Relationship Id="rId13" Type="http://schemas.openxmlformats.org/officeDocument/2006/relationships/hyperlink" Target="https://search-ebscohost-com.eproxy.uwtsd.ac.uk/login.aspx?direct=true&amp;db=e001mww&amp;AN=1602234&amp;site=ehost-live" TargetMode="External"/><Relationship Id="rId18" Type="http://schemas.openxmlformats.org/officeDocument/2006/relationships/hyperlink" Target="https://youtu.be/M_PDTPbm-JA" TargetMode="External"/><Relationship Id="rId3" Type="http://schemas.openxmlformats.org/officeDocument/2006/relationships/hyperlink" Target="https://www.aspiringbeginnings.co.nz/what-is-the-pikler-theory/" TargetMode="External"/><Relationship Id="rId7" Type="http://schemas.openxmlformats.org/officeDocument/2006/relationships/hyperlink" Target="https://www.edt.org/research-and-insights/supporting-play-in-early-years-settings/" TargetMode="External"/><Relationship Id="rId12" Type="http://schemas.openxmlformats.org/officeDocument/2006/relationships/hyperlink" Target="https://assets.publishing.service.gov.uk/media/605c5e61d3bf7f2f0d94183a/The_best_start_for_life_a_vision_for_the_1_001_critical_days.pdf" TargetMode="External"/><Relationship Id="rId17" Type="http://schemas.openxmlformats.org/officeDocument/2006/relationships/hyperlink" Target="https://www.nhsinform.scot/ready-steady-baby/early-parenthood/caring-for-your-new-baby" TargetMode="External"/><Relationship Id="rId2" Type="http://schemas.openxmlformats.org/officeDocument/2006/relationships/hyperlink" Target="https://www.nuffieldfoundation.org/publications/early-childhood-education-care-shaping-life-chances" TargetMode="External"/><Relationship Id="rId16" Type="http://schemas.openxmlformats.org/officeDocument/2006/relationships/hyperlink" Target="https://www.simplypyschology.org/operant-conditioning.html" TargetMode="External"/><Relationship Id="rId1" Type="http://schemas.openxmlformats.org/officeDocument/2006/relationships/slideLayout" Target="../slideLayouts/slideLayout7.xml"/><Relationship Id="rId6" Type="http://schemas.openxmlformats.org/officeDocument/2006/relationships/hyperlink" Target="https://developingchild.harvard.edu/science/key-concepts/serve-and-return/" TargetMode="External"/><Relationship Id="rId11" Type="http://schemas.openxmlformats.org/officeDocument/2006/relationships/hyperlink" Target="https://concernusa.org/news/first-1000-days/" TargetMode="External"/><Relationship Id="rId5" Type="http://schemas.openxmlformats.org/officeDocument/2006/relationships/hyperlink" Target="https://birthto5matters.org.uk/observation-assessment-and-planning/" TargetMode="External"/><Relationship Id="rId15" Type="http://schemas.openxmlformats.org/officeDocument/2006/relationships/hyperlink" Target="https://www.simplypyschology.org/maslow.html" TargetMode="External"/><Relationship Id="rId10" Type="http://schemas.openxmlformats.org/officeDocument/2006/relationships/hyperlink" Target="https://www.simplypsychology.org/bronfenbrenner.html#The%20Five%20Ecological%20Systems" TargetMode="External"/><Relationship Id="rId4" Type="http://schemas.openxmlformats.org/officeDocument/2006/relationships/hyperlink" Target="https://earlyyearsmatters.co.uk/wp-content/uploads/2012/04/a-sense-of-belonging.pdf" TargetMode="External"/><Relationship Id="rId9" Type="http://schemas.openxmlformats.org/officeDocument/2006/relationships/hyperlink" Target="https://search-ebscohost-com.ezproxy.uwtsd.ac.uk/login.aspx?direct=true&amp;db=nlebk&amp;AN=595701&amp;site=ehost-live" TargetMode="External"/><Relationship Id="rId14" Type="http://schemas.openxmlformats.org/officeDocument/2006/relationships/hyperlink" Target="https://www.activematters.org/wp-content/uploads/2020/ipsos-mori-royal-foundation-report-pdf"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thewideschool.com/the-theory-of-loose-parts/" TargetMode="External"/><Relationship Id="rId13" Type="http://schemas.openxmlformats.org/officeDocument/2006/relationships/hyperlink" Target="https://doi.org/10.1177/21582440221134089" TargetMode="External"/><Relationship Id="rId3" Type="http://schemas.openxmlformats.org/officeDocument/2006/relationships/hyperlink" Target="https://specialeducationnotes.co.in/Steiner.htm" TargetMode="External"/><Relationship Id="rId7" Type="http://schemas.openxmlformats.org/officeDocument/2006/relationships/hyperlink" Target="https://pyschologicalnoteshq.com/vygotsky-theory/" TargetMode="External"/><Relationship Id="rId12" Type="http://schemas.openxmlformats.org/officeDocument/2006/relationships/hyperlink" Target="https://www.youtube.com/watch?v=yjgn2ZAepEo" TargetMode="External"/><Relationship Id="rId2" Type="http://schemas.openxmlformats.org/officeDocument/2006/relationships/hyperlink" Target="https://www.bbc.com/future/article/20230131-does-the-montessori-method-actually-work" TargetMode="External"/><Relationship Id="rId1" Type="http://schemas.openxmlformats.org/officeDocument/2006/relationships/slideLayout" Target="../slideLayouts/slideLayout7.xml"/><Relationship Id="rId6" Type="http://schemas.openxmlformats.org/officeDocument/2006/relationships/hyperlink" Target="https://assets.publishing.service.gov.uk/media/5a74af28ed915d0e8e39a315/Nutbrown-Review.pdf" TargetMode="External"/><Relationship Id="rId11" Type="http://schemas.openxmlformats.org/officeDocument/2006/relationships/hyperlink" Target="https://www.unicef.org.uk/what-we-do/un-convention-rights-child/" TargetMode="External"/><Relationship Id="rId5" Type="http://schemas.openxmlformats.org/officeDocument/2006/relationships/hyperlink" Target="https://early-education.org.uk/friedrich-froebel/" TargetMode="External"/><Relationship Id="rId10" Type="http://schemas.openxmlformats.org/officeDocument/2006/relationships/hyperlink" Target="https://www.froebel.org.uk/uploads/documents/FT-froebels-principles-in-practice-today.pdf" TargetMode="External"/><Relationship Id="rId4" Type="http://schemas.openxmlformats.org/officeDocument/2006/relationships/hyperlink" Target="https://www.savethechildren.org.uk/content/dam/global/reports/education-and-child-protection/lighting-up-young-brains.pdf" TargetMode="External"/><Relationship Id="rId9" Type="http://schemas.openxmlformats.org/officeDocument/2006/relationships/hyperlink" Target="https://www.pacey.org.uk/news-and-views/pacey-blog/2019/march-2019/getting-to-grips-with-loose-parts-pl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2CDAD17-D3BC-450C-B73D-DACE87956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7317DCF-5558-46CD-B9CB-B1E745A6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B3794CB5-61AF-4CF1-8BE2-E7EEB69F1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004723"/>
            <a:ext cx="11281609" cy="2396079"/>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1" name="Rectangle 20">
            <a:extLst>
              <a:ext uri="{FF2B5EF4-FFF2-40B4-BE49-F238E27FC236}">
                <a16:creationId xmlns:a16="http://schemas.microsoft.com/office/drawing/2014/main" id="{6A96453A-09C8-4335-9D3C-B99FAC9F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4169490"/>
            <a:ext cx="10954512" cy="2066544"/>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B0BFE21-DD9E-1640-D1FB-9172FBCE3BA9}"/>
              </a:ext>
            </a:extLst>
          </p:cNvPr>
          <p:cNvSpPr>
            <a:spLocks noGrp="1"/>
          </p:cNvSpPr>
          <p:nvPr>
            <p:ph type="ctrTitle"/>
          </p:nvPr>
        </p:nvSpPr>
        <p:spPr>
          <a:xfrm>
            <a:off x="1241170" y="4644082"/>
            <a:ext cx="9732773" cy="951573"/>
          </a:xfrm>
        </p:spPr>
        <p:txBody>
          <a:bodyPr>
            <a:normAutofit/>
          </a:bodyPr>
          <a:lstStyle/>
          <a:p>
            <a:r>
              <a:rPr lang="en-GB" sz="6000" dirty="0">
                <a:solidFill>
                  <a:schemeClr val="tx1">
                    <a:lumMod val="65000"/>
                    <a:lumOff val="35000"/>
                  </a:schemeClr>
                </a:solidFill>
                <a:latin typeface="Baguet Script" panose="00000500000000000000" pitchFamily="2" charset="0"/>
              </a:rPr>
              <a:t>The first 1,000 days</a:t>
            </a:r>
          </a:p>
        </p:txBody>
      </p:sp>
      <p:sp>
        <p:nvSpPr>
          <p:cNvPr id="3" name="Subtitle 2">
            <a:extLst>
              <a:ext uri="{FF2B5EF4-FFF2-40B4-BE49-F238E27FC236}">
                <a16:creationId xmlns:a16="http://schemas.microsoft.com/office/drawing/2014/main" id="{F03E70BE-B41C-B098-75BC-2F12B2E0F642}"/>
              </a:ext>
            </a:extLst>
          </p:cNvPr>
          <p:cNvSpPr>
            <a:spLocks noGrp="1"/>
          </p:cNvSpPr>
          <p:nvPr>
            <p:ph type="subTitle" idx="1"/>
          </p:nvPr>
        </p:nvSpPr>
        <p:spPr>
          <a:xfrm>
            <a:off x="1371600" y="5588071"/>
            <a:ext cx="9517450" cy="357426"/>
          </a:xfrm>
        </p:spPr>
        <p:txBody>
          <a:bodyPr>
            <a:normAutofit/>
          </a:bodyPr>
          <a:lstStyle/>
          <a:p>
            <a:pPr>
              <a:lnSpc>
                <a:spcPct val="90000"/>
              </a:lnSpc>
              <a:spcAft>
                <a:spcPts val="600"/>
              </a:spcAft>
            </a:pPr>
            <a:endParaRPr lang="en-GB" sz="1200" b="1" u="sng">
              <a:latin typeface="Comic Sans MS" panose="030F0702030302020204" pitchFamily="66" charset="0"/>
            </a:endParaRPr>
          </a:p>
          <a:p>
            <a:pPr>
              <a:lnSpc>
                <a:spcPct val="90000"/>
              </a:lnSpc>
              <a:spcAft>
                <a:spcPts val="600"/>
              </a:spcAft>
            </a:pPr>
            <a:endParaRPr lang="en-GB" sz="1200" b="1" u="sng">
              <a:latin typeface="Comic Sans MS" panose="030F0702030302020204" pitchFamily="66" charset="0"/>
            </a:endParaRPr>
          </a:p>
        </p:txBody>
      </p:sp>
      <p:sp>
        <p:nvSpPr>
          <p:cNvPr id="23" name="Round Single Corner Rectangle 15">
            <a:extLst>
              <a:ext uri="{FF2B5EF4-FFF2-40B4-BE49-F238E27FC236}">
                <a16:creationId xmlns:a16="http://schemas.microsoft.com/office/drawing/2014/main" id="{8BD9652E-A54E-4840-997E-7009D754C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39605" y="636679"/>
            <a:ext cx="3415770" cy="303047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sp>
        <p:nvSpPr>
          <p:cNvPr id="25" name="Round Single Corner Rectangle 27">
            <a:extLst>
              <a:ext uri="{FF2B5EF4-FFF2-40B4-BE49-F238E27FC236}">
                <a16:creationId xmlns:a16="http://schemas.microsoft.com/office/drawing/2014/main" id="{B56AC20B-A3B1-4105-A699-D9802D20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89310" y="636679"/>
            <a:ext cx="3415770" cy="303047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8" name="Picture 7" descr="Newborn yawning in hospital bassinet">
            <a:extLst>
              <a:ext uri="{FF2B5EF4-FFF2-40B4-BE49-F238E27FC236}">
                <a16:creationId xmlns:a16="http://schemas.microsoft.com/office/drawing/2014/main" id="{03FEFB56-4534-E5D4-044C-D207FF00FF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15867" y="1163129"/>
            <a:ext cx="2962656" cy="1977572"/>
          </a:xfrm>
          <a:prstGeom prst="rect">
            <a:avLst/>
          </a:prstGeom>
        </p:spPr>
      </p:pic>
      <p:sp>
        <p:nvSpPr>
          <p:cNvPr id="27" name="Round Single Corner Rectangle 30">
            <a:extLst>
              <a:ext uri="{FF2B5EF4-FFF2-40B4-BE49-F238E27FC236}">
                <a16:creationId xmlns:a16="http://schemas.microsoft.com/office/drawing/2014/main" id="{DDBE4B1E-E819-4CA0-BAB3-8B100D8DA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4848" y="636679"/>
            <a:ext cx="3415770" cy="303047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10" name="Picture 9" descr="Child holding leaf over the eye">
            <a:extLst>
              <a:ext uri="{FF2B5EF4-FFF2-40B4-BE49-F238E27FC236}">
                <a16:creationId xmlns:a16="http://schemas.microsoft.com/office/drawing/2014/main" id="{EA6CC5AD-E028-DFD0-70A9-5F16E02260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1405" y="1163129"/>
            <a:ext cx="2962656" cy="1977572"/>
          </a:xfrm>
          <a:prstGeom prst="rect">
            <a:avLst/>
          </a:prstGeom>
        </p:spPr>
      </p:pic>
      <p:pic>
        <p:nvPicPr>
          <p:cNvPr id="5" name="Picture 4" descr="Ultrasound of a fetus&#10;&#10;Description automatically generated">
            <a:extLst>
              <a:ext uri="{FF2B5EF4-FFF2-40B4-BE49-F238E27FC236}">
                <a16:creationId xmlns:a16="http://schemas.microsoft.com/office/drawing/2014/main" id="{BDADAA2C-DB48-FAFE-3958-870D60594FF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66162" y="1163129"/>
            <a:ext cx="2962656" cy="1851660"/>
          </a:xfrm>
          <a:prstGeom prst="rect">
            <a:avLst/>
          </a:prstGeom>
        </p:spPr>
      </p:pic>
      <p:sp>
        <p:nvSpPr>
          <p:cNvPr id="29" name="Rectangle 28">
            <a:extLst>
              <a:ext uri="{FF2B5EF4-FFF2-40B4-BE49-F238E27FC236}">
                <a16:creationId xmlns:a16="http://schemas.microsoft.com/office/drawing/2014/main" id="{E4A26674-03A0-4229-8F1A-0D8B00838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3983624"/>
            <a:ext cx="1920240" cy="50789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1" name="Straight Connector 30">
            <a:extLst>
              <a:ext uri="{FF2B5EF4-FFF2-40B4-BE49-F238E27FC236}">
                <a16:creationId xmlns:a16="http://schemas.microsoft.com/office/drawing/2014/main" id="{3ED3149E-57D5-4D11-8115-8EB25BCCF8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3983623"/>
            <a:ext cx="0" cy="429768"/>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8B64ECB-E742-47C6-9FAE-599DEDB7E7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3983623"/>
            <a:ext cx="0" cy="429768"/>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6BFBB21-8CA8-4010-8FFE-39BBAD5B98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11199"/>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1252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5D6631-F74B-410E-B60D-7C97D6D77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F300CB1-0412-47A2-BA30-07135C98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C1AC820A-F7A7-46F3-933A-2CCC7201D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7" name="Rectangle 16">
            <a:extLst>
              <a:ext uri="{FF2B5EF4-FFF2-40B4-BE49-F238E27FC236}">
                <a16:creationId xmlns:a16="http://schemas.microsoft.com/office/drawing/2014/main" id="{8DAFCA3D-277C-4C06-BC17-5108F3A70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9" name="Group 18">
            <a:extLst>
              <a:ext uri="{FF2B5EF4-FFF2-40B4-BE49-F238E27FC236}">
                <a16:creationId xmlns:a16="http://schemas.microsoft.com/office/drawing/2014/main" id="{5457DF47-900A-447E-9B61-2B94B7495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0" name="Straight Connector 19">
              <a:extLst>
                <a:ext uri="{FF2B5EF4-FFF2-40B4-BE49-F238E27FC236}">
                  <a16:creationId xmlns:a16="http://schemas.microsoft.com/office/drawing/2014/main" id="{84772325-EEFF-4BA8-841C-29A78A2E4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D3094C5-7785-41DD-B095-217D26651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3CF66E-289D-4AB8-85D9-C0B9AE18B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2BEE9E27-5550-4DAA-935D-B987C1160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6" name="Rectangle 25">
            <a:extLst>
              <a:ext uri="{FF2B5EF4-FFF2-40B4-BE49-F238E27FC236}">
                <a16:creationId xmlns:a16="http://schemas.microsoft.com/office/drawing/2014/main" id="{9B4AF4B7-C89D-4321-877F-0944ED8F4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9D765D4-3666-F377-5B58-0A78F7BC2E25}"/>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br>
              <a:rPr lang="en-US" sz="3300" u="sng" cap="all" spc="-100" dirty="0"/>
            </a:br>
            <a:br>
              <a:rPr lang="en-US" sz="3300" u="sng" cap="all" spc="-100" dirty="0"/>
            </a:br>
            <a:br>
              <a:rPr lang="en-US" sz="3300" u="sng" cap="all" spc="-100" dirty="0"/>
            </a:br>
            <a:br>
              <a:rPr lang="en-US" sz="3300" u="sng" cap="all" spc="-100" dirty="0"/>
            </a:br>
            <a:br>
              <a:rPr lang="en-US" sz="3300" u="sng" cap="all" spc="-100" dirty="0"/>
            </a:br>
            <a:br>
              <a:rPr lang="en-US" sz="3300" u="sng" cap="all" spc="-100" dirty="0"/>
            </a:br>
            <a:endParaRPr lang="en-US" sz="3300" u="sng" cap="all" spc="-100" dirty="0"/>
          </a:p>
        </p:txBody>
      </p:sp>
      <p:sp>
        <p:nvSpPr>
          <p:cNvPr id="3" name="Content Placeholder 2">
            <a:extLst>
              <a:ext uri="{FF2B5EF4-FFF2-40B4-BE49-F238E27FC236}">
                <a16:creationId xmlns:a16="http://schemas.microsoft.com/office/drawing/2014/main" id="{9D445B6E-7A3C-8F04-0FCD-4F8DE6316836}"/>
              </a:ext>
            </a:extLst>
          </p:cNvPr>
          <p:cNvSpPr>
            <a:spLocks noGrp="1"/>
          </p:cNvSpPr>
          <p:nvPr>
            <p:ph sz="half" idx="1"/>
          </p:nvPr>
        </p:nvSpPr>
        <p:spPr>
          <a:xfrm>
            <a:off x="1317386" y="1113511"/>
            <a:ext cx="6607625" cy="5133073"/>
          </a:xfrm>
        </p:spPr>
        <p:txBody>
          <a:bodyPr vert="horz" lIns="91440" tIns="45720" rIns="91440" bIns="45720" rtlCol="0">
            <a:noAutofit/>
          </a:bodyPr>
          <a:lstStyle/>
          <a:p>
            <a:pPr marL="0" indent="0">
              <a:spcBef>
                <a:spcPts val="0"/>
              </a:spcBef>
              <a:spcAft>
                <a:spcPts val="600"/>
              </a:spcAft>
              <a:buNone/>
            </a:pPr>
            <a:r>
              <a:rPr lang="en-US" sz="1200" b="1" u="sng" spc="80" dirty="0">
                <a:latin typeface="Comic Sans MS" panose="030F0702030302020204" pitchFamily="66" charset="0"/>
              </a:rPr>
              <a:t>An introduction to the first 1,000 days</a:t>
            </a:r>
          </a:p>
          <a:p>
            <a:pPr marL="0" indent="0">
              <a:spcBef>
                <a:spcPts val="0"/>
              </a:spcBef>
              <a:spcAft>
                <a:spcPts val="600"/>
              </a:spcAft>
              <a:buNone/>
            </a:pP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The purpose of this digital scrapbook is to recognize and promote the importance of the first 1,000 days of human life and detail factors that may promote or hinder early development. </a:t>
            </a:r>
            <a:r>
              <a:rPr lang="en-US" sz="1100" kern="1200" spc="80" dirty="0" err="1">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Karakochuk</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US" sz="1100" i="1"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et al</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(2018) and Lawler (2023) describe the first 1,000 days as the moment of conception to the age of two years. </a:t>
            </a:r>
            <a:r>
              <a:rPr lang="en-US" sz="1100" spc="80" dirty="0">
                <a:solidFill>
                  <a:srgbClr val="000000"/>
                </a:solidFill>
                <a:latin typeface="Comic Sans MS" panose="030F0702030302020204" pitchFamily="66" charset="0"/>
                <a:ea typeface="Times New Roman" panose="02020603050405020304" pitchFamily="18" charset="0"/>
                <a:cs typeface="Times New Roman" panose="02020603050405020304" pitchFamily="18" charset="0"/>
              </a:rPr>
              <a:t>One of the most important considerations of this study is</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that this </a:t>
            </a:r>
            <a:r>
              <a:rPr lang="en-US" sz="1100" spc="80" dirty="0">
                <a:solidFill>
                  <a:srgbClr val="000000"/>
                </a:solidFill>
                <a:latin typeface="Comic Sans MS" panose="030F0702030302020204" pitchFamily="66" charset="0"/>
                <a:ea typeface="Times New Roman" panose="02020603050405020304" pitchFamily="18" charset="0"/>
                <a:cs typeface="Times New Roman" panose="02020603050405020304" pitchFamily="18" charset="0"/>
              </a:rPr>
              <a:t>stage in a child’s life</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is fundamental to their future growth and development (</a:t>
            </a:r>
            <a:r>
              <a:rPr lang="en-US" sz="1100" kern="1200" spc="80" dirty="0" err="1">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Karakochuk</a:t>
            </a:r>
            <a:r>
              <a:rPr lang="en-US" sz="1100" spc="80" dirty="0">
                <a:solidFill>
                  <a:srgbClr val="000000"/>
                </a:solidFill>
                <a:latin typeface="Comic Sans MS" panose="030F0702030302020204" pitchFamily="66" charset="0"/>
                <a:ea typeface="Times New Roman" panose="02020603050405020304" pitchFamily="18" charset="0"/>
                <a:cs typeface="Times New Roman" panose="02020603050405020304" pitchFamily="18" charset="0"/>
              </a:rPr>
              <a:t> </a:t>
            </a:r>
            <a:r>
              <a:rPr lang="en-US" sz="1100" i="1" spc="80" dirty="0">
                <a:solidFill>
                  <a:srgbClr val="000000"/>
                </a:solidFill>
                <a:latin typeface="Comic Sans MS" panose="030F0702030302020204" pitchFamily="66" charset="0"/>
                <a:ea typeface="Times New Roman" panose="02020603050405020304" pitchFamily="18" charset="0"/>
                <a:cs typeface="Times New Roman" panose="02020603050405020304" pitchFamily="18" charset="0"/>
              </a:rPr>
              <a:t>et al</a:t>
            </a:r>
            <a:r>
              <a:rPr lang="en-US" sz="1100" spc="80" dirty="0">
                <a:solidFill>
                  <a:srgbClr val="000000"/>
                </a:solidFill>
                <a:latin typeface="Comic Sans MS" panose="030F0702030302020204" pitchFamily="66" charset="0"/>
                <a:ea typeface="Times New Roman" panose="02020603050405020304" pitchFamily="18" charset="0"/>
                <a:cs typeface="Times New Roman" panose="02020603050405020304" pitchFamily="18" charset="0"/>
              </a:rPr>
              <a:t>, 2018)</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Save the children (2016) say’s that an adult brain has 86 billion neurons, most of which are formed whilst in the womb. Lawler (2023) details the importance of the first 1,000 days, suggesting that during this time the brain’s structures and capacity </a:t>
            </a:r>
            <a:r>
              <a:rPr lang="en-US" sz="1100" spc="80" dirty="0">
                <a:solidFill>
                  <a:srgbClr val="000000"/>
                </a:solidFill>
                <a:latin typeface="Comic Sans MS" panose="030F0702030302020204" pitchFamily="66" charset="0"/>
                <a:ea typeface="Times New Roman" panose="02020603050405020304" pitchFamily="18" charset="0"/>
                <a:cs typeface="Times New Roman" panose="02020603050405020304" pitchFamily="18" charset="0"/>
              </a:rPr>
              <a:t>evolve</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an accelerated rate, leaving 80% of the brain developed. Furthermore,  Lawler (2023) goes on to state that during this period many of the psychological and physiological functions of the body are developed. These functions include auditory and visual sensory systems, information processing systems, learning abilities and memory. Lawler (2023) stresses that an individual can be left with life-long adverse effects if not cared for efficiently. McLeod (2024) outlines the work of Abraham Maslow, an American psychologist who created Maslow’s Hierarchy of needs. Maslow (1954) believed that satisfying basic needs was fundamental for further development. We will discuss Maslow’s theory further within this scrapbook.  </a:t>
            </a:r>
          </a:p>
          <a:p>
            <a:pPr marL="0" indent="0">
              <a:spcBef>
                <a:spcPts val="0"/>
              </a:spcBef>
              <a:spcAft>
                <a:spcPts val="600"/>
              </a:spcAft>
              <a:buNone/>
            </a:pP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According to Knauf (2020) the earliest experiences have a significant impact on adult life. Knauf (2020) goes on to argue that through investing in children in the early years we can impact generations, building a future of prosperity. </a:t>
            </a:r>
            <a:r>
              <a:rPr lang="en-US" sz="1100" kern="1200" spc="80" dirty="0" err="1">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Ebbeck</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M, Warrior S and Goh M (2012) suggest that intelligence develops as a result of experiences, babies are born motivated to learn and will begin making connections from birth. Throughout this digital scrapbook we will look deeper into the importance of early experiences and how they may </a:t>
            </a:r>
            <a:r>
              <a:rPr lang="en-US" sz="1100" spc="80" dirty="0">
                <a:solidFill>
                  <a:srgbClr val="000000"/>
                </a:solidFill>
                <a:latin typeface="Comic Sans MS" panose="030F0702030302020204" pitchFamily="66" charset="0"/>
                <a:ea typeface="Times New Roman" panose="02020603050405020304" pitchFamily="18" charset="0"/>
                <a:cs typeface="Times New Roman" panose="02020603050405020304" pitchFamily="18" charset="0"/>
              </a:rPr>
              <a:t>a</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ffect lifelong physical and emotional health (Leadsom, 2020). To achieve positive outcomes, babies require a loving and stimulating environment, safety, security and good nutrition (Pregnancy Birth and Baby, no date).        </a:t>
            </a:r>
            <a:endParaRPr lang="en-GB" sz="1100" dirty="0">
              <a:effectLst/>
              <a:latin typeface="Times New Roman" panose="02020603050405020304" pitchFamily="18" charset="0"/>
              <a:ea typeface="Times New Roman" panose="02020603050405020304" pitchFamily="18" charset="0"/>
            </a:endParaRPr>
          </a:p>
          <a:p>
            <a:pPr marL="0" indent="0">
              <a:spcBef>
                <a:spcPts val="0"/>
              </a:spcBef>
              <a:spcAft>
                <a:spcPts val="600"/>
              </a:spcAft>
              <a:buNone/>
            </a:pP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a:p>
            <a:pPr marL="0" indent="0">
              <a:spcBef>
                <a:spcPts val="0"/>
              </a:spcBef>
              <a:spcAft>
                <a:spcPts val="600"/>
              </a:spcAft>
              <a:buNone/>
            </a:pPr>
            <a:endParaRPr lang="en-US" sz="1200" b="1" u="sng" spc="80" dirty="0">
              <a:latin typeface="Comic Sans MS" panose="030F0702030302020204" pitchFamily="66" charset="0"/>
            </a:endParaRPr>
          </a:p>
        </p:txBody>
      </p:sp>
      <p:sp>
        <p:nvSpPr>
          <p:cNvPr id="28" name="Rectangle 27">
            <a:extLst>
              <a:ext uri="{FF2B5EF4-FFF2-40B4-BE49-F238E27FC236}">
                <a16:creationId xmlns:a16="http://schemas.microsoft.com/office/drawing/2014/main" id="{486F1C7C-0D59-4A57-B9FF-60AF2D0EC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5735DC8C-B370-4340-B37D-4472C16391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404BB8C-445B-49D4-853C-25A9312862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45B8EE3-9336-45C5-ACE9-280CCFD2F8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pic>
        <p:nvPicPr>
          <p:cNvPr id="6" name="Picture 5" descr="Computer Generated Lights">
            <a:extLst>
              <a:ext uri="{FF2B5EF4-FFF2-40B4-BE49-F238E27FC236}">
                <a16:creationId xmlns:a16="http://schemas.microsoft.com/office/drawing/2014/main" id="{25EA029E-EC8B-CD9F-342C-67029A03EE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9058" y="818411"/>
            <a:ext cx="1465547" cy="1084456"/>
          </a:xfrm>
          <a:prstGeom prst="rect">
            <a:avLst/>
          </a:prstGeom>
        </p:spPr>
      </p:pic>
      <p:pic>
        <p:nvPicPr>
          <p:cNvPr id="14" name="Online Media 13" title="Why are the First 1,000 Days of Your Baby's Life  Very Important?">
            <a:hlinkClick r:id="" action="ppaction://media"/>
            <a:extLst>
              <a:ext uri="{FF2B5EF4-FFF2-40B4-BE49-F238E27FC236}">
                <a16:creationId xmlns:a16="http://schemas.microsoft.com/office/drawing/2014/main" id="{6DFF162C-61CB-0C33-4AAF-C120E0CEB799}"/>
              </a:ext>
            </a:extLst>
          </p:cNvPr>
          <p:cNvPicPr>
            <a:picLocks noRot="1" noChangeAspect="1"/>
          </p:cNvPicPr>
          <p:nvPr>
            <a:videoFile r:link="rId1"/>
          </p:nvPr>
        </p:nvPicPr>
        <p:blipFill>
          <a:blip r:embed="rId5"/>
          <a:stretch>
            <a:fillRect/>
          </a:stretch>
        </p:blipFill>
        <p:spPr>
          <a:xfrm>
            <a:off x="8088559" y="3846238"/>
            <a:ext cx="2663322" cy="1651123"/>
          </a:xfrm>
          <a:prstGeom prst="rect">
            <a:avLst/>
          </a:prstGeom>
        </p:spPr>
      </p:pic>
      <p:sp>
        <p:nvSpPr>
          <p:cNvPr id="29" name="TextBox 28">
            <a:extLst>
              <a:ext uri="{FF2B5EF4-FFF2-40B4-BE49-F238E27FC236}">
                <a16:creationId xmlns:a16="http://schemas.microsoft.com/office/drawing/2014/main" id="{8AB3EC24-07EC-089A-FBD6-5A2ACFB0DA3D}"/>
              </a:ext>
            </a:extLst>
          </p:cNvPr>
          <p:cNvSpPr txBox="1"/>
          <p:nvPr/>
        </p:nvSpPr>
        <p:spPr>
          <a:xfrm rot="10800000" flipV="1">
            <a:off x="8019421" y="5497361"/>
            <a:ext cx="3093311" cy="553998"/>
          </a:xfrm>
          <a:prstGeom prst="rect">
            <a:avLst/>
          </a:prstGeom>
          <a:noFill/>
        </p:spPr>
        <p:txBody>
          <a:bodyPr wrap="square" rtlCol="0">
            <a:spAutoFit/>
          </a:bodyPr>
          <a:lstStyle/>
          <a:p>
            <a:r>
              <a:rPr lang="en-GB" sz="1000" dirty="0"/>
              <a:t> </a:t>
            </a:r>
            <a:r>
              <a:rPr lang="en-GB" sz="1000" b="1" dirty="0"/>
              <a:t>UNICEF India (no date)</a:t>
            </a:r>
          </a:p>
          <a:p>
            <a:r>
              <a:rPr lang="en-GB" sz="1000" dirty="0">
                <a:hlinkClick r:id="rId6"/>
              </a:rPr>
              <a:t>Why are the First 1,000 Days of Your Baby's Life Very Important? - YouTube</a:t>
            </a:r>
            <a:endParaRPr lang="en-GB" sz="1000" dirty="0"/>
          </a:p>
        </p:txBody>
      </p:sp>
      <p:pic>
        <p:nvPicPr>
          <p:cNvPr id="5" name="Picture 4" descr="Vegetables out of grocery bag">
            <a:extLst>
              <a:ext uri="{FF2B5EF4-FFF2-40B4-BE49-F238E27FC236}">
                <a16:creationId xmlns:a16="http://schemas.microsoft.com/office/drawing/2014/main" id="{05631BE2-6E4F-8DA4-6E7E-23A633254ED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42694" y="818412"/>
            <a:ext cx="1626684" cy="1084456"/>
          </a:xfrm>
          <a:prstGeom prst="rect">
            <a:avLst/>
          </a:prstGeom>
        </p:spPr>
      </p:pic>
      <p:pic>
        <p:nvPicPr>
          <p:cNvPr id="7" name="Picture 6" descr="Mother holding baby">
            <a:extLst>
              <a:ext uri="{FF2B5EF4-FFF2-40B4-BE49-F238E27FC236}">
                <a16:creationId xmlns:a16="http://schemas.microsoft.com/office/drawing/2014/main" id="{5162F5B6-9603-7DCE-E6C5-621D660F362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98878" y="1999250"/>
            <a:ext cx="2653003" cy="1768669"/>
          </a:xfrm>
          <a:prstGeom prst="rect">
            <a:avLst/>
          </a:prstGeom>
        </p:spPr>
      </p:pic>
    </p:spTree>
    <p:extLst>
      <p:ext uri="{BB962C8B-B14F-4D97-AF65-F5344CB8AC3E}">
        <p14:creationId xmlns:p14="http://schemas.microsoft.com/office/powerpoint/2010/main" val="3726584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video>
              <p:cMediaNode vol="80000">
                <p:cTn id="13" fill="hold" display="0">
                  <p:stCondLst>
                    <p:cond delay="indefinite"/>
                  </p:stCondLst>
                </p:cTn>
                <p:tgtEl>
                  <p:spTgt spid="14"/>
                </p:tgtEl>
              </p:cMediaNode>
            </p:vide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C7AAC0-39F4-743A-9FB4-A4DC7AAC4117}"/>
              </a:ext>
            </a:extLst>
          </p:cNvPr>
          <p:cNvSpPr txBox="1"/>
          <p:nvPr/>
        </p:nvSpPr>
        <p:spPr>
          <a:xfrm>
            <a:off x="3237781" y="540587"/>
            <a:ext cx="8206596" cy="5486438"/>
          </a:xfrm>
          <a:prstGeom prst="rect">
            <a:avLst/>
          </a:prstGeom>
          <a:noFill/>
        </p:spPr>
        <p:txBody>
          <a:bodyPr wrap="square" lIns="91440" tIns="45720" rIns="91440" bIns="45720" rtlCol="0" anchor="t">
            <a:spAutoFit/>
          </a:bodyPr>
          <a:lstStyle/>
          <a:p>
            <a:pPr>
              <a:spcAft>
                <a:spcPts val="600"/>
              </a:spcAft>
            </a:pPr>
            <a:r>
              <a:rPr lang="en-US" sz="1100" b="1" u="sng"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What is exceptional care and why is it important?</a:t>
            </a:r>
            <a:endParaRPr lang="en-GB" sz="1100" dirty="0">
              <a:effectLst/>
              <a:latin typeface="Times New Roman" panose="02020603050405020304" pitchFamily="18" charset="0"/>
              <a:ea typeface="Times New Roman" panose="02020603050405020304" pitchFamily="18" charset="0"/>
            </a:endParaRPr>
          </a:p>
          <a:p>
            <a:pPr>
              <a:spcAft>
                <a:spcPts val="600"/>
              </a:spcAft>
            </a:pP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The early years healthy development review (2020) carried out by HM Government and chaired by Rt Hon Andrea Leadsom MP, recognizes the importance of the first 1,001 days of human life. Leadsom (2020) suggests that during this time we can lay the foundation for life-long learning. The purpose of the early years healthy living review was to work towards better outcomes for children and families, giving babies the best start in their journey, regardless of circumstances or ability. With the first 1,001 days being the most critical, Leadsom (2020) lists challenges and circumstances that may hinder one’s ability to be a ‘good’ parent,’ this includes, but is not limited to, traumatic experiences, mental health, substance misuse, disability and deprivation. Leadsom (2020) </a:t>
            </a:r>
            <a:r>
              <a:rPr lang="en-US" sz="1100" spc="80" dirty="0">
                <a:solidFill>
                  <a:srgbClr val="000000"/>
                </a:solidFill>
                <a:latin typeface="Comic Sans MS" panose="030F0702030302020204" pitchFamily="66" charset="0"/>
                <a:ea typeface="Times New Roman" panose="02020603050405020304" pitchFamily="18" charset="0"/>
                <a:cs typeface="Times New Roman" panose="02020603050405020304" pitchFamily="18" charset="0"/>
              </a:rPr>
              <a:t>suggests</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that an unborn child is receptive to the mother’s environment</a:t>
            </a:r>
            <a:r>
              <a:rPr lang="en-US" sz="1100" spc="80" dirty="0">
                <a:solidFill>
                  <a:srgbClr val="000000"/>
                </a:solidFill>
                <a:latin typeface="Comic Sans MS" panose="030F0702030302020204" pitchFamily="66" charset="0"/>
                <a:ea typeface="Times New Roman" panose="02020603050405020304" pitchFamily="18" charset="0"/>
                <a:cs typeface="Times New Roman" panose="02020603050405020304" pitchFamily="18" charset="0"/>
              </a:rPr>
              <a:t>, which</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signifies that the child, although in the womb, can hear and feel what the mother is feeling and consumes what the mother consumes. Furthermore, </a:t>
            </a:r>
            <a:r>
              <a:rPr lang="en-US" sz="1100" kern="1200" spc="80" dirty="0" err="1">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Coussons</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-Read (2013) identifies that during gestation, stress can be detrimental to the unborn child as it can lead to pregnancy and birth complications. This includes, but is not limited to, gestational diabetes, pre-eclampsia and low birth weight. </a:t>
            </a:r>
            <a:r>
              <a:rPr lang="en-US" sz="1100" kern="1200" spc="80" dirty="0" err="1">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Karakochuk</a:t>
            </a:r>
            <a:r>
              <a:rPr lang="en-US" sz="1100" i="1"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et al</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(2018) places emphasis on the importance of nutrition for healthy growth and development in the early years. </a:t>
            </a:r>
            <a:r>
              <a:rPr lang="en-US" sz="1100" kern="1200" spc="80" dirty="0" err="1">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Karakochuk</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a:t>
            </a:r>
            <a:r>
              <a:rPr lang="en-US" sz="1100" i="1"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et al</a:t>
            </a:r>
            <a:r>
              <a:rPr lang="en-US" sz="1100"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 (2018) goes on to suggest that, not only does adequate nutrition contribute to survival, but it is also fundamental to achieving healthy growth and development. Whilst carrying out the early year’s healthy development review, Leadsom (2020) recognized that services in place to support families may be patchy and lack communication, leaving them unable to meet the needs of families.  </a:t>
            </a:r>
            <a:endParaRPr lang="en-GB" sz="11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100" kern="100" dirty="0">
                <a:latin typeface="Comic Sans MS" panose="030F0702030302020204" pitchFamily="66" charset="0"/>
                <a:ea typeface="Calibri" panose="020F0502020204030204" pitchFamily="34" charset="0"/>
                <a:cs typeface="Arial" panose="020B0604020202020204" pitchFamily="34" charset="0"/>
              </a:rPr>
              <a:t>Legislation that protects the rights of children is The</a:t>
            </a:r>
            <a:r>
              <a:rPr lang="en-GB" sz="1100" kern="100" dirty="0">
                <a:effectLst/>
                <a:latin typeface="Comic Sans MS" panose="030F0702030302020204" pitchFamily="66" charset="0"/>
                <a:ea typeface="Calibri" panose="020F0502020204030204" pitchFamily="34" charset="0"/>
                <a:cs typeface="Arial" panose="020B0604020202020204" pitchFamily="34" charset="0"/>
              </a:rPr>
              <a:t> United Nations Convention on the rights of the child. Article 6 states that, ‘Governments must do all they can to ensure that children survive and develop to their full potential.’ Article 18 places emphasis on the responsibility of parents</a:t>
            </a:r>
            <a:r>
              <a:rPr lang="en-GB" sz="1100" kern="100" dirty="0">
                <a:latin typeface="Comic Sans MS" panose="030F0702030302020204" pitchFamily="66" charset="0"/>
                <a:ea typeface="Calibri" panose="020F0502020204030204" pitchFamily="34" charset="0"/>
                <a:cs typeface="Arial" panose="020B0604020202020204" pitchFamily="34" charset="0"/>
              </a:rPr>
              <a:t> as the primary carers</a:t>
            </a:r>
            <a:r>
              <a:rPr lang="en-GB" sz="1100" kern="100" dirty="0">
                <a:effectLst/>
                <a:latin typeface="Comic Sans MS" panose="030F0702030302020204" pitchFamily="66" charset="0"/>
                <a:ea typeface="Calibri" panose="020F0502020204030204" pitchFamily="34" charset="0"/>
                <a:cs typeface="Arial" panose="020B0604020202020204" pitchFamily="34" charset="0"/>
              </a:rPr>
              <a:t> and states that governments supporting families should ensure that the best interest of the child is always considered. The United Nations Convention of the rights of the child is an international agreement, that is legally-binding, which protects the human rights of children up to the age of 18.</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1100" dirty="0">
                <a:latin typeface="Comic Sans MS"/>
                <a:ea typeface="Times New Roman" panose="02020603050405020304" pitchFamily="18" charset="0"/>
                <a:cs typeface="Arial"/>
              </a:rPr>
              <a:t>According to </a:t>
            </a:r>
            <a:r>
              <a:rPr lang="en-GB" sz="1100" dirty="0" err="1">
                <a:latin typeface="Comic Sans MS"/>
                <a:ea typeface="Times New Roman" panose="02020603050405020304" pitchFamily="18" charset="0"/>
                <a:cs typeface="Arial"/>
              </a:rPr>
              <a:t>McLoed</a:t>
            </a:r>
            <a:r>
              <a:rPr lang="en-GB" sz="1100" dirty="0">
                <a:latin typeface="Comic Sans MS"/>
                <a:ea typeface="Times New Roman" panose="02020603050405020304" pitchFamily="18" charset="0"/>
                <a:cs typeface="Arial"/>
              </a:rPr>
              <a:t> (2021) Maslow’s</a:t>
            </a:r>
            <a:r>
              <a:rPr lang="en-GB" sz="1100" dirty="0">
                <a:effectLst/>
                <a:latin typeface="Comic Sans MS"/>
                <a:ea typeface="Times New Roman" panose="02020603050405020304" pitchFamily="18" charset="0"/>
                <a:cs typeface="Arial"/>
              </a:rPr>
              <a:t> hierarchy of needs is </a:t>
            </a:r>
            <a:r>
              <a:rPr lang="en-GB" sz="1100" dirty="0">
                <a:latin typeface="Comic Sans MS"/>
                <a:ea typeface="Times New Roman" panose="02020603050405020304" pitchFamily="18" charset="0"/>
                <a:cs typeface="Arial"/>
              </a:rPr>
              <a:t>a significant theory when considering </a:t>
            </a:r>
            <a:r>
              <a:rPr lang="en-GB" sz="1100" dirty="0">
                <a:effectLst/>
                <a:latin typeface="Comic Sans MS"/>
                <a:ea typeface="Times New Roman" panose="02020603050405020304" pitchFamily="18" charset="0"/>
                <a:cs typeface="Arial"/>
              </a:rPr>
              <a:t>the care needs </a:t>
            </a:r>
            <a:r>
              <a:rPr lang="en-GB" sz="1100" dirty="0">
                <a:latin typeface="Comic Sans MS"/>
                <a:ea typeface="Times New Roman" panose="02020603050405020304" pitchFamily="18" charset="0"/>
                <a:cs typeface="Arial"/>
              </a:rPr>
              <a:t>and development </a:t>
            </a:r>
            <a:r>
              <a:rPr lang="en-GB" sz="1100" dirty="0">
                <a:effectLst/>
                <a:latin typeface="Comic Sans MS"/>
                <a:ea typeface="Times New Roman" panose="02020603050405020304" pitchFamily="18" charset="0"/>
                <a:cs typeface="Arial"/>
              </a:rPr>
              <a:t>of the child. Abraham Maslow (1954,1954) </a:t>
            </a:r>
            <a:r>
              <a:rPr lang="en-GB" sz="1100" dirty="0">
                <a:latin typeface="Comic Sans MS"/>
                <a:ea typeface="Times New Roman" panose="02020603050405020304" pitchFamily="18" charset="0"/>
                <a:cs typeface="Arial"/>
              </a:rPr>
              <a:t>was a </a:t>
            </a:r>
            <a:r>
              <a:rPr lang="en-GB" sz="1100" dirty="0">
                <a:effectLst/>
                <a:latin typeface="Comic Sans MS"/>
                <a:ea typeface="Times New Roman" panose="02020603050405020304" pitchFamily="18" charset="0"/>
                <a:cs typeface="Arial"/>
              </a:rPr>
              <a:t>psychologist who develo</a:t>
            </a:r>
            <a:r>
              <a:rPr lang="en-GB" sz="1100" dirty="0">
                <a:latin typeface="Comic Sans MS"/>
                <a:ea typeface="Times New Roman" panose="02020603050405020304" pitchFamily="18" charset="0"/>
                <a:cs typeface="Arial"/>
              </a:rPr>
              <a:t>ped a pyramid of needs within a hierarchy. Maslow believed that until basic human needs are satisfied, children cannot make further progress in their development. </a:t>
            </a:r>
            <a:r>
              <a:rPr lang="en-GB" sz="1100" dirty="0" err="1">
                <a:effectLst/>
                <a:latin typeface="Comic Sans MS"/>
                <a:ea typeface="Times New Roman" panose="02020603050405020304" pitchFamily="18" charset="0"/>
                <a:cs typeface="Arial"/>
              </a:rPr>
              <a:t>McLoed</a:t>
            </a:r>
            <a:r>
              <a:rPr lang="en-GB" sz="1100" dirty="0">
                <a:effectLst/>
                <a:latin typeface="Comic Sans MS"/>
                <a:ea typeface="Times New Roman" panose="02020603050405020304" pitchFamily="18" charset="0"/>
                <a:cs typeface="Arial"/>
              </a:rPr>
              <a:t> (2021) goes on to suggest that </a:t>
            </a:r>
            <a:r>
              <a:rPr lang="en-GB" sz="1100" dirty="0">
                <a:latin typeface="Comic Sans MS"/>
                <a:ea typeface="Times New Roman" panose="02020603050405020304" pitchFamily="18" charset="0"/>
                <a:cs typeface="Arial"/>
              </a:rPr>
              <a:t>after satisfying</a:t>
            </a:r>
            <a:r>
              <a:rPr lang="en-GB" sz="1100" dirty="0">
                <a:effectLst/>
                <a:latin typeface="Comic Sans MS"/>
                <a:ea typeface="Times New Roman" panose="02020603050405020304" pitchFamily="18" charset="0"/>
                <a:cs typeface="Arial"/>
              </a:rPr>
              <a:t> the physiological needs of children, they can then go on to develop socially, with the goal of reaching the needs of self-fulfilment and becoming what one is capable of. </a:t>
            </a:r>
            <a:r>
              <a:rPr lang="en-GB" sz="1100" dirty="0" err="1">
                <a:effectLst/>
                <a:latin typeface="Comic Sans MS"/>
                <a:ea typeface="Times New Roman" panose="02020603050405020304" pitchFamily="18" charset="0"/>
                <a:cs typeface="Arial"/>
              </a:rPr>
              <a:t>McLoed</a:t>
            </a:r>
            <a:r>
              <a:rPr lang="en-GB" sz="1100" dirty="0">
                <a:effectLst/>
                <a:latin typeface="Comic Sans MS"/>
                <a:ea typeface="Times New Roman" panose="02020603050405020304" pitchFamily="18" charset="0"/>
                <a:cs typeface="Arial"/>
              </a:rPr>
              <a:t> (2021) shares the opinion that it is the responsibility of families and society to support and fulfil these needs.</a:t>
            </a:r>
            <a:r>
              <a:rPr lang="en-GB" sz="1100" dirty="0">
                <a:latin typeface="Comic Sans MS"/>
                <a:ea typeface="Times New Roman" panose="02020603050405020304" pitchFamily="18" charset="0"/>
                <a:cs typeface="Arial"/>
              </a:rPr>
              <a:t> </a:t>
            </a:r>
            <a:endParaRPr lang="en-GB" sz="1100" dirty="0">
              <a:effectLst/>
              <a:latin typeface="Times New Roman"/>
              <a:ea typeface="Times New Roman" panose="02020603050405020304" pitchFamily="18" charset="0"/>
            </a:endParaRPr>
          </a:p>
        </p:txBody>
      </p:sp>
      <p:pic>
        <p:nvPicPr>
          <p:cNvPr id="2" name="Picture 1" descr="A multicolored pyramid with text&#10;&#10;Description automatically generated">
            <a:extLst>
              <a:ext uri="{FF2B5EF4-FFF2-40B4-BE49-F238E27FC236}">
                <a16:creationId xmlns:a16="http://schemas.microsoft.com/office/drawing/2014/main" id="{3A34E6E9-AC51-D10D-9379-DC9E1B997C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2747" y="4410974"/>
            <a:ext cx="3352407" cy="2311880"/>
          </a:xfrm>
          <a:prstGeom prst="rect">
            <a:avLst/>
          </a:prstGeom>
        </p:spPr>
      </p:pic>
      <p:sp>
        <p:nvSpPr>
          <p:cNvPr id="5" name="TextBox 4">
            <a:extLst>
              <a:ext uri="{FF2B5EF4-FFF2-40B4-BE49-F238E27FC236}">
                <a16:creationId xmlns:a16="http://schemas.microsoft.com/office/drawing/2014/main" id="{B2165ECC-C66C-ABF9-CFE6-358A2730CEDB}"/>
              </a:ext>
            </a:extLst>
          </p:cNvPr>
          <p:cNvSpPr txBox="1"/>
          <p:nvPr/>
        </p:nvSpPr>
        <p:spPr>
          <a:xfrm>
            <a:off x="3542188" y="5994247"/>
            <a:ext cx="6096000" cy="646331"/>
          </a:xfrm>
          <a:prstGeom prst="rect">
            <a:avLst/>
          </a:prstGeom>
          <a:noFill/>
        </p:spPr>
        <p:txBody>
          <a:bodyPr wrap="square">
            <a:spAutoFit/>
          </a:bodyPr>
          <a:lstStyle/>
          <a:p>
            <a:r>
              <a:rPr lang="en-GB" sz="1800" b="1" dirty="0">
                <a:solidFill>
                  <a:srgbClr val="0070C0"/>
                </a:solidFill>
              </a:rPr>
              <a:t>Bowlby’s hierarchy of needs</a:t>
            </a:r>
          </a:p>
          <a:p>
            <a:r>
              <a:rPr lang="en-GB" sz="1800" b="1" dirty="0">
                <a:solidFill>
                  <a:srgbClr val="0070C0"/>
                </a:solidFill>
              </a:rPr>
              <a:t>Simply psychology (2021)</a:t>
            </a:r>
          </a:p>
        </p:txBody>
      </p:sp>
      <p:pic>
        <p:nvPicPr>
          <p:cNvPr id="7" name="Picture 6" descr="Pregnant person holding stomach">
            <a:extLst>
              <a:ext uri="{FF2B5EF4-FFF2-40B4-BE49-F238E27FC236}">
                <a16:creationId xmlns:a16="http://schemas.microsoft.com/office/drawing/2014/main" id="{F600D1B3-F714-B842-5992-2B1466D621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4438" y="303016"/>
            <a:ext cx="2728869" cy="1849041"/>
          </a:xfrm>
          <a:prstGeom prst="rect">
            <a:avLst/>
          </a:prstGeom>
        </p:spPr>
      </p:pic>
      <p:pic>
        <p:nvPicPr>
          <p:cNvPr id="9" name="Picture 8" descr="People holding newborn">
            <a:extLst>
              <a:ext uri="{FF2B5EF4-FFF2-40B4-BE49-F238E27FC236}">
                <a16:creationId xmlns:a16="http://schemas.microsoft.com/office/drawing/2014/main" id="{6B9BCBC8-EC5B-CDCA-FA74-5B283803053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6122" y="2152057"/>
            <a:ext cx="2737185" cy="2121264"/>
          </a:xfrm>
          <a:prstGeom prst="rect">
            <a:avLst/>
          </a:prstGeom>
        </p:spPr>
      </p:pic>
    </p:spTree>
    <p:extLst>
      <p:ext uri="{BB962C8B-B14F-4D97-AF65-F5344CB8AC3E}">
        <p14:creationId xmlns:p14="http://schemas.microsoft.com/office/powerpoint/2010/main" val="1742124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A18E3A-D8E8-08AF-F349-3DA276AF41FF}"/>
              </a:ext>
            </a:extLst>
          </p:cNvPr>
          <p:cNvSpPr txBox="1"/>
          <p:nvPr/>
        </p:nvSpPr>
        <p:spPr>
          <a:xfrm>
            <a:off x="672861" y="621102"/>
            <a:ext cx="6837872" cy="5062924"/>
          </a:xfrm>
          <a:prstGeom prst="rect">
            <a:avLst/>
          </a:prstGeom>
          <a:noFill/>
        </p:spPr>
        <p:txBody>
          <a:bodyPr wrap="square" rtlCol="0">
            <a:spAutoFit/>
          </a:bodyPr>
          <a:lstStyle/>
          <a:p>
            <a:pPr>
              <a:spcAft>
                <a:spcPts val="600"/>
              </a:spcAft>
            </a:pPr>
            <a:r>
              <a:rPr lang="en-GB" sz="1100" dirty="0">
                <a:effectLst/>
                <a:latin typeface="Comic Sans MS" panose="030F0702030302020204" pitchFamily="66" charset="0"/>
                <a:ea typeface="Times New Roman" panose="02020603050405020304" pitchFamily="18" charset="0"/>
                <a:cs typeface="Arial" panose="020B0604020202020204" pitchFamily="34" charset="0"/>
              </a:rPr>
              <a:t>Leadsom (2020) argues that children with strong attachments are more likely to become adults who can build strong relationships and manage adversity. Leadsom (2020) believes that through building secure attachments and nurturing children to go on and reach their full potential, </a:t>
            </a:r>
            <a:r>
              <a:rPr lang="en-GB" sz="1100" dirty="0">
                <a:latin typeface="Comic Sans MS" panose="030F0702030302020204" pitchFamily="66" charset="0"/>
                <a:ea typeface="Times New Roman" panose="02020603050405020304" pitchFamily="18" charset="0"/>
                <a:cs typeface="Arial" panose="020B0604020202020204" pitchFamily="34" charset="0"/>
              </a:rPr>
              <a:t>they may become adults who are</a:t>
            </a:r>
            <a:r>
              <a:rPr lang="en-GB" sz="1100" dirty="0">
                <a:effectLst/>
                <a:latin typeface="Comic Sans MS" panose="030F0702030302020204" pitchFamily="66" charset="0"/>
                <a:ea typeface="Times New Roman" panose="02020603050405020304" pitchFamily="18" charset="0"/>
                <a:cs typeface="Arial" panose="020B0604020202020204" pitchFamily="34" charset="0"/>
              </a:rPr>
              <a:t> better equipped to raise their own children, ideally creating a cycle of good parenting, passed on through generations.  John Bowlby, a British psychiatrist and psychoanalyst, pioneered his theory of attachment. Bowlby’s theory suggests that a child’s value and worthiness is based on their relationship with their primary caregiver and positive relationships encourage confident and adaptive children (</a:t>
            </a:r>
            <a:r>
              <a:rPr lang="en-GB" sz="1100" dirty="0">
                <a:latin typeface="Comic Sans MS" panose="030F0702030302020204" pitchFamily="66" charset="0"/>
                <a:ea typeface="Times New Roman" panose="02020603050405020304" pitchFamily="18" charset="0"/>
                <a:cs typeface="Arial" panose="020B0604020202020204" pitchFamily="34" charset="0"/>
              </a:rPr>
              <a:t>Holmes</a:t>
            </a:r>
            <a:r>
              <a:rPr lang="en-GB" sz="1100" dirty="0">
                <a:effectLst/>
                <a:latin typeface="Comic Sans MS" panose="030F0702030302020204" pitchFamily="66" charset="0"/>
                <a:ea typeface="Times New Roman" panose="02020603050405020304" pitchFamily="18" charset="0"/>
                <a:cs typeface="Arial" panose="020B0604020202020204" pitchFamily="34" charset="0"/>
              </a:rPr>
              <a:t>, 20</a:t>
            </a:r>
            <a:r>
              <a:rPr lang="en-GB" sz="1100" dirty="0">
                <a:latin typeface="Comic Sans MS" panose="030F0702030302020204" pitchFamily="66" charset="0"/>
                <a:ea typeface="Times New Roman" panose="02020603050405020304" pitchFamily="18" charset="0"/>
                <a:cs typeface="Arial" panose="020B0604020202020204" pitchFamily="34" charset="0"/>
              </a:rPr>
              <a:t>14</a:t>
            </a:r>
            <a:r>
              <a:rPr lang="en-GB" sz="1100" dirty="0">
                <a:effectLst/>
                <a:latin typeface="Comic Sans MS" panose="030F0702030302020204" pitchFamily="66" charset="0"/>
                <a:ea typeface="Times New Roman" panose="02020603050405020304" pitchFamily="18" charset="0"/>
                <a:cs typeface="Arial" panose="020B0604020202020204" pitchFamily="34" charset="0"/>
              </a:rPr>
              <a:t>).</a:t>
            </a:r>
            <a:endParaRPr lang="en-GB" sz="1100" dirty="0">
              <a:effectLst/>
              <a:latin typeface="Times New Roman" panose="02020603050405020304" pitchFamily="18" charset="0"/>
              <a:ea typeface="Times New Roman" panose="02020603050405020304" pitchFamily="18" charset="0"/>
            </a:endParaRPr>
          </a:p>
          <a:p>
            <a:pPr>
              <a:spcAft>
                <a:spcPts val="600"/>
              </a:spcAft>
            </a:pPr>
            <a:r>
              <a:rPr lang="en-GB" sz="1100" dirty="0">
                <a:effectLst/>
                <a:latin typeface="Comic Sans MS" panose="030F0702030302020204" pitchFamily="66" charset="0"/>
                <a:ea typeface="Times New Roman" panose="02020603050405020304" pitchFamily="18" charset="0"/>
                <a:cs typeface="Arial" panose="020B0604020202020204" pitchFamily="34" charset="0"/>
              </a:rPr>
              <a:t>NHS Inform (no date) suggests that the care babies are provided with can shape their development. This can begin when they are in the womb through talking and singing to the unborn child, gently rubbing the stomach and responding to kicks with a gentle nudge.</a:t>
            </a:r>
            <a:endParaRPr lang="en-GB" sz="1100" dirty="0">
              <a:effectLst/>
              <a:latin typeface="Times New Roman" panose="02020603050405020304" pitchFamily="18" charset="0"/>
              <a:ea typeface="Times New Roman" panose="02020603050405020304" pitchFamily="18" charset="0"/>
            </a:endParaRPr>
          </a:p>
          <a:p>
            <a:pPr>
              <a:spcAft>
                <a:spcPts val="600"/>
              </a:spcAft>
            </a:pPr>
            <a:r>
              <a:rPr lang="en-GB" sz="1100" dirty="0">
                <a:effectLst/>
                <a:latin typeface="Comic Sans MS" panose="030F0702030302020204" pitchFamily="66" charset="0"/>
                <a:ea typeface="Times New Roman" panose="02020603050405020304" pitchFamily="18" charset="0"/>
                <a:cs typeface="Arial" panose="020B0604020202020204" pitchFamily="34" charset="0"/>
              </a:rPr>
              <a:t>Aspiring beginnings (1997) recognises the work of Emmi </a:t>
            </a:r>
            <a:r>
              <a:rPr lang="en-GB" sz="1100" dirty="0" err="1">
                <a:effectLst/>
                <a:latin typeface="Comic Sans MS" panose="030F0702030302020204" pitchFamily="66" charset="0"/>
                <a:ea typeface="Times New Roman" panose="02020603050405020304" pitchFamily="18" charset="0"/>
                <a:cs typeface="Arial" panose="020B0604020202020204" pitchFamily="34" charset="0"/>
              </a:rPr>
              <a:t>Pikler</a:t>
            </a:r>
            <a:r>
              <a:rPr lang="en-GB" sz="1100" dirty="0">
                <a:effectLst/>
                <a:latin typeface="Comic Sans MS" panose="030F0702030302020204" pitchFamily="66" charset="0"/>
                <a:ea typeface="Times New Roman" panose="02020603050405020304" pitchFamily="18" charset="0"/>
                <a:cs typeface="Arial" panose="020B0604020202020204" pitchFamily="34" charset="0"/>
              </a:rPr>
              <a:t>, a Hungarian paediatrician who introduced new theories to infant development and put them into practice at an orphanage she ran. </a:t>
            </a:r>
            <a:r>
              <a:rPr lang="en-GB" sz="1100" dirty="0" err="1">
                <a:effectLst/>
                <a:latin typeface="Comic Sans MS" panose="030F0702030302020204" pitchFamily="66" charset="0"/>
                <a:ea typeface="Times New Roman" panose="02020603050405020304" pitchFamily="18" charset="0"/>
                <a:cs typeface="Arial" panose="020B0604020202020204" pitchFamily="34" charset="0"/>
              </a:rPr>
              <a:t>Pikler</a:t>
            </a:r>
            <a:r>
              <a:rPr lang="en-GB" sz="1100" dirty="0">
                <a:effectLst/>
                <a:latin typeface="Comic Sans MS" panose="030F0702030302020204" pitchFamily="66" charset="0"/>
                <a:ea typeface="Times New Roman" panose="02020603050405020304" pitchFamily="18" charset="0"/>
                <a:cs typeface="Arial" panose="020B0604020202020204" pitchFamily="34" charset="0"/>
              </a:rPr>
              <a:t> believed that babies interpret one hundred percent attention as love and recognised them as active participants in their care (Aspiring beginnings, 1997). According to Marlen (no date) </a:t>
            </a:r>
            <a:r>
              <a:rPr lang="en-GB" sz="1100" dirty="0" err="1">
                <a:effectLst/>
                <a:latin typeface="Comic Sans MS" panose="030F0702030302020204" pitchFamily="66" charset="0"/>
                <a:ea typeface="Times New Roman" panose="02020603050405020304" pitchFamily="18" charset="0"/>
                <a:cs typeface="Arial" panose="020B0604020202020204" pitchFamily="34" charset="0"/>
              </a:rPr>
              <a:t>Pikler</a:t>
            </a:r>
            <a:r>
              <a:rPr lang="en-GB" sz="1100" dirty="0">
                <a:effectLst/>
                <a:latin typeface="Comic Sans MS" panose="030F0702030302020204" pitchFamily="66" charset="0"/>
                <a:ea typeface="Times New Roman" panose="02020603050405020304" pitchFamily="18" charset="0"/>
                <a:cs typeface="Arial" panose="020B0604020202020204" pitchFamily="34" charset="0"/>
              </a:rPr>
              <a:t> saw the importance of providing respectful care, with love and patience. </a:t>
            </a:r>
            <a:r>
              <a:rPr lang="en-GB" sz="1100" dirty="0" err="1">
                <a:effectLst/>
                <a:latin typeface="Comic Sans MS" panose="030F0702030302020204" pitchFamily="66" charset="0"/>
                <a:ea typeface="Times New Roman" panose="02020603050405020304" pitchFamily="18" charset="0"/>
                <a:cs typeface="Arial" panose="020B0604020202020204" pitchFamily="34" charset="0"/>
              </a:rPr>
              <a:t>Pikler</a:t>
            </a:r>
            <a:r>
              <a:rPr lang="en-GB" sz="1100" dirty="0">
                <a:effectLst/>
                <a:latin typeface="Comic Sans MS" panose="030F0702030302020204" pitchFamily="66" charset="0"/>
                <a:ea typeface="Times New Roman" panose="02020603050405020304" pitchFamily="18" charset="0"/>
                <a:cs typeface="Arial" panose="020B0604020202020204" pitchFamily="34" charset="0"/>
              </a:rPr>
              <a:t> pioneered the importance of dividing time and not attention in interactions with babies, talking to them through experiences and allowing them to respond. This shows them respect and lets them know what you intend to do. It allows them chance to gain understanding, acknowledge what is happening and where possible, solve their own problems (Marlen, no date). Although done with good intention and love, carers can interfere with this process of learning. To gain independence in the early year’s children require patience and time, through this, self-esteem and confidence can be achieved (Aspiring beginnings, no date).    </a:t>
            </a:r>
          </a:p>
          <a:p>
            <a:pPr>
              <a:spcAft>
                <a:spcPts val="600"/>
              </a:spcAft>
            </a:pPr>
            <a:r>
              <a:rPr lang="en-GB" sz="1100" dirty="0">
                <a:latin typeface="Comic Sans MS" panose="030F0702030302020204" pitchFamily="66" charset="0"/>
                <a:ea typeface="Times New Roman" panose="02020603050405020304" pitchFamily="18" charset="0"/>
                <a:cs typeface="Arial" panose="020B0604020202020204" pitchFamily="34" charset="0"/>
              </a:rPr>
              <a:t>Multiple research studies support that back-and-forth interactions with babies are critical for their language development and cognitive growth.  These interactions are known as ‘serve and return’, one person ‘serves’ by offering up a sound, word, smile or gesture, and the other ‘returns’ it. This may be seen in practice as back and forth sounds, words and facial expressions between baby and practitioner (Centre on the developing child, no date).</a:t>
            </a:r>
            <a:endParaRPr lang="en-GB" sz="1100" dirty="0">
              <a:effectLst/>
              <a:latin typeface="Times New Roman" panose="02020603050405020304" pitchFamily="18" charset="0"/>
              <a:ea typeface="Times New Roman" panose="02020603050405020304" pitchFamily="18" charset="0"/>
            </a:endParaRPr>
          </a:p>
        </p:txBody>
      </p:sp>
      <p:pic>
        <p:nvPicPr>
          <p:cNvPr id="14" name="Picture 13" descr="A person wearing glasses and a black jacket&#10;&#10;Description automatically generated">
            <a:extLst>
              <a:ext uri="{FF2B5EF4-FFF2-40B4-BE49-F238E27FC236}">
                <a16:creationId xmlns:a16="http://schemas.microsoft.com/office/drawing/2014/main" id="{7482F3EC-7885-2BE7-4965-B2EED7D0A3C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41554" y="3700731"/>
            <a:ext cx="1838325" cy="2286000"/>
          </a:xfrm>
          <a:prstGeom prst="rect">
            <a:avLst/>
          </a:prstGeom>
        </p:spPr>
      </p:pic>
      <p:sp>
        <p:nvSpPr>
          <p:cNvPr id="15" name="TextBox 14">
            <a:extLst>
              <a:ext uri="{FF2B5EF4-FFF2-40B4-BE49-F238E27FC236}">
                <a16:creationId xmlns:a16="http://schemas.microsoft.com/office/drawing/2014/main" id="{EE497FEE-3785-D621-5503-DF3475C9C959}"/>
              </a:ext>
            </a:extLst>
          </p:cNvPr>
          <p:cNvSpPr txBox="1"/>
          <p:nvPr/>
        </p:nvSpPr>
        <p:spPr>
          <a:xfrm>
            <a:off x="9451855" y="3700731"/>
            <a:ext cx="1838325" cy="600164"/>
          </a:xfrm>
          <a:prstGeom prst="rect">
            <a:avLst/>
          </a:prstGeom>
          <a:noFill/>
        </p:spPr>
        <p:txBody>
          <a:bodyPr wrap="square" rtlCol="0">
            <a:spAutoFit/>
          </a:bodyPr>
          <a:lstStyle/>
          <a:p>
            <a:r>
              <a:rPr lang="en-GB" sz="1100" b="1" dirty="0"/>
              <a:t>Emmi </a:t>
            </a:r>
            <a:r>
              <a:rPr lang="en-GB" sz="1100" b="1" dirty="0" err="1"/>
              <a:t>Pikler</a:t>
            </a:r>
            <a:endParaRPr lang="en-GB" sz="1100" b="1" dirty="0"/>
          </a:p>
          <a:p>
            <a:r>
              <a:rPr lang="en-GB" sz="1100" dirty="0">
                <a:hlinkClick r:id="rId5"/>
              </a:rPr>
              <a:t>Emmi </a:t>
            </a:r>
            <a:r>
              <a:rPr lang="en-GB" sz="1100" dirty="0" err="1">
                <a:hlinkClick r:id="rId5"/>
              </a:rPr>
              <a:t>pikler</a:t>
            </a:r>
            <a:r>
              <a:rPr lang="en-GB" sz="1100" dirty="0">
                <a:hlinkClick r:id="rId5"/>
              </a:rPr>
              <a:t> - Search Images (bing.com)</a:t>
            </a:r>
            <a:endParaRPr lang="en-GB" sz="1100" b="1" dirty="0"/>
          </a:p>
        </p:txBody>
      </p:sp>
      <p:pic>
        <p:nvPicPr>
          <p:cNvPr id="2" name="Online Media 1" title="Bowlby’s Attachment Theory Explained | How Attachment Style Effects Your Child's Life">
            <a:hlinkClick r:id="" action="ppaction://media"/>
            <a:extLst>
              <a:ext uri="{FF2B5EF4-FFF2-40B4-BE49-F238E27FC236}">
                <a16:creationId xmlns:a16="http://schemas.microsoft.com/office/drawing/2014/main" id="{8309B6C4-FEB3-504F-1177-6C2201604F31}"/>
              </a:ext>
            </a:extLst>
          </p:cNvPr>
          <p:cNvPicPr>
            <a:picLocks noRot="1" noChangeAspect="1"/>
          </p:cNvPicPr>
          <p:nvPr>
            <a:videoFile r:link="rId1"/>
          </p:nvPr>
        </p:nvPicPr>
        <p:blipFill>
          <a:blip r:embed="rId6"/>
          <a:stretch>
            <a:fillRect/>
          </a:stretch>
        </p:blipFill>
        <p:spPr>
          <a:xfrm>
            <a:off x="7557819" y="748974"/>
            <a:ext cx="3916392" cy="2212762"/>
          </a:xfrm>
          <a:prstGeom prst="rect">
            <a:avLst/>
          </a:prstGeom>
        </p:spPr>
      </p:pic>
      <p:sp>
        <p:nvSpPr>
          <p:cNvPr id="4" name="TextBox 3">
            <a:extLst>
              <a:ext uri="{FF2B5EF4-FFF2-40B4-BE49-F238E27FC236}">
                <a16:creationId xmlns:a16="http://schemas.microsoft.com/office/drawing/2014/main" id="{C01D565D-DEF4-F90E-727C-1013E3D81966}"/>
              </a:ext>
            </a:extLst>
          </p:cNvPr>
          <p:cNvSpPr txBox="1"/>
          <p:nvPr/>
        </p:nvSpPr>
        <p:spPr>
          <a:xfrm>
            <a:off x="7430398" y="3008499"/>
            <a:ext cx="4882551" cy="461665"/>
          </a:xfrm>
          <a:prstGeom prst="rect">
            <a:avLst/>
          </a:prstGeom>
          <a:noFill/>
        </p:spPr>
        <p:txBody>
          <a:bodyPr wrap="square" rtlCol="0">
            <a:spAutoFit/>
          </a:bodyPr>
          <a:lstStyle/>
          <a:p>
            <a:r>
              <a:rPr lang="en-GB" sz="1200" dirty="0">
                <a:hlinkClick r:id="rId7"/>
              </a:rPr>
              <a:t>Bowlby’s Attachment Theory Explained | How Attachment Style Effects Your Child's Life - YouTube</a:t>
            </a:r>
            <a:endParaRPr lang="en-GB" sz="1200" dirty="0"/>
          </a:p>
        </p:txBody>
      </p:sp>
    </p:spTree>
    <p:extLst>
      <p:ext uri="{BB962C8B-B14F-4D97-AF65-F5344CB8AC3E}">
        <p14:creationId xmlns:p14="http://schemas.microsoft.com/office/powerpoint/2010/main" val="6750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FC8768B-0372-E351-0E90-FF6D3937E165}"/>
              </a:ext>
            </a:extLst>
          </p:cNvPr>
          <p:cNvSpPr>
            <a:spLocks noGrp="1"/>
          </p:cNvSpPr>
          <p:nvPr>
            <p:ph type="body" idx="1"/>
          </p:nvPr>
        </p:nvSpPr>
        <p:spPr>
          <a:xfrm>
            <a:off x="1560576" y="2099888"/>
            <a:ext cx="5904149" cy="3029954"/>
          </a:xfrm>
        </p:spPr>
        <p:txBody>
          <a:bodyPr>
            <a:normAutofit fontScale="25000" lnSpcReduction="20000"/>
          </a:bodyPr>
          <a:lstStyle/>
          <a:p>
            <a:pPr algn="l">
              <a:spcAft>
                <a:spcPts val="600"/>
              </a:spcAft>
            </a:pPr>
            <a:r>
              <a:rPr lang="en-GB" sz="4800" dirty="0">
                <a:effectLst/>
                <a:latin typeface="Comic Sans MS" panose="030F0702030302020204" pitchFamily="66" charset="0"/>
                <a:ea typeface="Times New Roman" panose="02020603050405020304" pitchFamily="18" charset="0"/>
              </a:rPr>
              <a:t>Archer and Oppenheim (no date) Suggest that the quality of an early year’s provision is measured agains</a:t>
            </a:r>
            <a:r>
              <a:rPr lang="en-GB" sz="4800" dirty="0">
                <a:latin typeface="Comic Sans MS" panose="030F0702030302020204" pitchFamily="66" charset="0"/>
                <a:ea typeface="Times New Roman" panose="02020603050405020304" pitchFamily="18" charset="0"/>
              </a:rPr>
              <a:t>t the structure of provision, interactions between children and caregivers and the quality of experiences the children receive. In order to provide this level of care and service, practitioners need to be of a high quality, enabling a positive impact and good outcomes for children. There have been a number of reviews, including the nutbrown review and Sutton trust, that place emphasis on the lack of qualifications among the early year’s workforce. It is now widely recognised that knowledgeable, capable and professional practitioners are required to deliver good quality provision.  Barbour (no date) believes in the invaluable contribution that early year’s practitioners have on child development and states that they will continue to focus on making progress with the sector’s workforce . According to Welsh Government (no date) their independent review of Early childcare and Education settings recognises that children require a holistic approach to learning and that the most vulnerable families need to be reached. Welsh Government (no date) aim to provide every child with the best possible start to life and outline a new single quality framework that unifies inspectorates, with a potential to reach children from the moment of conception.   </a:t>
            </a:r>
            <a:r>
              <a:rPr lang="en-GB" sz="4800" dirty="0">
                <a:effectLst/>
                <a:latin typeface="Comic Sans MS" panose="030F0702030302020204" pitchFamily="66" charset="0"/>
                <a:ea typeface="Times New Roman" panose="02020603050405020304" pitchFamily="18" charset="0"/>
              </a:rPr>
              <a:t> </a:t>
            </a:r>
          </a:p>
          <a:p>
            <a:pPr algn="l">
              <a:spcAft>
                <a:spcPts val="600"/>
              </a:spcAft>
            </a:pPr>
            <a:endParaRPr lang="en-GB" sz="3700" dirty="0">
              <a:latin typeface="Times New Roman" panose="02020603050405020304" pitchFamily="18" charset="0"/>
              <a:ea typeface="Times New Roman" panose="02020603050405020304" pitchFamily="18" charset="0"/>
            </a:endParaRPr>
          </a:p>
        </p:txBody>
      </p:sp>
      <p:pic>
        <p:nvPicPr>
          <p:cNvPr id="1026" name="Picture 2" descr="What Is Holistic Development In Early Years">
            <a:extLst>
              <a:ext uri="{FF2B5EF4-FFF2-40B4-BE49-F238E27FC236}">
                <a16:creationId xmlns:a16="http://schemas.microsoft.com/office/drawing/2014/main" id="{BF843C9D-7FBE-EABB-E9D5-4A6488A5EB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4058" y="2159067"/>
            <a:ext cx="3253645" cy="29115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C0B74E5-E91F-6116-66EE-96D1756659B0}"/>
              </a:ext>
            </a:extLst>
          </p:cNvPr>
          <p:cNvSpPr txBox="1"/>
          <p:nvPr/>
        </p:nvSpPr>
        <p:spPr>
          <a:xfrm>
            <a:off x="7820480" y="5020911"/>
            <a:ext cx="2509020" cy="246221"/>
          </a:xfrm>
          <a:prstGeom prst="rect">
            <a:avLst/>
          </a:prstGeom>
          <a:noFill/>
        </p:spPr>
        <p:txBody>
          <a:bodyPr wrap="none" rtlCol="0">
            <a:spAutoFit/>
          </a:bodyPr>
          <a:lstStyle/>
          <a:p>
            <a:r>
              <a:rPr lang="en-GB" sz="1000" dirty="0">
                <a:hlinkClick r:id="rId3"/>
              </a:rPr>
              <a:t>Steiner (specialeducationnotes.co.in)</a:t>
            </a:r>
            <a:endParaRPr lang="en-GB" sz="1000" dirty="0"/>
          </a:p>
        </p:txBody>
      </p:sp>
      <p:sp>
        <p:nvSpPr>
          <p:cNvPr id="6" name="TextBox 5">
            <a:extLst>
              <a:ext uri="{FF2B5EF4-FFF2-40B4-BE49-F238E27FC236}">
                <a16:creationId xmlns:a16="http://schemas.microsoft.com/office/drawing/2014/main" id="{9C1BB22E-F680-AEE1-9B26-1639BD97050E}"/>
              </a:ext>
            </a:extLst>
          </p:cNvPr>
          <p:cNvSpPr txBox="1"/>
          <p:nvPr/>
        </p:nvSpPr>
        <p:spPr>
          <a:xfrm>
            <a:off x="7228937" y="1713978"/>
            <a:ext cx="3692106" cy="584775"/>
          </a:xfrm>
          <a:prstGeom prst="rect">
            <a:avLst/>
          </a:prstGeom>
          <a:noFill/>
        </p:spPr>
        <p:txBody>
          <a:bodyPr wrap="square" rtlCol="0">
            <a:spAutoFit/>
          </a:bodyPr>
          <a:lstStyle/>
          <a:p>
            <a:r>
              <a:rPr lang="en-GB" sz="800" dirty="0"/>
              <a:t>Rudolph Steiner or Waldorf education (no date) recognises the importance of giving young people intellectual freedom and moral responsibility, so that they may go on to bring a positive difference to society. </a:t>
            </a:r>
          </a:p>
        </p:txBody>
      </p:sp>
    </p:spTree>
    <p:extLst>
      <p:ext uri="{BB962C8B-B14F-4D97-AF65-F5344CB8AC3E}">
        <p14:creationId xmlns:p14="http://schemas.microsoft.com/office/powerpoint/2010/main" val="3452122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0F47693-D9FA-AB68-AE26-367894A4DB87}"/>
              </a:ext>
            </a:extLst>
          </p:cNvPr>
          <p:cNvSpPr>
            <a:spLocks noGrp="1"/>
          </p:cNvSpPr>
          <p:nvPr>
            <p:ph type="body" idx="1"/>
          </p:nvPr>
        </p:nvSpPr>
        <p:spPr>
          <a:xfrm>
            <a:off x="1563624" y="2099095"/>
            <a:ext cx="6510701" cy="3040168"/>
          </a:xfrm>
        </p:spPr>
        <p:txBody>
          <a:bodyPr>
            <a:normAutofit lnSpcReduction="10000"/>
          </a:bodyPr>
          <a:lstStyle/>
          <a:p>
            <a:pPr algn="l">
              <a:spcAft>
                <a:spcPts val="600"/>
              </a:spcAft>
            </a:pPr>
            <a:r>
              <a:rPr lang="en-US" sz="1200" b="1" u="sng" kern="1200" spc="8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The importance of Professional Partnerships and the role of the early years practitioner</a:t>
            </a:r>
            <a:endParaRPr lang="en-GB" sz="1200" b="1" u="sng" dirty="0">
              <a:effectLst/>
              <a:latin typeface="Times New Roman" panose="02020603050405020304" pitchFamily="18" charset="0"/>
              <a:ea typeface="Times New Roman" panose="02020603050405020304" pitchFamily="18" charset="0"/>
            </a:endParaRPr>
          </a:p>
          <a:p>
            <a:pPr algn="l">
              <a:spcAft>
                <a:spcPts val="600"/>
              </a:spcAft>
            </a:pPr>
            <a:r>
              <a:rPr lang="en-GB" sz="1200" dirty="0">
                <a:effectLst/>
                <a:latin typeface="Comic Sans MS" panose="030F0702030302020204" pitchFamily="66" charset="0"/>
                <a:ea typeface="Times New Roman" panose="02020603050405020304" pitchFamily="18" charset="0"/>
                <a:cs typeface="Arial" panose="020B0604020202020204" pitchFamily="34" charset="0"/>
              </a:rPr>
              <a:t>According to Brodie (2018) working in the early years requires a diverse range of skills, to be so closely attuned to children that they understand the smallest of cues. Practitioners need to work patiently and flexibly with children to recognise when they may be experiencing distress or comfort and have the ability to meet individual needs (Brodie, 2018). The ‘</a:t>
            </a:r>
            <a:r>
              <a:rPr lang="en-GB" sz="1200" dirty="0" err="1">
                <a:effectLst/>
                <a:latin typeface="Comic Sans MS" panose="030F0702030302020204" pitchFamily="66" charset="0"/>
                <a:ea typeface="Times New Roman" panose="02020603050405020304" pitchFamily="18" charset="0"/>
                <a:cs typeface="Arial" panose="020B0604020202020204" pitchFamily="34" charset="0"/>
              </a:rPr>
              <a:t>Te</a:t>
            </a:r>
            <a:r>
              <a:rPr lang="en-GB" sz="1200" dirty="0">
                <a:effectLst/>
                <a:latin typeface="Comic Sans MS" panose="030F0702030302020204" pitchFamily="66" charset="0"/>
                <a:ea typeface="Times New Roman" panose="02020603050405020304" pitchFamily="18" charset="0"/>
                <a:cs typeface="Arial" panose="020B0604020202020204" pitchFamily="34" charset="0"/>
              </a:rPr>
              <a:t> </a:t>
            </a:r>
            <a:r>
              <a:rPr lang="en-GB" sz="1200" dirty="0" err="1">
                <a:effectLst/>
                <a:latin typeface="Comic Sans MS" panose="030F0702030302020204" pitchFamily="66" charset="0"/>
                <a:ea typeface="Times New Roman" panose="02020603050405020304" pitchFamily="18" charset="0"/>
                <a:cs typeface="Arial" panose="020B0604020202020204" pitchFamily="34" charset="0"/>
              </a:rPr>
              <a:t>Whariki</a:t>
            </a:r>
            <a:r>
              <a:rPr lang="en-GB" sz="1200" dirty="0">
                <a:effectLst/>
                <a:latin typeface="Comic Sans MS" panose="030F0702030302020204" pitchFamily="66" charset="0"/>
                <a:ea typeface="Times New Roman" panose="02020603050405020304" pitchFamily="18" charset="0"/>
                <a:cs typeface="Arial" panose="020B0604020202020204" pitchFamily="34" charset="0"/>
              </a:rPr>
              <a:t>’ approach of New Zealand, recognises that each child is on their own unique journey through development. ‘</a:t>
            </a:r>
            <a:r>
              <a:rPr lang="en-GB" sz="1200" dirty="0" err="1">
                <a:effectLst/>
                <a:latin typeface="Comic Sans MS" panose="030F0702030302020204" pitchFamily="66" charset="0"/>
                <a:ea typeface="Times New Roman" panose="02020603050405020304" pitchFamily="18" charset="0"/>
                <a:cs typeface="Arial" panose="020B0604020202020204" pitchFamily="34" charset="0"/>
              </a:rPr>
              <a:t>Te</a:t>
            </a:r>
            <a:r>
              <a:rPr lang="en-GB" sz="1200" dirty="0">
                <a:effectLst/>
                <a:latin typeface="Comic Sans MS" panose="030F0702030302020204" pitchFamily="66" charset="0"/>
                <a:ea typeface="Times New Roman" panose="02020603050405020304" pitchFamily="18" charset="0"/>
                <a:cs typeface="Arial" panose="020B0604020202020204" pitchFamily="34" charset="0"/>
              </a:rPr>
              <a:t> </a:t>
            </a:r>
            <a:r>
              <a:rPr lang="en-GB" sz="1200" dirty="0" err="1">
                <a:effectLst/>
                <a:latin typeface="Comic Sans MS" panose="030F0702030302020204" pitchFamily="66" charset="0"/>
                <a:ea typeface="Times New Roman" panose="02020603050405020304" pitchFamily="18" charset="0"/>
                <a:cs typeface="Arial" panose="020B0604020202020204" pitchFamily="34" charset="0"/>
              </a:rPr>
              <a:t>whariki</a:t>
            </a:r>
            <a:r>
              <a:rPr lang="en-GB" sz="1200" dirty="0">
                <a:effectLst/>
                <a:latin typeface="Comic Sans MS" panose="030F0702030302020204" pitchFamily="66" charset="0"/>
                <a:ea typeface="Times New Roman" panose="02020603050405020304" pitchFamily="18" charset="0"/>
                <a:cs typeface="Arial" panose="020B0604020202020204" pitchFamily="34" charset="0"/>
              </a:rPr>
              <a:t>’ represents a mat of woven thread, each thread represents and area of learning that is entwined with another, therefore, providing support for each other and encouraging strength and resilience (Brodie, 2018). A number of countries, such as, Germany and Denmark, champion this holistic approach and embed it within their curriculum.  According to Brodie (2018) the role of the practitioner is to provide and enabling environment, with suitable materials, resources and equipment, where children are given opportunities to learn through their experiences.   </a:t>
            </a:r>
            <a:endParaRPr lang="en-GB" sz="1200" dirty="0">
              <a:effectLst/>
              <a:latin typeface="Times New Roman" panose="02020603050405020304" pitchFamily="18" charset="0"/>
              <a:ea typeface="Times New Roman" panose="02020603050405020304" pitchFamily="18" charset="0"/>
            </a:endParaRPr>
          </a:p>
          <a:p>
            <a:endParaRPr lang="en-GB" dirty="0"/>
          </a:p>
        </p:txBody>
      </p:sp>
      <p:pic>
        <p:nvPicPr>
          <p:cNvPr id="1026" name="Picture 2" descr="Te Whāriki Downloaded by [KSU Kent State University] at 13:30 18 May ...">
            <a:extLst>
              <a:ext uri="{FF2B5EF4-FFF2-40B4-BE49-F238E27FC236}">
                <a16:creationId xmlns:a16="http://schemas.microsoft.com/office/drawing/2014/main" id="{29B85BD4-9B47-AFBC-C7DF-8183023E92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9834" y="1644770"/>
            <a:ext cx="2757137" cy="28947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B7C5DF1-79F1-ABC5-0141-5093476BC3C1}"/>
              </a:ext>
            </a:extLst>
          </p:cNvPr>
          <p:cNvSpPr txBox="1"/>
          <p:nvPr/>
        </p:nvSpPr>
        <p:spPr>
          <a:xfrm>
            <a:off x="8160589" y="4539562"/>
            <a:ext cx="2467787" cy="461665"/>
          </a:xfrm>
          <a:prstGeom prst="rect">
            <a:avLst/>
          </a:prstGeom>
          <a:noFill/>
        </p:spPr>
        <p:txBody>
          <a:bodyPr wrap="square" rtlCol="0">
            <a:spAutoFit/>
          </a:bodyPr>
          <a:lstStyle/>
          <a:p>
            <a:r>
              <a:rPr lang="en-GB" sz="1200" dirty="0"/>
              <a:t>‘</a:t>
            </a:r>
            <a:r>
              <a:rPr lang="en-GB" sz="1200" dirty="0" err="1"/>
              <a:t>Te</a:t>
            </a:r>
            <a:r>
              <a:rPr lang="en-GB" sz="1200" dirty="0"/>
              <a:t> </a:t>
            </a:r>
            <a:r>
              <a:rPr lang="en-GB" sz="1200" dirty="0" err="1"/>
              <a:t>whariki</a:t>
            </a:r>
            <a:r>
              <a:rPr lang="en-GB" sz="1200" dirty="0"/>
              <a:t>’ approach</a:t>
            </a:r>
          </a:p>
          <a:p>
            <a:r>
              <a:rPr lang="en-GB" sz="1200" dirty="0" err="1"/>
              <a:t>Researchgate</a:t>
            </a:r>
            <a:r>
              <a:rPr lang="en-GB" sz="1200" dirty="0"/>
              <a:t> (no date)</a:t>
            </a:r>
          </a:p>
        </p:txBody>
      </p:sp>
    </p:spTree>
    <p:extLst>
      <p:ext uri="{BB962C8B-B14F-4D97-AF65-F5344CB8AC3E}">
        <p14:creationId xmlns:p14="http://schemas.microsoft.com/office/powerpoint/2010/main" val="936554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002C418-3365-4907-945C-9E2B34D5C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Father feeding baby">
            <a:extLst>
              <a:ext uri="{FF2B5EF4-FFF2-40B4-BE49-F238E27FC236}">
                <a16:creationId xmlns:a16="http://schemas.microsoft.com/office/drawing/2014/main" id="{3190A893-54EB-940E-947C-4572D3610889}"/>
              </a:ext>
            </a:extLst>
          </p:cNvPr>
          <p:cNvPicPr>
            <a:picLocks noChangeAspect="1"/>
          </p:cNvPicPr>
          <p:nvPr/>
        </p:nvPicPr>
        <p:blipFill rotWithShape="1">
          <a:blip r:embed="rId2">
            <a:extLst>
              <a:ext uri="{28A0092B-C50C-407E-A947-70E740481C1C}">
                <a14:useLocalDpi xmlns:a14="http://schemas.microsoft.com/office/drawing/2010/main" val="0"/>
              </a:ext>
            </a:extLst>
          </a:blip>
          <a:srcRect l="40915"/>
          <a:stretch/>
        </p:blipFill>
        <p:spPr>
          <a:xfrm>
            <a:off x="233264" y="233264"/>
            <a:ext cx="3324388" cy="3755625"/>
          </a:xfrm>
          <a:prstGeom prst="rect">
            <a:avLst/>
          </a:prstGeom>
        </p:spPr>
      </p:pic>
      <p:pic>
        <p:nvPicPr>
          <p:cNvPr id="10" name="Picture 9" descr="Hands forming circle">
            <a:extLst>
              <a:ext uri="{FF2B5EF4-FFF2-40B4-BE49-F238E27FC236}">
                <a16:creationId xmlns:a16="http://schemas.microsoft.com/office/drawing/2014/main" id="{D1B9D6BB-2805-09E1-745B-149A11F4D067}"/>
              </a:ext>
            </a:extLst>
          </p:cNvPr>
          <p:cNvPicPr>
            <a:picLocks noChangeAspect="1"/>
          </p:cNvPicPr>
          <p:nvPr/>
        </p:nvPicPr>
        <p:blipFill rotWithShape="1">
          <a:blip r:embed="rId3">
            <a:extLst>
              <a:ext uri="{28A0092B-C50C-407E-A947-70E740481C1C}">
                <a14:useLocalDpi xmlns:a14="http://schemas.microsoft.com/office/drawing/2010/main" val="0"/>
              </a:ext>
            </a:extLst>
          </a:blip>
          <a:srcRect l="6771" r="13776" b="-1"/>
          <a:stretch/>
        </p:blipFill>
        <p:spPr>
          <a:xfrm>
            <a:off x="3719534" y="229026"/>
            <a:ext cx="2695380" cy="2484964"/>
          </a:xfrm>
          <a:prstGeom prst="rect">
            <a:avLst/>
          </a:prstGeom>
        </p:spPr>
      </p:pic>
      <p:pic>
        <p:nvPicPr>
          <p:cNvPr id="6" name="Picture 5" descr="Woman holding sleeping baby">
            <a:extLst>
              <a:ext uri="{FF2B5EF4-FFF2-40B4-BE49-F238E27FC236}">
                <a16:creationId xmlns:a16="http://schemas.microsoft.com/office/drawing/2014/main" id="{20F83B8E-C307-B2C8-172D-09E86D59DDDA}"/>
              </a:ext>
            </a:extLst>
          </p:cNvPr>
          <p:cNvPicPr>
            <a:picLocks noChangeAspect="1"/>
          </p:cNvPicPr>
          <p:nvPr/>
        </p:nvPicPr>
        <p:blipFill rotWithShape="1">
          <a:blip r:embed="rId4">
            <a:extLst>
              <a:ext uri="{28A0092B-C50C-407E-A947-70E740481C1C}">
                <a14:useLocalDpi xmlns:a14="http://schemas.microsoft.com/office/drawing/2010/main" val="0"/>
              </a:ext>
            </a:extLst>
          </a:blip>
          <a:srcRect r="10143" b="-1"/>
          <a:stretch/>
        </p:blipFill>
        <p:spPr>
          <a:xfrm>
            <a:off x="232594" y="4154696"/>
            <a:ext cx="3325058" cy="2470041"/>
          </a:xfrm>
          <a:prstGeom prst="rect">
            <a:avLst/>
          </a:prstGeom>
        </p:spPr>
      </p:pic>
      <p:pic>
        <p:nvPicPr>
          <p:cNvPr id="4" name="Picture 3" descr="Mother holding baby's hand">
            <a:extLst>
              <a:ext uri="{FF2B5EF4-FFF2-40B4-BE49-F238E27FC236}">
                <a16:creationId xmlns:a16="http://schemas.microsoft.com/office/drawing/2014/main" id="{2988E3E8-FFED-ED26-1521-DFBCE538138F}"/>
              </a:ext>
            </a:extLst>
          </p:cNvPr>
          <p:cNvPicPr>
            <a:picLocks noChangeAspect="1"/>
          </p:cNvPicPr>
          <p:nvPr/>
        </p:nvPicPr>
        <p:blipFill rotWithShape="1">
          <a:blip r:embed="rId5">
            <a:extLst>
              <a:ext uri="{28A0092B-C50C-407E-A947-70E740481C1C}">
                <a14:useLocalDpi xmlns:a14="http://schemas.microsoft.com/office/drawing/2010/main" val="0"/>
              </a:ext>
            </a:extLst>
          </a:blip>
          <a:srcRect l="34750" r="17269" b="-3"/>
          <a:stretch/>
        </p:blipFill>
        <p:spPr>
          <a:xfrm rot="21600000">
            <a:off x="3719534" y="2874856"/>
            <a:ext cx="2695380" cy="3749878"/>
          </a:xfrm>
          <a:prstGeom prst="rect">
            <a:avLst/>
          </a:prstGeom>
        </p:spPr>
      </p:pic>
      <p:sp>
        <p:nvSpPr>
          <p:cNvPr id="3" name="Content Placeholder 2">
            <a:extLst>
              <a:ext uri="{FF2B5EF4-FFF2-40B4-BE49-F238E27FC236}">
                <a16:creationId xmlns:a16="http://schemas.microsoft.com/office/drawing/2014/main" id="{70CFE1D3-342E-7301-43A4-77A98987A61E}"/>
              </a:ext>
            </a:extLst>
          </p:cNvPr>
          <p:cNvSpPr>
            <a:spLocks noGrp="1"/>
          </p:cNvSpPr>
          <p:nvPr>
            <p:ph idx="1"/>
          </p:nvPr>
        </p:nvSpPr>
        <p:spPr>
          <a:xfrm>
            <a:off x="6741333" y="391064"/>
            <a:ext cx="4892825" cy="6107502"/>
          </a:xfrm>
        </p:spPr>
        <p:txBody>
          <a:bodyPr vert="horz" lIns="91440" tIns="45720" rIns="91440" bIns="45720" rtlCol="0" anchor="t">
            <a:noAutofit/>
          </a:bodyPr>
          <a:lstStyle/>
          <a:p>
            <a:pPr marL="0" indent="0">
              <a:lnSpc>
                <a:spcPct val="90000"/>
              </a:lnSpc>
              <a:spcAft>
                <a:spcPts val="800"/>
              </a:spcAft>
              <a:buNone/>
            </a:pPr>
            <a:r>
              <a:rPr lang="en-US" sz="1000" kern="1200" spc="80" dirty="0">
                <a:effectLst/>
                <a:latin typeface="Comic Sans MS" panose="030F0702030302020204" pitchFamily="66" charset="0"/>
                <a:ea typeface="Times New Roman" panose="02020603050405020304" pitchFamily="18" charset="0"/>
                <a:cs typeface="Times New Roman" panose="02020603050405020304" pitchFamily="18" charset="0"/>
              </a:rPr>
              <a:t>Let us consider </a:t>
            </a:r>
            <a:r>
              <a:rPr lang="en-US" sz="1000" spc="80" dirty="0">
                <a:latin typeface="Comic Sans MS" panose="030F0702030302020204" pitchFamily="66" charset="0"/>
                <a:ea typeface="Times New Roman" panose="02020603050405020304" pitchFamily="18" charset="0"/>
                <a:cs typeface="Times New Roman" panose="02020603050405020304" pitchFamily="18" charset="0"/>
              </a:rPr>
              <a:t>p</a:t>
            </a:r>
            <a:r>
              <a:rPr lang="en-US" sz="1000" kern="1200" spc="80" dirty="0">
                <a:effectLst/>
                <a:latin typeface="Comic Sans MS" panose="030F0702030302020204" pitchFamily="66" charset="0"/>
                <a:ea typeface="Times New Roman" panose="02020603050405020304" pitchFamily="18" charset="0"/>
                <a:cs typeface="Times New Roman" panose="02020603050405020304" pitchFamily="18" charset="0"/>
              </a:rPr>
              <a:t>rofessional partnerships, a collective approach to meeting the needs of individual children and their families. Partnership working requires children, parents, professionals and the community to work unitedly, giving access to a wide range of support services to provide best outcomes for the child (Gasper, 2009). According to Wilson (2016) partnership working is in the best interest of all families, especially vulnerable families, and is paramount for health and well-being. Wilson (2016) goes on to suggest that trusting relationships can be achieved through good communication, leading to valuable information being shared, enabling professionals to understand the individual needs of families. </a:t>
            </a:r>
          </a:p>
          <a:p>
            <a:pPr marL="0" indent="0">
              <a:lnSpc>
                <a:spcPct val="90000"/>
              </a:lnSpc>
              <a:spcAft>
                <a:spcPts val="800"/>
              </a:spcAft>
              <a:buNone/>
            </a:pPr>
            <a:r>
              <a:rPr lang="en-US" sz="1000" kern="1200" spc="80" dirty="0">
                <a:effectLst/>
                <a:latin typeface="Comic Sans MS"/>
                <a:ea typeface="Times New Roman" panose="02020603050405020304" pitchFamily="18" charset="0"/>
                <a:cs typeface="Times New Roman"/>
              </a:rPr>
              <a:t>The early years healthy development review recognized the lack of unity between services and began the review to work towards better support systems and positive outcomes for children (Leadsom, 2020).</a:t>
            </a:r>
            <a:r>
              <a:rPr lang="en-US" sz="1000" kern="100" dirty="0">
                <a:effectLst/>
                <a:latin typeface="Comic Sans MS"/>
                <a:ea typeface="Calibri" panose="020F0502020204030204" pitchFamily="34" charset="0"/>
                <a:cs typeface="Arial"/>
              </a:rPr>
              <a:t> </a:t>
            </a:r>
            <a:r>
              <a:rPr lang="en-GB" sz="1000" kern="100" dirty="0">
                <a:effectLst/>
                <a:latin typeface="Comic Sans MS"/>
                <a:ea typeface="Calibri" panose="020F0502020204030204" pitchFamily="34" charset="0"/>
                <a:cs typeface="Arial"/>
              </a:rPr>
              <a:t>Birth to 3 matters (no date) acknowledges the significance of identifying needs and providing early interventions, suggesting that this supports children to reach their full potential and live successful lives. Furthermore, Article 23 of the United Nations Convention on the Rights of the Child outlines that children who face disability should be supported to live a full decent life, play an active role in society and as much as possible be independent. Legislation that supports this is The childcare act 2006, which outlines government responsibility to deliver early childhood services to support families.</a:t>
            </a:r>
          </a:p>
          <a:p>
            <a:pPr marL="0" indent="0">
              <a:lnSpc>
                <a:spcPct val="90000"/>
              </a:lnSpc>
              <a:spcAft>
                <a:spcPts val="600"/>
              </a:spcAft>
              <a:buNone/>
            </a:pPr>
            <a:r>
              <a:rPr lang="en-GB" sz="1000" dirty="0">
                <a:effectLst/>
                <a:latin typeface="Comic Sans MS"/>
                <a:ea typeface="Times New Roman" panose="02020603050405020304" pitchFamily="18" charset="0"/>
                <a:cs typeface="Arial"/>
              </a:rPr>
              <a:t>Albert Bandura, a psychological theorist, claimed that children learn through imitating what they have </a:t>
            </a:r>
            <a:r>
              <a:rPr lang="en-GB" sz="1000" dirty="0">
                <a:latin typeface="Comic Sans MS"/>
                <a:ea typeface="Times New Roman" panose="02020603050405020304" pitchFamily="18" charset="0"/>
                <a:cs typeface="Arial"/>
              </a:rPr>
              <a:t>seen or heard</a:t>
            </a:r>
            <a:r>
              <a:rPr lang="en-GB" sz="1000" dirty="0">
                <a:effectLst/>
                <a:latin typeface="Comic Sans MS"/>
                <a:ea typeface="Times New Roman" panose="02020603050405020304" pitchFamily="18" charset="0"/>
                <a:cs typeface="Arial"/>
              </a:rPr>
              <a:t>,</a:t>
            </a:r>
            <a:r>
              <a:rPr lang="en-GB" sz="1000" dirty="0">
                <a:latin typeface="Comic Sans MS"/>
                <a:ea typeface="Times New Roman" panose="02020603050405020304" pitchFamily="18" charset="0"/>
                <a:cs typeface="Arial"/>
              </a:rPr>
              <a:t> </a:t>
            </a:r>
            <a:r>
              <a:rPr lang="en-GB" sz="1000" dirty="0">
                <a:effectLst/>
                <a:latin typeface="Comic Sans MS"/>
                <a:ea typeface="Times New Roman" panose="02020603050405020304" pitchFamily="18" charset="0"/>
                <a:cs typeface="Arial"/>
              </a:rPr>
              <a:t>suggesting that positive role models are paramount in a child’s life. Bandura (1977) </a:t>
            </a:r>
            <a:r>
              <a:rPr lang="en-GB" sz="1000" dirty="0">
                <a:latin typeface="Comic Sans MS"/>
                <a:ea typeface="Times New Roman" panose="02020603050405020304" pitchFamily="18" charset="0"/>
                <a:cs typeface="Arial"/>
              </a:rPr>
              <a:t>went on to suggest that if a child is observing someone that they love and care for, they are more likely to imitate their actions</a:t>
            </a:r>
            <a:r>
              <a:rPr lang="en-GB" sz="1000" dirty="0">
                <a:effectLst/>
                <a:latin typeface="Comic Sans MS"/>
                <a:ea typeface="Times New Roman" panose="02020603050405020304" pitchFamily="18" charset="0"/>
                <a:cs typeface="Arial"/>
              </a:rPr>
              <a:t>. </a:t>
            </a:r>
            <a:r>
              <a:rPr lang="en-GB" sz="1000" dirty="0">
                <a:latin typeface="Comic Sans MS"/>
                <a:ea typeface="Times New Roman" panose="02020603050405020304" pitchFamily="18" charset="0"/>
                <a:cs typeface="Arial"/>
              </a:rPr>
              <a:t>Froebel had a similar theory,</a:t>
            </a:r>
            <a:r>
              <a:rPr lang="en-GB" sz="1000" dirty="0">
                <a:effectLst/>
                <a:latin typeface="Comic Sans MS"/>
                <a:ea typeface="Times New Roman" panose="02020603050405020304" pitchFamily="18" charset="0"/>
              </a:rPr>
              <a:t> </a:t>
            </a:r>
            <a:r>
              <a:rPr lang="en-GB" sz="1000" dirty="0">
                <a:latin typeface="Comic Sans MS"/>
                <a:ea typeface="Times New Roman" panose="02020603050405020304" pitchFamily="18" charset="0"/>
              </a:rPr>
              <a:t>recognising</a:t>
            </a:r>
            <a:r>
              <a:rPr lang="en-GB" sz="1000" dirty="0">
                <a:effectLst/>
                <a:latin typeface="Comic Sans MS"/>
                <a:ea typeface="Times New Roman" panose="02020603050405020304" pitchFamily="18" charset="0"/>
              </a:rPr>
              <a:t> the significance of positive role models</a:t>
            </a:r>
            <a:r>
              <a:rPr lang="en-GB" sz="1000" dirty="0">
                <a:latin typeface="Comic Sans MS"/>
                <a:ea typeface="Times New Roman" panose="02020603050405020304" pitchFamily="18" charset="0"/>
              </a:rPr>
              <a:t>, seeing </a:t>
            </a:r>
            <a:r>
              <a:rPr lang="en-GB" sz="1000" dirty="0">
                <a:effectLst/>
                <a:latin typeface="Comic Sans MS"/>
                <a:ea typeface="Times New Roman" panose="02020603050405020304" pitchFamily="18" charset="0"/>
              </a:rPr>
              <a:t>parents as a child’s first teacher</a:t>
            </a:r>
            <a:r>
              <a:rPr lang="en-GB" sz="1000" dirty="0">
                <a:latin typeface="Comic Sans MS"/>
                <a:ea typeface="Times New Roman" panose="02020603050405020304" pitchFamily="18" charset="0"/>
              </a:rPr>
              <a:t> </a:t>
            </a:r>
            <a:r>
              <a:rPr lang="en-GB" sz="1000" dirty="0">
                <a:effectLst/>
                <a:latin typeface="Comic Sans MS"/>
                <a:ea typeface="Times New Roman" panose="02020603050405020304" pitchFamily="18" charset="0"/>
              </a:rPr>
              <a:t>(</a:t>
            </a:r>
            <a:r>
              <a:rPr lang="en-GB" sz="1000" dirty="0">
                <a:latin typeface="Comic Sans MS"/>
                <a:ea typeface="Times New Roman" panose="02020603050405020304" pitchFamily="18" charset="0"/>
              </a:rPr>
              <a:t>Early</a:t>
            </a:r>
            <a:r>
              <a:rPr lang="en-GB" sz="1000" dirty="0">
                <a:effectLst/>
                <a:latin typeface="Comic Sans MS"/>
                <a:ea typeface="Times New Roman" panose="02020603050405020304" pitchFamily="18" charset="0"/>
              </a:rPr>
              <a:t> education, 2021). </a:t>
            </a:r>
            <a:r>
              <a:rPr lang="en-GB" sz="1000" dirty="0">
                <a:latin typeface="Comic Sans MS"/>
                <a:ea typeface="Times New Roman" panose="02020603050405020304" pitchFamily="18" charset="0"/>
              </a:rPr>
              <a:t>In contrast, </a:t>
            </a:r>
            <a:r>
              <a:rPr lang="en-GB" sz="1000" dirty="0">
                <a:effectLst/>
                <a:latin typeface="Comic Sans MS"/>
                <a:ea typeface="Times New Roman" panose="02020603050405020304" pitchFamily="18" charset="0"/>
              </a:rPr>
              <a:t>Skinner believed the most influential factor in </a:t>
            </a:r>
            <a:r>
              <a:rPr lang="en-GB" sz="1000" dirty="0">
                <a:latin typeface="Comic Sans MS"/>
                <a:ea typeface="Times New Roman" panose="02020603050405020304" pitchFamily="18" charset="0"/>
              </a:rPr>
              <a:t>a child's learning and development </a:t>
            </a:r>
            <a:r>
              <a:rPr lang="en-GB" sz="1000" dirty="0">
                <a:effectLst/>
                <a:latin typeface="Comic Sans MS"/>
                <a:ea typeface="Times New Roman" panose="02020603050405020304" pitchFamily="18" charset="0"/>
              </a:rPr>
              <a:t>was the environment and hands on experiences. Skinner, an American behaviourist, developed a theory called operant conditioning. </a:t>
            </a:r>
            <a:r>
              <a:rPr lang="en-GB" sz="1000" dirty="0">
                <a:latin typeface="Comic Sans MS"/>
                <a:ea typeface="Times New Roman" panose="02020603050405020304" pitchFamily="18" charset="0"/>
              </a:rPr>
              <a:t>Skinner's</a:t>
            </a:r>
            <a:r>
              <a:rPr lang="en-GB" sz="1000" dirty="0">
                <a:effectLst/>
                <a:latin typeface="Comic Sans MS"/>
                <a:ea typeface="Times New Roman" panose="02020603050405020304" pitchFamily="18" charset="0"/>
              </a:rPr>
              <a:t> </a:t>
            </a:r>
            <a:r>
              <a:rPr lang="en-GB" sz="1000" dirty="0">
                <a:latin typeface="Comic Sans MS"/>
                <a:ea typeface="Times New Roman" panose="02020603050405020304" pitchFamily="18" charset="0"/>
              </a:rPr>
              <a:t>view was </a:t>
            </a:r>
            <a:r>
              <a:rPr lang="en-GB" sz="1000" dirty="0">
                <a:effectLst/>
                <a:latin typeface="Comic Sans MS"/>
                <a:ea typeface="Times New Roman" panose="02020603050405020304" pitchFamily="18" charset="0"/>
              </a:rPr>
              <a:t>that children learn through positive or negative consequence, and will determine whether to repeat the action based on the consequence (</a:t>
            </a:r>
            <a:r>
              <a:rPr lang="en-GB" sz="1000" dirty="0" err="1">
                <a:effectLst/>
                <a:latin typeface="Comic Sans MS"/>
                <a:ea typeface="Times New Roman" panose="02020603050405020304" pitchFamily="18" charset="0"/>
              </a:rPr>
              <a:t>McLoed</a:t>
            </a:r>
            <a:r>
              <a:rPr lang="en-GB" sz="1000" dirty="0">
                <a:effectLst/>
                <a:latin typeface="Comic Sans MS"/>
                <a:ea typeface="Times New Roman" panose="02020603050405020304" pitchFamily="18" charset="0"/>
              </a:rPr>
              <a:t>, 2024).</a:t>
            </a:r>
            <a:r>
              <a:rPr lang="en-GB" sz="1000" dirty="0">
                <a:latin typeface="Comic Sans MS"/>
                <a:ea typeface="Times New Roman" panose="02020603050405020304" pitchFamily="18" charset="0"/>
              </a:rPr>
              <a:t> </a:t>
            </a:r>
            <a:endParaRPr lang="en-GB" sz="1000" dirty="0">
              <a:effectLst/>
              <a:latin typeface="Comic Sans MS" panose="030F0702030302020204" pitchFamily="66" charset="0"/>
              <a:ea typeface="Times New Roman" panose="02020603050405020304" pitchFamily="18" charset="0"/>
            </a:endParaRPr>
          </a:p>
          <a:p>
            <a:pPr>
              <a:lnSpc>
                <a:spcPct val="90000"/>
              </a:lnSpc>
            </a:pPr>
            <a:endParaRPr lang="en-GB" sz="1000" dirty="0"/>
          </a:p>
        </p:txBody>
      </p:sp>
    </p:spTree>
    <p:extLst>
      <p:ext uri="{BB962C8B-B14F-4D97-AF65-F5344CB8AC3E}">
        <p14:creationId xmlns:p14="http://schemas.microsoft.com/office/powerpoint/2010/main" val="3121536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2392832-87E2-C317-31F7-8EB8382FDF8C}"/>
              </a:ext>
            </a:extLst>
          </p:cNvPr>
          <p:cNvSpPr>
            <a:spLocks noGrp="1"/>
          </p:cNvSpPr>
          <p:nvPr>
            <p:ph type="body" idx="1"/>
          </p:nvPr>
        </p:nvSpPr>
        <p:spPr>
          <a:xfrm>
            <a:off x="1563624" y="2087592"/>
            <a:ext cx="4888934" cy="3051670"/>
          </a:xfrm>
        </p:spPr>
        <p:txBody>
          <a:bodyPr/>
          <a:lstStyle/>
          <a:p>
            <a:pPr algn="l"/>
            <a:r>
              <a:rPr lang="en-GB" sz="1200" dirty="0">
                <a:effectLst/>
                <a:latin typeface="Comic Sans MS" panose="030F0702030302020204" pitchFamily="66" charset="0"/>
                <a:ea typeface="Times New Roman" panose="02020603050405020304" pitchFamily="18" charset="0"/>
              </a:rPr>
              <a:t>According to Guy- Evans (2024) Bronfenbrenner believed that early development was influenced by interconnected environmental systems. Bronfenbrenner’s theory puts the child at the centre with five surrounding systems, which are organised in order of how much of an impact they may have on a child’s development (Guy-Evans, 2024). Simply psychology (no date) states that Bronfenbrenner’s theory is used widely to link psychological and educational theory to early years curriculum and practice. Simply psychology (no date) goes on to suggest that with the immediate family and school settings being most influential, good communication and collaborative working between parents and teachers is essential. Children should be seen as active participants in their learning, both academically and socially, and should be given opportunities to participate in meaningful learning experiences and to collaborate with peers (Guy-Evans, 2024).        </a:t>
            </a:r>
          </a:p>
          <a:p>
            <a:endParaRPr lang="en-GB" dirty="0"/>
          </a:p>
        </p:txBody>
      </p:sp>
      <p:pic>
        <p:nvPicPr>
          <p:cNvPr id="4" name="Picture 3" descr="Bronfenbrenner's ecological system model">
            <a:extLst>
              <a:ext uri="{FF2B5EF4-FFF2-40B4-BE49-F238E27FC236}">
                <a16:creationId xmlns:a16="http://schemas.microsoft.com/office/drawing/2014/main" id="{5B9B8EEC-D797-31C7-AB43-6FC67353DFA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65781" y="2409645"/>
            <a:ext cx="2729617" cy="2729617"/>
          </a:xfrm>
          <a:prstGeom prst="rect">
            <a:avLst/>
          </a:prstGeom>
          <a:noFill/>
          <a:ln>
            <a:noFill/>
          </a:ln>
        </p:spPr>
      </p:pic>
      <p:sp>
        <p:nvSpPr>
          <p:cNvPr id="5" name="TextBox 4">
            <a:extLst>
              <a:ext uri="{FF2B5EF4-FFF2-40B4-BE49-F238E27FC236}">
                <a16:creationId xmlns:a16="http://schemas.microsoft.com/office/drawing/2014/main" id="{8E2757B0-E069-71E4-DA56-CE02F47DB458}"/>
              </a:ext>
            </a:extLst>
          </p:cNvPr>
          <p:cNvSpPr txBox="1"/>
          <p:nvPr/>
        </p:nvSpPr>
        <p:spPr>
          <a:xfrm>
            <a:off x="7365781" y="1851804"/>
            <a:ext cx="2729617" cy="600164"/>
          </a:xfrm>
          <a:prstGeom prst="rect">
            <a:avLst/>
          </a:prstGeom>
          <a:noFill/>
        </p:spPr>
        <p:txBody>
          <a:bodyPr wrap="square" rtlCol="0">
            <a:spAutoFit/>
          </a:bodyPr>
          <a:lstStyle/>
          <a:p>
            <a:r>
              <a:rPr lang="en-GB" sz="1100" b="1" dirty="0"/>
              <a:t>Bronfenbrenner’s ecological systems model</a:t>
            </a:r>
          </a:p>
          <a:p>
            <a:r>
              <a:rPr lang="en-GB" sz="1100" b="1" dirty="0"/>
              <a:t>Simply psychology (no date)</a:t>
            </a:r>
          </a:p>
        </p:txBody>
      </p:sp>
    </p:spTree>
    <p:extLst>
      <p:ext uri="{BB962C8B-B14F-4D97-AF65-F5344CB8AC3E}">
        <p14:creationId xmlns:p14="http://schemas.microsoft.com/office/powerpoint/2010/main" val="48832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CA95E7-A0E4-349B-BF01-193DBF436F80}"/>
              </a:ext>
            </a:extLst>
          </p:cNvPr>
          <p:cNvSpPr txBox="1"/>
          <p:nvPr/>
        </p:nvSpPr>
        <p:spPr>
          <a:xfrm>
            <a:off x="1029419" y="661358"/>
            <a:ext cx="10115909" cy="5447645"/>
          </a:xfrm>
          <a:prstGeom prst="rect">
            <a:avLst/>
          </a:prstGeom>
          <a:noFill/>
        </p:spPr>
        <p:txBody>
          <a:bodyPr wrap="square" rtlCol="0">
            <a:spAutoFit/>
          </a:bodyPr>
          <a:lstStyle/>
          <a:p>
            <a:pPr algn="l" rtl="0" fontAlgn="base"/>
            <a:r>
              <a:rPr lang="en-GB" sz="1200" b="0" i="0" u="sng" dirty="0">
                <a:solidFill>
                  <a:srgbClr val="000000"/>
                </a:solidFill>
                <a:effectLst/>
                <a:latin typeface="Comic Sans MS" panose="030F0702030302020204" pitchFamily="66" charset="0"/>
              </a:rPr>
              <a:t>What are the challenges of providing high quality childcare? </a:t>
            </a:r>
            <a:endParaRPr lang="en-GB" sz="1200" b="0" i="0" u="sng" dirty="0">
              <a:solidFill>
                <a:srgbClr val="000000"/>
              </a:solidFill>
              <a:effectLst/>
              <a:latin typeface="Segoe UI" panose="020B0502040204020203" pitchFamily="34" charset="0"/>
            </a:endParaRPr>
          </a:p>
          <a:p>
            <a:pPr algn="l" rtl="0" fontAlgn="base"/>
            <a:r>
              <a:rPr lang="en-GB" sz="1200" b="0" i="0" dirty="0">
                <a:solidFill>
                  <a:srgbClr val="000000"/>
                </a:solidFill>
                <a:effectLst/>
                <a:latin typeface="Comic Sans MS" panose="030F0702030302020204" pitchFamily="66" charset="0"/>
              </a:rPr>
              <a:t>According to the National Minimum Standards for regulated childcare up to the age of 12 years (2023) high quality childcare involves ‘going beyond basic expectations, continually reflecting and improving, to offer the best possible experiences and support for children and their families’. Local government Association (2023) identifies the government responsibility for securing early childhood services to support families and recognizes the challenges that face the early years care and education sector. Local government association (2023) goes on to suggest that a high-quality workforce is paramount for quality early education. However, let us first consider the professional practitioner. Practitioners working with children in the early years are faced with being underpaid and undervalued, leading to problems with recruitment and retention (Pinto, 2023). Furthermore, Pinto (2023) argues that governments have lacked funding for the early years education and childcare sector for years, resulting in negative consequences for staff, children, families, and the economy. High quality childcare requires professional practitioners who are highly qualified, nevertheless, with salaries sometimes not reaching the national living wage it is not surprising that practitioners seek employment in other sectors (Pinto, 2023). Secondly, ratio’s for adult to child supervision have changed to address structural challenges. This may offer more availability and affordability to families, however, consequently there is less priority in meeting needs and less interactions with children (Local Government association, 2023). According to Pinto (2023) in some cases, 50% of a family's earnings can be absorbed by childcare costs. There is no surprise that families are left looking for more affordable options and prioritizing lower cost childcare settings (Local Government Association, 2023). Thirdly, according to Moore et al (2017) many government initiatives have placed emphasis on ensuring that children are ‘school ready’, putting a primary focus on development between 3-5 years. Moore et al (2017) goes on to suggest that new evidence leads us to put a focus on the earliest stages of development, including pre-natal. Especially considering that during the first 1,001 days of life set the foundation for life-long learning (Leadsom, 2020). Finally, we have the impact of the Covid-19 pandemic, which has led to a cost-of-living crisis and a reduction in support for families in need. Social distancing has had a detrimental effect on the experiences of young children, with surveys showing that lockdown has affected the emotional development of children (Institute for Fiscal Studies, 2023). Social determinants can be transmitted through generations, leading to a cycle of poverty and social disadvantage (Moore et al, 2017). Since the Covid-19 pandemic we have seen an increase of the number of children with additional learning needs, support for children with ALN requires support that is more expensive, with an increased adult: child ratio (Local Government association, 2023). </a:t>
            </a:r>
            <a:endParaRPr lang="en-GB" sz="1200" b="0" i="0" dirty="0">
              <a:solidFill>
                <a:srgbClr val="000000"/>
              </a:solidFill>
              <a:effectLst/>
              <a:latin typeface="Segoe UI" panose="020B0502040204020203" pitchFamily="34" charset="0"/>
            </a:endParaRPr>
          </a:p>
          <a:p>
            <a:pPr algn="l" rtl="0" fontAlgn="base"/>
            <a:r>
              <a:rPr lang="en-GB" sz="1200" b="0" i="0" dirty="0">
                <a:solidFill>
                  <a:srgbClr val="000000"/>
                </a:solidFill>
                <a:effectLst/>
                <a:latin typeface="Comic Sans MS" panose="030F0702030302020204" pitchFamily="66" charset="0"/>
              </a:rPr>
              <a:t>To conclude this section of the study, the Local Government Association (2023) recognizes that systems need to support the most vulnerable, which is particularly important for children with disability or additional learning needs. To support high quality childcare services, policy makers may need to refocus how funding is spent on this sector, considering the role of regulations and inspections and the quality of ECEC services (Pinto, 2023).      </a:t>
            </a:r>
            <a:endParaRPr lang="en-GB" sz="1200" b="0" i="0" dirty="0">
              <a:solidFill>
                <a:srgbClr val="000000"/>
              </a:solidFill>
              <a:effectLst/>
              <a:latin typeface="Segoe UI" panose="020B0502040204020203" pitchFamily="34" charset="0"/>
            </a:endParaRPr>
          </a:p>
          <a:p>
            <a:pPr algn="l" rtl="0" fontAlgn="base"/>
            <a:r>
              <a:rPr lang="en-GB" sz="1200" b="0" i="0" dirty="0">
                <a:solidFill>
                  <a:srgbClr val="000000"/>
                </a:solidFill>
                <a:effectLst/>
                <a:latin typeface="Comic Sans MS" panose="030F0702030302020204" pitchFamily="66" charset="0"/>
              </a:rPr>
              <a:t> </a:t>
            </a:r>
            <a:endParaRPr lang="en-GB" sz="12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519432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64F8226-C263-4D73-84E6-6774B7FEC0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3" name="Rectangle 22">
            <a:extLst>
              <a:ext uri="{FF2B5EF4-FFF2-40B4-BE49-F238E27FC236}">
                <a16:creationId xmlns:a16="http://schemas.microsoft.com/office/drawing/2014/main" id="{2C8DCBC9-E0DE-46B3-8FAE-C5C151378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65285"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4B714D3-8944-FDCE-5054-5EFFF2F9F6E6}"/>
              </a:ext>
            </a:extLst>
          </p:cNvPr>
          <p:cNvSpPr txBox="1"/>
          <p:nvPr/>
        </p:nvSpPr>
        <p:spPr>
          <a:xfrm>
            <a:off x="868680" y="642593"/>
            <a:ext cx="6281928" cy="49402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2000" b="1" dirty="0">
                <a:solidFill>
                  <a:schemeClr val="tx1">
                    <a:lumMod val="85000"/>
                    <a:lumOff val="15000"/>
                  </a:schemeClr>
                </a:solidFill>
                <a:latin typeface="Baguet Script"/>
              </a:rPr>
              <a:t>The Importance of play in the early years</a:t>
            </a:r>
          </a:p>
        </p:txBody>
      </p:sp>
      <p:sp>
        <p:nvSpPr>
          <p:cNvPr id="5" name="TextBox 4">
            <a:extLst>
              <a:ext uri="{FF2B5EF4-FFF2-40B4-BE49-F238E27FC236}">
                <a16:creationId xmlns:a16="http://schemas.microsoft.com/office/drawing/2014/main" id="{0C6A4C55-05AA-02E3-FCEE-0639E3DAFD4D}"/>
              </a:ext>
            </a:extLst>
          </p:cNvPr>
          <p:cNvSpPr txBox="1"/>
          <p:nvPr/>
        </p:nvSpPr>
        <p:spPr>
          <a:xfrm>
            <a:off x="868680" y="1195960"/>
            <a:ext cx="6281928" cy="483908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914400">
              <a:lnSpc>
                <a:spcPct val="90000"/>
              </a:lnSpc>
              <a:spcAft>
                <a:spcPts val="600"/>
              </a:spcAft>
              <a:buClr>
                <a:schemeClr val="tx1">
                  <a:lumMod val="85000"/>
                  <a:lumOff val="15000"/>
                </a:schemeClr>
              </a:buClr>
            </a:pPr>
            <a:r>
              <a:rPr lang="en-US" sz="1100" dirty="0">
                <a:latin typeface="Comic Sans MS"/>
              </a:rPr>
              <a:t>According to Grenier (2023) Early years provision is immensely important, supporting children’s cognitive, physical, social and emotional development. Similarly, Mardell (2023) suggests that play nurtures children’s imagination and creativity, helping them to develop social skills, confidence and resilience. Mardell (2023) goes on to suggest that early development in fundamental to future achievements, this includes, but is not limited to, their capacity to learn, build relationships and resilience. Grenier (2023) argues that play is innate, and is significant in supporting a child’s holistic development. Furthermore, Fleer (2017) states that play can be defined in many different ways, it is natural and spontaneous exploration, and can take place indoors and out. Fleer (2017) goes on to explain that through this exploration children discover their immediate world and begin to develop an understanding. The influence of Jean Jacques Rousseau remain a dominant force in early childhood education and </a:t>
            </a:r>
            <a:r>
              <a:rPr lang="en-US" sz="1100" err="1">
                <a:latin typeface="Comic Sans MS"/>
              </a:rPr>
              <a:t>emphasises</a:t>
            </a:r>
            <a:r>
              <a:rPr lang="en-US" sz="1100" dirty="0">
                <a:latin typeface="Comic Sans MS"/>
              </a:rPr>
              <a:t> the importance of allowing children to express themselves through play, producing well-balanced and free thinking children (Welsh Government, no date). Jean Piaget was another influential theorist who triumphed the benefits of play in the early years. Piaget (1896-1980) believed that young children are motivated by activity rather than the outcome. Through this innate motivation to explore the environment children build concepts of objects and the relationship between them, gaining understanding of the world (Welsh Government, no date). Whereas Piaget (1896-1980) believed in the importance of individual learning and discovery, Vygotsky (1896-1934) placed emphasis on the role of adults in children’s experiences and play. Lev Vygotsky argued that children learn through more knowledgeable others, suggesting that children learn best through their interactions with others (Welsh Government, no date). So what does play look like in effective early years practice? The Education Development Trust (2023) suggests that best practice ensures that experiences and resources are child-</a:t>
            </a:r>
            <a:r>
              <a:rPr lang="en-US" sz="1100" err="1">
                <a:latin typeface="Comic Sans MS"/>
              </a:rPr>
              <a:t>centred</a:t>
            </a:r>
            <a:r>
              <a:rPr lang="en-US" sz="1100" dirty="0">
                <a:latin typeface="Comic Sans MS"/>
              </a:rPr>
              <a:t>, and tailored to the individual needs of the children present. Fleer (2017) suggests that enabling adults provide appropriate tools and resources, allowing children time and space to explore and discover their immediate world. Thus, leaving the adult to observe and join in when invited, watching and listening before intervening. An enabling environment is a space where all children can participate and engage with the activity (Fleer, 2017). Furthermore, Educational Development Trust (2023) suggests that practitioner’s should act as a positive role model, providing questioning and commenting on play to encourage sustained shared thinking.          </a:t>
            </a:r>
          </a:p>
          <a:p>
            <a:pPr indent="-182880" defTabSz="914400">
              <a:lnSpc>
                <a:spcPct val="90000"/>
              </a:lnSpc>
              <a:spcAft>
                <a:spcPts val="600"/>
              </a:spcAft>
              <a:buClr>
                <a:schemeClr val="tx1">
                  <a:lumMod val="85000"/>
                  <a:lumOff val="15000"/>
                </a:schemeClr>
              </a:buClr>
              <a:buFont typeface="Garamond" pitchFamily="18" charset="0"/>
              <a:buChar char="◦"/>
            </a:pPr>
            <a:endParaRPr lang="en-US" sz="900"/>
          </a:p>
        </p:txBody>
      </p:sp>
      <p:pic>
        <p:nvPicPr>
          <p:cNvPr id="7" name="Picture 6" descr="Home [www.playandlearntogether.com.au]">
            <a:extLst>
              <a:ext uri="{FF2B5EF4-FFF2-40B4-BE49-F238E27FC236}">
                <a16:creationId xmlns:a16="http://schemas.microsoft.com/office/drawing/2014/main" id="{A66E65C5-0BD8-3E46-0B32-FFB744AE437A}"/>
              </a:ext>
            </a:extLst>
          </p:cNvPr>
          <p:cNvPicPr>
            <a:picLocks noChangeAspect="1"/>
          </p:cNvPicPr>
          <p:nvPr/>
        </p:nvPicPr>
        <p:blipFill rotWithShape="1">
          <a:blip r:embed="rId2"/>
          <a:srcRect l="12673" r="2430" b="-2"/>
          <a:stretch/>
        </p:blipFill>
        <p:spPr>
          <a:xfrm>
            <a:off x="7903029" y="3429002"/>
            <a:ext cx="4058758" cy="3191254"/>
          </a:xfrm>
          <a:prstGeom prst="rect">
            <a:avLst/>
          </a:prstGeom>
        </p:spPr>
      </p:pic>
      <p:pic>
        <p:nvPicPr>
          <p:cNvPr id="8" name="Picture 7" descr="Image result for Backyard Nature Play">
            <a:extLst>
              <a:ext uri="{FF2B5EF4-FFF2-40B4-BE49-F238E27FC236}">
                <a16:creationId xmlns:a16="http://schemas.microsoft.com/office/drawing/2014/main" id="{858D617D-77D7-0A71-1265-BBBF0D10D398}"/>
              </a:ext>
            </a:extLst>
          </p:cNvPr>
          <p:cNvPicPr>
            <a:picLocks noChangeAspect="1"/>
          </p:cNvPicPr>
          <p:nvPr/>
        </p:nvPicPr>
        <p:blipFill>
          <a:blip r:embed="rId3"/>
          <a:stretch>
            <a:fillRect/>
          </a:stretch>
        </p:blipFill>
        <p:spPr>
          <a:xfrm>
            <a:off x="7907483" y="238991"/>
            <a:ext cx="4048990" cy="3219450"/>
          </a:xfrm>
          <a:prstGeom prst="rect">
            <a:avLst/>
          </a:prstGeom>
        </p:spPr>
      </p:pic>
    </p:spTree>
    <p:extLst>
      <p:ext uri="{BB962C8B-B14F-4D97-AF65-F5344CB8AC3E}">
        <p14:creationId xmlns:p14="http://schemas.microsoft.com/office/powerpoint/2010/main" val="3443406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86C7C8-4E58-4238-1CFF-D291A4FC3C9F}"/>
              </a:ext>
            </a:extLst>
          </p:cNvPr>
          <p:cNvSpPr txBox="1"/>
          <p:nvPr/>
        </p:nvSpPr>
        <p:spPr>
          <a:xfrm>
            <a:off x="540000" y="816000"/>
            <a:ext cx="7107381"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Comic Sans MS"/>
              </a:rPr>
              <a:t>Linked closely with play, this theory was developed by Simon Nicholson in 1971. The wide school (no date) and Tinker Tray Play (2019) suggest that loose parts are materials that can be found in the household or in the environment. This includes, but is not limited to, cotton reels, beads, pots, pegs, stones, leaves, shells and pinecones. The wide school (no date) was developed by Loris Malaguzzi, founder of the Reggio Emilia approach. Malaguzzi (no date) states that loose parts materials can be moved, carried, combined, re-designed and lined up, and can be whatever the child wants them to be. Malaguzzi (no date) goes on to suggest that practitioners can empower children and stimulate creative imagination through loose parts play. Tinker Tray Play (2019) suggests that loose parts encourage holistic development as children are faced with opportunities to use a number of skills, across all areas of learning. We can support critical thinking and problem solving and encourage children to play co-operatively and collaboratively (Malaguzzi, no date). Maria Montessori, a physician and educator, recognized the importance of exploratory play and hands-on learning in the early years. Robson and Franco (2023) suggest that Montessori’s views had always been developed around human respect and placed emphasis on children’s freedom of expression. The Montessori approach highlights the significance of the prepared environment, a safe, orderly environment, where children have access to materials and activities are suitable to the developmental needs of children. Furthermore, the Montessori approach allows children time, time to follow their interests, make their own choice and work at their own pace (Robson and Franco, 2023).</a:t>
            </a:r>
          </a:p>
          <a:p>
            <a:r>
              <a:rPr lang="en-US" sz="1100" dirty="0">
                <a:latin typeface="Comic Sans MS"/>
              </a:rPr>
              <a:t>Twinkl (2022) highlights some of the barriers for play and exploratory learning in early years settings. These barriers are identified as adequate space, time, fear of risk and children hurting themselves and funding the resources.    </a:t>
            </a:r>
            <a:endParaRPr lang="en-GB" sz="1100">
              <a:latin typeface="Comic Sans MS"/>
            </a:endParaRPr>
          </a:p>
          <a:p>
            <a:pPr algn="l"/>
            <a:endParaRPr lang="en-GB" dirty="0"/>
          </a:p>
        </p:txBody>
      </p:sp>
      <p:pic>
        <p:nvPicPr>
          <p:cNvPr id="5" name="Picture 4" descr="Image result for loose parts play">
            <a:extLst>
              <a:ext uri="{FF2B5EF4-FFF2-40B4-BE49-F238E27FC236}">
                <a16:creationId xmlns:a16="http://schemas.microsoft.com/office/drawing/2014/main" id="{3FDD9516-1DB8-3701-D9D6-505755B63613}"/>
              </a:ext>
            </a:extLst>
          </p:cNvPr>
          <p:cNvPicPr>
            <a:picLocks noChangeAspect="1"/>
          </p:cNvPicPr>
          <p:nvPr/>
        </p:nvPicPr>
        <p:blipFill>
          <a:blip r:embed="rId3"/>
          <a:stretch>
            <a:fillRect/>
          </a:stretch>
        </p:blipFill>
        <p:spPr>
          <a:xfrm>
            <a:off x="8638838" y="4648245"/>
            <a:ext cx="2604007" cy="1774194"/>
          </a:xfrm>
          <a:prstGeom prst="rect">
            <a:avLst/>
          </a:prstGeom>
        </p:spPr>
      </p:pic>
      <p:sp>
        <p:nvSpPr>
          <p:cNvPr id="7" name="TextBox 6">
            <a:extLst>
              <a:ext uri="{FF2B5EF4-FFF2-40B4-BE49-F238E27FC236}">
                <a16:creationId xmlns:a16="http://schemas.microsoft.com/office/drawing/2014/main" id="{7A54DE4C-8E01-AEF9-3A99-DF1DE949344B}"/>
              </a:ext>
            </a:extLst>
          </p:cNvPr>
          <p:cNvSpPr txBox="1"/>
          <p:nvPr/>
        </p:nvSpPr>
        <p:spPr>
          <a:xfrm>
            <a:off x="572999" y="448364"/>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Baguet Script"/>
              </a:rPr>
              <a:t>Loose Parts</a:t>
            </a:r>
          </a:p>
        </p:txBody>
      </p:sp>
      <p:pic>
        <p:nvPicPr>
          <p:cNvPr id="8" name="Picture 7" descr="Image result for loose parts play">
            <a:extLst>
              <a:ext uri="{FF2B5EF4-FFF2-40B4-BE49-F238E27FC236}">
                <a16:creationId xmlns:a16="http://schemas.microsoft.com/office/drawing/2014/main" id="{707350C3-B2CD-8FD6-6DCB-6225A5773AF1}"/>
              </a:ext>
            </a:extLst>
          </p:cNvPr>
          <p:cNvPicPr>
            <a:picLocks noChangeAspect="1"/>
          </p:cNvPicPr>
          <p:nvPr/>
        </p:nvPicPr>
        <p:blipFill>
          <a:blip r:embed="rId4"/>
          <a:stretch>
            <a:fillRect/>
          </a:stretch>
        </p:blipFill>
        <p:spPr>
          <a:xfrm>
            <a:off x="8648928" y="445875"/>
            <a:ext cx="2596644" cy="1754523"/>
          </a:xfrm>
          <a:prstGeom prst="rect">
            <a:avLst/>
          </a:prstGeom>
        </p:spPr>
      </p:pic>
      <p:pic>
        <p:nvPicPr>
          <p:cNvPr id="9" name="Picture 8" descr="Loose part play by Little Miss Early Years">
            <a:extLst>
              <a:ext uri="{FF2B5EF4-FFF2-40B4-BE49-F238E27FC236}">
                <a16:creationId xmlns:a16="http://schemas.microsoft.com/office/drawing/2014/main" id="{B08157CE-16CB-7806-04A2-4D39AADD75AB}"/>
              </a:ext>
            </a:extLst>
          </p:cNvPr>
          <p:cNvPicPr>
            <a:picLocks noChangeAspect="1"/>
          </p:cNvPicPr>
          <p:nvPr/>
        </p:nvPicPr>
        <p:blipFill>
          <a:blip r:embed="rId5"/>
          <a:stretch>
            <a:fillRect/>
          </a:stretch>
        </p:blipFill>
        <p:spPr>
          <a:xfrm>
            <a:off x="8646903" y="2336018"/>
            <a:ext cx="2596875" cy="2181600"/>
          </a:xfrm>
          <a:prstGeom prst="rect">
            <a:avLst/>
          </a:prstGeom>
        </p:spPr>
      </p:pic>
      <p:pic>
        <p:nvPicPr>
          <p:cNvPr id="10" name="Online Media 9" title="The Theory of Loose Parts: The What, Why and How of Loose Parts Play">
            <a:hlinkClick r:id="" action="ppaction://media"/>
            <a:extLst>
              <a:ext uri="{FF2B5EF4-FFF2-40B4-BE49-F238E27FC236}">
                <a16:creationId xmlns:a16="http://schemas.microsoft.com/office/drawing/2014/main" id="{DB11D49A-587C-DF3D-BFF1-91D9377EA49F}"/>
              </a:ext>
            </a:extLst>
          </p:cNvPr>
          <p:cNvPicPr>
            <a:picLocks noRot="1" noChangeAspect="1"/>
          </p:cNvPicPr>
          <p:nvPr>
            <a:videoFile r:link="rId1"/>
          </p:nvPr>
        </p:nvPicPr>
        <p:blipFill>
          <a:blip r:embed="rId6"/>
          <a:stretch>
            <a:fillRect/>
          </a:stretch>
        </p:blipFill>
        <p:spPr>
          <a:xfrm>
            <a:off x="2265993" y="4572913"/>
            <a:ext cx="2680307" cy="1416696"/>
          </a:xfrm>
          <a:prstGeom prst="rect">
            <a:avLst/>
          </a:prstGeom>
        </p:spPr>
      </p:pic>
      <p:sp>
        <p:nvSpPr>
          <p:cNvPr id="11" name="TextBox 10">
            <a:extLst>
              <a:ext uri="{FF2B5EF4-FFF2-40B4-BE49-F238E27FC236}">
                <a16:creationId xmlns:a16="http://schemas.microsoft.com/office/drawing/2014/main" id="{25F7590E-8380-BF46-6D4D-D2DBBB0B9CE7}"/>
              </a:ext>
            </a:extLst>
          </p:cNvPr>
          <p:cNvSpPr txBox="1"/>
          <p:nvPr/>
        </p:nvSpPr>
        <p:spPr>
          <a:xfrm>
            <a:off x="2136000" y="6144000"/>
            <a:ext cx="3919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7"/>
              </a:rPr>
              <a:t>https://youtu.be/M_PDTPbm-JA</a:t>
            </a:r>
            <a:endParaRPr lang="en-US" dirty="0">
              <a:hlinkClick r:id="rId7"/>
            </a:endParaRPr>
          </a:p>
          <a:p>
            <a:pPr algn="l"/>
            <a:endParaRPr lang="en-GB" dirty="0"/>
          </a:p>
        </p:txBody>
      </p:sp>
      <p:sp>
        <p:nvSpPr>
          <p:cNvPr id="2" name="TextBox 1">
            <a:extLst>
              <a:ext uri="{FF2B5EF4-FFF2-40B4-BE49-F238E27FC236}">
                <a16:creationId xmlns:a16="http://schemas.microsoft.com/office/drawing/2014/main" id="{D4085DD0-EC28-0C10-8F4E-23904A3B11E5}"/>
              </a:ext>
            </a:extLst>
          </p:cNvPr>
          <p:cNvSpPr txBox="1"/>
          <p:nvPr/>
        </p:nvSpPr>
        <p:spPr>
          <a:xfrm>
            <a:off x="4944341" y="5342659"/>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theory of Loose parts</a:t>
            </a:r>
          </a:p>
        </p:txBody>
      </p:sp>
    </p:spTree>
    <p:extLst>
      <p:ext uri="{BB962C8B-B14F-4D97-AF65-F5344CB8AC3E}">
        <p14:creationId xmlns:p14="http://schemas.microsoft.com/office/powerpoint/2010/main" val="2574450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9C064A-7AD2-0D36-0F8B-390648B3A485}"/>
              </a:ext>
            </a:extLst>
          </p:cNvPr>
          <p:cNvSpPr txBox="1"/>
          <p:nvPr/>
        </p:nvSpPr>
        <p:spPr>
          <a:xfrm>
            <a:off x="238125" y="297655"/>
            <a:ext cx="11327603"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dirty="0">
                <a:latin typeface="Comic Sans MS" panose="030F0702030302020204" pitchFamily="66" charset="0"/>
                <a:cs typeface="Arial"/>
              </a:rPr>
              <a:t>Reference List</a:t>
            </a:r>
            <a:endParaRPr lang="en-GB" sz="1100" dirty="0">
              <a:latin typeface="Comic Sans MS" panose="030F0702030302020204" pitchFamily="66" charset="0"/>
              <a:cs typeface="Arial"/>
            </a:endParaRPr>
          </a:p>
          <a:p>
            <a:r>
              <a:rPr lang="en-GB" sz="1100" dirty="0">
                <a:effectLst/>
                <a:latin typeface="Comic Sans MS" panose="030F0702030302020204" pitchFamily="66" charset="0"/>
                <a:ea typeface="Times New Roman" panose="02020603050405020304" pitchFamily="18" charset="0"/>
              </a:rPr>
              <a:t>Archer, M. and Oppenheim, C. (no date) </a:t>
            </a:r>
            <a:r>
              <a:rPr lang="en-GB" sz="1100" i="1" dirty="0">
                <a:effectLst/>
                <a:latin typeface="Comic Sans MS" panose="030F0702030302020204" pitchFamily="66" charset="0"/>
                <a:ea typeface="Times New Roman" panose="02020603050405020304" pitchFamily="18" charset="0"/>
              </a:rPr>
              <a:t>The role of early childhood education and care in shaping life chances.</a:t>
            </a:r>
            <a:r>
              <a:rPr lang="en-GB" sz="1100" dirty="0">
                <a:effectLst/>
                <a:latin typeface="Comic Sans MS" panose="030F0702030302020204" pitchFamily="66" charset="0"/>
                <a:ea typeface="Times New Roman" panose="02020603050405020304" pitchFamily="18" charset="0"/>
              </a:rPr>
              <a:t> Available at: </a:t>
            </a:r>
            <a:r>
              <a:rPr lang="en-GB" sz="1100" u="sng" dirty="0">
                <a:solidFill>
                  <a:srgbClr val="0000FF"/>
                </a:solidFill>
                <a:effectLst/>
                <a:latin typeface="Comic Sans MS" panose="030F0702030302020204" pitchFamily="66" charset="0"/>
                <a:ea typeface="Times New Roman" panose="02020603050405020304" pitchFamily="18" charset="0"/>
                <a:hlinkClick r:id="rId2"/>
              </a:rPr>
              <a:t>The role of early childhood education and care in shaping life chances - Nuffield Foundation</a:t>
            </a:r>
            <a:r>
              <a:rPr lang="en-GB" sz="1100" dirty="0">
                <a:effectLst/>
                <a:latin typeface="Comic Sans MS" panose="030F0702030302020204" pitchFamily="66" charset="0"/>
                <a:ea typeface="Times New Roman" panose="02020603050405020304" pitchFamily="18" charset="0"/>
              </a:rPr>
              <a:t> (Accessed: 20</a:t>
            </a:r>
            <a:r>
              <a:rPr lang="en-GB" sz="1100" baseline="30000" dirty="0">
                <a:effectLst/>
                <a:latin typeface="Comic Sans MS" panose="030F0702030302020204" pitchFamily="66" charset="0"/>
                <a:ea typeface="Times New Roman" panose="02020603050405020304" pitchFamily="18" charset="0"/>
              </a:rPr>
              <a:t>th</a:t>
            </a:r>
            <a:r>
              <a:rPr lang="en-GB" sz="1100" dirty="0">
                <a:effectLst/>
                <a:latin typeface="Comic Sans MS" panose="030F0702030302020204" pitchFamily="66" charset="0"/>
                <a:ea typeface="Times New Roman" panose="02020603050405020304" pitchFamily="18" charset="0"/>
              </a:rPr>
              <a:t> January 2024). </a:t>
            </a:r>
          </a:p>
          <a:p>
            <a:r>
              <a:rPr lang="en-GB" sz="1100" dirty="0">
                <a:latin typeface="Comic Sans MS" panose="030F0702030302020204" pitchFamily="66" charset="0"/>
                <a:cs typeface="Arial"/>
              </a:rPr>
              <a:t>Aspiring beginnings (no date) </a:t>
            </a:r>
            <a:r>
              <a:rPr lang="en-GB" sz="1100" i="1" dirty="0">
                <a:latin typeface="Comic Sans MS" panose="030F0702030302020204" pitchFamily="66" charset="0"/>
                <a:cs typeface="Arial"/>
              </a:rPr>
              <a:t>What is the Pikler theory?</a:t>
            </a:r>
            <a:r>
              <a:rPr lang="en-GB" sz="1100" dirty="0">
                <a:latin typeface="Comic Sans MS" panose="030F0702030302020204" pitchFamily="66" charset="0"/>
                <a:cs typeface="Arial"/>
              </a:rPr>
              <a:t> Available at: </a:t>
            </a:r>
            <a:r>
              <a:rPr lang="en-GB" sz="1100" dirty="0">
                <a:latin typeface="Comic Sans MS" panose="030F0702030302020204" pitchFamily="66" charset="0"/>
                <a:ea typeface="+mn-lt"/>
                <a:cs typeface="+mn-lt"/>
                <a:hlinkClick r:id="rId3"/>
              </a:rPr>
              <a:t>What is the Pikler Theory? | Aspiring Beginnings Early Learning Centre</a:t>
            </a:r>
            <a:r>
              <a:rPr lang="en-GB" sz="1100" dirty="0">
                <a:latin typeface="Comic Sans MS" panose="030F0702030302020204" pitchFamily="66" charset="0"/>
                <a:ea typeface="+mn-lt"/>
                <a:cs typeface="+mn-lt"/>
              </a:rPr>
              <a:t> (</a:t>
            </a:r>
            <a:r>
              <a:rPr lang="en-GB" sz="1100" dirty="0">
                <a:latin typeface="Comic Sans MS" panose="030F0702030302020204" pitchFamily="66" charset="0"/>
                <a:cs typeface="Arial"/>
              </a:rPr>
              <a:t>Accessed: 8</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Bandura, A. (1977) </a:t>
            </a:r>
            <a:r>
              <a:rPr lang="en-GB" sz="1100" i="1" dirty="0">
                <a:latin typeface="Comic Sans MS" panose="030F0702030302020204" pitchFamily="66" charset="0"/>
                <a:cs typeface="Arial"/>
              </a:rPr>
              <a:t>Social Learning theory</a:t>
            </a:r>
            <a:r>
              <a:rPr lang="en-GB" sz="1100" dirty="0">
                <a:latin typeface="Comic Sans MS" panose="030F0702030302020204" pitchFamily="66" charset="0"/>
                <a:cs typeface="Arial"/>
              </a:rPr>
              <a:t>. Eaglewood cliffs, NY: Prentice Hall.</a:t>
            </a:r>
          </a:p>
          <a:p>
            <a:r>
              <a:rPr lang="en-GB" sz="1100" dirty="0">
                <a:latin typeface="Comic Sans MS" panose="030F0702030302020204" pitchFamily="66" charset="0"/>
                <a:cs typeface="Arial"/>
              </a:rPr>
              <a:t>Birth to three matters (no date) Available at: </a:t>
            </a:r>
            <a:r>
              <a:rPr lang="en-GB" sz="1100" u="sng" dirty="0">
                <a:latin typeface="Comic Sans MS" panose="030F0702030302020204" pitchFamily="66" charset="0"/>
                <a:cs typeface="Arial"/>
                <a:hlinkClick r:id="rId4"/>
              </a:rPr>
              <a:t>https://earlyyearsmatters.co.uk/wp-content/uploads/2012/04/a-sense-of-belonging.pdf</a:t>
            </a:r>
            <a:r>
              <a:rPr lang="en-GB" sz="1100" dirty="0">
                <a:latin typeface="Comic Sans MS" panose="030F0702030302020204" pitchFamily="66" charset="0"/>
                <a:cs typeface="Arial"/>
              </a:rPr>
              <a:t> (Accessed: 14th January 2024).</a:t>
            </a:r>
            <a:endParaRPr lang="en-GB" sz="1100" dirty="0">
              <a:solidFill>
                <a:srgbClr val="D13438"/>
              </a:solidFill>
              <a:latin typeface="Comic Sans MS" panose="030F0702030302020204" pitchFamily="66" charset="0"/>
              <a:cs typeface="Arial"/>
            </a:endParaRPr>
          </a:p>
          <a:p>
            <a:r>
              <a:rPr lang="en-GB" sz="1100" dirty="0">
                <a:latin typeface="Comic Sans MS" panose="030F0702030302020204" pitchFamily="66" charset="0"/>
                <a:cs typeface="Arial"/>
              </a:rPr>
              <a:t>Birth to 5 Matters (no date) Available at: </a:t>
            </a:r>
            <a:r>
              <a:rPr lang="en-GB" sz="1100" u="sng" dirty="0">
                <a:latin typeface="Comic Sans MS" panose="030F0702030302020204" pitchFamily="66" charset="0"/>
                <a:cs typeface="Arial"/>
                <a:hlinkClick r:id="rId5"/>
              </a:rPr>
              <a:t>https://birthto5matters.org.uk/observation-assessment-and-planning/</a:t>
            </a:r>
            <a:r>
              <a:rPr lang="en-GB" sz="1100" dirty="0">
                <a:latin typeface="Comic Sans MS" panose="030F0702030302020204" pitchFamily="66" charset="0"/>
                <a:cs typeface="Arial"/>
              </a:rPr>
              <a:t>  (Accessed: 2</a:t>
            </a:r>
            <a:r>
              <a:rPr lang="en-GB" sz="1100" baseline="30000" dirty="0">
                <a:latin typeface="Comic Sans MS" panose="030F0702030302020204" pitchFamily="66" charset="0"/>
                <a:cs typeface="Arial"/>
              </a:rPr>
              <a:t>nd</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Brodie, K. (2018) </a:t>
            </a:r>
            <a:r>
              <a:rPr lang="en-GB" sz="1100" i="1" dirty="0">
                <a:latin typeface="Comic Sans MS" panose="030F0702030302020204" pitchFamily="66" charset="0"/>
                <a:cs typeface="Arial"/>
              </a:rPr>
              <a:t>The Holistic Care and Development of Children from Birth to Three : An Essential Guide for Students and Practitioners.</a:t>
            </a:r>
            <a:r>
              <a:rPr lang="en-GB" sz="1100" dirty="0">
                <a:latin typeface="Comic Sans MS" panose="030F0702030302020204" pitchFamily="66" charset="0"/>
                <a:cs typeface="Arial"/>
              </a:rPr>
              <a:t> Taylor &amp; Francis Group. Available from: ProQuest </a:t>
            </a:r>
            <a:r>
              <a:rPr lang="en-GB" sz="1100" dirty="0" err="1">
                <a:latin typeface="Comic Sans MS" panose="030F0702030302020204" pitchFamily="66" charset="0"/>
                <a:cs typeface="Arial"/>
              </a:rPr>
              <a:t>Ebook</a:t>
            </a:r>
            <a:r>
              <a:rPr lang="en-GB" sz="1100" dirty="0">
                <a:latin typeface="Comic Sans MS" panose="030F0702030302020204" pitchFamily="66" charset="0"/>
                <a:cs typeface="Arial"/>
              </a:rPr>
              <a:t> Central. (Accessed: 18 January 2024).</a:t>
            </a:r>
          </a:p>
          <a:p>
            <a:r>
              <a:rPr lang="en-GB" sz="1100" dirty="0">
                <a:latin typeface="Comic Sans MS" panose="030F0702030302020204" pitchFamily="66" charset="0"/>
                <a:cs typeface="Arial"/>
              </a:rPr>
              <a:t>Centre on the developing child (no date) </a:t>
            </a:r>
            <a:r>
              <a:rPr lang="en-GB" sz="1100" i="1" dirty="0">
                <a:latin typeface="Comic Sans MS" panose="030F0702030302020204" pitchFamily="66" charset="0"/>
                <a:cs typeface="Arial"/>
              </a:rPr>
              <a:t>Serve and return.</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6"/>
              </a:rPr>
              <a:t>https://developingchild.harvard.edu/science/key-concepts/serve-and-return/</a:t>
            </a:r>
            <a:r>
              <a:rPr lang="en-GB" sz="1100" dirty="0">
                <a:latin typeface="Comic Sans MS" panose="030F0702030302020204" pitchFamily="66" charset="0"/>
                <a:cs typeface="Arial"/>
              </a:rPr>
              <a:t> (Accessed: 12</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err="1">
                <a:latin typeface="Comic Sans MS" panose="030F0702030302020204" pitchFamily="66" charset="0"/>
                <a:cs typeface="Arial"/>
              </a:rPr>
              <a:t>Ebbeck</a:t>
            </a:r>
            <a:r>
              <a:rPr lang="en-GB" sz="1100" dirty="0">
                <a:latin typeface="Comic Sans MS" panose="030F0702030302020204" pitchFamily="66" charset="0"/>
                <a:cs typeface="Arial"/>
              </a:rPr>
              <a:t>, M. Warrior, S. and Goh, M (2018) ‘Early Experiences Matter: A relationship-based curriculum for the Birth-to three Age Group’. </a:t>
            </a:r>
            <a:r>
              <a:rPr lang="en-GB" sz="1100" i="1" dirty="0">
                <a:latin typeface="Comic Sans MS" panose="030F0702030302020204" pitchFamily="66" charset="0"/>
                <a:cs typeface="Arial"/>
              </a:rPr>
              <a:t>Early </a:t>
            </a:r>
            <a:r>
              <a:rPr lang="en-GB" sz="1100" i="1" dirty="0" err="1">
                <a:latin typeface="Comic Sans MS" panose="030F0702030302020204" pitchFamily="66" charset="0"/>
                <a:cs typeface="Arial"/>
              </a:rPr>
              <a:t>Childhhod</a:t>
            </a:r>
            <a:r>
              <a:rPr lang="en-GB" sz="1100" i="1" dirty="0">
                <a:latin typeface="Comic Sans MS" panose="030F0702030302020204" pitchFamily="66" charset="0"/>
                <a:cs typeface="Arial"/>
              </a:rPr>
              <a:t> Education Journal</a:t>
            </a:r>
            <a:r>
              <a:rPr lang="en-GB" sz="1100" dirty="0">
                <a:latin typeface="Comic Sans MS" panose="030F0702030302020204" pitchFamily="66" charset="0"/>
                <a:cs typeface="Arial"/>
              </a:rPr>
              <a:t>. Vol, 46, no 1 pp.83-92. </a:t>
            </a:r>
          </a:p>
          <a:p>
            <a:r>
              <a:rPr lang="en-GB" sz="1100" dirty="0">
                <a:latin typeface="Comic Sans MS" panose="030F0702030302020204" pitchFamily="66" charset="0"/>
                <a:cs typeface="Arial"/>
              </a:rPr>
              <a:t>Education Development Trust (2023) </a:t>
            </a:r>
            <a:r>
              <a:rPr lang="en-GB" sz="1100" i="1" dirty="0">
                <a:latin typeface="Comic Sans MS" panose="030F0702030302020204" pitchFamily="66" charset="0"/>
                <a:cs typeface="Arial"/>
              </a:rPr>
              <a:t>Supporting play in the early years. Available at: </a:t>
            </a:r>
            <a:r>
              <a:rPr lang="en-GB" sz="1100" u="sng" dirty="0">
                <a:latin typeface="Comic Sans MS" panose="030F0702030302020204" pitchFamily="66" charset="0"/>
                <a:cs typeface="Arial"/>
                <a:hlinkClick r:id="rId7"/>
              </a:rPr>
              <a:t>Supporting play in early years settings - Education Development Trust (edt.org)</a:t>
            </a:r>
            <a:r>
              <a:rPr lang="en-GB" sz="1100" dirty="0">
                <a:latin typeface="Comic Sans MS" panose="030F0702030302020204" pitchFamily="66" charset="0"/>
                <a:cs typeface="Arial"/>
              </a:rPr>
              <a:t> (Accessed: 19</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Fleer, M. (2017) Play in the early years. </a:t>
            </a:r>
            <a:r>
              <a:rPr lang="en-GB" sz="1100" u="sng" dirty="0">
                <a:latin typeface="Comic Sans MS" panose="030F0702030302020204" pitchFamily="66" charset="0"/>
                <a:cs typeface="Arial"/>
                <a:hlinkClick r:id="rId8"/>
              </a:rPr>
              <a:t>Play in the Early Years | Higher Education from Cambridge</a:t>
            </a:r>
            <a:r>
              <a:rPr lang="en-GB" sz="1100" dirty="0">
                <a:latin typeface="Comic Sans MS" panose="030F0702030302020204" pitchFamily="66" charset="0"/>
                <a:cs typeface="Arial"/>
              </a:rPr>
              <a:t> (Accessed: 19</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Gasper, M. (2009) </a:t>
            </a:r>
            <a:r>
              <a:rPr lang="en-GB" sz="1100" i="1" dirty="0">
                <a:latin typeface="Comic Sans MS" panose="030F0702030302020204" pitchFamily="66" charset="0"/>
                <a:cs typeface="Arial"/>
              </a:rPr>
              <a:t>Multi-agency Working in the Early Years : Challenges and Opportunities</a:t>
            </a:r>
            <a:r>
              <a:rPr lang="en-GB" sz="1100" dirty="0">
                <a:latin typeface="Comic Sans MS" panose="030F0702030302020204" pitchFamily="66" charset="0"/>
                <a:cs typeface="Arial"/>
              </a:rPr>
              <a:t>. London: SAGE Publications Ltd. Available at: </a:t>
            </a:r>
            <a:r>
              <a:rPr lang="en-GB" sz="1100" u="sng" dirty="0">
                <a:latin typeface="Comic Sans MS" panose="030F0702030302020204" pitchFamily="66" charset="0"/>
                <a:cs typeface="Arial"/>
                <a:hlinkClick r:id="rId9"/>
              </a:rPr>
              <a:t>https://search-ebscohost-com.ezproxy.uwtsd.ac.uk/login.aspx?direct=true&amp;db=nlebk&amp;AN=595701&amp;site=ehost-live</a:t>
            </a:r>
            <a:r>
              <a:rPr lang="en-GB" sz="1100" dirty="0">
                <a:latin typeface="Comic Sans MS" panose="030F0702030302020204" pitchFamily="66" charset="0"/>
                <a:cs typeface="Arial"/>
              </a:rPr>
              <a:t>  (Accessed: 18 January 2024).</a:t>
            </a:r>
          </a:p>
          <a:p>
            <a:r>
              <a:rPr lang="en-GB" sz="1100" dirty="0">
                <a:latin typeface="Comic Sans MS" panose="030F0702030302020204" pitchFamily="66" charset="0"/>
                <a:cs typeface="Arial"/>
              </a:rPr>
              <a:t>Guy-Evans, O. (2024) </a:t>
            </a:r>
            <a:r>
              <a:rPr lang="en-GB" sz="1100" i="1" dirty="0">
                <a:latin typeface="Comic Sans MS" panose="030F0702030302020204" pitchFamily="66" charset="0"/>
                <a:cs typeface="Arial"/>
              </a:rPr>
              <a:t>Bronfenbrenner’s Ecological Systems theory</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10"/>
              </a:rPr>
              <a:t>Bronfenbrenner's Ecological Systems Theory (simplypsychology.org)</a:t>
            </a:r>
            <a:r>
              <a:rPr lang="en-GB" sz="1100" dirty="0">
                <a:latin typeface="Comic Sans MS" panose="030F0702030302020204" pitchFamily="66" charset="0"/>
                <a:cs typeface="Arial"/>
              </a:rPr>
              <a:t> (Accessed: 18</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2023).</a:t>
            </a:r>
          </a:p>
          <a:p>
            <a:r>
              <a:rPr lang="en-GB" sz="1100" dirty="0">
                <a:latin typeface="Comic Sans MS" panose="030F0702030302020204" pitchFamily="66" charset="0"/>
                <a:cs typeface="Arial"/>
              </a:rPr>
              <a:t>Lawler, K. (2023) </a:t>
            </a:r>
            <a:r>
              <a:rPr lang="en-GB" sz="1100" i="1" dirty="0">
                <a:latin typeface="Comic Sans MS" panose="030F0702030302020204" pitchFamily="66" charset="0"/>
                <a:cs typeface="Arial"/>
              </a:rPr>
              <a:t>What are the first 1000 days? And why are they so important?</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11"/>
              </a:rPr>
              <a:t>https://concernusa.org/news/first-1000-days/</a:t>
            </a:r>
            <a:r>
              <a:rPr lang="en-GB" sz="1100" dirty="0">
                <a:latin typeface="Comic Sans MS" panose="030F0702030302020204" pitchFamily="66" charset="0"/>
                <a:cs typeface="Arial"/>
              </a:rPr>
              <a:t> (Accessed: 9</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2023). </a:t>
            </a:r>
          </a:p>
          <a:p>
            <a:r>
              <a:rPr lang="en-GB" sz="1100" dirty="0">
                <a:latin typeface="Comic Sans MS" panose="030F0702030302020204" pitchFamily="66" charset="0"/>
                <a:cs typeface="Arial"/>
              </a:rPr>
              <a:t>Leadsom, M. (2020) </a:t>
            </a:r>
            <a:r>
              <a:rPr lang="en-GB" sz="1100" i="1" dirty="0">
                <a:latin typeface="Comic Sans MS" panose="030F0702030302020204" pitchFamily="66" charset="0"/>
                <a:cs typeface="Arial"/>
              </a:rPr>
              <a:t>A vision for the first 1,001 days.</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12"/>
              </a:rPr>
              <a:t>The_best_start_for_life_a_vision_for_the_1_001_critical_days.pdf (publishing.service.gov.uk)</a:t>
            </a:r>
            <a:r>
              <a:rPr lang="en-GB" sz="1100" dirty="0">
                <a:latin typeface="Comic Sans MS" panose="030F0702030302020204" pitchFamily="66" charset="0"/>
                <a:cs typeface="Arial"/>
              </a:rPr>
              <a:t> (Accessed: 11</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Holmes, A (2014) J</a:t>
            </a:r>
            <a:r>
              <a:rPr lang="en-GB" sz="1100" i="1" dirty="0">
                <a:latin typeface="Comic Sans MS" panose="030F0702030302020204" pitchFamily="66" charset="0"/>
                <a:cs typeface="Arial"/>
              </a:rPr>
              <a:t>ohn Bowlby and Attachment Theory</a:t>
            </a:r>
            <a:r>
              <a:rPr lang="en-GB" sz="1100" dirty="0">
                <a:latin typeface="Comic Sans MS" panose="030F0702030302020204" pitchFamily="66" charset="0"/>
                <a:cs typeface="Arial"/>
              </a:rPr>
              <a:t>. 2</a:t>
            </a:r>
            <a:r>
              <a:rPr lang="en-GB" sz="1100" baseline="30000" dirty="0">
                <a:latin typeface="Comic Sans MS" panose="030F0702030302020204" pitchFamily="66" charset="0"/>
                <a:cs typeface="Arial"/>
              </a:rPr>
              <a:t>nd</a:t>
            </a:r>
            <a:r>
              <a:rPr lang="en-GB" sz="1100" dirty="0">
                <a:latin typeface="Comic Sans MS" panose="030F0702030302020204" pitchFamily="66" charset="0"/>
                <a:cs typeface="Arial"/>
              </a:rPr>
              <a:t> Ed. London: Routledge.</a:t>
            </a:r>
          </a:p>
          <a:p>
            <a:r>
              <a:rPr lang="en-GB" sz="1100" dirty="0" err="1">
                <a:latin typeface="Comic Sans MS" panose="030F0702030302020204" pitchFamily="66" charset="0"/>
                <a:cs typeface="Arial"/>
              </a:rPr>
              <a:t>Karakochuk</a:t>
            </a:r>
            <a:r>
              <a:rPr lang="en-GB" sz="1100" dirty="0">
                <a:latin typeface="Comic Sans MS" panose="030F0702030302020204" pitchFamily="66" charset="0"/>
                <a:cs typeface="Arial"/>
              </a:rPr>
              <a:t> </a:t>
            </a:r>
            <a:r>
              <a:rPr lang="en-GB" sz="1100" i="1" dirty="0">
                <a:latin typeface="Comic Sans MS" panose="030F0702030302020204" pitchFamily="66" charset="0"/>
                <a:cs typeface="Arial"/>
              </a:rPr>
              <a:t>et al</a:t>
            </a:r>
            <a:r>
              <a:rPr lang="en-GB" sz="1100" dirty="0">
                <a:latin typeface="Comic Sans MS" panose="030F0702030302020204" pitchFamily="66" charset="0"/>
                <a:cs typeface="Arial"/>
              </a:rPr>
              <a:t> (2018) </a:t>
            </a:r>
            <a:r>
              <a:rPr lang="en-GB" sz="1100" i="1" dirty="0">
                <a:latin typeface="Comic Sans MS" panose="030F0702030302020204" pitchFamily="66" charset="0"/>
                <a:cs typeface="Arial"/>
              </a:rPr>
              <a:t>The biology of the first 1,000 days. </a:t>
            </a:r>
            <a:r>
              <a:rPr lang="en-GB" sz="1100" dirty="0">
                <a:latin typeface="Comic Sans MS" panose="030F0702030302020204" pitchFamily="66" charset="0"/>
                <a:cs typeface="Arial"/>
              </a:rPr>
              <a:t>CRC Press. Available at: </a:t>
            </a:r>
            <a:r>
              <a:rPr lang="en-GB" sz="1100" u="sng" dirty="0">
                <a:latin typeface="Comic Sans MS" panose="030F0702030302020204" pitchFamily="66" charset="0"/>
                <a:cs typeface="Arial"/>
                <a:hlinkClick r:id="rId13"/>
              </a:rPr>
              <a:t>https://search-ebscohost-com.eproxy.uwtsd.ac.uk/login.aspx?direct=true&amp;db=e001mww&amp;AN=1602234&amp;site=ehost-live</a:t>
            </a:r>
            <a:r>
              <a:rPr lang="en-GB" sz="1100" dirty="0">
                <a:solidFill>
                  <a:srgbClr val="0070C0"/>
                </a:solidFill>
                <a:latin typeface="Comic Sans MS" panose="030F0702030302020204" pitchFamily="66" charset="0"/>
                <a:cs typeface="Arial"/>
              </a:rPr>
              <a:t>.</a:t>
            </a:r>
            <a:r>
              <a:rPr lang="en-GB" sz="1100" dirty="0">
                <a:latin typeface="Comic Sans MS" panose="030F0702030302020204" pitchFamily="66" charset="0"/>
                <a:cs typeface="Arial"/>
              </a:rPr>
              <a:t> (Accessed: 9</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Knauf, J. (2020) </a:t>
            </a:r>
            <a:r>
              <a:rPr lang="en-GB" sz="1100" i="1" dirty="0">
                <a:latin typeface="Comic Sans MS" panose="030F0702030302020204" pitchFamily="66" charset="0"/>
                <a:cs typeface="Arial"/>
              </a:rPr>
              <a:t>State of the Nation: Understanding Public Attitudes to the Early Years.</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14"/>
              </a:rPr>
              <a:t>https://www.activematters.org/wp-content/uploads/2020/ipsos-mori-royal-foundation-report-pdf</a:t>
            </a:r>
            <a:r>
              <a:rPr lang="en-GB" sz="1100" dirty="0">
                <a:latin typeface="Comic Sans MS" panose="030F0702030302020204" pitchFamily="66" charset="0"/>
                <a:cs typeface="Arial"/>
              </a:rPr>
              <a:t> (Accessed: 9</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err="1">
                <a:latin typeface="Comic Sans MS" panose="030F0702030302020204" pitchFamily="66" charset="0"/>
                <a:cs typeface="Arial"/>
              </a:rPr>
              <a:t>McLoed</a:t>
            </a:r>
            <a:r>
              <a:rPr lang="en-GB" sz="1100" dirty="0">
                <a:latin typeface="Comic Sans MS" panose="030F0702030302020204" pitchFamily="66" charset="0"/>
                <a:cs typeface="Arial"/>
              </a:rPr>
              <a:t>, S. (2021) </a:t>
            </a:r>
            <a:r>
              <a:rPr lang="en-GB" sz="1100" i="1" dirty="0">
                <a:latin typeface="Comic Sans MS" panose="030F0702030302020204" pitchFamily="66" charset="0"/>
                <a:cs typeface="Arial"/>
              </a:rPr>
              <a:t>Maslow’s Hierarchy of needs.</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15"/>
              </a:rPr>
              <a:t>https://www.simplypyschology.org/maslow.html</a:t>
            </a:r>
            <a:r>
              <a:rPr lang="en-GB" sz="1100" dirty="0">
                <a:latin typeface="Comic Sans MS" panose="030F0702030302020204" pitchFamily="66" charset="0"/>
                <a:cs typeface="Arial"/>
              </a:rPr>
              <a:t> (Accessed: 28th November 2023).</a:t>
            </a:r>
          </a:p>
          <a:p>
            <a:r>
              <a:rPr lang="en-GB" sz="1100" dirty="0" err="1">
                <a:latin typeface="Comic Sans MS" panose="030F0702030302020204" pitchFamily="66" charset="0"/>
                <a:cs typeface="Arial"/>
              </a:rPr>
              <a:t>McLoed</a:t>
            </a:r>
            <a:r>
              <a:rPr lang="en-GB" sz="1100" dirty="0">
                <a:latin typeface="Comic Sans MS" panose="030F0702030302020204" pitchFamily="66" charset="0"/>
                <a:cs typeface="Arial"/>
              </a:rPr>
              <a:t>, S. (2024) </a:t>
            </a:r>
            <a:r>
              <a:rPr lang="en-GB" sz="1100" i="1" dirty="0">
                <a:latin typeface="Comic Sans MS" panose="030F0702030302020204" pitchFamily="66" charset="0"/>
                <a:cs typeface="Arial"/>
              </a:rPr>
              <a:t>Operant Conditioning: What it is, How it works, and Examples.</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16"/>
              </a:rPr>
              <a:t>https://www.simplypyschology.org/operant-conditioning.html</a:t>
            </a:r>
            <a:r>
              <a:rPr lang="en-GB" sz="1100" dirty="0">
                <a:latin typeface="Comic Sans MS" panose="030F0702030302020204" pitchFamily="66" charset="0"/>
                <a:cs typeface="Arial"/>
              </a:rPr>
              <a:t> (Accessed: 18</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NHS Inform (no date) </a:t>
            </a:r>
            <a:r>
              <a:rPr lang="en-GB" sz="1100" i="1" dirty="0">
                <a:latin typeface="Comic Sans MS" panose="030F0702030302020204" pitchFamily="66" charset="0"/>
                <a:cs typeface="Arial"/>
              </a:rPr>
              <a:t>Caring for your new baby.</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17"/>
              </a:rPr>
              <a:t>Caring for your new baby | Ready Steady Baby! (nhsinform.scot)</a:t>
            </a:r>
            <a:r>
              <a:rPr lang="en-GB" sz="1100" dirty="0">
                <a:latin typeface="Comic Sans MS" panose="030F0702030302020204" pitchFamily="66" charset="0"/>
                <a:cs typeface="Arial"/>
              </a:rPr>
              <a:t> (Accessed: 17</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2023).</a:t>
            </a:r>
          </a:p>
          <a:p>
            <a:r>
              <a:rPr lang="en-GB" sz="1100" dirty="0">
                <a:latin typeface="Comic Sans MS" panose="030F0702030302020204" pitchFamily="66" charset="0"/>
                <a:cs typeface="Arial"/>
              </a:rPr>
              <a:t>Oskars wooden Art (no date) The theory of loose parts: the what, why and how of loose parts play. Available at: </a:t>
            </a:r>
            <a:r>
              <a:rPr lang="en-GB" sz="1100" u="sng" dirty="0">
                <a:latin typeface="Comic Sans MS" panose="030F0702030302020204" pitchFamily="66" charset="0"/>
                <a:cs typeface="Arial"/>
                <a:hlinkClick r:id="rId18"/>
              </a:rPr>
              <a:t>https://youtu.be/M_PDTPbm-JA</a:t>
            </a:r>
            <a:r>
              <a:rPr lang="en-GB" sz="1100" dirty="0">
                <a:latin typeface="Comic Sans MS" panose="030F0702030302020204" pitchFamily="66" charset="0"/>
                <a:cs typeface="Arial"/>
              </a:rPr>
              <a:t> (Accessed: 20</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pPr algn="l"/>
            <a:endParaRPr lang="en-GB" dirty="0"/>
          </a:p>
        </p:txBody>
      </p:sp>
    </p:spTree>
    <p:extLst>
      <p:ext uri="{BB962C8B-B14F-4D97-AF65-F5344CB8AC3E}">
        <p14:creationId xmlns:p14="http://schemas.microsoft.com/office/powerpoint/2010/main" val="936395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559F0E-9FD0-A228-87CA-932E76FEDC77}"/>
              </a:ext>
            </a:extLst>
          </p:cNvPr>
          <p:cNvSpPr txBox="1"/>
          <p:nvPr/>
        </p:nvSpPr>
        <p:spPr>
          <a:xfrm>
            <a:off x="396815" y="402566"/>
            <a:ext cx="10708258" cy="4601260"/>
          </a:xfrm>
          <a:prstGeom prst="rect">
            <a:avLst/>
          </a:prstGeom>
          <a:noFill/>
        </p:spPr>
        <p:txBody>
          <a:bodyPr wrap="square" rtlCol="0">
            <a:spAutoFit/>
          </a:bodyPr>
          <a:lstStyle/>
          <a:p>
            <a:r>
              <a:rPr lang="en-GB" sz="1100" dirty="0">
                <a:latin typeface="Comic Sans MS" panose="030F0702030302020204" pitchFamily="66" charset="0"/>
                <a:cs typeface="Arial"/>
              </a:rPr>
              <a:t>Robson, D. and Franco, A. (2023) Montessori: The world’s most influential school. Available at: </a:t>
            </a:r>
            <a:r>
              <a:rPr lang="en-GB" sz="1100" u="sng" dirty="0">
                <a:latin typeface="Comic Sans MS" panose="030F0702030302020204" pitchFamily="66" charset="0"/>
                <a:cs typeface="Arial"/>
                <a:hlinkClick r:id="rId2"/>
              </a:rPr>
              <a:t>Montessori: The world's most influential school? - BBC Future</a:t>
            </a:r>
            <a:r>
              <a:rPr lang="en-GB" sz="1100" dirty="0">
                <a:latin typeface="Comic Sans MS" panose="030F0702030302020204" pitchFamily="66" charset="0"/>
                <a:cs typeface="Arial"/>
              </a:rPr>
              <a:t> (Accessed:20</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Rudolf Steiner or Waldorf education (no date) Available at: </a:t>
            </a:r>
            <a:r>
              <a:rPr lang="en-GB" sz="1100" dirty="0">
                <a:latin typeface="Comic Sans MS" panose="030F0702030302020204" pitchFamily="66" charset="0"/>
                <a:hlinkClick r:id="rId3"/>
              </a:rPr>
              <a:t>Steiner (specialeducationnotes.co.in)</a:t>
            </a:r>
            <a:r>
              <a:rPr lang="en-GB" sz="1100" dirty="0">
                <a:latin typeface="Comic Sans MS" panose="030F0702030302020204" pitchFamily="66" charset="0"/>
              </a:rPr>
              <a:t> (Accessed: 20</a:t>
            </a:r>
            <a:r>
              <a:rPr lang="en-GB" sz="1100" baseline="30000" dirty="0">
                <a:latin typeface="Comic Sans MS" panose="030F0702030302020204" pitchFamily="66" charset="0"/>
              </a:rPr>
              <a:t>th</a:t>
            </a:r>
            <a:r>
              <a:rPr lang="en-GB" sz="1100" dirty="0">
                <a:latin typeface="Comic Sans MS" panose="030F0702030302020204" pitchFamily="66" charset="0"/>
              </a:rPr>
              <a:t> January 2024).</a:t>
            </a:r>
            <a:endParaRPr lang="en-GB" sz="1100" dirty="0">
              <a:latin typeface="Comic Sans MS" panose="030F0702030302020204" pitchFamily="66" charset="0"/>
              <a:cs typeface="Arial"/>
            </a:endParaRPr>
          </a:p>
          <a:p>
            <a:r>
              <a:rPr lang="en-GB" sz="1100" dirty="0">
                <a:latin typeface="Comic Sans MS" panose="030F0702030302020204" pitchFamily="66" charset="0"/>
                <a:cs typeface="Arial"/>
              </a:rPr>
              <a:t>Save the Children. (2016) </a:t>
            </a:r>
            <a:r>
              <a:rPr lang="en-GB" sz="1100" i="1" dirty="0">
                <a:latin typeface="Comic Sans MS" panose="030F0702030302020204" pitchFamily="66" charset="0"/>
                <a:cs typeface="Arial"/>
              </a:rPr>
              <a:t>Lighting up young brains: How parents, carers and nurseries support children’s brain development in the first five years.</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4"/>
              </a:rPr>
              <a:t>lighting-up-young-brains.pdf (savethechildren.org.uk)</a:t>
            </a:r>
            <a:r>
              <a:rPr lang="en-GB" sz="1100" dirty="0">
                <a:latin typeface="Comic Sans MS" panose="030F0702030302020204" pitchFamily="66" charset="0"/>
                <a:cs typeface="Arial"/>
              </a:rPr>
              <a:t> (Accessed: 15</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2023).</a:t>
            </a:r>
          </a:p>
          <a:p>
            <a:r>
              <a:rPr lang="en-GB" sz="1100" dirty="0">
                <a:latin typeface="Comic Sans MS" panose="030F0702030302020204" pitchFamily="66" charset="0"/>
                <a:cs typeface="Arial"/>
              </a:rPr>
              <a:t>The British Association for early childhood education (no date) Available at: </a:t>
            </a:r>
          </a:p>
          <a:p>
            <a:r>
              <a:rPr lang="en-GB" sz="1100" u="sng" dirty="0">
                <a:latin typeface="Comic Sans MS" panose="030F0702030302020204" pitchFamily="66" charset="0"/>
                <a:cs typeface="Arial"/>
                <a:hlinkClick r:id="rId5"/>
              </a:rPr>
              <a:t>https://early-education.org.uk/friedrich-froebel/</a:t>
            </a:r>
            <a:r>
              <a:rPr lang="en-GB" sz="1100" dirty="0">
                <a:latin typeface="Comic Sans MS" panose="030F0702030302020204" pitchFamily="66" charset="0"/>
                <a:cs typeface="Arial"/>
              </a:rPr>
              <a:t>  (Accessed: 26</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October 2023). </a:t>
            </a:r>
          </a:p>
          <a:p>
            <a:r>
              <a:rPr lang="en-GB" sz="1100" dirty="0">
                <a:latin typeface="Comic Sans MS" panose="030F0702030302020204" pitchFamily="66" charset="0"/>
                <a:cs typeface="Arial"/>
              </a:rPr>
              <a:t>The Nutbrown Review (no date) An independent review of early education and childcare qualifications. Available at: </a:t>
            </a:r>
            <a:r>
              <a:rPr lang="en-GB" sz="1100" dirty="0">
                <a:latin typeface="Comic Sans MS" panose="030F0702030302020204" pitchFamily="66" charset="0"/>
                <a:hlinkClick r:id="rId6"/>
              </a:rPr>
              <a:t>FINAL REPORT draft v2.8 (publishing.service.gov.uk)</a:t>
            </a:r>
            <a:r>
              <a:rPr lang="en-GB" sz="1100" dirty="0">
                <a:latin typeface="Comic Sans MS" panose="030F0702030302020204" pitchFamily="66" charset="0"/>
              </a:rPr>
              <a:t> (Accessed: 20</a:t>
            </a:r>
            <a:r>
              <a:rPr lang="en-GB" sz="1100" baseline="30000" dirty="0">
                <a:latin typeface="Comic Sans MS" panose="030F0702030302020204" pitchFamily="66" charset="0"/>
              </a:rPr>
              <a:t>th</a:t>
            </a:r>
            <a:r>
              <a:rPr lang="en-GB" sz="1100" dirty="0">
                <a:latin typeface="Comic Sans MS" panose="030F0702030302020204" pitchFamily="66" charset="0"/>
              </a:rPr>
              <a:t> January 2024).</a:t>
            </a:r>
            <a:r>
              <a:rPr lang="en-GB" sz="1100" dirty="0">
                <a:latin typeface="Comic Sans MS" panose="030F0702030302020204" pitchFamily="66" charset="0"/>
                <a:cs typeface="Arial"/>
              </a:rPr>
              <a:t> </a:t>
            </a:r>
          </a:p>
          <a:p>
            <a:r>
              <a:rPr lang="en-GB" sz="1100" dirty="0">
                <a:latin typeface="Comic Sans MS" panose="030F0702030302020204" pitchFamily="66" charset="0"/>
                <a:cs typeface="Arial"/>
              </a:rPr>
              <a:t> The Psychological Notes HQ (no date) </a:t>
            </a:r>
            <a:r>
              <a:rPr lang="en-GB" sz="1100" i="1" dirty="0">
                <a:latin typeface="Comic Sans MS" panose="030F0702030302020204" pitchFamily="66" charset="0"/>
                <a:cs typeface="Arial"/>
              </a:rPr>
              <a:t>Lev Vygotsky’s sociocultural theory of cognitive development.</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7"/>
              </a:rPr>
              <a:t>https://pyschologicalnoteshq.com/vygotsky-theory/</a:t>
            </a:r>
            <a:r>
              <a:rPr lang="en-GB" sz="1100" dirty="0">
                <a:latin typeface="Comic Sans MS" panose="030F0702030302020204" pitchFamily="66" charset="0"/>
                <a:cs typeface="Arial"/>
              </a:rPr>
              <a:t> (Accessed: 29 December</a:t>
            </a:r>
            <a:r>
              <a:rPr lang="en-GB" sz="1100" baseline="30000" dirty="0">
                <a:latin typeface="Comic Sans MS" panose="030F0702030302020204" pitchFamily="66" charset="0"/>
                <a:cs typeface="Arial"/>
              </a:rPr>
              <a:t> </a:t>
            </a:r>
            <a:r>
              <a:rPr lang="en-GB" sz="1100" dirty="0">
                <a:latin typeface="Comic Sans MS" panose="030F0702030302020204" pitchFamily="66" charset="0"/>
                <a:cs typeface="Arial"/>
              </a:rPr>
              <a:t>2023).</a:t>
            </a:r>
          </a:p>
          <a:p>
            <a:r>
              <a:rPr lang="en-GB" sz="1100" dirty="0">
                <a:latin typeface="Comic Sans MS" panose="030F0702030302020204" pitchFamily="66" charset="0"/>
                <a:cs typeface="Arial"/>
              </a:rPr>
              <a:t>The Wide School (no date) Available at: </a:t>
            </a:r>
            <a:r>
              <a:rPr lang="en-GB" sz="1100" u="sng" dirty="0">
                <a:latin typeface="Comic Sans MS" panose="030F0702030302020204" pitchFamily="66" charset="0"/>
                <a:cs typeface="Arial"/>
                <a:hlinkClick r:id="rId8"/>
              </a:rPr>
              <a:t>https://thewideschool.com/the-theory-of-loose-parts/</a:t>
            </a:r>
            <a:r>
              <a:rPr lang="en-GB" sz="1100" dirty="0">
                <a:latin typeface="Comic Sans MS" panose="030F0702030302020204" pitchFamily="66" charset="0"/>
                <a:cs typeface="Arial"/>
              </a:rPr>
              <a:t> (Accessed: 20</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Tinker Tray Play (2019) Getting to grips with loose parts. Available at: </a:t>
            </a:r>
            <a:r>
              <a:rPr lang="en-GB" sz="1100" u="sng" dirty="0">
                <a:latin typeface="Comic Sans MS" panose="030F0702030302020204" pitchFamily="66" charset="0"/>
                <a:cs typeface="Arial"/>
                <a:hlinkClick r:id="rId9"/>
              </a:rPr>
              <a:t>Getting to grips with loose parts play | PACEY</a:t>
            </a:r>
            <a:r>
              <a:rPr lang="en-GB" sz="1100" dirty="0">
                <a:latin typeface="Comic Sans MS" panose="030F0702030302020204" pitchFamily="66" charset="0"/>
                <a:cs typeface="Arial"/>
              </a:rPr>
              <a:t> (Accessed: 20</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Tovey, H (no date) </a:t>
            </a:r>
            <a:r>
              <a:rPr lang="en-GB" sz="1100" i="1" dirty="0">
                <a:latin typeface="Comic Sans MS" panose="030F0702030302020204" pitchFamily="66" charset="0"/>
                <a:cs typeface="Arial"/>
              </a:rPr>
              <a:t>Froebel’s principles in practice today.</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10"/>
              </a:rPr>
              <a:t>https://www.froebel.org.uk/uploads/documents/FT-froebels-principles-in-practice-today.pdf</a:t>
            </a:r>
            <a:r>
              <a:rPr lang="en-GB" sz="1100" dirty="0">
                <a:latin typeface="Comic Sans MS" panose="030F0702030302020204" pitchFamily="66" charset="0"/>
                <a:cs typeface="Arial"/>
              </a:rPr>
              <a:t> (Accessed: 20</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r>
              <a:rPr lang="en-GB" sz="1100" dirty="0">
                <a:latin typeface="Comic Sans MS" panose="030F0702030302020204" pitchFamily="66" charset="0"/>
                <a:cs typeface="Arial"/>
              </a:rPr>
              <a:t>UNICEF (no date) </a:t>
            </a:r>
            <a:r>
              <a:rPr lang="en-GB" sz="1100" i="1" dirty="0">
                <a:latin typeface="Comic Sans MS" panose="030F0702030302020204" pitchFamily="66" charset="0"/>
                <a:cs typeface="Arial"/>
              </a:rPr>
              <a:t>What is the UN Convention on the rights of the child? </a:t>
            </a:r>
            <a:r>
              <a:rPr lang="en-GB" sz="1100" dirty="0">
                <a:latin typeface="Comic Sans MS" panose="030F0702030302020204" pitchFamily="66" charset="0"/>
                <a:cs typeface="Arial"/>
              </a:rPr>
              <a:t>Available at: </a:t>
            </a:r>
            <a:r>
              <a:rPr lang="en-GB" sz="1100" u="sng" dirty="0">
                <a:latin typeface="Comic Sans MS" panose="030F0702030302020204" pitchFamily="66" charset="0"/>
                <a:cs typeface="Arial"/>
                <a:hlinkClick r:id="rId11"/>
              </a:rPr>
              <a:t>https://www.unicef.org.uk/what-we-do/un-convention-rights-child/</a:t>
            </a:r>
            <a:r>
              <a:rPr lang="en-GB" sz="1100" dirty="0">
                <a:latin typeface="Comic Sans MS" panose="030F0702030302020204" pitchFamily="66" charset="0"/>
                <a:cs typeface="Arial"/>
              </a:rPr>
              <a:t> (Accessed: 5</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 </a:t>
            </a:r>
          </a:p>
          <a:p>
            <a:r>
              <a:rPr lang="en-GB" sz="1100" dirty="0">
                <a:latin typeface="Comic Sans MS" panose="030F0702030302020204" pitchFamily="66" charset="0"/>
                <a:cs typeface="Arial"/>
              </a:rPr>
              <a:t>UNICEF India (no date) </a:t>
            </a:r>
            <a:r>
              <a:rPr lang="en-GB" sz="1100" i="1" dirty="0">
                <a:latin typeface="Comic Sans MS" panose="030F0702030302020204" pitchFamily="66" charset="0"/>
                <a:cs typeface="Arial"/>
              </a:rPr>
              <a:t>Why are the first 1,000 days of your babies life very Important?</a:t>
            </a:r>
            <a:r>
              <a:rPr lang="en-GB" sz="1100" dirty="0">
                <a:latin typeface="Comic Sans MS" panose="030F0702030302020204" pitchFamily="66" charset="0"/>
                <a:cs typeface="Arial"/>
              </a:rPr>
              <a:t> Available at: </a:t>
            </a:r>
            <a:r>
              <a:rPr lang="en-GB" sz="1100" u="sng" dirty="0">
                <a:latin typeface="Comic Sans MS" panose="030F0702030302020204" pitchFamily="66" charset="0"/>
                <a:cs typeface="Arial"/>
                <a:hlinkClick r:id="rId12"/>
              </a:rPr>
              <a:t>Why are the First 1,000 Days of Your Baby's Life Very Important? - YouTube</a:t>
            </a:r>
            <a:r>
              <a:rPr lang="en-GB" sz="1100" dirty="0">
                <a:latin typeface="Comic Sans MS" panose="030F0702030302020204" pitchFamily="66" charset="0"/>
                <a:cs typeface="Arial"/>
              </a:rPr>
              <a:t> (Accessed: 12</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r>
              <a:rPr lang="en-GB" sz="1800" dirty="0">
                <a:effectLst/>
                <a:latin typeface="Times New Roman" panose="02020603050405020304" pitchFamily="18" charset="0"/>
                <a:ea typeface="Times New Roman" panose="02020603050405020304" pitchFamily="18" charset="0"/>
              </a:rPr>
              <a:t> </a:t>
            </a:r>
          </a:p>
          <a:p>
            <a:r>
              <a:rPr lang="en-GB" sz="1100" dirty="0">
                <a:effectLst/>
                <a:latin typeface="Comic Sans MS" panose="030F0702030302020204" pitchFamily="66" charset="0"/>
                <a:ea typeface="Times New Roman" panose="02020603050405020304" pitchFamily="18" charset="0"/>
              </a:rPr>
              <a:t>Welsh Government (2014) </a:t>
            </a:r>
            <a:r>
              <a:rPr lang="en-GB" sz="1100" i="1" dirty="0">
                <a:effectLst/>
                <a:latin typeface="Comic Sans MS" panose="030F0702030302020204" pitchFamily="66" charset="0"/>
                <a:ea typeface="Times New Roman" panose="02020603050405020304" pitchFamily="18" charset="0"/>
              </a:rPr>
              <a:t>Independent review of childcare and early educational registration, regulations and inspection.</a:t>
            </a:r>
            <a:r>
              <a:rPr lang="en-GB" sz="1100" dirty="0">
                <a:effectLst/>
                <a:latin typeface="Comic Sans MS" panose="030F0702030302020204" pitchFamily="66" charset="0"/>
                <a:ea typeface="Times New Roman" panose="02020603050405020304" pitchFamily="18" charset="0"/>
              </a:rPr>
              <a:t> Available at: hhtps://www.gov.wales/sites/default/files/publications/2019-07/independent-review-of-childcare-services.pdf (Accessed: 20</a:t>
            </a:r>
            <a:r>
              <a:rPr lang="en-GB" sz="1100" baseline="30000" dirty="0">
                <a:effectLst/>
                <a:latin typeface="Comic Sans MS" panose="030F0702030302020204" pitchFamily="66" charset="0"/>
                <a:ea typeface="Times New Roman" panose="02020603050405020304" pitchFamily="18" charset="0"/>
              </a:rPr>
              <a:t>th</a:t>
            </a:r>
            <a:r>
              <a:rPr lang="en-GB" sz="1100" dirty="0">
                <a:effectLst/>
                <a:latin typeface="Comic Sans MS" panose="030F0702030302020204" pitchFamily="66" charset="0"/>
                <a:ea typeface="Times New Roman" panose="02020603050405020304" pitchFamily="18" charset="0"/>
              </a:rPr>
              <a:t> January 2024).</a:t>
            </a:r>
          </a:p>
          <a:p>
            <a:endParaRPr lang="en-GB" sz="1100" dirty="0">
              <a:latin typeface="Comic Sans MS" panose="030F0702030302020204" pitchFamily="66" charset="0"/>
              <a:cs typeface="Arial"/>
            </a:endParaRPr>
          </a:p>
          <a:p>
            <a:r>
              <a:rPr lang="en-GB" sz="1100" dirty="0">
                <a:latin typeface="Comic Sans MS" panose="030F0702030302020204" pitchFamily="66" charset="0"/>
                <a:cs typeface="Arial"/>
              </a:rPr>
              <a:t>El </a:t>
            </a:r>
            <a:r>
              <a:rPr lang="en-GB" sz="1100" dirty="0" err="1">
                <a:latin typeface="Comic Sans MS" panose="030F0702030302020204" pitchFamily="66" charset="0"/>
                <a:cs typeface="Arial"/>
              </a:rPr>
              <a:t>Zaatari</a:t>
            </a:r>
            <a:r>
              <a:rPr lang="en-GB" sz="1100" dirty="0">
                <a:latin typeface="Comic Sans MS" panose="030F0702030302020204" pitchFamily="66" charset="0"/>
                <a:cs typeface="Arial"/>
              </a:rPr>
              <a:t>, W. and </a:t>
            </a:r>
            <a:r>
              <a:rPr lang="en-GB" sz="1100" dirty="0" err="1">
                <a:latin typeface="Comic Sans MS" panose="030F0702030302020204" pitchFamily="66" charset="0"/>
                <a:cs typeface="Arial"/>
              </a:rPr>
              <a:t>Maalouf</a:t>
            </a:r>
            <a:r>
              <a:rPr lang="en-GB" sz="1100" dirty="0">
                <a:latin typeface="Comic Sans MS" panose="030F0702030302020204" pitchFamily="66" charset="0"/>
                <a:cs typeface="Arial"/>
              </a:rPr>
              <a:t>, I. (2022)</a:t>
            </a:r>
            <a:r>
              <a:rPr lang="en-GB" sz="1100" i="1" dirty="0">
                <a:latin typeface="Comic Sans MS" panose="030F0702030302020204" pitchFamily="66" charset="0"/>
                <a:cs typeface="Arial"/>
              </a:rPr>
              <a:t> How the Bronfenbrenner Bio-ecological System Theory Explains the Development of Students’ Sense of Belonging to School?</a:t>
            </a:r>
            <a:r>
              <a:rPr lang="en-GB" sz="1100" dirty="0">
                <a:latin typeface="Comic Sans MS" panose="030F0702030302020204" pitchFamily="66" charset="0"/>
                <a:cs typeface="Arial"/>
              </a:rPr>
              <a:t> SAGE Open, 12(4). Available at: </a:t>
            </a:r>
            <a:r>
              <a:rPr lang="en-GB" sz="1100" u="sng" dirty="0">
                <a:latin typeface="Comic Sans MS" panose="030F0702030302020204" pitchFamily="66" charset="0"/>
                <a:cs typeface="Arial"/>
                <a:hlinkClick r:id="rId13"/>
              </a:rPr>
              <a:t>https://doi.org/10.1177/21582440221134089</a:t>
            </a:r>
            <a:r>
              <a:rPr lang="en-GB" sz="1100" dirty="0">
                <a:latin typeface="Comic Sans MS" panose="030F0702030302020204" pitchFamily="66" charset="0"/>
                <a:cs typeface="Arial"/>
              </a:rPr>
              <a:t> (Accessed:10</a:t>
            </a:r>
            <a:r>
              <a:rPr lang="en-GB" sz="1100" baseline="30000" dirty="0">
                <a:latin typeface="Comic Sans MS" panose="030F0702030302020204" pitchFamily="66" charset="0"/>
                <a:cs typeface="Arial"/>
              </a:rPr>
              <a:t>th</a:t>
            </a:r>
            <a:r>
              <a:rPr lang="en-GB" sz="1100" dirty="0">
                <a:latin typeface="Comic Sans MS" panose="030F0702030302020204" pitchFamily="66" charset="0"/>
                <a:cs typeface="Arial"/>
              </a:rPr>
              <a:t> January 2024).</a:t>
            </a:r>
          </a:p>
          <a:p>
            <a:endParaRPr lang="en-GB" sz="1100" dirty="0">
              <a:latin typeface="Arial"/>
              <a:cs typeface="Arial"/>
            </a:endParaRPr>
          </a:p>
          <a:p>
            <a:endParaRPr lang="en-GB" sz="1100" dirty="0">
              <a:latin typeface="Arial"/>
              <a:cs typeface="Arial"/>
            </a:endParaRPr>
          </a:p>
        </p:txBody>
      </p:sp>
    </p:spTree>
    <p:extLst>
      <p:ext uri="{BB962C8B-B14F-4D97-AF65-F5344CB8AC3E}">
        <p14:creationId xmlns:p14="http://schemas.microsoft.com/office/powerpoint/2010/main" val="7416718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844</TotalTime>
  <Words>5365</Words>
  <Application>Microsoft Office PowerPoint</Application>
  <PresentationFormat>Widescreen</PresentationFormat>
  <Paragraphs>82</Paragraphs>
  <Slides>13</Slides>
  <Notes>0</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Baguet Script</vt:lpstr>
      <vt:lpstr>Calibri</vt:lpstr>
      <vt:lpstr>Century Gothic</vt:lpstr>
      <vt:lpstr>Comic Sans MS</vt:lpstr>
      <vt:lpstr>Garamond</vt:lpstr>
      <vt:lpstr>Segoe UI</vt:lpstr>
      <vt:lpstr>Times New Roman</vt:lpstr>
      <vt:lpstr>Savon</vt:lpstr>
      <vt:lpstr>The first 1,000 days</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Becky Hayde</dc:creator>
  <cp:lastModifiedBy>Becky Hayde</cp:lastModifiedBy>
  <cp:revision>205</cp:revision>
  <dcterms:created xsi:type="dcterms:W3CDTF">2024-01-11T19:36:31Z</dcterms:created>
  <dcterms:modified xsi:type="dcterms:W3CDTF">2024-01-21T13:04:41Z</dcterms:modified>
</cp:coreProperties>
</file>