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sldIdLst>
    <p:sldId id="256" r:id="rId2"/>
    <p:sldId id="257" r:id="rId3"/>
    <p:sldId id="258" r:id="rId4"/>
    <p:sldId id="259" r:id="rId5"/>
    <p:sldId id="266" r:id="rId6"/>
    <p:sldId id="269" r:id="rId7"/>
    <p:sldId id="285" r:id="rId8"/>
    <p:sldId id="264" r:id="rId9"/>
    <p:sldId id="260" r:id="rId10"/>
    <p:sldId id="287" r:id="rId11"/>
    <p:sldId id="288" r:id="rId12"/>
    <p:sldId id="289" r:id="rId13"/>
    <p:sldId id="261" r:id="rId14"/>
    <p:sldId id="262" r:id="rId15"/>
    <p:sldId id="284" r:id="rId16"/>
    <p:sldId id="263" r:id="rId17"/>
    <p:sldId id="286" r:id="rId18"/>
    <p:sldId id="265" r:id="rId19"/>
    <p:sldId id="290" r:id="rId20"/>
    <p:sldId id="267"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54621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4628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9486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4925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7681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96178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7878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9578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9859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27944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smtClean="0"/>
              <a:pPr/>
              <a:t>‹#›</a:t>
            </a:fld>
            <a:endParaRPr lang="en-US"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9318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28651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60106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6108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24305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3/15/2016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898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749"/>
            <a:ext cx="1952272" cy="6852504"/>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3/15/2016</a:t>
            </a:fld>
            <a:endParaRPr lang="en-US"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98622436"/>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simplybusiness.co.uk/" TargetMode="External"/><Relationship Id="rId7" Type="http://schemas.openxmlformats.org/officeDocument/2006/relationships/hyperlink" Target="http://www.directlineforbusiness.co.uk/" TargetMode="External"/><Relationship Id="rId2" Type="http://schemas.openxmlformats.org/officeDocument/2006/relationships/hyperlink" Target="http://www.fsb.co.uk/" TargetMode="External"/><Relationship Id="rId1" Type="http://schemas.openxmlformats.org/officeDocument/2006/relationships/slideLayout" Target="../slideLayouts/slideLayout2.xml"/><Relationship Id="rId6" Type="http://schemas.openxmlformats.org/officeDocument/2006/relationships/hyperlink" Target="http://www.policybee.co.uk/" TargetMode="External"/><Relationship Id="rId5" Type="http://schemas.openxmlformats.org/officeDocument/2006/relationships/hyperlink" Target="http://www.charlesinsurance.co.uk/" TargetMode="External"/><Relationship Id="rId4" Type="http://schemas.openxmlformats.org/officeDocument/2006/relationships/hyperlink" Target="http://www.designingbuildings.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462645"/>
            <a:ext cx="6600451" cy="2314737"/>
          </a:xfrm>
        </p:spPr>
        <p:txBody>
          <a:bodyPr>
            <a:normAutofit fontScale="90000"/>
          </a:bodyPr>
          <a:lstStyle/>
          <a:p>
            <a:r>
              <a:rPr lang="en-GB" dirty="0" smtClean="0"/>
              <a:t>Public liability &amp; professional indemnity insurance</a:t>
            </a:r>
            <a:endParaRPr lang="en-GB" dirty="0"/>
          </a:p>
        </p:txBody>
      </p:sp>
      <p:sp>
        <p:nvSpPr>
          <p:cNvPr id="3" name="Subtitle 2"/>
          <p:cNvSpPr>
            <a:spLocks noGrp="1"/>
          </p:cNvSpPr>
          <p:nvPr>
            <p:ph type="subTitle" idx="1"/>
          </p:nvPr>
        </p:nvSpPr>
        <p:spPr/>
        <p:txBody>
          <a:bodyPr/>
          <a:lstStyle/>
          <a:p>
            <a:r>
              <a:rPr lang="en-GB" dirty="0" smtClean="0"/>
              <a:t>Lara Hopkinson</a:t>
            </a:r>
            <a:endParaRPr lang="en-GB" dirty="0"/>
          </a:p>
        </p:txBody>
      </p:sp>
    </p:spTree>
    <p:extLst>
      <p:ext uri="{BB962C8B-B14F-4D97-AF65-F5344CB8AC3E}">
        <p14:creationId xmlns:p14="http://schemas.microsoft.com/office/powerpoint/2010/main" val="1877687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Define both types of insurance</a:t>
            </a:r>
          </a:p>
          <a:p>
            <a:endParaRPr lang="en-GB" dirty="0" smtClean="0"/>
          </a:p>
          <a:p>
            <a:r>
              <a:rPr lang="en-GB" dirty="0" smtClean="0"/>
              <a:t>Outline key aspects</a:t>
            </a:r>
          </a:p>
          <a:p>
            <a:endParaRPr lang="en-GB" dirty="0" smtClean="0"/>
          </a:p>
          <a:p>
            <a:r>
              <a:rPr lang="en-GB" dirty="0" smtClean="0"/>
              <a:t>Discuss the key differences &amp; importance </a:t>
            </a:r>
            <a:endParaRPr lang="en-GB" dirty="0"/>
          </a:p>
        </p:txBody>
      </p:sp>
    </p:spTree>
    <p:extLst>
      <p:ext uri="{BB962C8B-B14F-4D97-AF65-F5344CB8AC3E}">
        <p14:creationId xmlns:p14="http://schemas.microsoft.com/office/powerpoint/2010/main" val="2663465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592" y="1309909"/>
            <a:ext cx="6589199" cy="3979064"/>
          </a:xfrm>
        </p:spPr>
        <p:txBody>
          <a:bodyPr>
            <a:normAutofit/>
          </a:bodyPr>
          <a:lstStyle/>
          <a:p>
            <a:r>
              <a:rPr lang="en-GB" dirty="0" smtClean="0"/>
              <a:t>What did you find out about both insurance types?</a:t>
            </a:r>
            <a:br>
              <a:rPr lang="en-GB" dirty="0" smtClean="0"/>
            </a:br>
            <a:r>
              <a:rPr lang="en-GB" dirty="0"/>
              <a:t/>
            </a:r>
            <a:br>
              <a:rPr lang="en-GB" dirty="0"/>
            </a:br>
            <a:r>
              <a:rPr lang="en-GB" dirty="0" smtClean="0"/>
              <a:t>What are the key aspects &amp; differences?</a:t>
            </a:r>
            <a:endParaRPr lang="en-GB" dirty="0"/>
          </a:p>
        </p:txBody>
      </p:sp>
    </p:spTree>
    <p:extLst>
      <p:ext uri="{BB962C8B-B14F-4D97-AF65-F5344CB8AC3E}">
        <p14:creationId xmlns:p14="http://schemas.microsoft.com/office/powerpoint/2010/main" val="192280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a:xfrm>
            <a:off x="1942415" y="2133600"/>
            <a:ext cx="6591985" cy="1513609"/>
          </a:xfrm>
        </p:spPr>
        <p:txBody>
          <a:bodyPr/>
          <a:lstStyle/>
          <a:p>
            <a:r>
              <a:rPr lang="en-GB" dirty="0" smtClean="0"/>
              <a:t>“</a:t>
            </a:r>
            <a:r>
              <a:rPr lang="en-GB" i="1" dirty="0" smtClean="0"/>
              <a:t>Provides protection if clients or members of the public suffer personal injury or property damage due to your business.  It will cover legal expenses or compensation claims, and is integral for businesses that interact regularly with customers</a:t>
            </a:r>
            <a:r>
              <a:rPr lang="en-GB" dirty="0" smtClean="0"/>
              <a:t>”</a:t>
            </a:r>
            <a:endParaRPr lang="en-GB" dirty="0"/>
          </a:p>
        </p:txBody>
      </p:sp>
      <p:sp>
        <p:nvSpPr>
          <p:cNvPr id="4" name="TextBox 3"/>
          <p:cNvSpPr txBox="1"/>
          <p:nvPr/>
        </p:nvSpPr>
        <p:spPr>
          <a:xfrm>
            <a:off x="2483428" y="3709553"/>
            <a:ext cx="1917513" cy="307777"/>
          </a:xfrm>
          <a:prstGeom prst="rect">
            <a:avLst/>
          </a:prstGeom>
          <a:noFill/>
        </p:spPr>
        <p:txBody>
          <a:bodyPr wrap="none" rtlCol="0">
            <a:spAutoFit/>
          </a:bodyPr>
          <a:lstStyle/>
          <a:p>
            <a:r>
              <a:rPr lang="en-GB" sz="1400" dirty="0" smtClean="0"/>
              <a:t>Simply business web</a:t>
            </a:r>
            <a:endParaRPr lang="en-GB" sz="1400" dirty="0"/>
          </a:p>
        </p:txBody>
      </p:sp>
      <p:sp>
        <p:nvSpPr>
          <p:cNvPr id="5" name="Content Placeholder 2"/>
          <p:cNvSpPr txBox="1">
            <a:spLocks/>
          </p:cNvSpPr>
          <p:nvPr/>
        </p:nvSpPr>
        <p:spPr>
          <a:xfrm>
            <a:off x="1855824" y="4551218"/>
            <a:ext cx="6591985" cy="151360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i="1" dirty="0" smtClean="0"/>
              <a:t>“A type of liability cover that is designed to protect an individual or business against claims made by clients for loss or damage due to negligent advice or services”</a:t>
            </a:r>
            <a:endParaRPr lang="en-GB" i="1" dirty="0"/>
          </a:p>
        </p:txBody>
      </p:sp>
      <p:sp>
        <p:nvSpPr>
          <p:cNvPr id="6" name="TextBox 5"/>
          <p:cNvSpPr txBox="1"/>
          <p:nvPr/>
        </p:nvSpPr>
        <p:spPr>
          <a:xfrm>
            <a:off x="2483427" y="5890156"/>
            <a:ext cx="1994457" cy="307777"/>
          </a:xfrm>
          <a:prstGeom prst="rect">
            <a:avLst/>
          </a:prstGeom>
          <a:noFill/>
        </p:spPr>
        <p:txBody>
          <a:bodyPr wrap="none" rtlCol="0">
            <a:spAutoFit/>
          </a:bodyPr>
          <a:lstStyle/>
          <a:p>
            <a:r>
              <a:rPr lang="en-GB" sz="1400" dirty="0" smtClean="0"/>
              <a:t>Know insurance web</a:t>
            </a:r>
            <a:endParaRPr lang="en-GB" sz="1400" dirty="0"/>
          </a:p>
        </p:txBody>
      </p:sp>
    </p:spTree>
    <p:extLst>
      <p:ext uri="{BB962C8B-B14F-4D97-AF65-F5344CB8AC3E}">
        <p14:creationId xmlns:p14="http://schemas.microsoft.com/office/powerpoint/2010/main" val="2944211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Liability – the facts</a:t>
            </a:r>
            <a:endParaRPr lang="en-GB" dirty="0"/>
          </a:p>
        </p:txBody>
      </p:sp>
      <p:sp>
        <p:nvSpPr>
          <p:cNvPr id="3" name="Content Placeholder 2"/>
          <p:cNvSpPr>
            <a:spLocks noGrp="1"/>
          </p:cNvSpPr>
          <p:nvPr>
            <p:ph idx="1"/>
          </p:nvPr>
        </p:nvSpPr>
        <p:spPr/>
        <p:txBody>
          <a:bodyPr/>
          <a:lstStyle/>
          <a:p>
            <a:r>
              <a:rPr lang="en-GB" dirty="0" smtClean="0"/>
              <a:t>Non-compulsory</a:t>
            </a:r>
          </a:p>
          <a:p>
            <a:pPr lvl="1"/>
            <a:r>
              <a:rPr lang="en-GB" dirty="0" smtClean="0"/>
              <a:t>Corporate clients may have policy to only work with those with this in place</a:t>
            </a:r>
            <a:endParaRPr lang="en-GB" dirty="0"/>
          </a:p>
        </p:txBody>
      </p:sp>
      <p:pic>
        <p:nvPicPr>
          <p:cNvPr id="4" name="Picture 3"/>
          <p:cNvPicPr>
            <a:picLocks noChangeAspect="1"/>
          </p:cNvPicPr>
          <p:nvPr/>
        </p:nvPicPr>
        <p:blipFill>
          <a:blip r:embed="rId2"/>
          <a:stretch>
            <a:fillRect/>
          </a:stretch>
        </p:blipFill>
        <p:spPr>
          <a:xfrm>
            <a:off x="1942415" y="3455902"/>
            <a:ext cx="5029201" cy="2683920"/>
          </a:xfrm>
          <a:prstGeom prst="rect">
            <a:avLst/>
          </a:prstGeom>
        </p:spPr>
      </p:pic>
      <p:sp>
        <p:nvSpPr>
          <p:cNvPr id="5" name="TextBox 4"/>
          <p:cNvSpPr txBox="1"/>
          <p:nvPr/>
        </p:nvSpPr>
        <p:spPr>
          <a:xfrm>
            <a:off x="2015836" y="6535882"/>
            <a:ext cx="1165704" cy="307777"/>
          </a:xfrm>
          <a:prstGeom prst="rect">
            <a:avLst/>
          </a:prstGeom>
          <a:noFill/>
        </p:spPr>
        <p:txBody>
          <a:bodyPr wrap="none" rtlCol="0">
            <a:spAutoFit/>
          </a:bodyPr>
          <a:lstStyle/>
          <a:p>
            <a:r>
              <a:rPr lang="en-GB" sz="1400" dirty="0" smtClean="0"/>
              <a:t>Source: FSB</a:t>
            </a:r>
            <a:endParaRPr lang="en-GB" sz="1400" dirty="0"/>
          </a:p>
        </p:txBody>
      </p:sp>
    </p:spTree>
    <p:extLst>
      <p:ext uri="{BB962C8B-B14F-4D97-AF65-F5344CB8AC3E}">
        <p14:creationId xmlns:p14="http://schemas.microsoft.com/office/powerpoint/2010/main" val="30736477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Liability – the facts (</a:t>
            </a:r>
            <a:r>
              <a:rPr lang="en-GB" dirty="0" err="1" smtClean="0"/>
              <a:t>contd</a:t>
            </a:r>
            <a:r>
              <a:rPr lang="en-GB" dirty="0" smtClean="0"/>
              <a:t>)</a:t>
            </a:r>
            <a:endParaRPr lang="en-GB" dirty="0"/>
          </a:p>
        </p:txBody>
      </p:sp>
      <p:sp>
        <p:nvSpPr>
          <p:cNvPr id="3" name="Content Placeholder 2"/>
          <p:cNvSpPr>
            <a:spLocks noGrp="1"/>
          </p:cNvSpPr>
          <p:nvPr>
            <p:ph idx="1"/>
          </p:nvPr>
        </p:nvSpPr>
        <p:spPr/>
        <p:txBody>
          <a:bodyPr/>
          <a:lstStyle/>
          <a:p>
            <a:r>
              <a:rPr lang="en-GB" dirty="0" smtClean="0"/>
              <a:t>Protects against:</a:t>
            </a:r>
          </a:p>
          <a:p>
            <a:pPr lvl="1"/>
            <a:r>
              <a:rPr lang="en-GB" dirty="0" smtClean="0"/>
              <a:t>Injury</a:t>
            </a:r>
          </a:p>
          <a:p>
            <a:pPr lvl="1"/>
            <a:r>
              <a:rPr lang="en-GB" dirty="0" smtClean="0"/>
              <a:t>Property damage</a:t>
            </a:r>
          </a:p>
          <a:p>
            <a:pPr lvl="1"/>
            <a:r>
              <a:rPr lang="en-GB" dirty="0" smtClean="0"/>
              <a:t>Stress or anxiety</a:t>
            </a:r>
          </a:p>
          <a:p>
            <a:r>
              <a:rPr lang="en-GB" dirty="0" smtClean="0"/>
              <a:t>Details:</a:t>
            </a:r>
          </a:p>
          <a:p>
            <a:pPr lvl="1"/>
            <a:r>
              <a:rPr lang="en-GB" dirty="0" smtClean="0"/>
              <a:t>Amount covered</a:t>
            </a:r>
          </a:p>
          <a:p>
            <a:pPr lvl="1"/>
            <a:r>
              <a:rPr lang="en-GB" dirty="0" smtClean="0"/>
              <a:t>Areas covered</a:t>
            </a:r>
          </a:p>
          <a:p>
            <a:pPr lvl="1"/>
            <a:r>
              <a:rPr lang="en-GB" dirty="0" smtClean="0"/>
              <a:t>Excess</a:t>
            </a:r>
          </a:p>
          <a:p>
            <a:pPr lvl="1"/>
            <a:r>
              <a:rPr lang="en-GB" dirty="0" smtClean="0"/>
              <a:t>Profession specific extras</a:t>
            </a:r>
            <a:endParaRPr lang="en-GB" dirty="0"/>
          </a:p>
        </p:txBody>
      </p:sp>
    </p:spTree>
    <p:extLst>
      <p:ext uri="{BB962C8B-B14F-4D97-AF65-F5344CB8AC3E}">
        <p14:creationId xmlns:p14="http://schemas.microsoft.com/office/powerpoint/2010/main" val="35034738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Covers claims from…</a:t>
            </a:r>
            <a:endParaRPr lang="en-GB" dirty="0"/>
          </a:p>
        </p:txBody>
      </p:sp>
      <p:sp>
        <p:nvSpPr>
          <p:cNvPr id="3" name="Content Placeholder 2"/>
          <p:cNvSpPr>
            <a:spLocks noGrp="1"/>
          </p:cNvSpPr>
          <p:nvPr>
            <p:ph idx="1"/>
          </p:nvPr>
        </p:nvSpPr>
        <p:spPr/>
        <p:txBody>
          <a:bodyPr/>
          <a:lstStyle/>
          <a:p>
            <a:r>
              <a:rPr lang="en-GB" dirty="0" smtClean="0"/>
              <a:t>Members of the public visiting the insured business </a:t>
            </a:r>
          </a:p>
          <a:p>
            <a:r>
              <a:rPr lang="en-GB" dirty="0" smtClean="0"/>
              <a:t>Customers</a:t>
            </a:r>
          </a:p>
          <a:p>
            <a:r>
              <a:rPr lang="en-GB" dirty="0" smtClean="0"/>
              <a:t>Clients</a:t>
            </a:r>
          </a:p>
          <a:p>
            <a:r>
              <a:rPr lang="en-GB" dirty="0" smtClean="0"/>
              <a:t>People taking part in events / activities organised by the insured business</a:t>
            </a:r>
          </a:p>
          <a:p>
            <a:r>
              <a:rPr lang="en-GB" dirty="0" smtClean="0"/>
              <a:t>People watching events / activities organised by the insured business</a:t>
            </a:r>
          </a:p>
          <a:p>
            <a:r>
              <a:rPr lang="en-GB" dirty="0" smtClean="0"/>
              <a:t>Independent sub-contractors</a:t>
            </a:r>
          </a:p>
          <a:p>
            <a:endParaRPr lang="en-GB" dirty="0"/>
          </a:p>
          <a:p>
            <a:r>
              <a:rPr lang="en-GB" dirty="0" smtClean="0"/>
              <a:t>Sometimes offered with Employers Liability Insurance</a:t>
            </a:r>
            <a:endParaRPr lang="en-GB" dirty="0"/>
          </a:p>
        </p:txBody>
      </p:sp>
    </p:spTree>
    <p:extLst>
      <p:ext uri="{BB962C8B-B14F-4D97-AF65-F5344CB8AC3E}">
        <p14:creationId xmlns:p14="http://schemas.microsoft.com/office/powerpoint/2010/main" val="6039112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affect premiums?</a:t>
            </a:r>
            <a:endParaRPr lang="en-GB" dirty="0"/>
          </a:p>
        </p:txBody>
      </p:sp>
      <p:sp>
        <p:nvSpPr>
          <p:cNvPr id="3" name="Content Placeholder 2"/>
          <p:cNvSpPr>
            <a:spLocks noGrp="1"/>
          </p:cNvSpPr>
          <p:nvPr>
            <p:ph idx="1"/>
          </p:nvPr>
        </p:nvSpPr>
        <p:spPr/>
        <p:txBody>
          <a:bodyPr/>
          <a:lstStyle/>
          <a:p>
            <a:r>
              <a:rPr lang="en-GB" dirty="0" smtClean="0"/>
              <a:t>Generally taken out at the start of a project</a:t>
            </a:r>
          </a:p>
          <a:p>
            <a:r>
              <a:rPr lang="en-GB" dirty="0" smtClean="0"/>
              <a:t>Will not need to be renewed </a:t>
            </a:r>
          </a:p>
          <a:p>
            <a:r>
              <a:rPr lang="en-GB" dirty="0" smtClean="0"/>
              <a:t>Normally by the developer (transferable)</a:t>
            </a:r>
          </a:p>
          <a:p>
            <a:r>
              <a:rPr lang="en-GB" dirty="0" smtClean="0"/>
              <a:t>Covers any party with an interest in a project</a:t>
            </a:r>
          </a:p>
          <a:p>
            <a:r>
              <a:rPr lang="en-GB" dirty="0" smtClean="0"/>
              <a:t>Basic cover structure &amp; weatherproofing</a:t>
            </a:r>
          </a:p>
          <a:p>
            <a:pPr lvl="1"/>
            <a:r>
              <a:rPr lang="en-GB" dirty="0" smtClean="0"/>
              <a:t>Can extend to M&amp;E services, loss of rent</a:t>
            </a:r>
          </a:p>
          <a:p>
            <a:r>
              <a:rPr lang="en-GB" dirty="0" smtClean="0"/>
              <a:t>Compulsory in some EU countries (e.g. France)</a:t>
            </a:r>
            <a:endParaRPr lang="en-GB" dirty="0"/>
          </a:p>
        </p:txBody>
      </p:sp>
      <p:pic>
        <p:nvPicPr>
          <p:cNvPr id="4" name="Picture 3"/>
          <p:cNvPicPr>
            <a:picLocks noChangeAspect="1"/>
          </p:cNvPicPr>
          <p:nvPr/>
        </p:nvPicPr>
        <p:blipFill>
          <a:blip r:embed="rId2"/>
          <a:stretch>
            <a:fillRect/>
          </a:stretch>
        </p:blipFill>
        <p:spPr>
          <a:xfrm>
            <a:off x="446808" y="1905000"/>
            <a:ext cx="8400473" cy="3625259"/>
          </a:xfrm>
          <a:prstGeom prst="rect">
            <a:avLst/>
          </a:prstGeom>
        </p:spPr>
      </p:pic>
      <p:sp>
        <p:nvSpPr>
          <p:cNvPr id="5" name="TextBox 4"/>
          <p:cNvSpPr txBox="1"/>
          <p:nvPr/>
        </p:nvSpPr>
        <p:spPr>
          <a:xfrm>
            <a:off x="2015836" y="6535882"/>
            <a:ext cx="1165704" cy="307777"/>
          </a:xfrm>
          <a:prstGeom prst="rect">
            <a:avLst/>
          </a:prstGeom>
          <a:noFill/>
        </p:spPr>
        <p:txBody>
          <a:bodyPr wrap="none" rtlCol="0">
            <a:spAutoFit/>
          </a:bodyPr>
          <a:lstStyle/>
          <a:p>
            <a:r>
              <a:rPr lang="en-GB" sz="1400" dirty="0" smtClean="0"/>
              <a:t>Source: FSB</a:t>
            </a:r>
            <a:endParaRPr lang="en-GB" sz="1400" dirty="0"/>
          </a:p>
        </p:txBody>
      </p:sp>
    </p:spTree>
    <p:extLst>
      <p:ext uri="{BB962C8B-B14F-4D97-AF65-F5344CB8AC3E}">
        <p14:creationId xmlns:p14="http://schemas.microsoft.com/office/powerpoint/2010/main" val="33902048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facts..</a:t>
            </a:r>
            <a:endParaRPr lang="en-GB" dirty="0"/>
          </a:p>
        </p:txBody>
      </p:sp>
      <p:pic>
        <p:nvPicPr>
          <p:cNvPr id="4" name="Picture 3"/>
          <p:cNvPicPr>
            <a:picLocks noChangeAspect="1"/>
          </p:cNvPicPr>
          <p:nvPr/>
        </p:nvPicPr>
        <p:blipFill>
          <a:blip r:embed="rId2"/>
          <a:stretch>
            <a:fillRect/>
          </a:stretch>
        </p:blipFill>
        <p:spPr>
          <a:xfrm>
            <a:off x="478465" y="1569317"/>
            <a:ext cx="8463838" cy="4879948"/>
          </a:xfrm>
          <a:prstGeom prst="rect">
            <a:avLst/>
          </a:prstGeom>
        </p:spPr>
      </p:pic>
      <p:sp>
        <p:nvSpPr>
          <p:cNvPr id="5" name="TextBox 4"/>
          <p:cNvSpPr txBox="1"/>
          <p:nvPr/>
        </p:nvSpPr>
        <p:spPr>
          <a:xfrm>
            <a:off x="2015836" y="6535882"/>
            <a:ext cx="1165704" cy="307777"/>
          </a:xfrm>
          <a:prstGeom prst="rect">
            <a:avLst/>
          </a:prstGeom>
          <a:noFill/>
        </p:spPr>
        <p:txBody>
          <a:bodyPr wrap="none" rtlCol="0">
            <a:spAutoFit/>
          </a:bodyPr>
          <a:lstStyle/>
          <a:p>
            <a:r>
              <a:rPr lang="en-GB" sz="1400" dirty="0" smtClean="0"/>
              <a:t>Source: FSB</a:t>
            </a:r>
            <a:endParaRPr lang="en-GB" sz="1400" dirty="0"/>
          </a:p>
        </p:txBody>
      </p:sp>
    </p:spTree>
    <p:extLst>
      <p:ext uri="{BB962C8B-B14F-4D97-AF65-F5344CB8AC3E}">
        <p14:creationId xmlns:p14="http://schemas.microsoft.com/office/powerpoint/2010/main" val="20957213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policy exclusions</a:t>
            </a:r>
            <a:endParaRPr lang="en-GB" dirty="0"/>
          </a:p>
        </p:txBody>
      </p:sp>
      <p:sp>
        <p:nvSpPr>
          <p:cNvPr id="3" name="Content Placeholder 2"/>
          <p:cNvSpPr>
            <a:spLocks noGrp="1"/>
          </p:cNvSpPr>
          <p:nvPr>
            <p:ph idx="1"/>
          </p:nvPr>
        </p:nvSpPr>
        <p:spPr/>
        <p:txBody>
          <a:bodyPr/>
          <a:lstStyle/>
          <a:p>
            <a:r>
              <a:rPr lang="en-GB" dirty="0" smtClean="0"/>
              <a:t>Property belonging to the insured</a:t>
            </a:r>
          </a:p>
          <a:p>
            <a:r>
              <a:rPr lang="en-GB" dirty="0" smtClean="0"/>
              <a:t>Defective workmanship</a:t>
            </a:r>
          </a:p>
          <a:p>
            <a:r>
              <a:rPr lang="en-GB" dirty="0" smtClean="0"/>
              <a:t>Damage as a result of advice, design or specification given unless part of overall contract</a:t>
            </a:r>
          </a:p>
          <a:p>
            <a:r>
              <a:rPr lang="en-GB" dirty="0" smtClean="0"/>
              <a:t>Deliberate acts</a:t>
            </a:r>
          </a:p>
          <a:p>
            <a:endParaRPr lang="en-GB" dirty="0"/>
          </a:p>
          <a:p>
            <a:r>
              <a:rPr lang="en-GB" dirty="0" smtClean="0"/>
              <a:t>Can vary from insurer to insurer</a:t>
            </a:r>
            <a:endParaRPr lang="en-GB" dirty="0"/>
          </a:p>
        </p:txBody>
      </p:sp>
    </p:spTree>
    <p:extLst>
      <p:ext uri="{BB962C8B-B14F-4D97-AF65-F5344CB8AC3E}">
        <p14:creationId xmlns:p14="http://schemas.microsoft.com/office/powerpoint/2010/main" val="146249868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examples…</a:t>
            </a:r>
            <a:endParaRPr lang="en-GB" dirty="0"/>
          </a:p>
        </p:txBody>
      </p:sp>
      <p:sp>
        <p:nvSpPr>
          <p:cNvPr id="3" name="Content Placeholder 2"/>
          <p:cNvSpPr>
            <a:spLocks noGrp="1"/>
          </p:cNvSpPr>
          <p:nvPr>
            <p:ph idx="1"/>
          </p:nvPr>
        </p:nvSpPr>
        <p:spPr>
          <a:xfrm>
            <a:off x="1942415" y="2133599"/>
            <a:ext cx="6591985" cy="4100945"/>
          </a:xfrm>
        </p:spPr>
        <p:txBody>
          <a:bodyPr/>
          <a:lstStyle/>
          <a:p>
            <a:r>
              <a:rPr lang="en-GB" dirty="0" smtClean="0"/>
              <a:t>Bodily injury:</a:t>
            </a:r>
          </a:p>
          <a:p>
            <a:pPr lvl="1"/>
            <a:r>
              <a:rPr lang="en-GB" dirty="0" smtClean="0"/>
              <a:t>A lady slipped on 2 grapes in a supermarket in 2005.  She was later awarded £30,000 in compensation as the accident left her needing a shoulder joint replacement.</a:t>
            </a:r>
          </a:p>
          <a:p>
            <a:r>
              <a:rPr lang="en-GB" dirty="0" smtClean="0"/>
              <a:t>Burns:</a:t>
            </a:r>
          </a:p>
          <a:p>
            <a:pPr lvl="1"/>
            <a:r>
              <a:rPr lang="en-GB" dirty="0" smtClean="0"/>
              <a:t>A young woman suffered temporary burns from wax treatment in a beauty salon, and was awarded £3,000 after court action.</a:t>
            </a:r>
          </a:p>
          <a:p>
            <a:r>
              <a:rPr lang="en-GB" dirty="0" smtClean="0"/>
              <a:t>Project example:</a:t>
            </a:r>
          </a:p>
          <a:p>
            <a:pPr lvl="1"/>
            <a:r>
              <a:rPr lang="en-GB" dirty="0" smtClean="0"/>
              <a:t>A tiling company was hired to re-tile a roof but they failed to use adequate weather protection, resulting in severe water damage.</a:t>
            </a:r>
            <a:endParaRPr lang="en-GB" dirty="0"/>
          </a:p>
        </p:txBody>
      </p:sp>
    </p:spTree>
    <p:extLst>
      <p:ext uri="{BB962C8B-B14F-4D97-AF65-F5344CB8AC3E}">
        <p14:creationId xmlns:p14="http://schemas.microsoft.com/office/powerpoint/2010/main" val="38183751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areas of cover</a:t>
            </a:r>
            <a:endParaRPr lang="en-GB" dirty="0"/>
          </a:p>
        </p:txBody>
      </p:sp>
      <p:sp>
        <p:nvSpPr>
          <p:cNvPr id="3" name="Content Placeholder 2"/>
          <p:cNvSpPr>
            <a:spLocks noGrp="1"/>
          </p:cNvSpPr>
          <p:nvPr>
            <p:ph idx="1"/>
          </p:nvPr>
        </p:nvSpPr>
        <p:spPr/>
        <p:txBody>
          <a:bodyPr/>
          <a:lstStyle/>
          <a:p>
            <a:r>
              <a:rPr lang="en-GB" dirty="0" smtClean="0"/>
              <a:t>Employers liability – protects against negligence claims from employees</a:t>
            </a:r>
          </a:p>
          <a:p>
            <a:r>
              <a:rPr lang="en-GB" dirty="0" smtClean="0"/>
              <a:t>Stock – protect items that are required for day-to-day trading</a:t>
            </a:r>
          </a:p>
          <a:p>
            <a:r>
              <a:rPr lang="en-GB" dirty="0" smtClean="0"/>
              <a:t>Business equipment – to cover specialist equipment or machinery</a:t>
            </a:r>
          </a:p>
          <a:p>
            <a:r>
              <a:rPr lang="en-GB" dirty="0" smtClean="0"/>
              <a:t>Business interruption – replaces lost income if business is interrupted from fire, flood, etc.</a:t>
            </a:r>
            <a:endParaRPr lang="en-GB" dirty="0"/>
          </a:p>
        </p:txBody>
      </p:sp>
    </p:spTree>
    <p:extLst>
      <p:ext uri="{BB962C8B-B14F-4D97-AF65-F5344CB8AC3E}">
        <p14:creationId xmlns:p14="http://schemas.microsoft.com/office/powerpoint/2010/main" val="387136530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Indemnity – the facts</a:t>
            </a:r>
            <a:endParaRPr lang="en-GB" dirty="0"/>
          </a:p>
        </p:txBody>
      </p:sp>
      <p:sp>
        <p:nvSpPr>
          <p:cNvPr id="3" name="Content Placeholder 2"/>
          <p:cNvSpPr>
            <a:spLocks noGrp="1"/>
          </p:cNvSpPr>
          <p:nvPr>
            <p:ph idx="1"/>
          </p:nvPr>
        </p:nvSpPr>
        <p:spPr>
          <a:xfrm>
            <a:off x="1942415" y="2133599"/>
            <a:ext cx="6591985" cy="4184073"/>
          </a:xfrm>
        </p:spPr>
        <p:txBody>
          <a:bodyPr>
            <a:normAutofit/>
          </a:bodyPr>
          <a:lstStyle/>
          <a:p>
            <a:r>
              <a:rPr lang="en-GB" dirty="0" smtClean="0"/>
              <a:t>Not a legal requirements</a:t>
            </a:r>
          </a:p>
          <a:p>
            <a:pPr lvl="1"/>
            <a:r>
              <a:rPr lang="en-GB" dirty="0" smtClean="0"/>
              <a:t>Regulatory in some professions e.g. law, accountancy</a:t>
            </a:r>
          </a:p>
          <a:p>
            <a:r>
              <a:rPr lang="en-GB" dirty="0" smtClean="0"/>
              <a:t>May be required to obtain work</a:t>
            </a:r>
          </a:p>
          <a:p>
            <a:pPr lvl="1"/>
            <a:r>
              <a:rPr lang="en-GB" dirty="0" smtClean="0"/>
              <a:t>E.g. through tender process</a:t>
            </a:r>
          </a:p>
          <a:p>
            <a:r>
              <a:rPr lang="en-GB" dirty="0" smtClean="0"/>
              <a:t>Covers a range of liabilities:</a:t>
            </a:r>
          </a:p>
          <a:p>
            <a:pPr lvl="1"/>
            <a:r>
              <a:rPr lang="en-GB" dirty="0" smtClean="0"/>
              <a:t>Personal negligence</a:t>
            </a:r>
          </a:p>
          <a:p>
            <a:pPr lvl="1"/>
            <a:r>
              <a:rPr lang="en-GB" dirty="0" smtClean="0"/>
              <a:t>Data breaches</a:t>
            </a:r>
          </a:p>
          <a:p>
            <a:pPr lvl="1"/>
            <a:r>
              <a:rPr lang="en-GB" dirty="0" smtClean="0"/>
              <a:t>Loss of confidential data</a:t>
            </a:r>
          </a:p>
          <a:p>
            <a:pPr lvl="1"/>
            <a:r>
              <a:rPr lang="en-GB" dirty="0" smtClean="0"/>
              <a:t>Unintentional breach of copyright</a:t>
            </a:r>
          </a:p>
          <a:p>
            <a:pPr lvl="1"/>
            <a:r>
              <a:rPr lang="en-GB" dirty="0" smtClean="0"/>
              <a:t>Defamation</a:t>
            </a:r>
          </a:p>
          <a:p>
            <a:pPr lvl="1"/>
            <a:r>
              <a:rPr lang="en-GB" dirty="0" smtClean="0"/>
              <a:t>Loss of goods or money</a:t>
            </a:r>
            <a:endParaRPr lang="en-GB" dirty="0"/>
          </a:p>
        </p:txBody>
      </p:sp>
    </p:spTree>
    <p:extLst>
      <p:ext uri="{BB962C8B-B14F-4D97-AF65-F5344CB8AC3E}">
        <p14:creationId xmlns:p14="http://schemas.microsoft.com/office/powerpoint/2010/main" val="8906016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Limits of cover (PI)</a:t>
            </a:r>
            <a:endParaRPr lang="en-GB" dirty="0"/>
          </a:p>
        </p:txBody>
      </p:sp>
      <p:sp>
        <p:nvSpPr>
          <p:cNvPr id="3" name="Content Placeholder 2"/>
          <p:cNvSpPr>
            <a:spLocks noGrp="1"/>
          </p:cNvSpPr>
          <p:nvPr>
            <p:ph idx="1"/>
          </p:nvPr>
        </p:nvSpPr>
        <p:spPr/>
        <p:txBody>
          <a:bodyPr/>
          <a:lstStyle/>
          <a:p>
            <a:r>
              <a:rPr lang="en-GB" dirty="0" smtClean="0"/>
              <a:t>Depends on circumstances of business &amp; type of clients</a:t>
            </a:r>
          </a:p>
          <a:p>
            <a:pPr lvl="1"/>
            <a:r>
              <a:rPr lang="en-GB" dirty="0" smtClean="0"/>
              <a:t>If required for a specific client, they will set the limit</a:t>
            </a:r>
          </a:p>
          <a:p>
            <a:pPr lvl="1"/>
            <a:r>
              <a:rPr lang="en-GB" dirty="0" smtClean="0"/>
              <a:t>Regulatory bodies may set limit</a:t>
            </a:r>
          </a:p>
          <a:p>
            <a:pPr lvl="1"/>
            <a:r>
              <a:rPr lang="en-GB" dirty="0" smtClean="0"/>
              <a:t>E.g. Architects Registration Board min £250,000</a:t>
            </a:r>
          </a:p>
          <a:p>
            <a:r>
              <a:rPr lang="en-GB" dirty="0" smtClean="0"/>
              <a:t>Cover can range from £50,000 </a:t>
            </a:r>
            <a:r>
              <a:rPr lang="en-GB" dirty="0" smtClean="0">
                <a:sym typeface="Wingdings" panose="05000000000000000000" pitchFamily="2" charset="2"/>
              </a:rPr>
              <a:t> £millions</a:t>
            </a:r>
          </a:p>
          <a:p>
            <a:r>
              <a:rPr lang="en-GB" dirty="0" smtClean="0">
                <a:sym typeface="Wingdings" panose="05000000000000000000" pitchFamily="2" charset="2"/>
              </a:rPr>
              <a:t>Cover lasts for 12 months</a:t>
            </a:r>
            <a:endParaRPr lang="en-GB" dirty="0" smtClean="0"/>
          </a:p>
          <a:p>
            <a:r>
              <a:rPr lang="en-GB" dirty="0" smtClean="0"/>
              <a:t>Legal costs &amp; compensation claims can be £millions</a:t>
            </a:r>
            <a:endParaRPr lang="en-GB" dirty="0"/>
          </a:p>
        </p:txBody>
      </p:sp>
    </p:spTree>
    <p:extLst>
      <p:ext uri="{BB962C8B-B14F-4D97-AF65-F5344CB8AC3E}">
        <p14:creationId xmlns:p14="http://schemas.microsoft.com/office/powerpoint/2010/main" val="34035374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cover</a:t>
            </a:r>
            <a:endParaRPr lang="en-GB" dirty="0"/>
          </a:p>
        </p:txBody>
      </p:sp>
      <p:sp>
        <p:nvSpPr>
          <p:cNvPr id="3" name="Content Placeholder 2"/>
          <p:cNvSpPr>
            <a:spLocks noGrp="1"/>
          </p:cNvSpPr>
          <p:nvPr>
            <p:ph idx="1"/>
          </p:nvPr>
        </p:nvSpPr>
        <p:spPr>
          <a:xfrm>
            <a:off x="1942415" y="1821873"/>
            <a:ext cx="6591985" cy="4817918"/>
          </a:xfrm>
        </p:spPr>
        <p:txBody>
          <a:bodyPr/>
          <a:lstStyle/>
          <a:p>
            <a:r>
              <a:rPr lang="en-GB" dirty="0" smtClean="0"/>
              <a:t>In the aggregate</a:t>
            </a:r>
          </a:p>
          <a:p>
            <a:pPr lvl="1"/>
            <a:r>
              <a:rPr lang="en-GB" dirty="0" smtClean="0"/>
              <a:t>Level equates to the max cover for the accumulated total of </a:t>
            </a:r>
            <a:r>
              <a:rPr lang="en-GB" b="1" dirty="0" smtClean="0"/>
              <a:t>ALL</a:t>
            </a:r>
            <a:r>
              <a:rPr lang="en-GB" dirty="0" smtClean="0"/>
              <a:t> claims in one policy period</a:t>
            </a:r>
          </a:p>
          <a:p>
            <a:pPr lvl="1"/>
            <a:r>
              <a:rPr lang="en-GB" dirty="0" smtClean="0"/>
              <a:t>E.g. £250,000 in the aggregate</a:t>
            </a:r>
          </a:p>
          <a:p>
            <a:pPr lvl="1"/>
            <a:endParaRPr lang="en-GB" dirty="0" smtClean="0"/>
          </a:p>
          <a:p>
            <a:r>
              <a:rPr lang="en-GB" dirty="0" smtClean="0"/>
              <a:t>Any one claim</a:t>
            </a:r>
          </a:p>
          <a:p>
            <a:pPr lvl="1"/>
            <a:r>
              <a:rPr lang="en-GB" dirty="0" smtClean="0"/>
              <a:t>Level equates to the maximum for </a:t>
            </a:r>
            <a:r>
              <a:rPr lang="en-GB" b="1" dirty="0" smtClean="0"/>
              <a:t>EACH CLAIM </a:t>
            </a:r>
            <a:r>
              <a:rPr lang="en-GB" dirty="0" smtClean="0"/>
              <a:t>within policy period</a:t>
            </a:r>
          </a:p>
          <a:p>
            <a:pPr lvl="1"/>
            <a:r>
              <a:rPr lang="en-GB" dirty="0" smtClean="0"/>
              <a:t>E.g. £250,000 for any one claim</a:t>
            </a:r>
          </a:p>
          <a:p>
            <a:pPr lvl="1"/>
            <a:endParaRPr lang="en-GB" dirty="0"/>
          </a:p>
          <a:p>
            <a:r>
              <a:rPr lang="en-GB" dirty="0" smtClean="0"/>
              <a:t>Run-off cover</a:t>
            </a:r>
          </a:p>
          <a:p>
            <a:pPr lvl="1"/>
            <a:r>
              <a:rPr lang="en-GB" dirty="0" smtClean="0"/>
              <a:t>Protects after a practice has ended</a:t>
            </a:r>
          </a:p>
          <a:p>
            <a:pPr lvl="1"/>
            <a:r>
              <a:rPr lang="en-GB" dirty="0" smtClean="0"/>
              <a:t>Claims can arise for years after projects are completed</a:t>
            </a:r>
            <a:endParaRPr lang="en-GB" dirty="0"/>
          </a:p>
        </p:txBody>
      </p:sp>
    </p:spTree>
    <p:extLst>
      <p:ext uri="{BB962C8B-B14F-4D97-AF65-F5344CB8AC3E}">
        <p14:creationId xmlns:p14="http://schemas.microsoft.com/office/powerpoint/2010/main" val="17652084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Simple example</a:t>
            </a:r>
            <a:endParaRPr lang="en-GB" dirty="0"/>
          </a:p>
        </p:txBody>
      </p:sp>
      <p:sp>
        <p:nvSpPr>
          <p:cNvPr id="3" name="Content Placeholder 2"/>
          <p:cNvSpPr>
            <a:spLocks noGrp="1"/>
          </p:cNvSpPr>
          <p:nvPr>
            <p:ph idx="1"/>
          </p:nvPr>
        </p:nvSpPr>
        <p:spPr/>
        <p:txBody>
          <a:bodyPr/>
          <a:lstStyle/>
          <a:p>
            <a:r>
              <a:rPr lang="en-GB" dirty="0" smtClean="0"/>
              <a:t>Scenario:</a:t>
            </a:r>
          </a:p>
          <a:p>
            <a:pPr lvl="1"/>
            <a:r>
              <a:rPr lang="en-GB" dirty="0" smtClean="0"/>
              <a:t>An employee accidently sent an email containing confidential client information to the wrong person</a:t>
            </a:r>
          </a:p>
          <a:p>
            <a:pPr lvl="1"/>
            <a:r>
              <a:rPr lang="en-GB" dirty="0" smtClean="0"/>
              <a:t>The client is now suing for breach of confidentiality</a:t>
            </a:r>
          </a:p>
          <a:p>
            <a:r>
              <a:rPr lang="en-GB" dirty="0" smtClean="0"/>
              <a:t>What was covered:</a:t>
            </a:r>
          </a:p>
          <a:p>
            <a:pPr lvl="1"/>
            <a:r>
              <a:rPr lang="en-GB" dirty="0" smtClean="0"/>
              <a:t>PI claim cost of £35,000 plus legal expenses</a:t>
            </a:r>
          </a:p>
          <a:p>
            <a:r>
              <a:rPr lang="en-GB" dirty="0" smtClean="0"/>
              <a:t>What was not covered:</a:t>
            </a:r>
          </a:p>
          <a:p>
            <a:pPr lvl="1"/>
            <a:r>
              <a:rPr lang="en-GB" dirty="0" smtClean="0"/>
              <a:t>£250 excess</a:t>
            </a:r>
          </a:p>
          <a:p>
            <a:pPr lvl="1"/>
            <a:r>
              <a:rPr lang="en-GB" dirty="0" smtClean="0"/>
              <a:t>Costs for damaged reputation / loss of future contracts</a:t>
            </a:r>
          </a:p>
          <a:p>
            <a:endParaRPr lang="en-GB" dirty="0" smtClean="0"/>
          </a:p>
          <a:p>
            <a:endParaRPr lang="en-GB" dirty="0"/>
          </a:p>
        </p:txBody>
      </p:sp>
    </p:spTree>
    <p:extLst>
      <p:ext uri="{BB962C8B-B14F-4D97-AF65-F5344CB8AC3E}">
        <p14:creationId xmlns:p14="http://schemas.microsoft.com/office/powerpoint/2010/main" val="27457850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Retroactive date</a:t>
            </a:r>
            <a:endParaRPr lang="en-GB" dirty="0"/>
          </a:p>
        </p:txBody>
      </p:sp>
      <p:sp>
        <p:nvSpPr>
          <p:cNvPr id="3" name="Content Placeholder 2"/>
          <p:cNvSpPr>
            <a:spLocks noGrp="1"/>
          </p:cNvSpPr>
          <p:nvPr>
            <p:ph idx="1"/>
          </p:nvPr>
        </p:nvSpPr>
        <p:spPr>
          <a:xfrm>
            <a:off x="1942415" y="2133600"/>
            <a:ext cx="6591985" cy="1534391"/>
          </a:xfrm>
        </p:spPr>
        <p:txBody>
          <a:bodyPr/>
          <a:lstStyle/>
          <a:p>
            <a:r>
              <a:rPr lang="en-GB" i="1" dirty="0" smtClean="0"/>
              <a:t>“a provision found in many (not all) claims-made policies eliminating coverage for claims produced by wrongful acts that took place prior to a specified date, even if the claim is first made during the policy period”</a:t>
            </a:r>
            <a:endParaRPr lang="en-GB" i="1" dirty="0"/>
          </a:p>
        </p:txBody>
      </p:sp>
      <p:sp>
        <p:nvSpPr>
          <p:cNvPr id="4" name="TextBox 3"/>
          <p:cNvSpPr txBox="1"/>
          <p:nvPr/>
        </p:nvSpPr>
        <p:spPr>
          <a:xfrm>
            <a:off x="2483428" y="3709553"/>
            <a:ext cx="976549" cy="307777"/>
          </a:xfrm>
          <a:prstGeom prst="rect">
            <a:avLst/>
          </a:prstGeom>
          <a:noFill/>
        </p:spPr>
        <p:txBody>
          <a:bodyPr wrap="none" rtlCol="0">
            <a:spAutoFit/>
          </a:bodyPr>
          <a:lstStyle/>
          <a:p>
            <a:r>
              <a:rPr lang="en-GB" sz="1400" dirty="0" smtClean="0"/>
              <a:t>IMRI web</a:t>
            </a:r>
            <a:endParaRPr lang="en-GB" sz="1400" dirty="0"/>
          </a:p>
        </p:txBody>
      </p:sp>
      <p:sp>
        <p:nvSpPr>
          <p:cNvPr id="5" name="Content Placeholder 2"/>
          <p:cNvSpPr txBox="1">
            <a:spLocks/>
          </p:cNvSpPr>
          <p:nvPr/>
        </p:nvSpPr>
        <p:spPr>
          <a:xfrm>
            <a:off x="1949341" y="4333009"/>
            <a:ext cx="6591985" cy="19742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smtClean="0"/>
              <a:t>None / unlimited: no limit to claims from past work</a:t>
            </a:r>
          </a:p>
          <a:p>
            <a:r>
              <a:rPr lang="en-GB" dirty="0" smtClean="0"/>
              <a:t>A specific date: will cover claims caused by work done after the specified date, not before</a:t>
            </a:r>
          </a:p>
          <a:p>
            <a:r>
              <a:rPr lang="en-GB" dirty="0" smtClean="0"/>
              <a:t>Inception: will not cover any work done prior to the start of the period of insurance</a:t>
            </a:r>
            <a:endParaRPr lang="en-GB" dirty="0"/>
          </a:p>
        </p:txBody>
      </p:sp>
    </p:spTree>
    <p:extLst>
      <p:ext uri="{BB962C8B-B14F-4D97-AF65-F5344CB8AC3E}">
        <p14:creationId xmlns:p14="http://schemas.microsoft.com/office/powerpoint/2010/main" val="325100479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Exclusions</a:t>
            </a:r>
            <a:endParaRPr lang="en-GB" dirty="0"/>
          </a:p>
        </p:txBody>
      </p:sp>
      <p:sp>
        <p:nvSpPr>
          <p:cNvPr id="3" name="Content Placeholder 2"/>
          <p:cNvSpPr>
            <a:spLocks noGrp="1"/>
          </p:cNvSpPr>
          <p:nvPr>
            <p:ph idx="1"/>
          </p:nvPr>
        </p:nvSpPr>
        <p:spPr/>
        <p:txBody>
          <a:bodyPr/>
          <a:lstStyle/>
          <a:p>
            <a:r>
              <a:rPr lang="en-GB" dirty="0" smtClean="0"/>
              <a:t>Claims involving strict liability, contractual liability &amp; guarantees</a:t>
            </a:r>
          </a:p>
          <a:p>
            <a:endParaRPr lang="en-GB" dirty="0" smtClean="0"/>
          </a:p>
          <a:p>
            <a:r>
              <a:rPr lang="en-GB" dirty="0" smtClean="0"/>
              <a:t>Fines, penalties &amp; liquidated damages</a:t>
            </a:r>
          </a:p>
          <a:p>
            <a:endParaRPr lang="en-GB" dirty="0" smtClean="0"/>
          </a:p>
          <a:p>
            <a:r>
              <a:rPr lang="en-GB" dirty="0" smtClean="0"/>
              <a:t>Bonding liabilities</a:t>
            </a:r>
            <a:endParaRPr lang="en-GB" dirty="0"/>
          </a:p>
        </p:txBody>
      </p:sp>
    </p:spTree>
    <p:extLst>
      <p:ext uri="{BB962C8B-B14F-4D97-AF65-F5344CB8AC3E}">
        <p14:creationId xmlns:p14="http://schemas.microsoft.com/office/powerpoint/2010/main" val="421123428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differences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35762719"/>
              </p:ext>
            </p:extLst>
          </p:nvPr>
        </p:nvGraphicFramePr>
        <p:xfrm>
          <a:off x="1641764" y="1905000"/>
          <a:ext cx="6892636" cy="3987800"/>
        </p:xfrm>
        <a:graphic>
          <a:graphicData uri="http://schemas.openxmlformats.org/drawingml/2006/table">
            <a:tbl>
              <a:tblPr firstRow="1" bandRow="1">
                <a:tableStyleId>{5C22544A-7EE6-4342-B048-85BDC9FD1C3A}</a:tableStyleId>
              </a:tblPr>
              <a:tblGrid>
                <a:gridCol w="3446318"/>
                <a:gridCol w="3446318"/>
              </a:tblGrid>
              <a:tr h="403820">
                <a:tc>
                  <a:txBody>
                    <a:bodyPr/>
                    <a:lstStyle/>
                    <a:p>
                      <a:pPr algn="ctr"/>
                      <a:r>
                        <a:rPr lang="en-GB" dirty="0" smtClean="0"/>
                        <a:t>Public Liability</a:t>
                      </a:r>
                      <a:endParaRPr lang="en-GB" dirty="0"/>
                    </a:p>
                  </a:txBody>
                  <a:tcPr/>
                </a:tc>
                <a:tc>
                  <a:txBody>
                    <a:bodyPr/>
                    <a:lstStyle/>
                    <a:p>
                      <a:pPr algn="ctr"/>
                      <a:r>
                        <a:rPr lang="en-GB" dirty="0" smtClean="0"/>
                        <a:t>Professional Indemnity</a:t>
                      </a:r>
                      <a:endParaRPr lang="en-GB" dirty="0"/>
                    </a:p>
                  </a:txBody>
                  <a:tcPr/>
                </a:tc>
              </a:tr>
              <a:tr h="403820">
                <a:tc>
                  <a:txBody>
                    <a:bodyPr/>
                    <a:lstStyle/>
                    <a:p>
                      <a:r>
                        <a:rPr lang="en-GB" dirty="0" smtClean="0"/>
                        <a:t>Protection for third</a:t>
                      </a:r>
                      <a:r>
                        <a:rPr lang="en-GB" baseline="0" dirty="0" smtClean="0"/>
                        <a:t> parties</a:t>
                      </a:r>
                      <a:endParaRPr lang="en-GB" dirty="0"/>
                    </a:p>
                  </a:txBody>
                  <a:tcPr/>
                </a:tc>
                <a:tc>
                  <a:txBody>
                    <a:bodyPr/>
                    <a:lstStyle/>
                    <a:p>
                      <a:r>
                        <a:rPr lang="en-GB" dirty="0" smtClean="0"/>
                        <a:t>Protection for self</a:t>
                      </a:r>
                      <a:endParaRPr lang="en-GB" dirty="0"/>
                    </a:p>
                  </a:txBody>
                  <a:tcPr/>
                </a:tc>
              </a:tr>
              <a:tr h="995720">
                <a:tc>
                  <a:txBody>
                    <a:bodyPr/>
                    <a:lstStyle/>
                    <a:p>
                      <a:r>
                        <a:rPr lang="en-GB" dirty="0" smtClean="0"/>
                        <a:t>Covers for accidents / damage that are your fault</a:t>
                      </a:r>
                      <a:endParaRPr lang="en-GB" dirty="0"/>
                    </a:p>
                  </a:txBody>
                  <a:tcPr/>
                </a:tc>
                <a:tc>
                  <a:txBody>
                    <a:bodyPr/>
                    <a:lstStyle/>
                    <a:p>
                      <a:r>
                        <a:rPr lang="en-GB" dirty="0" smtClean="0"/>
                        <a:t>Covers costs of defending against mistake or negligence</a:t>
                      </a:r>
                      <a:endParaRPr lang="en-GB" dirty="0"/>
                    </a:p>
                  </a:txBody>
                  <a:tcPr/>
                </a:tc>
              </a:tr>
              <a:tr h="995720">
                <a:tc>
                  <a:txBody>
                    <a:bodyPr/>
                    <a:lstStyle/>
                    <a:p>
                      <a:r>
                        <a:rPr lang="en-GB" dirty="0" smtClean="0"/>
                        <a:t>Claims could be for repairing</a:t>
                      </a:r>
                      <a:r>
                        <a:rPr lang="en-GB" baseline="0" dirty="0" smtClean="0"/>
                        <a:t> / replacing damaged property or compensation for injured person</a:t>
                      </a:r>
                      <a:endParaRPr lang="en-GB" dirty="0"/>
                    </a:p>
                  </a:txBody>
                  <a:tcPr/>
                </a:tc>
                <a:tc>
                  <a:txBody>
                    <a:bodyPr/>
                    <a:lstStyle/>
                    <a:p>
                      <a:r>
                        <a:rPr lang="en-GB" dirty="0" smtClean="0"/>
                        <a:t>Claims cover damages, awards, rectification costs &amp; compensation you are liable for</a:t>
                      </a:r>
                      <a:endParaRPr lang="en-GB" dirty="0"/>
                    </a:p>
                  </a:txBody>
                  <a:tcPr/>
                </a:tc>
              </a:tr>
              <a:tr h="995720">
                <a:tc>
                  <a:txBody>
                    <a:bodyPr/>
                    <a:lstStyle/>
                    <a:p>
                      <a:r>
                        <a:rPr lang="en-GB" dirty="0" smtClean="0"/>
                        <a:t>Most relevant for businesses working with physical products</a:t>
                      </a:r>
                      <a:r>
                        <a:rPr lang="en-GB" baseline="0" dirty="0" smtClean="0"/>
                        <a:t> / customers</a:t>
                      </a:r>
                      <a:endParaRPr lang="en-GB" dirty="0"/>
                    </a:p>
                  </a:txBody>
                  <a:tcPr/>
                </a:tc>
                <a:tc>
                  <a:txBody>
                    <a:bodyPr/>
                    <a:lstStyle/>
                    <a:p>
                      <a:r>
                        <a:rPr lang="en-GB" dirty="0" smtClean="0"/>
                        <a:t>Covers ‘intangibles’ – if activity</a:t>
                      </a:r>
                      <a:r>
                        <a:rPr lang="en-GB" baseline="0" dirty="0" smtClean="0"/>
                        <a:t> is deemed below the expected standard</a:t>
                      </a:r>
                      <a:endParaRPr lang="en-GB" dirty="0"/>
                    </a:p>
                  </a:txBody>
                  <a:tcPr/>
                </a:tc>
              </a:tr>
            </a:tbl>
          </a:graphicData>
        </a:graphic>
      </p:graphicFrame>
    </p:spTree>
    <p:extLst>
      <p:ext uri="{BB962C8B-B14F-4D97-AF65-F5344CB8AC3E}">
        <p14:creationId xmlns:p14="http://schemas.microsoft.com/office/powerpoint/2010/main" val="26813769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information</a:t>
            </a:r>
            <a:endParaRPr lang="en-GB" dirty="0"/>
          </a:p>
        </p:txBody>
      </p:sp>
      <p:sp>
        <p:nvSpPr>
          <p:cNvPr id="3" name="Content Placeholder 2"/>
          <p:cNvSpPr>
            <a:spLocks noGrp="1"/>
          </p:cNvSpPr>
          <p:nvPr>
            <p:ph idx="1"/>
          </p:nvPr>
        </p:nvSpPr>
        <p:spPr>
          <a:xfrm>
            <a:off x="1942414" y="2133600"/>
            <a:ext cx="6900249" cy="3777622"/>
          </a:xfrm>
        </p:spPr>
        <p:txBody>
          <a:bodyPr/>
          <a:lstStyle/>
          <a:p>
            <a:r>
              <a:rPr lang="en-GB" dirty="0" smtClean="0"/>
              <a:t>Federation of Small Businesses (</a:t>
            </a:r>
            <a:r>
              <a:rPr lang="en-GB" dirty="0" smtClean="0">
                <a:hlinkClick r:id="rId2"/>
              </a:rPr>
              <a:t>www.fsb.co.uk</a:t>
            </a:r>
            <a:r>
              <a:rPr lang="en-GB" dirty="0" smtClean="0"/>
              <a:t>)</a:t>
            </a:r>
          </a:p>
          <a:p>
            <a:r>
              <a:rPr lang="en-GB" dirty="0" smtClean="0"/>
              <a:t>Simply business (</a:t>
            </a:r>
            <a:r>
              <a:rPr lang="en-GB" dirty="0" smtClean="0">
                <a:hlinkClick r:id="rId3"/>
              </a:rPr>
              <a:t>www.simplybusiness.co.uk</a:t>
            </a:r>
            <a:r>
              <a:rPr lang="en-GB" dirty="0" smtClean="0"/>
              <a:t>)</a:t>
            </a:r>
          </a:p>
          <a:p>
            <a:r>
              <a:rPr lang="en-GB" dirty="0"/>
              <a:t>Designing Buildings Wiki </a:t>
            </a:r>
            <a:r>
              <a:rPr lang="en-GB" dirty="0" smtClean="0"/>
              <a:t>(</a:t>
            </a:r>
            <a:r>
              <a:rPr lang="en-GB" dirty="0" smtClean="0">
                <a:hlinkClick r:id="rId4"/>
              </a:rPr>
              <a:t>www.designingbuildings.co.uk</a:t>
            </a:r>
            <a:r>
              <a:rPr lang="en-GB" dirty="0" smtClean="0"/>
              <a:t>)</a:t>
            </a:r>
          </a:p>
          <a:p>
            <a:r>
              <a:rPr lang="en-GB" dirty="0" smtClean="0"/>
              <a:t>Charles Insurance (</a:t>
            </a:r>
            <a:r>
              <a:rPr lang="en-GB" dirty="0" smtClean="0">
                <a:hlinkClick r:id="rId5"/>
              </a:rPr>
              <a:t>www.charlesinsurance.co.uk</a:t>
            </a:r>
            <a:r>
              <a:rPr lang="en-GB" dirty="0" smtClean="0"/>
              <a:t>)   </a:t>
            </a:r>
          </a:p>
          <a:p>
            <a:r>
              <a:rPr lang="en-GB" dirty="0" smtClean="0"/>
              <a:t>Policy Bee (</a:t>
            </a:r>
            <a:r>
              <a:rPr lang="en-GB" dirty="0" smtClean="0">
                <a:hlinkClick r:id="rId6"/>
              </a:rPr>
              <a:t>www.policybee.co.uk</a:t>
            </a:r>
            <a:r>
              <a:rPr lang="en-GB" dirty="0" smtClean="0"/>
              <a:t>) </a:t>
            </a:r>
            <a:endParaRPr lang="en-GB" dirty="0" smtClean="0"/>
          </a:p>
          <a:p>
            <a:r>
              <a:rPr lang="en-GB" dirty="0" smtClean="0"/>
              <a:t>Direct Line (</a:t>
            </a:r>
            <a:r>
              <a:rPr lang="en-GB" dirty="0" smtClean="0">
                <a:hlinkClick r:id="rId7"/>
              </a:rPr>
              <a:t>www.directlineforbusiness.co.uk</a:t>
            </a:r>
            <a:r>
              <a:rPr lang="en-GB" dirty="0" smtClean="0"/>
              <a:t>) </a:t>
            </a:r>
            <a:endParaRPr lang="en-GB" dirty="0"/>
          </a:p>
        </p:txBody>
      </p:sp>
    </p:spTree>
    <p:extLst>
      <p:ext uri="{BB962C8B-B14F-4D97-AF65-F5344CB8AC3E}">
        <p14:creationId xmlns:p14="http://schemas.microsoft.com/office/powerpoint/2010/main" val="679808284"/>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1CACE3"/>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Wisp</Template>
  <TotalTime>827</TotalTime>
  <Words>914</Words>
  <Application>Microsoft Office PowerPoint</Application>
  <PresentationFormat>On-screen Show (4:3)</PresentationFormat>
  <Paragraphs>138</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Century Gothic</vt:lpstr>
      <vt:lpstr>Wingdings</vt:lpstr>
      <vt:lpstr>Wingdings 3</vt:lpstr>
      <vt:lpstr>Wisp</vt:lpstr>
      <vt:lpstr>Public liability &amp; professional indemnity insurance</vt:lpstr>
      <vt:lpstr>Aims</vt:lpstr>
      <vt:lpstr>What did you find out about both insurance types?  What are the key aspects &amp; differences?</vt:lpstr>
      <vt:lpstr>Definitions</vt:lpstr>
      <vt:lpstr>Public Liability – the facts</vt:lpstr>
      <vt:lpstr>Public Liability – the facts (contd)</vt:lpstr>
      <vt:lpstr>Covers claims from…</vt:lpstr>
      <vt:lpstr>What can affect premiums?</vt:lpstr>
      <vt:lpstr>More facts..</vt:lpstr>
      <vt:lpstr>Common policy exclusions</vt:lpstr>
      <vt:lpstr>Some examples…</vt:lpstr>
      <vt:lpstr>Additional areas of cover</vt:lpstr>
      <vt:lpstr>Professional Indemnity – the facts</vt:lpstr>
      <vt:lpstr>Limits of cover (PI)</vt:lpstr>
      <vt:lpstr>Types of cover</vt:lpstr>
      <vt:lpstr>Simple example</vt:lpstr>
      <vt:lpstr>Retroactive date</vt:lpstr>
      <vt:lpstr>Exclusions</vt:lpstr>
      <vt:lpstr>Key differences</vt:lpstr>
      <vt:lpstr>Useful information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Latent Defects Insurance</dc:title>
  <dc:creator>Lara Hopkinson</dc:creator>
  <cp:lastModifiedBy>Lara Hopkinson</cp:lastModifiedBy>
  <cp:revision>13</cp:revision>
  <dcterms:created xsi:type="dcterms:W3CDTF">2016-03-09T09:17:43Z</dcterms:created>
  <dcterms:modified xsi:type="dcterms:W3CDTF">2016-03-15T14:06:02Z</dcterms:modified>
</cp:coreProperties>
</file>