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76" d="100"/>
          <a:sy n="76" d="100"/>
        </p:scale>
        <p:origin x="91"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AAAF655-0889-47CD-9461-5D1C91BB3F24}" type="datetimeFigureOut">
              <a:rPr lang="en-GB" smtClean="0"/>
              <a:t>14/07/2024</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0AAA1084-A3A0-4352-B342-5FBE6712D974}"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6200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AAF655-0889-47CD-9461-5D1C91BB3F24}" type="datetimeFigureOut">
              <a:rPr lang="en-GB" smtClean="0"/>
              <a:t>14/07/2024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AA1084-A3A0-4352-B342-5FBE6712D974}"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0344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AAF655-0889-47CD-9461-5D1C91BB3F24}" type="datetimeFigureOut">
              <a:rPr lang="en-GB" smtClean="0"/>
              <a:t>14/07/2024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AA1084-A3A0-4352-B342-5FBE6712D974}"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29076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AAF655-0889-47CD-9461-5D1C91BB3F24}" type="datetimeFigureOut">
              <a:rPr lang="en-GB" smtClean="0"/>
              <a:t>14/07/2024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AA1084-A3A0-4352-B342-5FBE6712D974}"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519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AAF655-0889-47CD-9461-5D1C91BB3F24}" type="datetimeFigureOut">
              <a:rPr lang="en-GB" smtClean="0"/>
              <a:t>14/07/2024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AA1084-A3A0-4352-B342-5FBE6712D974}"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23872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AAF655-0889-47CD-9461-5D1C91BB3F24}" type="datetimeFigureOut">
              <a:rPr lang="en-GB" smtClean="0"/>
              <a:t>14/07/2024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AA1084-A3A0-4352-B342-5FBE6712D974}"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8866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AAF655-0889-47CD-9461-5D1C91BB3F24}" type="datetimeFigureOut">
              <a:rPr lang="en-GB" smtClean="0"/>
              <a:t>14/07/2024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AA1084-A3A0-4352-B342-5FBE6712D974}" type="slidenum">
              <a:rPr lang="en-GB" smtClean="0"/>
              <a:t>‹#›</a:t>
            </a:fld>
            <a:endParaRPr lang="en-GB"/>
          </a:p>
        </p:txBody>
      </p:sp>
    </p:spTree>
    <p:extLst>
      <p:ext uri="{BB962C8B-B14F-4D97-AF65-F5344CB8AC3E}">
        <p14:creationId xmlns:p14="http://schemas.microsoft.com/office/powerpoint/2010/main" val="2012284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AAF655-0889-47CD-9461-5D1C91BB3F24}" type="datetimeFigureOut">
              <a:rPr lang="en-GB" smtClean="0"/>
              <a:t>14/07/2024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AA1084-A3A0-4352-B342-5FBE6712D974}"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8971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AAAF655-0889-47CD-9461-5D1C91BB3F24}" type="datetimeFigureOut">
              <a:rPr lang="en-GB" smtClean="0"/>
              <a:t>14/07/2024</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0AAA1084-A3A0-4352-B342-5FBE6712D974}"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0093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AAF655-0889-47CD-9461-5D1C91BB3F24}" type="datetimeFigureOut">
              <a:rPr lang="en-GB" smtClean="0"/>
              <a:t>14/07/2024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AA1084-A3A0-4352-B342-5FBE6712D974}"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50646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AAF655-0889-47CD-9461-5D1C91BB3F24}" type="datetimeFigureOut">
              <a:rPr lang="en-GB" smtClean="0"/>
              <a:t>14/07/2024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AA1084-A3A0-4352-B342-5FBE6712D974}"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17119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AAAF655-0889-47CD-9461-5D1C91BB3F24}" type="datetimeFigureOut">
              <a:rPr lang="en-GB" smtClean="0"/>
              <a:t>14/07/2024</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AAA1084-A3A0-4352-B342-5FBE6712D974}"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65725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reativecommons.org/licenses/by-nc/3.0/" TargetMode="External"/><Relationship Id="rId2" Type="http://schemas.openxmlformats.org/officeDocument/2006/relationships/hyperlink" Target="https://www.pngall.com/saloon-png/" TargetMode="Externa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hyperlink" Target="https://www.sienanews.it/magazine/moda-modi/rainbow-hair-piccola-guida-alla-tendenza-piu-glamour-del-momento/" TargetMode="External"/><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g"/><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www.flickr.com/photos/141290938@N03/26682751244"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unik-aneh-seru.blogspot.com/2013/10/fakta-fakta-dan-misteri-yang.html"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100daysinappalachia.com/2020/01/commentary-what-everyone-should-know-about-reconstruction-150-years-after-the-15th-amendments-ratification/" TargetMode="External"/><Relationship Id="rId7" Type="http://schemas.openxmlformats.org/officeDocument/2006/relationships/hyperlink" Target="https://creativecommons.org/licenses/by-nc/3.0/" TargetMode="External"/><Relationship Id="rId2" Type="http://schemas.openxmlformats.org/officeDocument/2006/relationships/image" Target="../media/image6.jpg"/><Relationship Id="rId1" Type="http://schemas.openxmlformats.org/officeDocument/2006/relationships/slideLayout" Target="../slideLayouts/slideLayout7.xml"/><Relationship Id="rId6" Type="http://schemas.openxmlformats.org/officeDocument/2006/relationships/hyperlink" Target="https://www.pngall.com/gold-coin-png/" TargetMode="External"/><Relationship Id="rId5" Type="http://schemas.openxmlformats.org/officeDocument/2006/relationships/image" Target="../media/image7.png"/><Relationship Id="rId4" Type="http://schemas.openxmlformats.org/officeDocument/2006/relationships/hyperlink" Target="https://creativecommons.org/licenses/by-nd/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g"/><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s://www.mentefilosofica.com/2020/12/la-nanotecnologia.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hyperlink" Target="https://www.pexels.com/photo/environment-forest-grass-leaves-142497/"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blender.stackexchange.com/questions/61457/making-glass-orbs-with-effects-inside" TargetMode="External"/><Relationship Id="rId2" Type="http://schemas.openxmlformats.org/officeDocument/2006/relationships/image" Target="../media/image10.jp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D3582-9871-C4EC-3C1A-CC16D6E50EFD}"/>
              </a:ext>
            </a:extLst>
          </p:cNvPr>
          <p:cNvSpPr>
            <a:spLocks noGrp="1"/>
          </p:cNvSpPr>
          <p:nvPr>
            <p:ph type="ctrTitle"/>
          </p:nvPr>
        </p:nvSpPr>
        <p:spPr>
          <a:xfrm>
            <a:off x="1917560" y="5737607"/>
            <a:ext cx="8356879" cy="432637"/>
          </a:xfrm>
          <a:solidFill>
            <a:schemeClr val="accent1">
              <a:lumMod val="20000"/>
              <a:lumOff val="80000"/>
            </a:schemeClr>
          </a:solidFill>
          <a:ln>
            <a:solidFill>
              <a:schemeClr val="accent3">
                <a:lumMod val="60000"/>
                <a:lumOff val="40000"/>
              </a:schemeClr>
            </a:solidFill>
          </a:ln>
        </p:spPr>
        <p:txBody>
          <a:bodyPr>
            <a:normAutofit fontScale="90000"/>
            <a:scene3d>
              <a:camera prst="orthographicFront"/>
              <a:lightRig rig="threePt" dir="t"/>
            </a:scene3d>
            <a:sp3d extrusionH="57150">
              <a:bevelT w="38100" h="38100" prst="relaxedInset"/>
            </a:sp3d>
          </a:bodyPr>
          <a:lstStyle/>
          <a:p>
            <a:pPr algn="ctr">
              <a:lnSpc>
                <a:spcPct val="150000"/>
              </a:lnSpc>
              <a:spcAft>
                <a:spcPts val="800"/>
              </a:spcAft>
            </a:pPr>
            <a:r>
              <a:rPr lang="en-GB" sz="2700" kern="100" cap="none" dirty="0">
                <a:ln w="0"/>
                <a:solidFill>
                  <a:schemeClr val="bg1">
                    <a:lumMod val="95000"/>
                  </a:schemeClr>
                </a:solidFill>
                <a:effectLst>
                  <a:glow rad="101600">
                    <a:schemeClr val="accent1">
                      <a:satMod val="175000"/>
                      <a:alpha val="40000"/>
                    </a:schemeClr>
                  </a:glow>
                  <a:outerShdw blurRad="38100" dist="25400" dir="5400000" algn="ctr" rotWithShape="0">
                    <a:srgbClr val="6E747A">
                      <a:alpha val="43000"/>
                    </a:srgbClr>
                  </a:outerShdw>
                </a:effectLst>
                <a:highlight>
                  <a:srgbClr val="8B0000"/>
                </a:highlight>
                <a:latin typeface="Arial" panose="020B0604020202020204" pitchFamily="34" charset="0"/>
                <a:ea typeface="Aptos" panose="020B0004020202020204" pitchFamily="34" charset="0"/>
                <a:cs typeface="Arial" panose="020B0604020202020204" pitchFamily="34" charset="0"/>
              </a:rPr>
              <a:t>BA Business Management</a:t>
            </a:r>
            <a:br>
              <a:rPr lang="en-GB" sz="2700" kern="100" cap="none" dirty="0">
                <a:ln w="0"/>
                <a:solidFill>
                  <a:schemeClr val="bg1">
                    <a:lumMod val="95000"/>
                  </a:schemeClr>
                </a:solidFill>
                <a:effectLst>
                  <a:glow rad="101600">
                    <a:schemeClr val="accent1">
                      <a:satMod val="175000"/>
                      <a:alpha val="40000"/>
                    </a:schemeClr>
                  </a:glow>
                  <a:outerShdw blurRad="38100" dist="25400" dir="5400000" algn="ctr" rotWithShape="0">
                    <a:srgbClr val="6E747A">
                      <a:alpha val="43000"/>
                    </a:srgbClr>
                  </a:outerShdw>
                </a:effectLst>
                <a:highlight>
                  <a:srgbClr val="F1A983"/>
                </a:highlight>
                <a:latin typeface="Arial" panose="020B0604020202020204" pitchFamily="34" charset="0"/>
                <a:ea typeface="Aptos" panose="020B0004020202020204" pitchFamily="34" charset="0"/>
                <a:cs typeface="Arial" panose="020B0604020202020204" pitchFamily="34" charset="0"/>
              </a:rPr>
            </a:br>
            <a:r>
              <a:rPr lang="en-GB" sz="2700" kern="100" cap="none" dirty="0">
                <a:ln w="0"/>
                <a:solidFill>
                  <a:schemeClr val="bg1">
                    <a:lumMod val="95000"/>
                  </a:schemeClr>
                </a:solidFill>
                <a:effectLst>
                  <a:glow rad="101600">
                    <a:schemeClr val="accent1">
                      <a:satMod val="175000"/>
                      <a:alpha val="40000"/>
                    </a:schemeClr>
                  </a:glow>
                  <a:outerShdw blurRad="38100" dist="25400" dir="5400000" algn="ctr" rotWithShape="0">
                    <a:srgbClr val="6E747A">
                      <a:alpha val="43000"/>
                    </a:srgbClr>
                  </a:outerShdw>
                </a:effectLst>
                <a:highlight>
                  <a:srgbClr val="8B0000"/>
                </a:highlight>
                <a:latin typeface="Arial" panose="020B0604020202020204" pitchFamily="34" charset="0"/>
                <a:ea typeface="Aptos" panose="020B0004020202020204" pitchFamily="34" charset="0"/>
                <a:cs typeface="Arial" panose="020B0604020202020204" pitchFamily="34" charset="0"/>
              </a:rPr>
              <a:t>Entrepreneurship</a:t>
            </a:r>
            <a:br>
              <a:rPr lang="en-GB" sz="2700" kern="100" cap="none" dirty="0">
                <a:ln w="0"/>
                <a:solidFill>
                  <a:schemeClr val="bg1">
                    <a:lumMod val="95000"/>
                  </a:schemeClr>
                </a:solidFill>
                <a:effectLst>
                  <a:glow rad="101600">
                    <a:schemeClr val="accent1">
                      <a:satMod val="175000"/>
                      <a:alpha val="40000"/>
                    </a:schemeClr>
                  </a:glow>
                  <a:outerShdw blurRad="38100" dist="25400" dir="5400000" algn="ctr" rotWithShape="0">
                    <a:srgbClr val="6E747A">
                      <a:alpha val="43000"/>
                    </a:srgbClr>
                  </a:outerShdw>
                </a:effectLst>
                <a:highlight>
                  <a:srgbClr val="F1A983"/>
                </a:highlight>
                <a:latin typeface="Arial" panose="020B0604020202020204" pitchFamily="34" charset="0"/>
                <a:ea typeface="Aptos" panose="020B0004020202020204" pitchFamily="34" charset="0"/>
                <a:cs typeface="Arial" panose="020B0604020202020204" pitchFamily="34" charset="0"/>
              </a:rPr>
            </a:br>
            <a:r>
              <a:rPr lang="en-GB" sz="2700" kern="100" cap="none" dirty="0">
                <a:ln w="0"/>
                <a:solidFill>
                  <a:schemeClr val="bg1">
                    <a:lumMod val="95000"/>
                  </a:schemeClr>
                </a:solidFill>
                <a:effectLst>
                  <a:glow rad="101600">
                    <a:schemeClr val="accent1">
                      <a:satMod val="175000"/>
                      <a:alpha val="40000"/>
                    </a:schemeClr>
                  </a:glow>
                  <a:outerShdw blurRad="38100" dist="25400" dir="5400000" algn="ctr" rotWithShape="0">
                    <a:srgbClr val="6E747A">
                      <a:alpha val="43000"/>
                    </a:srgbClr>
                  </a:outerShdw>
                </a:effectLst>
                <a:highlight>
                  <a:srgbClr val="8B0000"/>
                </a:highlight>
                <a:latin typeface="Arial" panose="020B0604020202020204" pitchFamily="34" charset="0"/>
                <a:ea typeface="Aptos" panose="020B0004020202020204" pitchFamily="34" charset="0"/>
                <a:cs typeface="Arial" panose="020B0604020202020204" pitchFamily="34" charset="0"/>
              </a:rPr>
              <a:t>LCBB5001</a:t>
            </a:r>
            <a:br>
              <a:rPr lang="en-GB" sz="2700" kern="100" cap="none" dirty="0">
                <a:ln w="0"/>
                <a:solidFill>
                  <a:schemeClr val="bg1">
                    <a:lumMod val="95000"/>
                  </a:schemeClr>
                </a:solidFill>
                <a:effectLst>
                  <a:glow rad="101600">
                    <a:schemeClr val="accent1">
                      <a:satMod val="175000"/>
                      <a:alpha val="40000"/>
                    </a:schemeClr>
                  </a:glow>
                  <a:outerShdw blurRad="38100" dist="25400" dir="5400000" algn="ctr" rotWithShape="0">
                    <a:srgbClr val="6E747A">
                      <a:alpha val="43000"/>
                    </a:srgbClr>
                  </a:outerShdw>
                </a:effectLst>
                <a:highlight>
                  <a:srgbClr val="F1A983"/>
                </a:highlight>
                <a:latin typeface="Arial" panose="020B0604020202020204" pitchFamily="34" charset="0"/>
                <a:ea typeface="Aptos" panose="020B0004020202020204" pitchFamily="34" charset="0"/>
                <a:cs typeface="Arial" panose="020B0604020202020204" pitchFamily="34" charset="0"/>
              </a:rPr>
            </a:br>
            <a:r>
              <a:rPr lang="en-GB" sz="2700" kern="100" cap="none" dirty="0">
                <a:ln w="0"/>
                <a:solidFill>
                  <a:schemeClr val="bg1">
                    <a:lumMod val="95000"/>
                  </a:schemeClr>
                </a:solidFill>
                <a:effectLst>
                  <a:glow rad="101600">
                    <a:schemeClr val="accent1">
                      <a:satMod val="175000"/>
                      <a:alpha val="40000"/>
                    </a:schemeClr>
                  </a:glow>
                  <a:outerShdw blurRad="38100" dist="25400" dir="5400000" algn="ctr" rotWithShape="0">
                    <a:srgbClr val="6E747A">
                      <a:alpha val="43000"/>
                    </a:srgbClr>
                  </a:outerShdw>
                </a:effectLst>
                <a:highlight>
                  <a:srgbClr val="8B0000"/>
                </a:highlight>
                <a:latin typeface="Arial" panose="020B0604020202020204" pitchFamily="34" charset="0"/>
                <a:ea typeface="Aptos" panose="020B0004020202020204" pitchFamily="34" charset="0"/>
                <a:cs typeface="Arial" panose="020B0604020202020204" pitchFamily="34" charset="0"/>
              </a:rPr>
              <a:t>Business Plan for ‘Elegance Hair Studio’</a:t>
            </a:r>
            <a:br>
              <a:rPr lang="en-GB" sz="2700" kern="100" cap="none" dirty="0">
                <a:ln w="0"/>
                <a:solidFill>
                  <a:schemeClr val="bg1">
                    <a:lumMod val="95000"/>
                  </a:schemeClr>
                </a:solidFill>
                <a:effectLst>
                  <a:glow rad="101600">
                    <a:schemeClr val="accent1">
                      <a:satMod val="175000"/>
                      <a:alpha val="40000"/>
                    </a:schemeClr>
                  </a:glow>
                  <a:outerShdw blurRad="38100" dist="25400" dir="5400000" algn="ctr" rotWithShape="0">
                    <a:srgbClr val="6E747A">
                      <a:alpha val="43000"/>
                    </a:srgbClr>
                  </a:outerShdw>
                </a:effectLst>
                <a:highlight>
                  <a:srgbClr val="F1A983"/>
                </a:highlight>
                <a:latin typeface="Arial" panose="020B0604020202020204" pitchFamily="34" charset="0"/>
                <a:ea typeface="Aptos" panose="020B0004020202020204" pitchFamily="34" charset="0"/>
                <a:cs typeface="Arial" panose="020B0604020202020204" pitchFamily="34" charset="0"/>
              </a:rPr>
            </a:br>
            <a:r>
              <a:rPr lang="en-GB" sz="2700" kern="100" cap="none" dirty="0">
                <a:ln w="0"/>
                <a:solidFill>
                  <a:schemeClr val="bg1">
                    <a:lumMod val="95000"/>
                  </a:schemeClr>
                </a:solidFill>
                <a:effectLst>
                  <a:glow rad="101600">
                    <a:schemeClr val="accent1">
                      <a:satMod val="175000"/>
                      <a:alpha val="40000"/>
                    </a:schemeClr>
                  </a:glow>
                  <a:outerShdw blurRad="38100" dist="25400" dir="5400000" algn="ctr" rotWithShape="0">
                    <a:srgbClr val="6E747A">
                      <a:alpha val="43000"/>
                    </a:srgbClr>
                  </a:outerShdw>
                </a:effectLst>
                <a:highlight>
                  <a:srgbClr val="8B0000"/>
                </a:highlight>
                <a:latin typeface="Arial" panose="020B0604020202020204" pitchFamily="34" charset="0"/>
                <a:ea typeface="Aptos" panose="020B0004020202020204" pitchFamily="34" charset="0"/>
                <a:cs typeface="Arial" panose="020B0604020202020204" pitchFamily="34" charset="0"/>
              </a:rPr>
              <a:t>Lecturer Masud Ibrahim</a:t>
            </a:r>
            <a:br>
              <a:rPr lang="en-GB" sz="2700" kern="100" cap="none" dirty="0">
                <a:ln w="0"/>
                <a:solidFill>
                  <a:schemeClr val="bg1">
                    <a:lumMod val="95000"/>
                  </a:schemeClr>
                </a:solidFill>
                <a:effectLst>
                  <a:glow rad="101600">
                    <a:schemeClr val="accent1">
                      <a:satMod val="175000"/>
                      <a:alpha val="40000"/>
                    </a:schemeClr>
                  </a:glow>
                  <a:outerShdw blurRad="38100" dist="25400" dir="5400000" algn="ctr" rotWithShape="0">
                    <a:srgbClr val="6E747A">
                      <a:alpha val="43000"/>
                    </a:srgbClr>
                  </a:outerShdw>
                </a:effectLst>
                <a:highlight>
                  <a:srgbClr val="F1A983"/>
                </a:highlight>
                <a:latin typeface="Arial" panose="020B0604020202020204" pitchFamily="34" charset="0"/>
                <a:ea typeface="Aptos" panose="020B0004020202020204" pitchFamily="34" charset="0"/>
                <a:cs typeface="Arial" panose="020B0604020202020204" pitchFamily="34" charset="0"/>
              </a:rPr>
            </a:br>
            <a:r>
              <a:rPr lang="en-GB" sz="2700" kern="100" cap="none" dirty="0">
                <a:ln w="0"/>
                <a:solidFill>
                  <a:schemeClr val="bg1">
                    <a:lumMod val="95000"/>
                  </a:schemeClr>
                </a:solidFill>
                <a:effectLst>
                  <a:glow rad="101600">
                    <a:schemeClr val="accent1">
                      <a:satMod val="175000"/>
                      <a:alpha val="40000"/>
                    </a:schemeClr>
                  </a:glow>
                  <a:outerShdw blurRad="38100" dist="25400" dir="5400000" algn="ctr" rotWithShape="0">
                    <a:srgbClr val="6E747A">
                      <a:alpha val="43000"/>
                    </a:srgbClr>
                  </a:outerShdw>
                </a:effectLst>
                <a:highlight>
                  <a:srgbClr val="8B0000"/>
                </a:highlight>
                <a:latin typeface="Arial" panose="020B0604020202020204" pitchFamily="34" charset="0"/>
                <a:ea typeface="Aptos" panose="020B0004020202020204" pitchFamily="34" charset="0"/>
                <a:cs typeface="Arial" panose="020B0604020202020204" pitchFamily="34" charset="0"/>
              </a:rPr>
              <a:t>Student Dobozi Adriana Maria</a:t>
            </a:r>
            <a:br>
              <a:rPr lang="en-GB" sz="2700" kern="100" cap="none" dirty="0">
                <a:ln w="0"/>
                <a:solidFill>
                  <a:schemeClr val="bg1">
                    <a:lumMod val="95000"/>
                  </a:schemeClr>
                </a:solidFill>
                <a:effectLst>
                  <a:glow rad="101600">
                    <a:schemeClr val="accent1">
                      <a:satMod val="175000"/>
                      <a:alpha val="40000"/>
                    </a:schemeClr>
                  </a:glow>
                  <a:outerShdw blurRad="38100" dist="25400" dir="5400000" algn="ctr" rotWithShape="0">
                    <a:srgbClr val="6E747A">
                      <a:alpha val="43000"/>
                    </a:srgbClr>
                  </a:outerShdw>
                </a:effectLst>
                <a:highlight>
                  <a:srgbClr val="F1A983"/>
                </a:highlight>
                <a:latin typeface="Arial" panose="020B0604020202020204" pitchFamily="34" charset="0"/>
                <a:ea typeface="Aptos" panose="020B0004020202020204" pitchFamily="34" charset="0"/>
                <a:cs typeface="Arial" panose="020B0604020202020204" pitchFamily="34" charset="0"/>
              </a:rPr>
            </a:br>
            <a:r>
              <a:rPr lang="en-GB" sz="2700" kern="100" cap="none" dirty="0">
                <a:ln w="0"/>
                <a:solidFill>
                  <a:schemeClr val="bg1">
                    <a:lumMod val="95000"/>
                  </a:schemeClr>
                </a:solidFill>
                <a:effectLst>
                  <a:glow rad="101600">
                    <a:schemeClr val="accent1">
                      <a:satMod val="175000"/>
                      <a:alpha val="40000"/>
                    </a:schemeClr>
                  </a:glow>
                  <a:outerShdw blurRad="38100" dist="25400" dir="5400000" algn="ctr" rotWithShape="0">
                    <a:srgbClr val="6E747A">
                      <a:alpha val="43000"/>
                    </a:srgbClr>
                  </a:outerShdw>
                </a:effectLst>
                <a:highlight>
                  <a:srgbClr val="8B0000"/>
                </a:highlight>
                <a:latin typeface="Arial" panose="020B0604020202020204" pitchFamily="34" charset="0"/>
                <a:ea typeface="Aptos" panose="020B0004020202020204" pitchFamily="34" charset="0"/>
                <a:cs typeface="Arial" panose="020B0604020202020204" pitchFamily="34" charset="0"/>
              </a:rPr>
              <a:t>Student number 2233019</a:t>
            </a:r>
            <a:br>
              <a:rPr lang="en-GB" sz="1800" kern="100" dirty="0">
                <a:solidFill>
                  <a:schemeClr val="accent1">
                    <a:lumMod val="40000"/>
                    <a:lumOff val="60000"/>
                  </a:schemeClr>
                </a:solidFill>
                <a:effectLst/>
                <a:highlight>
                  <a:srgbClr val="F1A983"/>
                </a:highlight>
                <a:latin typeface="Aptos" panose="020B0004020202020204" pitchFamily="34" charset="0"/>
                <a:ea typeface="Aptos" panose="020B0004020202020204" pitchFamily="34" charset="0"/>
                <a:cs typeface="Times New Roman" panose="02020603050405020304" pitchFamily="18" charset="0"/>
              </a:rPr>
            </a:br>
            <a:endParaRPr lang="en-GB" dirty="0">
              <a:solidFill>
                <a:schemeClr val="accent1">
                  <a:lumMod val="40000"/>
                  <a:lumOff val="60000"/>
                </a:schemeClr>
              </a:solidFill>
            </a:endParaRPr>
          </a:p>
        </p:txBody>
      </p:sp>
    </p:spTree>
    <p:extLst>
      <p:ext uri="{BB962C8B-B14F-4D97-AF65-F5344CB8AC3E}">
        <p14:creationId xmlns:p14="http://schemas.microsoft.com/office/powerpoint/2010/main" val="395409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CDF7C5-76BB-5C68-C3F9-C07059427CE5}"/>
              </a:ext>
            </a:extLst>
          </p:cNvPr>
          <p:cNvSpPr txBox="1"/>
          <p:nvPr/>
        </p:nvSpPr>
        <p:spPr>
          <a:xfrm>
            <a:off x="125271" y="-47465"/>
            <a:ext cx="9746900" cy="3476465"/>
          </a:xfrm>
          <a:prstGeom prst="rect">
            <a:avLst/>
          </a:prstGeom>
          <a:noFill/>
        </p:spPr>
        <p:txBody>
          <a:bodyPr wrap="square">
            <a:spAutoFit/>
          </a:bodyPr>
          <a:lstStyle/>
          <a:p>
            <a:pPr algn="just">
              <a:lnSpc>
                <a:spcPct val="150000"/>
              </a:lnSpc>
              <a:spcAft>
                <a:spcPts val="800"/>
              </a:spcAft>
            </a:pPr>
            <a:r>
              <a:rPr lang="en-GB" sz="1800" kern="0" dirty="0">
                <a:effectLst/>
                <a:latin typeface="Arial" panose="020B0604020202020204" pitchFamily="34" charset="0"/>
                <a:ea typeface="Times New Roman" panose="02020603050405020304" pitchFamily="18" charset="0"/>
              </a:rPr>
              <a:t>   </a:t>
            </a:r>
            <a:r>
              <a:rPr lang="en-GB" sz="1800" b="1" kern="0" dirty="0">
                <a:effectLst/>
                <a:latin typeface="Arial" panose="020B0604020202020204" pitchFamily="34" charset="0"/>
                <a:ea typeface="Times New Roman" panose="02020603050405020304" pitchFamily="18" charset="0"/>
              </a:rPr>
              <a:t>Overview of the business   </a:t>
            </a:r>
          </a:p>
          <a:p>
            <a:pPr algn="just">
              <a:lnSpc>
                <a:spcPct val="150000"/>
              </a:lnSpc>
              <a:spcAft>
                <a:spcPts val="800"/>
              </a:spcAft>
            </a:pPr>
            <a:r>
              <a:rPr lang="en-GB" sz="1800" kern="0" dirty="0">
                <a:effectLst/>
                <a:latin typeface="Arial" panose="020B0604020202020204" pitchFamily="34" charset="0"/>
                <a:ea typeface="Times New Roman" panose="02020603050405020304" pitchFamily="18" charset="0"/>
              </a:rPr>
              <a:t>   A thorough and well-thought-out business strategy is necessary when starting a hair salon in order to win over investors and guarantee long-term viability. The business strategy for ‘Elegance Hair Studio,’ cutting-edge salon that promises to offer superior hair care services, will be discussed in this article. The plan will cover the startup company's legal structure, management organisation, PESTEL model assessment of the business idea and a cash flow projection for the first year. This presentation will show how the £25,000 that is being recommended for investment will be used wisely</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020C0A70-875C-5C02-9313-2E8C9B0CBBEC}"/>
              </a:ext>
            </a:extLst>
          </p:cNvPr>
          <p:cNvSpPr txBox="1"/>
          <p:nvPr/>
        </p:nvSpPr>
        <p:spPr>
          <a:xfrm>
            <a:off x="7091680" y="6971818"/>
            <a:ext cx="3867610" cy="230832"/>
          </a:xfrm>
          <a:prstGeom prst="rect">
            <a:avLst/>
          </a:prstGeom>
          <a:noFill/>
        </p:spPr>
        <p:txBody>
          <a:bodyPr wrap="square" rtlCol="0">
            <a:spAutoFit/>
          </a:bodyPr>
          <a:lstStyle/>
          <a:p>
            <a:r>
              <a:rPr lang="en-GB" sz="900">
                <a:hlinkClick r:id="rId2" tooltip="https://www.pngall.com/saloon-png/"/>
              </a:rPr>
              <a:t>This Photo</a:t>
            </a:r>
            <a:r>
              <a:rPr lang="en-GB" sz="900"/>
              <a:t> by Unknown Author is licensed under </a:t>
            </a:r>
            <a:r>
              <a:rPr lang="en-GB" sz="900">
                <a:hlinkClick r:id="rId3" tooltip="https://creativecommons.org/licenses/by-nc/3.0/"/>
              </a:rPr>
              <a:t>CC BY-NC</a:t>
            </a:r>
            <a:endParaRPr lang="en-GB" sz="900"/>
          </a:p>
        </p:txBody>
      </p:sp>
      <p:pic>
        <p:nvPicPr>
          <p:cNvPr id="4" name="Picture 3" descr="A black and white image of a set of objects&#10;&#10;Description automatically generated">
            <a:extLst>
              <a:ext uri="{FF2B5EF4-FFF2-40B4-BE49-F238E27FC236}">
                <a16:creationId xmlns:a16="http://schemas.microsoft.com/office/drawing/2014/main" id="{491FD5D5-EB06-D6DC-2519-1848D1A8007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2"/>
              </a:ext>
            </a:extLst>
          </a:blip>
          <a:stretch>
            <a:fillRect/>
          </a:stretch>
        </p:blipFill>
        <p:spPr>
          <a:xfrm>
            <a:off x="5791199" y="3040143"/>
            <a:ext cx="6339841" cy="2915920"/>
          </a:xfrm>
          <a:prstGeom prst="rect">
            <a:avLst/>
          </a:prstGeom>
        </p:spPr>
      </p:pic>
    </p:spTree>
    <p:extLst>
      <p:ext uri="{BB962C8B-B14F-4D97-AF65-F5344CB8AC3E}">
        <p14:creationId xmlns:p14="http://schemas.microsoft.com/office/powerpoint/2010/main" val="40370644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E6FDA96-FA44-107D-6592-190456B58873}"/>
              </a:ext>
            </a:extLst>
          </p:cNvPr>
          <p:cNvSpPr txBox="1"/>
          <p:nvPr/>
        </p:nvSpPr>
        <p:spPr>
          <a:xfrm>
            <a:off x="0" y="-123255"/>
            <a:ext cx="9771017" cy="7104509"/>
          </a:xfrm>
          <a:prstGeom prst="rect">
            <a:avLst/>
          </a:prstGeom>
          <a:noFill/>
        </p:spPr>
        <p:txBody>
          <a:bodyPr wrap="square">
            <a:spAutoFit/>
          </a:bodyPr>
          <a:lstStyle/>
          <a:p>
            <a:pPr algn="just">
              <a:lnSpc>
                <a:spcPct val="150000"/>
              </a:lnSpc>
            </a:pPr>
            <a:r>
              <a:rPr lang="en-GB" sz="1800" kern="0" dirty="0">
                <a:effectLst/>
                <a:latin typeface="Arial" panose="020B0604020202020204" pitchFamily="34" charset="0"/>
                <a:ea typeface="Times New Roman" panose="02020603050405020304" pitchFamily="18" charset="0"/>
                <a:cs typeface="Arial" panose="020B0604020202020204" pitchFamily="34" charset="0"/>
              </a:rPr>
              <a:t>   </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A hair salon's main services usually consist of haircuts, colouring, styling, treatments, and other specialised services. </a:t>
            </a:r>
          </a:p>
          <a:p>
            <a:pPr algn="just">
              <a:lnSpc>
                <a:spcPct val="150000"/>
              </a:lnSpc>
            </a:pPr>
            <a:r>
              <a:rPr lang="en-GB" kern="0" dirty="0">
                <a:latin typeface="Arial" panose="020B0604020202020204" pitchFamily="34" charset="0"/>
                <a:ea typeface="Times New Roman" panose="02020603050405020304" pitchFamily="18" charset="0"/>
                <a:cs typeface="Arial" panose="020B0604020202020204" pitchFamily="34" charset="0"/>
              </a:rPr>
              <a:t>   </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A haircut </a:t>
            </a:r>
            <a:r>
              <a:rPr lang="en-GB" sz="1800" kern="0" dirty="0">
                <a:effectLst/>
                <a:latin typeface="Arial" panose="020B0604020202020204" pitchFamily="34" charset="0"/>
                <a:ea typeface="Times New Roman" panose="02020603050405020304" pitchFamily="18" charset="0"/>
                <a:cs typeface="Arial" panose="020B0604020202020204" pitchFamily="34" charset="0"/>
              </a:rPr>
              <a:t>is one of the main services provided by a hair salon. Styling treatments, such as blow-drying, straightening, curling, and crafting elaborate updos for special occasions, are frequently added on top of haircuts Collins (2020). </a:t>
            </a:r>
          </a:p>
          <a:p>
            <a:pPr algn="just">
              <a:lnSpc>
                <a:spcPct val="150000"/>
              </a:lnSpc>
            </a:pPr>
            <a:r>
              <a:rPr lang="en-GB" sz="1800" kern="0" dirty="0">
                <a:effectLst/>
                <a:latin typeface="Arial" panose="020B0604020202020204" pitchFamily="34" charset="0"/>
                <a:ea typeface="Times New Roman" panose="02020603050405020304" pitchFamily="18" charset="0"/>
                <a:cs typeface="Arial" panose="020B0604020202020204" pitchFamily="34" charset="0"/>
              </a:rPr>
              <a:t>    Another important service provided by salons is </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hair colouring</a:t>
            </a:r>
            <a:r>
              <a:rPr lang="en-GB" sz="1800" kern="0" dirty="0">
                <a:effectLst/>
                <a:latin typeface="Arial" panose="020B0604020202020204" pitchFamily="34" charset="0"/>
                <a:ea typeface="Times New Roman" panose="02020603050405020304" pitchFamily="18" charset="0"/>
                <a:cs typeface="Arial" panose="020B0604020202020204" pitchFamily="34" charset="0"/>
              </a:rPr>
              <a:t>. This might include simple colour applications or more intricate methods including ombre, balayage, and highlights Smith (2019).</a:t>
            </a:r>
          </a:p>
          <a:p>
            <a:pPr algn="just">
              <a:lnSpc>
                <a:spcPct val="150000"/>
              </a:lnSpc>
            </a:pPr>
            <a:r>
              <a:rPr lang="en-GB" kern="0" dirty="0">
                <a:latin typeface="Arial" panose="020B0604020202020204" pitchFamily="34" charset="0"/>
                <a:cs typeface="Arial" panose="020B0604020202020204" pitchFamily="34" charset="0"/>
              </a:rPr>
              <a:t>   </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Hair treatments </a:t>
            </a:r>
            <a:r>
              <a:rPr lang="en-GB" sz="1800" kern="0" dirty="0">
                <a:effectLst/>
                <a:latin typeface="Arial" panose="020B0604020202020204" pitchFamily="34" charset="0"/>
                <a:ea typeface="Times New Roman" panose="02020603050405020304" pitchFamily="18" charset="0"/>
                <a:cs typeface="Arial" panose="020B0604020202020204" pitchFamily="34" charset="0"/>
              </a:rPr>
              <a:t>are an essential component of salon services, in addition to haircuts and colouring Brown (2021).</a:t>
            </a:r>
          </a:p>
          <a:p>
            <a:pPr algn="just">
              <a:lnSpc>
                <a:spcPct val="150000"/>
              </a:lnSpc>
            </a:pPr>
            <a:r>
              <a:rPr lang="en-GB" kern="0" dirty="0">
                <a:latin typeface="Arial" panose="020B0604020202020204" pitchFamily="34" charset="0"/>
                <a:cs typeface="Arial" panose="020B0604020202020204" pitchFamily="34" charset="0"/>
              </a:rPr>
              <a:t>   </a:t>
            </a:r>
            <a:r>
              <a:rPr lang="en-GB" sz="1800" kern="0" dirty="0">
                <a:effectLst/>
                <a:latin typeface="Arial" panose="020B0604020202020204" pitchFamily="34" charset="0"/>
                <a:ea typeface="Times New Roman" panose="02020603050405020304" pitchFamily="18" charset="0"/>
                <a:cs typeface="Arial" panose="020B0604020202020204" pitchFamily="34" charset="0"/>
              </a:rPr>
              <a:t>Hair salons provide a wide range of specialised services. </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Bridal and special occasion styling</a:t>
            </a:r>
            <a:r>
              <a:rPr lang="en-GB" sz="1800" kern="0" dirty="0">
                <a:effectLst/>
                <a:latin typeface="Arial" panose="020B0604020202020204" pitchFamily="34" charset="0"/>
                <a:ea typeface="Times New Roman" panose="02020603050405020304" pitchFamily="18" charset="0"/>
                <a:cs typeface="Arial" panose="020B0604020202020204" pitchFamily="34" charset="0"/>
              </a:rPr>
              <a:t>, including elaborate hairstyles and makeup application, is offered by certain salons. Others might provide weaves and extensions so that customers can lengthen and volumize their hair. </a:t>
            </a:r>
          </a:p>
          <a:p>
            <a:pPr algn="just">
              <a:lnSpc>
                <a:spcPct val="150000"/>
              </a:lnSpc>
            </a:pPr>
            <a:r>
              <a:rPr lang="en-GB" kern="0" dirty="0">
                <a:latin typeface="Arial" panose="020B0604020202020204" pitchFamily="34" charset="0"/>
                <a:cs typeface="Arial" panose="020B0604020202020204" pitchFamily="34" charset="0"/>
              </a:rPr>
              <a:t>   </a:t>
            </a:r>
            <a:r>
              <a:rPr lang="en-GB" sz="1800" kern="0" dirty="0">
                <a:effectLst/>
                <a:latin typeface="Arial" panose="020B0604020202020204" pitchFamily="34" charset="0"/>
                <a:ea typeface="Times New Roman" panose="02020603050405020304" pitchFamily="18" charset="0"/>
                <a:cs typeface="Arial" panose="020B0604020202020204" pitchFamily="34" charset="0"/>
              </a:rPr>
              <a:t>To provide a one-stop shop for all cosmetic needs, several salons have also increased the range of services they offer to include </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nail care, waxing, and other beauty treatments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Johnson (2020).</a:t>
            </a:r>
            <a:endParaRPr lang="en-GB" dirty="0">
              <a:latin typeface="Arial" panose="020B0604020202020204" pitchFamily="34" charset="0"/>
              <a:cs typeface="Arial" panose="020B0604020202020204" pitchFamily="34" charset="0"/>
            </a:endParaRPr>
          </a:p>
        </p:txBody>
      </p:sp>
      <p:pic>
        <p:nvPicPr>
          <p:cNvPr id="4" name="Picture 3" descr="A person with blue and green hair&#10;&#10;Description automatically generated">
            <a:extLst>
              <a:ext uri="{FF2B5EF4-FFF2-40B4-BE49-F238E27FC236}">
                <a16:creationId xmlns:a16="http://schemas.microsoft.com/office/drawing/2014/main" id="{F4A38811-FAC5-FF0A-CE23-8BD954BDDA8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71017" y="-7892"/>
            <a:ext cx="2420983" cy="6147435"/>
          </a:xfrm>
          <a:prstGeom prst="rect">
            <a:avLst/>
          </a:prstGeom>
        </p:spPr>
      </p:pic>
      <p:sp>
        <p:nvSpPr>
          <p:cNvPr id="5" name="TextBox 4">
            <a:extLst>
              <a:ext uri="{FF2B5EF4-FFF2-40B4-BE49-F238E27FC236}">
                <a16:creationId xmlns:a16="http://schemas.microsoft.com/office/drawing/2014/main" id="{2697DC56-FFCB-5A78-CAF7-1827BDE6C311}"/>
              </a:ext>
            </a:extLst>
          </p:cNvPr>
          <p:cNvSpPr txBox="1"/>
          <p:nvPr/>
        </p:nvSpPr>
        <p:spPr>
          <a:xfrm>
            <a:off x="3538537" y="6543675"/>
            <a:ext cx="5114925" cy="230832"/>
          </a:xfrm>
          <a:prstGeom prst="rect">
            <a:avLst/>
          </a:prstGeom>
          <a:noFill/>
        </p:spPr>
        <p:txBody>
          <a:bodyPr wrap="square" rtlCol="0">
            <a:spAutoFit/>
          </a:bodyPr>
          <a:lstStyle/>
          <a:p>
            <a:r>
              <a:rPr lang="en-GB" sz="900">
                <a:hlinkClick r:id="rId3" tooltip="https://www.sienanews.it/magazine/moda-modi/rainbow-hair-piccola-guida-alla-tendenza-piu-glamour-del-momento/"/>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1617576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avel on top of a book&#10;&#10;Description automatically generated">
            <a:extLst>
              <a:ext uri="{FF2B5EF4-FFF2-40B4-BE49-F238E27FC236}">
                <a16:creationId xmlns:a16="http://schemas.microsoft.com/office/drawing/2014/main" id="{7901B979-D084-6861-C3BD-22F41F3CAA7D}"/>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5728" r="-1" b="-1"/>
          <a:stretch/>
        </p:blipFill>
        <p:spPr>
          <a:xfrm>
            <a:off x="0" y="11440"/>
            <a:ext cx="12191695" cy="6857990"/>
          </a:xfrm>
          <a:prstGeom prst="rect">
            <a:avLst/>
          </a:prstGeom>
        </p:spPr>
      </p:pic>
      <p:sp>
        <p:nvSpPr>
          <p:cNvPr id="20"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2"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4" name="Rectangle 23">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26" name="Straight Connector 25">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86E4C77-F4A0-1E36-3A85-F81C440692FE}"/>
              </a:ext>
            </a:extLst>
          </p:cNvPr>
          <p:cNvSpPr txBox="1"/>
          <p:nvPr/>
        </p:nvSpPr>
        <p:spPr>
          <a:xfrm>
            <a:off x="4976636" y="1193800"/>
            <a:ext cx="6085091" cy="4699000"/>
          </a:xfrm>
          <a:prstGeom prst="rect">
            <a:avLst/>
          </a:prstGeom>
        </p:spPr>
        <p:txBody>
          <a:bodyPr vert="horz" lIns="91440" tIns="45720" rIns="91440" bIns="45720" rtlCol="0" anchor="ctr">
            <a:normAutofit lnSpcReduction="10000"/>
          </a:bodyPr>
          <a:lstStyle/>
          <a:p>
            <a:pPr indent="-228600" algn="just" defTabSz="914400">
              <a:lnSpc>
                <a:spcPct val="150000"/>
              </a:lnSpc>
              <a:spcAft>
                <a:spcPts val="600"/>
              </a:spcAft>
              <a:buClr>
                <a:schemeClr val="accent1"/>
              </a:buClr>
              <a:buSzPct val="100000"/>
              <a:buFont typeface="Arial" panose="020B0604020202020204" pitchFamily="34" charset="0"/>
              <a:buChar char="•"/>
            </a:pPr>
            <a:r>
              <a:rPr lang="en-US" b="1" dirty="0"/>
              <a:t>   </a:t>
            </a:r>
            <a:r>
              <a:rPr lang="en-US" b="1" dirty="0">
                <a:latin typeface="Arial" panose="020B0604020202020204" pitchFamily="34" charset="0"/>
                <a:cs typeface="Arial" panose="020B0604020202020204" pitchFamily="34" charset="0"/>
              </a:rPr>
              <a:t>Legal Structure of the New Business</a:t>
            </a:r>
            <a:r>
              <a:rPr lang="en-US" dirty="0">
                <a:latin typeface="Arial" panose="020B0604020202020204" pitchFamily="34" charset="0"/>
                <a:cs typeface="Arial" panose="020B0604020202020204" pitchFamily="34" charset="0"/>
              </a:rPr>
              <a:t>: Elegance Hair Studio will be filed under the name Private Limited Business (Ltd). There are various benefits to this legal framework. First, it shields personal assets from corporate debts by limiting the owners' liability to the amount invested Companies House (2023). In addition to making, it simpler to raise money through the sale of shares, it also presents a more polished image that may draw in more clients and investors. The company will register with Companies House and comply with all legal obligations, which include acquiring the required insurance and </a:t>
            </a:r>
            <a:r>
              <a:rPr lang="en-US" dirty="0" err="1">
                <a:latin typeface="Arial" panose="020B0604020202020204" pitchFamily="34" charset="0"/>
                <a:cs typeface="Arial" panose="020B0604020202020204" pitchFamily="34" charset="0"/>
              </a:rPr>
              <a:t>licences</a:t>
            </a:r>
            <a:r>
              <a:rPr lang="en-US" dirty="0">
                <a:latin typeface="Arial" panose="020B0604020202020204" pitchFamily="34" charset="0"/>
                <a:cs typeface="Arial" panose="020B0604020202020204" pitchFamily="34" charset="0"/>
              </a:rPr>
              <a:t>.</a:t>
            </a:r>
          </a:p>
        </p:txBody>
      </p:sp>
      <p:sp>
        <p:nvSpPr>
          <p:cNvPr id="28"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5" name="TextBox 4">
            <a:extLst>
              <a:ext uri="{FF2B5EF4-FFF2-40B4-BE49-F238E27FC236}">
                <a16:creationId xmlns:a16="http://schemas.microsoft.com/office/drawing/2014/main" id="{F0DF43BD-1D2B-1987-393E-1ED2BB201E6E}"/>
              </a:ext>
            </a:extLst>
          </p:cNvPr>
          <p:cNvSpPr txBox="1"/>
          <p:nvPr/>
        </p:nvSpPr>
        <p:spPr>
          <a:xfrm>
            <a:off x="9770840" y="6669375"/>
            <a:ext cx="242085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flickr.com/photos/141290938@N03/2668275124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64323965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40418C-C15F-816B-E482-AD1A92117A57}"/>
              </a:ext>
            </a:extLst>
          </p:cNvPr>
          <p:cNvSpPr txBox="1"/>
          <p:nvPr/>
        </p:nvSpPr>
        <p:spPr>
          <a:xfrm>
            <a:off x="430598" y="158898"/>
            <a:ext cx="11719033" cy="2952027"/>
          </a:xfrm>
          <a:prstGeom prst="rect">
            <a:avLst/>
          </a:prstGeom>
          <a:noFill/>
        </p:spPr>
        <p:txBody>
          <a:bodyPr wrap="square" anchor="ctr">
            <a:spAutoFit/>
          </a:bodyPr>
          <a:lstStyle/>
          <a:p>
            <a:pPr algn="ctr">
              <a:lnSpc>
                <a:spcPct val="150000"/>
              </a:lnSpc>
            </a:pPr>
            <a:r>
              <a:rPr lang="en-GB" sz="1800" b="1" kern="0" dirty="0">
                <a:effectLst/>
                <a:latin typeface="Arial" panose="020B0604020202020204" pitchFamily="34" charset="0"/>
                <a:ea typeface="Times New Roman" panose="02020603050405020304" pitchFamily="18" charset="0"/>
              </a:rPr>
              <a:t>The following crucial roles will make up Elegance Hair Studio's management structure:</a:t>
            </a:r>
            <a:br>
              <a:rPr lang="en-GB" sz="1800" b="1" kern="0" dirty="0">
                <a:effectLst/>
                <a:latin typeface="Arial" panose="020B0604020202020204" pitchFamily="34" charset="0"/>
                <a:ea typeface="Times New Roman" panose="02020603050405020304" pitchFamily="18" charset="0"/>
              </a:rPr>
            </a:br>
            <a:r>
              <a:rPr lang="en-GB" sz="1800" b="1" kern="0" dirty="0">
                <a:effectLst/>
                <a:latin typeface="Arial" panose="020B0604020202020204" pitchFamily="34" charset="0"/>
                <a:ea typeface="Times New Roman" panose="02020603050405020304" pitchFamily="18" charset="0"/>
              </a:rPr>
              <a:t>The managing director </a:t>
            </a:r>
            <a:r>
              <a:rPr lang="en-GB" sz="1800" kern="0" dirty="0">
                <a:effectLst/>
                <a:latin typeface="Arial" panose="020B0604020202020204" pitchFamily="34" charset="0"/>
                <a:ea typeface="Times New Roman" panose="02020603050405020304" pitchFamily="18" charset="0"/>
              </a:rPr>
              <a:t>is in charge of operations, financial management, and overall business strategy.</a:t>
            </a:r>
            <a:br>
              <a:rPr lang="en-GB" sz="1800" kern="0" dirty="0">
                <a:effectLst/>
                <a:latin typeface="Arial" panose="020B0604020202020204" pitchFamily="34" charset="0"/>
                <a:ea typeface="Times New Roman" panose="02020603050405020304" pitchFamily="18" charset="0"/>
              </a:rPr>
            </a:br>
            <a:r>
              <a:rPr lang="en-GB" sz="1800" b="1" kern="0" dirty="0">
                <a:effectLst/>
                <a:latin typeface="Arial" panose="020B0604020202020204" pitchFamily="34" charset="0"/>
                <a:ea typeface="Times New Roman" panose="02020603050405020304" pitchFamily="18" charset="0"/>
              </a:rPr>
              <a:t>Salon Manager</a:t>
            </a:r>
            <a:r>
              <a:rPr lang="en-GB" sz="1800" kern="0" dirty="0">
                <a:effectLst/>
                <a:latin typeface="Arial" panose="020B0604020202020204" pitchFamily="34" charset="0"/>
                <a:ea typeface="Times New Roman" panose="02020603050405020304" pitchFamily="18" charset="0"/>
              </a:rPr>
              <a:t>: In charge of day-to-day operations, personnel supervision, and client relations.</a:t>
            </a:r>
            <a:br>
              <a:rPr lang="en-GB" sz="1800" kern="0" dirty="0">
                <a:effectLst/>
                <a:latin typeface="Arial" panose="020B0604020202020204" pitchFamily="34" charset="0"/>
                <a:ea typeface="Times New Roman" panose="02020603050405020304" pitchFamily="18" charset="0"/>
              </a:rPr>
            </a:br>
            <a:r>
              <a:rPr lang="en-GB" sz="1800" b="1" kern="0" dirty="0">
                <a:effectLst/>
                <a:latin typeface="Arial" panose="020B0604020202020204" pitchFamily="34" charset="0"/>
                <a:ea typeface="Times New Roman" panose="02020603050405020304" pitchFamily="18" charset="0"/>
              </a:rPr>
              <a:t>Senior Stylists</a:t>
            </a:r>
            <a:r>
              <a:rPr lang="en-GB" sz="1800" kern="0" dirty="0">
                <a:effectLst/>
                <a:latin typeface="Arial" panose="020B0604020202020204" pitchFamily="34" charset="0"/>
                <a:ea typeface="Times New Roman" panose="02020603050405020304" pitchFamily="18" charset="0"/>
              </a:rPr>
              <a:t>: These are the head stylists in charge of providing elite hair services and mentoring. .</a:t>
            </a:r>
            <a:br>
              <a:rPr lang="en-GB" sz="1800" kern="0" dirty="0">
                <a:effectLst/>
                <a:latin typeface="Arial" panose="020B0604020202020204" pitchFamily="34" charset="0"/>
                <a:ea typeface="Times New Roman" panose="02020603050405020304" pitchFamily="18" charset="0"/>
              </a:rPr>
            </a:br>
            <a:r>
              <a:rPr lang="en-GB" sz="1800" b="1" kern="0" dirty="0">
                <a:effectLst/>
                <a:latin typeface="Arial" panose="020B0604020202020204" pitchFamily="34" charset="0"/>
                <a:ea typeface="Times New Roman" panose="02020603050405020304" pitchFamily="18" charset="0"/>
              </a:rPr>
              <a:t>Junior Stylists</a:t>
            </a:r>
            <a:r>
              <a:rPr lang="en-GB" sz="1800" kern="0" dirty="0">
                <a:effectLst/>
                <a:latin typeface="Arial" panose="020B0604020202020204" pitchFamily="34" charset="0"/>
                <a:ea typeface="Times New Roman" panose="02020603050405020304" pitchFamily="18" charset="0"/>
              </a:rPr>
              <a:t>: Work with professional stylists to provide hairdressing services.</a:t>
            </a:r>
            <a:br>
              <a:rPr lang="en-GB" sz="1800" kern="0" dirty="0">
                <a:effectLst/>
                <a:latin typeface="Arial" panose="020B0604020202020204" pitchFamily="34" charset="0"/>
                <a:ea typeface="Times New Roman" panose="02020603050405020304" pitchFamily="18" charset="0"/>
              </a:rPr>
            </a:br>
            <a:r>
              <a:rPr lang="en-GB" sz="1800" b="1" kern="0" dirty="0">
                <a:effectLst/>
                <a:latin typeface="Arial" panose="020B0604020202020204" pitchFamily="34" charset="0"/>
                <a:ea typeface="Times New Roman" panose="02020603050405020304" pitchFamily="18" charset="0"/>
              </a:rPr>
              <a:t>Receptionist</a:t>
            </a:r>
            <a:r>
              <a:rPr lang="en-GB" sz="1800" kern="0" dirty="0">
                <a:effectLst/>
                <a:latin typeface="Arial" panose="020B0604020202020204" pitchFamily="34" charset="0"/>
                <a:ea typeface="Times New Roman" panose="02020603050405020304" pitchFamily="18" charset="0"/>
              </a:rPr>
              <a:t>: Handles scheduling, client relations, and office work.</a:t>
            </a:r>
            <a:br>
              <a:rPr lang="en-GB" sz="1800" kern="0" dirty="0">
                <a:effectLst/>
                <a:latin typeface="Arial" panose="020B0604020202020204" pitchFamily="34" charset="0"/>
                <a:ea typeface="Times New Roman" panose="02020603050405020304" pitchFamily="18" charset="0"/>
              </a:rPr>
            </a:br>
            <a:endParaRPr lang="en-GB" dirty="0"/>
          </a:p>
        </p:txBody>
      </p:sp>
      <p:pic>
        <p:nvPicPr>
          <p:cNvPr id="7" name="Picture 6" descr="A group of pyramids in the desert with Giza pyramid complex in the background&#10;&#10;Description automatically generated">
            <a:extLst>
              <a:ext uri="{FF2B5EF4-FFF2-40B4-BE49-F238E27FC236}">
                <a16:creationId xmlns:a16="http://schemas.microsoft.com/office/drawing/2014/main" id="{DA5F3875-7DE4-2E07-516C-84F61F52FB3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2848302"/>
            <a:ext cx="12192001" cy="3930869"/>
          </a:xfrm>
          <a:prstGeom prst="rect">
            <a:avLst/>
          </a:prstGeom>
        </p:spPr>
      </p:pic>
    </p:spTree>
    <p:extLst>
      <p:ext uri="{BB962C8B-B14F-4D97-AF65-F5344CB8AC3E}">
        <p14:creationId xmlns:p14="http://schemas.microsoft.com/office/powerpoint/2010/main" val="1950085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2186F2-0DAD-56F1-83EB-F62EA22791D8}"/>
              </a:ext>
            </a:extLst>
          </p:cNvPr>
          <p:cNvSpPr txBox="1"/>
          <p:nvPr/>
        </p:nvSpPr>
        <p:spPr>
          <a:xfrm>
            <a:off x="257262" y="-185574"/>
            <a:ext cx="11677475" cy="4825552"/>
          </a:xfrm>
          <a:prstGeom prst="rect">
            <a:avLst/>
          </a:prstGeom>
          <a:noFill/>
        </p:spPr>
        <p:txBody>
          <a:bodyPr wrap="square">
            <a:spAutoFit/>
          </a:bodyPr>
          <a:lstStyle/>
          <a:p>
            <a:pPr algn="just">
              <a:lnSpc>
                <a:spcPct val="150000"/>
              </a:lnSpc>
              <a:spcAft>
                <a:spcPts val="800"/>
              </a:spcAft>
            </a:pPr>
            <a:r>
              <a:rPr lang="en-GB" sz="1800" kern="0" dirty="0">
                <a:effectLst/>
                <a:latin typeface="Arial" panose="020B0604020202020204" pitchFamily="34" charset="0"/>
                <a:ea typeface="Times New Roman" panose="02020603050405020304" pitchFamily="18" charset="0"/>
              </a:rPr>
              <a:t>   </a:t>
            </a:r>
            <a:r>
              <a:rPr lang="en-GB" sz="1800" b="1" kern="0" dirty="0">
                <a:effectLst/>
                <a:latin typeface="Arial" panose="020B0604020202020204" pitchFamily="34" charset="0"/>
                <a:ea typeface="Times New Roman" panose="02020603050405020304" pitchFamily="18" charset="0"/>
              </a:rPr>
              <a:t>The external macroenvironmental elements that can have an impact on a firm are analysed by the PESTEL model, political, economic, social, technological, environmental, and legal factors.</a:t>
            </a:r>
            <a:br>
              <a:rPr lang="en-GB" sz="1800" b="1" kern="0" dirty="0">
                <a:effectLst/>
                <a:latin typeface="Arial" panose="020B0604020202020204" pitchFamily="34" charset="0"/>
                <a:ea typeface="Times New Roman" panose="02020603050405020304" pitchFamily="18" charset="0"/>
              </a:rPr>
            </a:br>
            <a:r>
              <a:rPr lang="en-GB" b="1" kern="0" dirty="0">
                <a:latin typeface="Arial" panose="020B0604020202020204" pitchFamily="34" charset="0"/>
                <a:ea typeface="Times New Roman" panose="02020603050405020304" pitchFamily="18" charset="0"/>
                <a:cs typeface="Arial" panose="020B0604020202020204" pitchFamily="34" charset="0"/>
              </a:rPr>
              <a:t>    </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Political: </a:t>
            </a:r>
            <a:r>
              <a:rPr lang="en-GB" sz="1800" kern="0" dirty="0">
                <a:effectLst/>
                <a:latin typeface="Arial" panose="020B0604020202020204" pitchFamily="34" charset="0"/>
                <a:ea typeface="Times New Roman" panose="02020603050405020304" pitchFamily="18" charset="0"/>
                <a:cs typeface="Arial" panose="020B0604020202020204" pitchFamily="34" charset="0"/>
              </a:rPr>
              <a:t>In terms of politics, the hairdressing sector in the UK is quite stable. On the other hand, modifications to legislation governing employment or health and safety may have an effect on business operations. Keeping up with these changes and making sure you're in compliance will be essential to keeping your company's reputation intact (Gov.uk, 2023).</a:t>
            </a:r>
            <a:endParaRPr lang="en-GB" kern="1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b="1" kern="0" dirty="0">
                <a:effectLst/>
                <a:latin typeface="Arial" panose="020B0604020202020204" pitchFamily="34" charset="0"/>
                <a:ea typeface="Times New Roman" panose="02020603050405020304" pitchFamily="18" charset="0"/>
                <a:cs typeface="Arial" panose="020B0604020202020204" pitchFamily="34" charset="0"/>
              </a:rPr>
              <a:t>  Financial</a:t>
            </a:r>
            <a:r>
              <a:rPr lang="en-GB" b="1" kern="100" dirty="0">
                <a:latin typeface="Arial" panose="020B0604020202020204" pitchFamily="34" charset="0"/>
                <a:ea typeface="Times New Roman" panose="02020603050405020304" pitchFamily="18" charset="0"/>
                <a:cs typeface="Arial" panose="020B0604020202020204" pitchFamily="34" charset="0"/>
              </a:rPr>
              <a:t>: </a:t>
            </a:r>
            <a:r>
              <a:rPr lang="en-GB" sz="1800" kern="0" dirty="0">
                <a:effectLst/>
                <a:latin typeface="Arial" panose="020B0604020202020204" pitchFamily="34" charset="0"/>
                <a:ea typeface="Times New Roman" panose="02020603050405020304" pitchFamily="18" charset="0"/>
                <a:cs typeface="Arial" panose="020B0604020202020204" pitchFamily="34" charset="0"/>
              </a:rPr>
              <a:t>The hairdressing industry can be greatly impacted by the state of the economy. Economic downturns may result in lower spending on discretionary items, which could affect consumer traffic. Nonetheless, because personal grooming is frequently regarded as necessary, the demand for hair salon services is generally steady even during economic downturns</a:t>
            </a:r>
            <a:r>
              <a:rPr lang="en-GB" kern="0" dirty="0">
                <a:latin typeface="Arial" panose="020B0604020202020204" pitchFamily="34" charset="0"/>
                <a:ea typeface="Times New Roman" panose="02020603050405020304" pitchFamily="18" charset="0"/>
                <a:cs typeface="Arial" panose="020B0604020202020204" pitchFamily="34" charset="0"/>
              </a:rPr>
              <a:t> </a:t>
            </a:r>
            <a:r>
              <a:rPr lang="en-GB" sz="1800" kern="0" dirty="0">
                <a:effectLst/>
                <a:latin typeface="Arial" panose="020B0604020202020204" pitchFamily="34" charset="0"/>
                <a:ea typeface="Times New Roman" panose="02020603050405020304" pitchFamily="18" charset="0"/>
                <a:cs typeface="Arial" panose="020B0604020202020204" pitchFamily="34" charset="0"/>
              </a:rPr>
              <a:t>(Office for National Statistics, 2023).</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4" name="Picture 3" descr="A group of people in a courtroom&#10;&#10;Description automatically generated">
            <a:extLst>
              <a:ext uri="{FF2B5EF4-FFF2-40B4-BE49-F238E27FC236}">
                <a16:creationId xmlns:a16="http://schemas.microsoft.com/office/drawing/2014/main" id="{96329485-1D78-7EE4-E353-1BDB67401AB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099034"/>
            <a:ext cx="6243143" cy="2758966"/>
          </a:xfrm>
          <a:prstGeom prst="rect">
            <a:avLst/>
          </a:prstGeom>
        </p:spPr>
      </p:pic>
      <p:sp>
        <p:nvSpPr>
          <p:cNvPr id="5" name="TextBox 4">
            <a:extLst>
              <a:ext uri="{FF2B5EF4-FFF2-40B4-BE49-F238E27FC236}">
                <a16:creationId xmlns:a16="http://schemas.microsoft.com/office/drawing/2014/main" id="{155795D4-3C78-9D6F-841D-CD0A31BD64DB}"/>
              </a:ext>
            </a:extLst>
          </p:cNvPr>
          <p:cNvSpPr txBox="1"/>
          <p:nvPr/>
        </p:nvSpPr>
        <p:spPr>
          <a:xfrm>
            <a:off x="1343305" y="6858000"/>
            <a:ext cx="9505390" cy="230832"/>
          </a:xfrm>
          <a:prstGeom prst="rect">
            <a:avLst/>
          </a:prstGeom>
          <a:noFill/>
        </p:spPr>
        <p:txBody>
          <a:bodyPr wrap="square" rtlCol="0">
            <a:spAutoFit/>
          </a:bodyPr>
          <a:lstStyle/>
          <a:p>
            <a:r>
              <a:rPr lang="en-GB" sz="900">
                <a:hlinkClick r:id="rId3" tooltip="https://www.100daysinappalachia.com/2020/01/commentary-what-everyone-should-know-about-reconstruction-150-years-after-the-15th-amendments-ratification/"/>
              </a:rPr>
              <a:t>This Photo</a:t>
            </a:r>
            <a:r>
              <a:rPr lang="en-GB" sz="900"/>
              <a:t> by Unknown Author is licensed under </a:t>
            </a:r>
            <a:r>
              <a:rPr lang="en-GB" sz="900">
                <a:hlinkClick r:id="rId4" tooltip="https://creativecommons.org/licenses/by-nd/3.0/"/>
              </a:rPr>
              <a:t>CC BY-ND</a:t>
            </a:r>
            <a:endParaRPr lang="en-GB" sz="900"/>
          </a:p>
        </p:txBody>
      </p:sp>
      <p:pic>
        <p:nvPicPr>
          <p:cNvPr id="7" name="Picture 6" descr="A stack of gold coins&#10;&#10;Description automatically generated">
            <a:extLst>
              <a:ext uri="{FF2B5EF4-FFF2-40B4-BE49-F238E27FC236}">
                <a16:creationId xmlns:a16="http://schemas.microsoft.com/office/drawing/2014/main" id="{5D8A5937-1294-D275-C6DD-70BB8A0952D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80283" y="4109544"/>
            <a:ext cx="5948856" cy="2748456"/>
          </a:xfrm>
          <a:prstGeom prst="rect">
            <a:avLst/>
          </a:prstGeom>
        </p:spPr>
      </p:pic>
      <p:sp>
        <p:nvSpPr>
          <p:cNvPr id="8" name="TextBox 7">
            <a:extLst>
              <a:ext uri="{FF2B5EF4-FFF2-40B4-BE49-F238E27FC236}">
                <a16:creationId xmlns:a16="http://schemas.microsoft.com/office/drawing/2014/main" id="{996E7BE7-F8B0-3656-4712-48C4DC6CB7A2}"/>
              </a:ext>
            </a:extLst>
          </p:cNvPr>
          <p:cNvSpPr txBox="1"/>
          <p:nvPr/>
        </p:nvSpPr>
        <p:spPr>
          <a:xfrm>
            <a:off x="7894583" y="6936334"/>
            <a:ext cx="5715000" cy="230832"/>
          </a:xfrm>
          <a:prstGeom prst="rect">
            <a:avLst/>
          </a:prstGeom>
          <a:noFill/>
        </p:spPr>
        <p:txBody>
          <a:bodyPr wrap="square" rtlCol="0">
            <a:spAutoFit/>
          </a:bodyPr>
          <a:lstStyle/>
          <a:p>
            <a:r>
              <a:rPr lang="en-GB" sz="900">
                <a:hlinkClick r:id="rId6" tooltip="https://www.pngall.com/gold-coin-png/"/>
              </a:rPr>
              <a:t>This Photo</a:t>
            </a:r>
            <a:r>
              <a:rPr lang="en-GB" sz="900"/>
              <a:t> by Unknown Author is licensed under </a:t>
            </a:r>
            <a:r>
              <a:rPr lang="en-GB" sz="900">
                <a:hlinkClick r:id="rId7" tooltip="https://creativecommons.org/licenses/by-nc/3.0/"/>
              </a:rPr>
              <a:t>CC BY-NC</a:t>
            </a:r>
            <a:endParaRPr lang="en-GB" sz="900"/>
          </a:p>
        </p:txBody>
      </p:sp>
    </p:spTree>
    <p:extLst>
      <p:ext uri="{BB962C8B-B14F-4D97-AF65-F5344CB8AC3E}">
        <p14:creationId xmlns:p14="http://schemas.microsoft.com/office/powerpoint/2010/main" val="3762591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3" name="Rectangle 2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extBox 4">
            <a:extLst>
              <a:ext uri="{FF2B5EF4-FFF2-40B4-BE49-F238E27FC236}">
                <a16:creationId xmlns:a16="http://schemas.microsoft.com/office/drawing/2014/main" id="{C90B0730-DFCC-51AC-2592-9025BC54C17C}"/>
              </a:ext>
            </a:extLst>
          </p:cNvPr>
          <p:cNvSpPr txBox="1"/>
          <p:nvPr/>
        </p:nvSpPr>
        <p:spPr>
          <a:xfrm>
            <a:off x="0" y="-221062"/>
            <a:ext cx="6804322" cy="6209880"/>
          </a:xfrm>
          <a:prstGeom prst="rect">
            <a:avLst/>
          </a:prstGeom>
        </p:spPr>
        <p:txBody>
          <a:bodyPr vert="horz" lIns="91440" tIns="45720" rIns="91440" bIns="45720" rtlCol="0" anchor="t">
            <a:noAutofit/>
          </a:bodyPr>
          <a:lstStyle/>
          <a:p>
            <a:pPr algn="just" defTabSz="914400">
              <a:lnSpc>
                <a:spcPct val="150000"/>
              </a:lnSpc>
              <a:spcAft>
                <a:spcPts val="800"/>
              </a:spcAft>
              <a:buClr>
                <a:schemeClr val="accent1"/>
              </a:buClr>
              <a:buSzPct val="100000"/>
            </a:pPr>
            <a:r>
              <a:rPr lang="en-US" b="1" dirty="0">
                <a:latin typeface="Arial" panose="020B0604020202020204" pitchFamily="34" charset="0"/>
                <a:cs typeface="Arial" panose="020B0604020202020204" pitchFamily="34" charset="0"/>
              </a:rPr>
              <a:t>Social Trends:</a:t>
            </a:r>
            <a:r>
              <a:rPr lang="en-US" dirty="0">
                <a:latin typeface="Arial" panose="020B0604020202020204" pitchFamily="34" charset="0"/>
                <a:cs typeface="Arial" panose="020B0604020202020204" pitchFamily="34" charset="0"/>
              </a:rPr>
              <a:t> The hairdressing industry is heavily influenced by social trends. Diverse hair care services, such as those that accommodate various hair types and styles, are in greater demand. Furthermore, there is a rising demand for organic and environmentally friendly hair products. To draw in and keep consumers, it will be essential to comprehend and adjust to these social trends (Mintel, 2023).</a:t>
            </a:r>
          </a:p>
          <a:p>
            <a:pPr algn="just" defTabSz="914400">
              <a:lnSpc>
                <a:spcPct val="150000"/>
              </a:lnSpc>
              <a:spcAft>
                <a:spcPts val="800"/>
              </a:spcAft>
              <a:buClr>
                <a:schemeClr val="accent1"/>
              </a:buClr>
              <a:buSzPct val="100000"/>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Technological</a:t>
            </a:r>
            <a:r>
              <a:rPr lang="en-US" dirty="0">
                <a:latin typeface="Arial" panose="020B0604020202020204" pitchFamily="34" charset="0"/>
                <a:cs typeface="Arial" panose="020B0604020202020204" pitchFamily="34" charset="0"/>
              </a:rPr>
              <a:t> developments in hair care supplies and tools can improve the effectiveness and calibre of services. Using the newest technology can enhance both operational effectiveness and customer experience. Examples of these technologies include digital marketing tools and online reservation systems. It will also be crucial to invest in ongoing staff training on new methods and technology (Euromonitor International, 2023).</a:t>
            </a:r>
          </a:p>
        </p:txBody>
      </p:sp>
      <p:pic>
        <p:nvPicPr>
          <p:cNvPr id="4" name="Picture 3" descr="A person's head with a globe and a city in the background&#10;&#10;Description automatically generated">
            <a:extLst>
              <a:ext uri="{FF2B5EF4-FFF2-40B4-BE49-F238E27FC236}">
                <a16:creationId xmlns:a16="http://schemas.microsoft.com/office/drawing/2014/main" id="{569BC594-1311-D013-BB26-3E76FC90ABE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04625" y="649525"/>
            <a:ext cx="5401431" cy="4816820"/>
          </a:xfrm>
          <a:prstGeom prst="rect">
            <a:avLst/>
          </a:prstGeom>
        </p:spPr>
      </p:pic>
      <p:pic>
        <p:nvPicPr>
          <p:cNvPr id="25" name="Picture 2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EC7E0D7-A076-7304-7464-24FEE7D87CB0}"/>
              </a:ext>
            </a:extLst>
          </p:cNvPr>
          <p:cNvSpPr txBox="1"/>
          <p:nvPr/>
        </p:nvSpPr>
        <p:spPr>
          <a:xfrm>
            <a:off x="3047301" y="-3703484"/>
            <a:ext cx="6094602" cy="465384"/>
          </a:xfrm>
          <a:prstGeom prst="rect">
            <a:avLst/>
          </a:prstGeom>
          <a:noFill/>
        </p:spPr>
        <p:txBody>
          <a:bodyPr wrap="square">
            <a:spAutoFit/>
          </a:bodyPr>
          <a:lstStyle/>
          <a:p>
            <a:pPr algn="just">
              <a:lnSpc>
                <a:spcPct val="150000"/>
              </a:lnSpc>
              <a:spcAft>
                <a:spcPts val="800"/>
              </a:spcAft>
            </a:pPr>
            <a:r>
              <a:rPr lang="en-GB" kern="0">
                <a:effectLst/>
                <a:latin typeface="Arial" panose="020B0604020202020204" pitchFamily="34" charset="0"/>
                <a:ea typeface="Times New Roman" panose="02020603050405020304" pitchFamily="18" charset="0"/>
                <a:cs typeface="Times New Roman" panose="02020603050405020304" pitchFamily="18" charset="0"/>
              </a:rPr>
              <a:t> </a:t>
            </a:r>
            <a:endParaRPr lang="en-GB" dirty="0"/>
          </a:p>
        </p:txBody>
      </p:sp>
      <p:sp>
        <p:nvSpPr>
          <p:cNvPr id="6" name="TextBox 5">
            <a:extLst>
              <a:ext uri="{FF2B5EF4-FFF2-40B4-BE49-F238E27FC236}">
                <a16:creationId xmlns:a16="http://schemas.microsoft.com/office/drawing/2014/main" id="{255DB30C-A666-2D70-C354-A0C7693238FB}"/>
              </a:ext>
            </a:extLst>
          </p:cNvPr>
          <p:cNvSpPr txBox="1"/>
          <p:nvPr/>
        </p:nvSpPr>
        <p:spPr>
          <a:xfrm>
            <a:off x="8590529" y="4402485"/>
            <a:ext cx="1682511"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4" tooltip="https://www.mentefilosofica.com/2020/12/la-nanotecnologia.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283232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tree with moss growing on it&#10;&#10;Description automatically generated">
            <a:extLst>
              <a:ext uri="{FF2B5EF4-FFF2-40B4-BE49-F238E27FC236}">
                <a16:creationId xmlns:a16="http://schemas.microsoft.com/office/drawing/2014/main" id="{581F5315-D167-1E76-55CE-201C0FEE2981}"/>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54" r="-1" b="15057"/>
          <a:stretch/>
        </p:blipFill>
        <p:spPr>
          <a:xfrm>
            <a:off x="305" y="11440"/>
            <a:ext cx="12191695" cy="6857990"/>
          </a:xfrm>
          <a:prstGeom prst="rect">
            <a:avLst/>
          </a:prstGeom>
        </p:spPr>
      </p:pic>
      <p:sp>
        <p:nvSpPr>
          <p:cNvPr id="1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3" name="Rectangle 2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25" name="Straight Connector 2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1CAB764-98C5-67BC-38D7-EBE705884B46}"/>
              </a:ext>
            </a:extLst>
          </p:cNvPr>
          <p:cNvSpPr txBox="1"/>
          <p:nvPr/>
        </p:nvSpPr>
        <p:spPr>
          <a:xfrm>
            <a:off x="4815620" y="639607"/>
            <a:ext cx="7215057" cy="5578785"/>
          </a:xfrm>
          <a:prstGeom prst="rect">
            <a:avLst/>
          </a:prstGeom>
        </p:spPr>
        <p:txBody>
          <a:bodyPr vert="horz" lIns="91440" tIns="45720" rIns="91440" bIns="45720" rtlCol="0" anchor="ctr">
            <a:normAutofit fontScale="25000" lnSpcReduction="20000"/>
          </a:bodyPr>
          <a:lstStyle/>
          <a:p>
            <a:pPr indent="-228600" defTabSz="914400">
              <a:lnSpc>
                <a:spcPct val="110000"/>
              </a:lnSpc>
              <a:spcAft>
                <a:spcPts val="800"/>
              </a:spcAft>
              <a:buClr>
                <a:schemeClr val="accent1"/>
              </a:buClr>
              <a:buSzPct val="100000"/>
              <a:buFont typeface="Arial" panose="020B0604020202020204" pitchFamily="34" charset="0"/>
              <a:buChar char="•"/>
            </a:pPr>
            <a:endParaRPr lang="en-US" sz="1400" dirty="0"/>
          </a:p>
          <a:p>
            <a:pPr indent="-228600" defTabSz="914400">
              <a:lnSpc>
                <a:spcPct val="110000"/>
              </a:lnSpc>
              <a:spcAft>
                <a:spcPts val="800"/>
              </a:spcAft>
              <a:buClr>
                <a:schemeClr val="accent1"/>
              </a:buClr>
              <a:buSzPct val="100000"/>
              <a:buFont typeface="Arial" panose="020B0604020202020204" pitchFamily="34" charset="0"/>
              <a:buChar char="•"/>
            </a:pPr>
            <a:endParaRPr lang="en-US" sz="1400" dirty="0"/>
          </a:p>
          <a:p>
            <a:pPr indent="-228600" defTabSz="914400">
              <a:lnSpc>
                <a:spcPct val="110000"/>
              </a:lnSpc>
              <a:spcAft>
                <a:spcPts val="800"/>
              </a:spcAft>
              <a:buClr>
                <a:schemeClr val="accent1"/>
              </a:buClr>
              <a:buSzPct val="100000"/>
              <a:buFont typeface="Arial" panose="020B0604020202020204" pitchFamily="34" charset="0"/>
              <a:buChar char="•"/>
            </a:pPr>
            <a:endParaRPr lang="en-US" sz="1400" dirty="0"/>
          </a:p>
          <a:p>
            <a:pPr indent="-228600" defTabSz="914400">
              <a:lnSpc>
                <a:spcPct val="110000"/>
              </a:lnSpc>
              <a:spcAft>
                <a:spcPts val="800"/>
              </a:spcAft>
              <a:buClr>
                <a:schemeClr val="accent1"/>
              </a:buClr>
              <a:buSzPct val="100000"/>
              <a:buFont typeface="Arial" panose="020B0604020202020204" pitchFamily="34" charset="0"/>
              <a:buChar char="•"/>
            </a:pPr>
            <a:r>
              <a:rPr lang="en-US" sz="1400" dirty="0"/>
              <a:t>   </a:t>
            </a:r>
          </a:p>
          <a:p>
            <a:pPr algn="just" defTabSz="914400">
              <a:lnSpc>
                <a:spcPct val="170000"/>
              </a:lnSpc>
              <a:spcAft>
                <a:spcPts val="800"/>
              </a:spcAft>
              <a:buClr>
                <a:schemeClr val="accent1"/>
              </a:buClr>
              <a:buSzPct val="100000"/>
            </a:pPr>
            <a:r>
              <a:rPr lang="en-US" sz="7200" dirty="0">
                <a:latin typeface="Arial" panose="020B0604020202020204" pitchFamily="34" charset="0"/>
                <a:cs typeface="Arial" panose="020B0604020202020204" pitchFamily="34" charset="0"/>
              </a:rPr>
              <a:t>  </a:t>
            </a:r>
            <a:r>
              <a:rPr lang="en-US" sz="7200" b="1" dirty="0">
                <a:latin typeface="Arial" panose="020B0604020202020204" pitchFamily="34" charset="0"/>
                <a:cs typeface="Arial" panose="020B0604020202020204" pitchFamily="34" charset="0"/>
              </a:rPr>
              <a:t>Surroundings: </a:t>
            </a:r>
            <a:r>
              <a:rPr lang="en-US" sz="7200" dirty="0">
                <a:latin typeface="Arial" panose="020B0604020202020204" pitchFamily="34" charset="0"/>
                <a:cs typeface="Arial" panose="020B0604020202020204" pitchFamily="34" charset="0"/>
              </a:rPr>
              <a:t>The importance of environmental sustainability to customers is rising. Employing eco-friendly procedures and goods can draw in clients who care about the environment and set the salon apart from rivals. The salon will also be more environmentally responsible if it implements recycling programmes and reduces waste (Green Salon Collective, 2023).</a:t>
            </a:r>
          </a:p>
          <a:p>
            <a:pPr algn="just" defTabSz="914400">
              <a:lnSpc>
                <a:spcPct val="160000"/>
              </a:lnSpc>
              <a:spcAft>
                <a:spcPts val="800"/>
              </a:spcAft>
              <a:buClr>
                <a:schemeClr val="accent1"/>
              </a:buClr>
              <a:buSzPct val="100000"/>
            </a:pPr>
            <a:r>
              <a:rPr lang="en-US" sz="7200" dirty="0">
                <a:latin typeface="Arial" panose="020B0604020202020204" pitchFamily="34" charset="0"/>
                <a:cs typeface="Arial" panose="020B0604020202020204" pitchFamily="34" charset="0"/>
              </a:rPr>
              <a:t>  </a:t>
            </a:r>
            <a:r>
              <a:rPr lang="en-US" sz="7200" b="1" dirty="0">
                <a:latin typeface="Arial" panose="020B0604020202020204" pitchFamily="34" charset="0"/>
                <a:cs typeface="Arial" panose="020B0604020202020204" pitchFamily="34" charset="0"/>
              </a:rPr>
              <a:t>Legal Requirements </a:t>
            </a:r>
            <a:r>
              <a:rPr lang="en-US" sz="7200" dirty="0">
                <a:latin typeface="Arial" panose="020B0604020202020204" pitchFamily="34" charset="0"/>
                <a:cs typeface="Arial" panose="020B0604020202020204" pitchFamily="34" charset="0"/>
              </a:rPr>
              <a:t>It is essential to abide by all applicable laws, including those pertaining to employment, health and safety, and licencing. Legal problems and fines can be avoided by routinely evaluating and abiding by these regulations. Furthermore, drafting appropriate contracts and agreements with employees and suppliers will shield the company from future disagreements (British Beauty Council, 2023).</a:t>
            </a:r>
          </a:p>
          <a:p>
            <a:pPr indent="-228600" defTabSz="914400">
              <a:lnSpc>
                <a:spcPct val="110000"/>
              </a:lnSpc>
              <a:spcAft>
                <a:spcPts val="800"/>
              </a:spcAft>
              <a:buClr>
                <a:schemeClr val="accent1"/>
              </a:buClr>
              <a:buSzPct val="100000"/>
              <a:buFont typeface="Arial" panose="020B0604020202020204" pitchFamily="34" charset="0"/>
              <a:buChar char="•"/>
            </a:pPr>
            <a:r>
              <a:rPr lang="en-US" sz="1400" dirty="0"/>
              <a:t> </a:t>
            </a:r>
          </a:p>
        </p:txBody>
      </p:sp>
      <p:sp>
        <p:nvSpPr>
          <p:cNvPr id="2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62409015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00BD39F-6296-BC30-BEB3-6C2E2B4A9EEA}"/>
              </a:ext>
            </a:extLst>
          </p:cNvPr>
          <p:cNvSpPr txBox="1"/>
          <p:nvPr/>
        </p:nvSpPr>
        <p:spPr>
          <a:xfrm>
            <a:off x="0" y="-93687"/>
            <a:ext cx="11350304" cy="3154710"/>
          </a:xfrm>
          <a:prstGeom prst="rect">
            <a:avLst/>
          </a:prstGeom>
          <a:noFill/>
        </p:spPr>
        <p:txBody>
          <a:bodyPr wrap="square">
            <a:spAutoFit/>
          </a:bodyPr>
          <a:lstStyle/>
          <a:p>
            <a:pPr algn="just">
              <a:lnSpc>
                <a:spcPct val="150000"/>
              </a:lnSpc>
              <a:spcAft>
                <a:spcPts val="800"/>
              </a:spcAft>
            </a:pP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Forecast of Cash Flow for the Initial Twelve Months</a:t>
            </a:r>
            <a:endParaRPr lang="en-GB" sz="2000" b="1"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br>
              <a:rPr lang="en-GB" sz="1800" kern="0" dirty="0">
                <a:effectLst/>
                <a:latin typeface="Arial" panose="020B0604020202020204" pitchFamily="34" charset="0"/>
                <a:ea typeface="Times New Roman" panose="02020603050405020304" pitchFamily="18" charset="0"/>
                <a:cs typeface="Arial" panose="020B0604020202020204" pitchFamily="34" charset="0"/>
              </a:rPr>
            </a:br>
            <a:r>
              <a:rPr lang="en-GB" sz="1800" kern="0" dirty="0">
                <a:effectLst/>
                <a:latin typeface="Arial" panose="020B0604020202020204" pitchFamily="34" charset="0"/>
                <a:ea typeface="Times New Roman" panose="02020603050405020304" pitchFamily="18" charset="0"/>
                <a:cs typeface="Arial" panose="020B0604020202020204" pitchFamily="34" charset="0"/>
              </a:rPr>
              <a:t>    A cash flow prediction for Elegance Hair Studio's first year, including an explanation of how the £25,000 investment will be used</a:t>
            </a:r>
            <a:r>
              <a:rPr lang="en-GB" kern="0" dirty="0">
                <a:latin typeface="Arial" panose="020B0604020202020204" pitchFamily="34" charset="0"/>
                <a:ea typeface="Times New Roman" panose="02020603050405020304" pitchFamily="18" charset="0"/>
                <a:cs typeface="Arial" panose="020B0604020202020204" pitchFamily="34" charset="0"/>
              </a:rPr>
              <a:t>.</a:t>
            </a:r>
            <a:r>
              <a:rPr lang="en-GB" sz="1800" kern="0" dirty="0">
                <a:effectLst/>
                <a:latin typeface="Arial" panose="020B0604020202020204" pitchFamily="34" charset="0"/>
                <a:ea typeface="Times New Roman" panose="02020603050405020304" pitchFamily="18" charset="0"/>
                <a:cs typeface="Arial" panose="020B0604020202020204" pitchFamily="34" charset="0"/>
              </a:rPr>
              <a:t> Estimated revenue, expenses, and cash flow balance is included in the forecast.</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    The first few months of this estimate indicate a net cash outflow because of beginning costs, which include buying equipment, setting up an interior, and paying for first marketing. But starting in the third month, the company should start to turn a profit, which will progressively rise as its clientele expands.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3" name="Picture 2" descr="A blue and red sphere with sparks&#10;&#10;Description automatically generated">
            <a:extLst>
              <a:ext uri="{FF2B5EF4-FFF2-40B4-BE49-F238E27FC236}">
                <a16:creationId xmlns:a16="http://schemas.microsoft.com/office/drawing/2014/main" id="{774F8554-8F41-D70C-EEFF-21A6004808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237185"/>
            <a:ext cx="12192000" cy="2957349"/>
          </a:xfrm>
          <a:prstGeom prst="rect">
            <a:avLst/>
          </a:prstGeom>
        </p:spPr>
      </p:pic>
      <p:sp>
        <p:nvSpPr>
          <p:cNvPr id="4" name="TextBox 3">
            <a:extLst>
              <a:ext uri="{FF2B5EF4-FFF2-40B4-BE49-F238E27FC236}">
                <a16:creationId xmlns:a16="http://schemas.microsoft.com/office/drawing/2014/main" id="{4736AA53-2C24-FCBA-E43E-41ACD3B7D7B5}"/>
              </a:ext>
            </a:extLst>
          </p:cNvPr>
          <p:cNvSpPr txBox="1"/>
          <p:nvPr/>
        </p:nvSpPr>
        <p:spPr>
          <a:xfrm>
            <a:off x="3810000" y="5143500"/>
            <a:ext cx="4572000" cy="230832"/>
          </a:xfrm>
          <a:prstGeom prst="rect">
            <a:avLst/>
          </a:prstGeom>
          <a:noFill/>
        </p:spPr>
        <p:txBody>
          <a:bodyPr wrap="square" rtlCol="0">
            <a:spAutoFit/>
          </a:bodyPr>
          <a:lstStyle/>
          <a:p>
            <a:r>
              <a:rPr lang="en-GB" sz="900">
                <a:hlinkClick r:id="rId3" tooltip="http://blender.stackexchange.com/questions/61457/making-glass-orbs-with-effects-insid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649252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39288C-EC40-8655-7489-A74948D1BFD5}"/>
              </a:ext>
            </a:extLst>
          </p:cNvPr>
          <p:cNvSpPr txBox="1"/>
          <p:nvPr/>
        </p:nvSpPr>
        <p:spPr>
          <a:xfrm>
            <a:off x="151002" y="-4639445"/>
            <a:ext cx="11736198" cy="10978518"/>
          </a:xfrm>
          <a:prstGeom prst="rect">
            <a:avLst/>
          </a:prstGeom>
          <a:noFill/>
        </p:spPr>
        <p:txBody>
          <a:bodyPr wrap="square">
            <a:spAutoFit/>
          </a:bodyPr>
          <a:lstStyle/>
          <a:p>
            <a:pPr>
              <a:lnSpc>
                <a:spcPct val="115000"/>
              </a:lnSpc>
              <a:spcAft>
                <a:spcPts val="800"/>
              </a:spcAft>
            </a:pPr>
            <a:endParaRPr lang="en-GB" sz="1800" b="1"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b="1" kern="100" dirty="0">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800" b="1"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b="1" kern="100" dirty="0">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800" b="1"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b="1" kern="100" dirty="0">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800" b="1"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b="1" kern="100" dirty="0">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800" b="1"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b="1" kern="100" dirty="0">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800" b="1"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 Reference list </a:t>
            </a:r>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British Beauty Council. (2023). Legal requirements for beauty businesses. [online] Available at: https://britishbeautycouncil.com/legal-requirements-for-beauty-businesses/ [Accessed 25 Jun. 2024].</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Brown, L. (2021). The Benefits of Regular Hair Treatments.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Hair Health Journal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Collins, M. (2020). The Importance of Professional Haircuts.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Style Magazine</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50000"/>
              </a:lnSpc>
              <a:spcAft>
                <a:spcPts val="800"/>
              </a:spcAft>
            </a:pP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Companies House. (2023). Registering a private limited company. [online] Available at: https://www.gov.uk/limited-company-formation [Accessed 25 Jun. 2024].</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Euromonitor International. (2023). Hair care in the United Kingdom. [online] Available at: https://www.euromonitor.com/hair-care-in-the-united-kingdom/report [Accessed 25 Jun. 2024].</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Gov.uk. (2023). Health and safety in the workplace. [online] Available at: https://www.gov.uk/workplace-health-safety-welfare [Accessed 25 Jun. 2024].</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Green Salon Collective. (2023). Sustainable practices for salons. [online] Available at: https://www.greensaloncollective.com/sustainability/ [Accessed 25 Jun. 2024].</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72662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1BF7EC-CC0C-B79A-D8D5-0701AAEC19AB}"/>
              </a:ext>
            </a:extLst>
          </p:cNvPr>
          <p:cNvSpPr txBox="1"/>
          <p:nvPr/>
        </p:nvSpPr>
        <p:spPr>
          <a:xfrm>
            <a:off x="240484" y="290563"/>
            <a:ext cx="11711031" cy="2894895"/>
          </a:xfrm>
          <a:prstGeom prst="rect">
            <a:avLst/>
          </a:prstGeom>
          <a:noFill/>
        </p:spPr>
        <p:txBody>
          <a:bodyPr wrap="square">
            <a:spAutoFit/>
          </a:bodyPr>
          <a:lstStyle/>
          <a:p>
            <a:pPr>
              <a:lnSpc>
                <a:spcPct val="150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Johnson, A. (2020). Enhancing Client Loyalty through Product Sales. </a:t>
            </a:r>
            <a:r>
              <a:rPr lang="en-GB" sz="1800" i="1" kern="100" dirty="0">
                <a:effectLst/>
                <a:latin typeface="Arial" panose="020B0604020202020204" pitchFamily="34" charset="0"/>
                <a:ea typeface="Aptos" panose="020B0004020202020204" pitchFamily="34" charset="0"/>
                <a:cs typeface="Arial" panose="020B0604020202020204" pitchFamily="34" charset="0"/>
              </a:rPr>
              <a:t>Salon Management Quarterly</a:t>
            </a:r>
            <a:r>
              <a:rPr lang="en-GB" sz="1800" kern="100" dirty="0">
                <a:effectLst/>
                <a:latin typeface="Arial" panose="020B0604020202020204" pitchFamily="34" charset="0"/>
                <a:ea typeface="Aptos" panose="020B0004020202020204" pitchFamily="34" charset="0"/>
                <a:cs typeface="Arial" panose="020B0604020202020204" pitchFamily="34" charset="0"/>
              </a:rPr>
              <a:t>.</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Mintel. (2023). UK haircare market report. [online] Available at: https://www.mintel.com/uk-haircare-market-report [Accessed 25 Jun. 2024].</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Office for National Statistics. (2023). UK economic outlook. [online] Available at: https://www.ons.gov.uk/economy [Accessed 25 Jun. 2024].</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Smith, J. (2019). Trends in Hair Coloring. </a:t>
            </a:r>
            <a:r>
              <a:rPr lang="en-GB" sz="1800" i="1" kern="100" dirty="0">
                <a:effectLst/>
                <a:latin typeface="Arial" panose="020B0604020202020204" pitchFamily="34" charset="0"/>
                <a:ea typeface="Aptos" panose="020B0004020202020204" pitchFamily="34" charset="0"/>
                <a:cs typeface="Arial" panose="020B0604020202020204" pitchFamily="34" charset="0"/>
              </a:rPr>
              <a:t>Beauty Industry Report</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a:t>
            </a:r>
          </a:p>
        </p:txBody>
      </p:sp>
    </p:spTree>
    <p:extLst>
      <p:ext uri="{BB962C8B-B14F-4D97-AF65-F5344CB8AC3E}">
        <p14:creationId xmlns:p14="http://schemas.microsoft.com/office/powerpoint/2010/main" val="414702112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699</TotalTime>
  <Words>1476</Words>
  <Application>Microsoft Office PowerPoint</Application>
  <PresentationFormat>Widescreen</PresentationFormat>
  <Paragraphs>57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Gill Sans MT</vt:lpstr>
      <vt:lpstr>Gallery</vt:lpstr>
      <vt:lpstr>BA Business Management Entrepreneurship LCBB5001 Business Plan for ‘Elegance Hair Studio’ Lecturer Masud Ibrahim Student Dobozi Adriana Maria Student number 2233019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Adriana Maria Dobozi (2233019)</dc:creator>
  <cp:lastModifiedBy>Adriana Maria Dobozi (2233019)</cp:lastModifiedBy>
  <cp:revision>62</cp:revision>
  <dcterms:created xsi:type="dcterms:W3CDTF">2024-07-12T00:53:41Z</dcterms:created>
  <dcterms:modified xsi:type="dcterms:W3CDTF">2024-07-14T15:59:07Z</dcterms:modified>
</cp:coreProperties>
</file>