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sldIdLst>
    <p:sldId id="256" r:id="rId5"/>
    <p:sldId id="264" r:id="rId6"/>
    <p:sldId id="266" r:id="rId7"/>
    <p:sldId id="265" r:id="rId8"/>
    <p:sldId id="258" r:id="rId9"/>
    <p:sldId id="257" r:id="rId10"/>
    <p:sldId id="259" r:id="rId11"/>
    <p:sldId id="260" r:id="rId12"/>
    <p:sldId id="261" r:id="rId13"/>
    <p:sldId id="267" r:id="rId14"/>
    <p:sldId id="262" r:id="rId15"/>
    <p:sldId id="268" r:id="rId16"/>
    <p:sldId id="26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237953-3176-41F8-A71C-AD0F70501FF7}" v="242" dt="2022-03-05T23:37:06.0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8" d="100"/>
          <a:sy n="78" d="100"/>
        </p:scale>
        <p:origin x="15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B61FB6-E540-4DB0-BAD3-4DE84834408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36BFADF-3F3E-4124-AF81-A25D632B894C}">
      <dgm:prSet/>
      <dgm:spPr/>
      <dgm:t>
        <a:bodyPr/>
        <a:lstStyle/>
        <a:p>
          <a:r>
            <a:rPr lang="en-GB"/>
            <a:t>To get an insight into why the NHS wait times are at a record high.</a:t>
          </a:r>
          <a:endParaRPr lang="en-US"/>
        </a:p>
      </dgm:t>
    </dgm:pt>
    <dgm:pt modelId="{05083CD3-DDA7-467F-B67F-88F9C83F19B8}" type="parTrans" cxnId="{10B3C837-21BB-479E-BAA8-68E13F1D5F32}">
      <dgm:prSet/>
      <dgm:spPr/>
      <dgm:t>
        <a:bodyPr/>
        <a:lstStyle/>
        <a:p>
          <a:endParaRPr lang="en-US"/>
        </a:p>
      </dgm:t>
    </dgm:pt>
    <dgm:pt modelId="{437C279F-8F78-4193-93C1-38433EAF4451}" type="sibTrans" cxnId="{10B3C837-21BB-479E-BAA8-68E13F1D5F32}">
      <dgm:prSet/>
      <dgm:spPr/>
      <dgm:t>
        <a:bodyPr/>
        <a:lstStyle/>
        <a:p>
          <a:endParaRPr lang="en-US"/>
        </a:p>
      </dgm:t>
    </dgm:pt>
    <dgm:pt modelId="{734563D9-7651-4615-9775-3DD094D51E25}">
      <dgm:prSet/>
      <dgm:spPr/>
      <dgm:t>
        <a:bodyPr/>
        <a:lstStyle/>
        <a:p>
          <a:r>
            <a:rPr lang="en-GB" dirty="0"/>
            <a:t>To look at the effect this is having on patients and what it means for their care. </a:t>
          </a:r>
          <a:endParaRPr lang="en-US" dirty="0"/>
        </a:p>
      </dgm:t>
    </dgm:pt>
    <dgm:pt modelId="{70F5F43F-1D68-45AF-A4FE-9FED64753076}" type="parTrans" cxnId="{842D2E0A-AEA5-46B2-A8AB-9FC5ED927D72}">
      <dgm:prSet/>
      <dgm:spPr/>
      <dgm:t>
        <a:bodyPr/>
        <a:lstStyle/>
        <a:p>
          <a:endParaRPr lang="en-US"/>
        </a:p>
      </dgm:t>
    </dgm:pt>
    <dgm:pt modelId="{5447466E-355E-45AB-8C36-FA63F1CC634B}" type="sibTrans" cxnId="{842D2E0A-AEA5-46B2-A8AB-9FC5ED927D72}">
      <dgm:prSet/>
      <dgm:spPr/>
      <dgm:t>
        <a:bodyPr/>
        <a:lstStyle/>
        <a:p>
          <a:endParaRPr lang="en-US"/>
        </a:p>
      </dgm:t>
    </dgm:pt>
    <dgm:pt modelId="{9E70B2E9-164C-442C-8919-B89921577154}">
      <dgm:prSet/>
      <dgm:spPr/>
      <dgm:t>
        <a:bodyPr/>
        <a:lstStyle/>
        <a:p>
          <a:r>
            <a:rPr lang="en-GB"/>
            <a:t>To look at how these situations are going to be overcome going forward. </a:t>
          </a:r>
          <a:endParaRPr lang="en-US"/>
        </a:p>
      </dgm:t>
    </dgm:pt>
    <dgm:pt modelId="{BA2CA728-E907-44EC-B00C-F6E3118D8CBC}" type="parTrans" cxnId="{5408BDD8-977A-4292-9437-2B5AFDDFB32B}">
      <dgm:prSet/>
      <dgm:spPr/>
      <dgm:t>
        <a:bodyPr/>
        <a:lstStyle/>
        <a:p>
          <a:endParaRPr lang="en-US"/>
        </a:p>
      </dgm:t>
    </dgm:pt>
    <dgm:pt modelId="{C6D9DB07-71EA-4BEB-B68F-0F92E18A15DC}" type="sibTrans" cxnId="{5408BDD8-977A-4292-9437-2B5AFDDFB32B}">
      <dgm:prSet/>
      <dgm:spPr/>
      <dgm:t>
        <a:bodyPr/>
        <a:lstStyle/>
        <a:p>
          <a:endParaRPr lang="en-US"/>
        </a:p>
      </dgm:t>
    </dgm:pt>
    <dgm:pt modelId="{3A8D0CCD-6737-4DB0-9B4E-F411E65B0105}" type="pres">
      <dgm:prSet presAssocID="{7BB61FB6-E540-4DB0-BAD3-4DE84834408B}" presName="root" presStyleCnt="0">
        <dgm:presLayoutVars>
          <dgm:dir/>
          <dgm:resizeHandles val="exact"/>
        </dgm:presLayoutVars>
      </dgm:prSet>
      <dgm:spPr/>
    </dgm:pt>
    <dgm:pt modelId="{732DDB77-DA72-46F5-AC4D-8436BADC37BD}" type="pres">
      <dgm:prSet presAssocID="{236BFADF-3F3E-4124-AF81-A25D632B894C}" presName="compNode" presStyleCnt="0"/>
      <dgm:spPr/>
    </dgm:pt>
    <dgm:pt modelId="{050E9DC5-F0EE-4BFF-A608-C2589142CFAF}" type="pres">
      <dgm:prSet presAssocID="{236BFADF-3F3E-4124-AF81-A25D632B894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9B69D957-0916-4ADA-9312-A911DE020212}" type="pres">
      <dgm:prSet presAssocID="{236BFADF-3F3E-4124-AF81-A25D632B894C}" presName="spaceRect" presStyleCnt="0"/>
      <dgm:spPr/>
    </dgm:pt>
    <dgm:pt modelId="{84CD126B-712C-44E7-AC9C-164153E664B5}" type="pres">
      <dgm:prSet presAssocID="{236BFADF-3F3E-4124-AF81-A25D632B894C}" presName="textRect" presStyleLbl="revTx" presStyleIdx="0" presStyleCnt="3">
        <dgm:presLayoutVars>
          <dgm:chMax val="1"/>
          <dgm:chPref val="1"/>
        </dgm:presLayoutVars>
      </dgm:prSet>
      <dgm:spPr/>
    </dgm:pt>
    <dgm:pt modelId="{07E54EB1-140A-4A3A-8347-C96B23BBBA0B}" type="pres">
      <dgm:prSet presAssocID="{437C279F-8F78-4193-93C1-38433EAF4451}" presName="sibTrans" presStyleCnt="0"/>
      <dgm:spPr/>
    </dgm:pt>
    <dgm:pt modelId="{ED16D30D-13AE-4228-A738-8093DE44E216}" type="pres">
      <dgm:prSet presAssocID="{734563D9-7651-4615-9775-3DD094D51E25}" presName="compNode" presStyleCnt="0"/>
      <dgm:spPr/>
    </dgm:pt>
    <dgm:pt modelId="{CC0E6B82-3925-44BF-97A7-DA32BB9F9337}" type="pres">
      <dgm:prSet presAssocID="{734563D9-7651-4615-9775-3DD094D51E2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BDCEDD7F-308E-4C31-BBEF-9B7208A865DB}" type="pres">
      <dgm:prSet presAssocID="{734563D9-7651-4615-9775-3DD094D51E25}" presName="spaceRect" presStyleCnt="0"/>
      <dgm:spPr/>
    </dgm:pt>
    <dgm:pt modelId="{0AECEB92-D8A9-4149-B0E9-8B26145F4EF2}" type="pres">
      <dgm:prSet presAssocID="{734563D9-7651-4615-9775-3DD094D51E25}" presName="textRect" presStyleLbl="revTx" presStyleIdx="1" presStyleCnt="3">
        <dgm:presLayoutVars>
          <dgm:chMax val="1"/>
          <dgm:chPref val="1"/>
        </dgm:presLayoutVars>
      </dgm:prSet>
      <dgm:spPr/>
    </dgm:pt>
    <dgm:pt modelId="{23037565-34C2-482B-98D9-59C7C5CF2F71}" type="pres">
      <dgm:prSet presAssocID="{5447466E-355E-45AB-8C36-FA63F1CC634B}" presName="sibTrans" presStyleCnt="0"/>
      <dgm:spPr/>
    </dgm:pt>
    <dgm:pt modelId="{5F0BA477-E60B-4DD5-88D8-F12687B150E9}" type="pres">
      <dgm:prSet presAssocID="{9E70B2E9-164C-442C-8919-B89921577154}" presName="compNode" presStyleCnt="0"/>
      <dgm:spPr/>
    </dgm:pt>
    <dgm:pt modelId="{47F42738-5B7B-4AFF-8C5F-F17002C134D5}" type="pres">
      <dgm:prSet presAssocID="{9E70B2E9-164C-442C-8919-B8992157715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A1561CE7-71D3-4294-9D73-CEDDE02CBDEB}" type="pres">
      <dgm:prSet presAssocID="{9E70B2E9-164C-442C-8919-B89921577154}" presName="spaceRect" presStyleCnt="0"/>
      <dgm:spPr/>
    </dgm:pt>
    <dgm:pt modelId="{3388BF8A-CECD-487A-A0D7-A31093147065}" type="pres">
      <dgm:prSet presAssocID="{9E70B2E9-164C-442C-8919-B89921577154}" presName="textRect" presStyleLbl="revTx" presStyleIdx="2" presStyleCnt="3">
        <dgm:presLayoutVars>
          <dgm:chMax val="1"/>
          <dgm:chPref val="1"/>
        </dgm:presLayoutVars>
      </dgm:prSet>
      <dgm:spPr/>
    </dgm:pt>
  </dgm:ptLst>
  <dgm:cxnLst>
    <dgm:cxn modelId="{724B9B07-6D0F-4015-A42B-0BFEACA6557D}" type="presOf" srcId="{9E70B2E9-164C-442C-8919-B89921577154}" destId="{3388BF8A-CECD-487A-A0D7-A31093147065}" srcOrd="0" destOrd="0" presId="urn:microsoft.com/office/officeart/2018/2/layout/IconLabelList"/>
    <dgm:cxn modelId="{842D2E0A-AEA5-46B2-A8AB-9FC5ED927D72}" srcId="{7BB61FB6-E540-4DB0-BAD3-4DE84834408B}" destId="{734563D9-7651-4615-9775-3DD094D51E25}" srcOrd="1" destOrd="0" parTransId="{70F5F43F-1D68-45AF-A4FE-9FED64753076}" sibTransId="{5447466E-355E-45AB-8C36-FA63F1CC634B}"/>
    <dgm:cxn modelId="{3B3DA11A-0F41-43E8-8664-BC1FD409C5D6}" type="presOf" srcId="{734563D9-7651-4615-9775-3DD094D51E25}" destId="{0AECEB92-D8A9-4149-B0E9-8B26145F4EF2}" srcOrd="0" destOrd="0" presId="urn:microsoft.com/office/officeart/2018/2/layout/IconLabelList"/>
    <dgm:cxn modelId="{10B3C837-21BB-479E-BAA8-68E13F1D5F32}" srcId="{7BB61FB6-E540-4DB0-BAD3-4DE84834408B}" destId="{236BFADF-3F3E-4124-AF81-A25D632B894C}" srcOrd="0" destOrd="0" parTransId="{05083CD3-DDA7-467F-B67F-88F9C83F19B8}" sibTransId="{437C279F-8F78-4193-93C1-38433EAF4451}"/>
    <dgm:cxn modelId="{2EF3394B-5F5D-4793-8420-689D2B557C30}" type="presOf" srcId="{7BB61FB6-E540-4DB0-BAD3-4DE84834408B}" destId="{3A8D0CCD-6737-4DB0-9B4E-F411E65B0105}" srcOrd="0" destOrd="0" presId="urn:microsoft.com/office/officeart/2018/2/layout/IconLabelList"/>
    <dgm:cxn modelId="{FA50BA92-8583-480A-B599-812528A8DE83}" type="presOf" srcId="{236BFADF-3F3E-4124-AF81-A25D632B894C}" destId="{84CD126B-712C-44E7-AC9C-164153E664B5}" srcOrd="0" destOrd="0" presId="urn:microsoft.com/office/officeart/2018/2/layout/IconLabelList"/>
    <dgm:cxn modelId="{5408BDD8-977A-4292-9437-2B5AFDDFB32B}" srcId="{7BB61FB6-E540-4DB0-BAD3-4DE84834408B}" destId="{9E70B2E9-164C-442C-8919-B89921577154}" srcOrd="2" destOrd="0" parTransId="{BA2CA728-E907-44EC-B00C-F6E3118D8CBC}" sibTransId="{C6D9DB07-71EA-4BEB-B68F-0F92E18A15DC}"/>
    <dgm:cxn modelId="{6541C1A0-6A0B-4EAC-A9B3-848434A10AD2}" type="presParOf" srcId="{3A8D0CCD-6737-4DB0-9B4E-F411E65B0105}" destId="{732DDB77-DA72-46F5-AC4D-8436BADC37BD}" srcOrd="0" destOrd="0" presId="urn:microsoft.com/office/officeart/2018/2/layout/IconLabelList"/>
    <dgm:cxn modelId="{BB093730-E3B0-465B-8567-6FE5AE1763F1}" type="presParOf" srcId="{732DDB77-DA72-46F5-AC4D-8436BADC37BD}" destId="{050E9DC5-F0EE-4BFF-A608-C2589142CFAF}" srcOrd="0" destOrd="0" presId="urn:microsoft.com/office/officeart/2018/2/layout/IconLabelList"/>
    <dgm:cxn modelId="{A6BBD277-0C80-468E-9059-4604CF57372D}" type="presParOf" srcId="{732DDB77-DA72-46F5-AC4D-8436BADC37BD}" destId="{9B69D957-0916-4ADA-9312-A911DE020212}" srcOrd="1" destOrd="0" presId="urn:microsoft.com/office/officeart/2018/2/layout/IconLabelList"/>
    <dgm:cxn modelId="{F68F6C92-E347-4BF0-A57C-F0210EB77195}" type="presParOf" srcId="{732DDB77-DA72-46F5-AC4D-8436BADC37BD}" destId="{84CD126B-712C-44E7-AC9C-164153E664B5}" srcOrd="2" destOrd="0" presId="urn:microsoft.com/office/officeart/2018/2/layout/IconLabelList"/>
    <dgm:cxn modelId="{27F91A98-F838-4DFA-8EB9-C6AEE6937AD8}" type="presParOf" srcId="{3A8D0CCD-6737-4DB0-9B4E-F411E65B0105}" destId="{07E54EB1-140A-4A3A-8347-C96B23BBBA0B}" srcOrd="1" destOrd="0" presId="urn:microsoft.com/office/officeart/2018/2/layout/IconLabelList"/>
    <dgm:cxn modelId="{2EDB87E2-5D3D-4065-AFF0-311AB78826B8}" type="presParOf" srcId="{3A8D0CCD-6737-4DB0-9B4E-F411E65B0105}" destId="{ED16D30D-13AE-4228-A738-8093DE44E216}" srcOrd="2" destOrd="0" presId="urn:microsoft.com/office/officeart/2018/2/layout/IconLabelList"/>
    <dgm:cxn modelId="{64E626D6-3BA3-4D2C-AC6B-DAD14D5DEEB4}" type="presParOf" srcId="{ED16D30D-13AE-4228-A738-8093DE44E216}" destId="{CC0E6B82-3925-44BF-97A7-DA32BB9F9337}" srcOrd="0" destOrd="0" presId="urn:microsoft.com/office/officeart/2018/2/layout/IconLabelList"/>
    <dgm:cxn modelId="{9BF9066A-9947-4659-8427-9BCDEE3B5D4F}" type="presParOf" srcId="{ED16D30D-13AE-4228-A738-8093DE44E216}" destId="{BDCEDD7F-308E-4C31-BBEF-9B7208A865DB}" srcOrd="1" destOrd="0" presId="urn:microsoft.com/office/officeart/2018/2/layout/IconLabelList"/>
    <dgm:cxn modelId="{3A655484-9B67-45F5-9D90-DA14D64C48F2}" type="presParOf" srcId="{ED16D30D-13AE-4228-A738-8093DE44E216}" destId="{0AECEB92-D8A9-4149-B0E9-8B26145F4EF2}" srcOrd="2" destOrd="0" presId="urn:microsoft.com/office/officeart/2018/2/layout/IconLabelList"/>
    <dgm:cxn modelId="{29C978B0-AEF2-4E41-ADDA-3013B63B0C28}" type="presParOf" srcId="{3A8D0CCD-6737-4DB0-9B4E-F411E65B0105}" destId="{23037565-34C2-482B-98D9-59C7C5CF2F71}" srcOrd="3" destOrd="0" presId="urn:microsoft.com/office/officeart/2018/2/layout/IconLabelList"/>
    <dgm:cxn modelId="{28395E78-9E35-4299-89AA-9AAAEF23AA4D}" type="presParOf" srcId="{3A8D0CCD-6737-4DB0-9B4E-F411E65B0105}" destId="{5F0BA477-E60B-4DD5-88D8-F12687B150E9}" srcOrd="4" destOrd="0" presId="urn:microsoft.com/office/officeart/2018/2/layout/IconLabelList"/>
    <dgm:cxn modelId="{ED697440-D393-4915-849A-0573DE381974}" type="presParOf" srcId="{5F0BA477-E60B-4DD5-88D8-F12687B150E9}" destId="{47F42738-5B7B-4AFF-8C5F-F17002C134D5}" srcOrd="0" destOrd="0" presId="urn:microsoft.com/office/officeart/2018/2/layout/IconLabelList"/>
    <dgm:cxn modelId="{A96982DB-7142-41D1-AC7B-1E1EC7238370}" type="presParOf" srcId="{5F0BA477-E60B-4DD5-88D8-F12687B150E9}" destId="{A1561CE7-71D3-4294-9D73-CEDDE02CBDEB}" srcOrd="1" destOrd="0" presId="urn:microsoft.com/office/officeart/2018/2/layout/IconLabelList"/>
    <dgm:cxn modelId="{A329490E-1141-4F9B-81D7-59A708E2E462}" type="presParOf" srcId="{5F0BA477-E60B-4DD5-88D8-F12687B150E9}" destId="{3388BF8A-CECD-487A-A0D7-A3109314706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C15630D-B131-43DA-ABE7-E9FD9DB232B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9EE8636-1649-4314-9FF5-591D5E50315F}">
      <dgm:prSet/>
      <dgm:spPr/>
      <dgm:t>
        <a:bodyPr/>
        <a:lstStyle/>
        <a:p>
          <a:r>
            <a:rPr lang="en-GB" dirty="0"/>
            <a:t>The wait time for operations has increased, along with the time for cancer patients to have treatment. </a:t>
          </a:r>
          <a:endParaRPr lang="en-US" dirty="0"/>
        </a:p>
      </dgm:t>
    </dgm:pt>
    <dgm:pt modelId="{5C36967C-3A9E-484F-B9CC-17460A873F56}" type="parTrans" cxnId="{B1570330-E754-415E-84C0-E2C80DD9671E}">
      <dgm:prSet/>
      <dgm:spPr/>
      <dgm:t>
        <a:bodyPr/>
        <a:lstStyle/>
        <a:p>
          <a:endParaRPr lang="en-US"/>
        </a:p>
      </dgm:t>
    </dgm:pt>
    <dgm:pt modelId="{4A00BDD7-742D-480D-9FD1-38619B213A09}" type="sibTrans" cxnId="{B1570330-E754-415E-84C0-E2C80DD9671E}">
      <dgm:prSet/>
      <dgm:spPr/>
      <dgm:t>
        <a:bodyPr/>
        <a:lstStyle/>
        <a:p>
          <a:endParaRPr lang="en-US"/>
        </a:p>
      </dgm:t>
    </dgm:pt>
    <dgm:pt modelId="{6181EC7B-590B-4B36-9C83-14FE7ACE4FEC}">
      <dgm:prSet/>
      <dgm:spPr/>
      <dgm:t>
        <a:bodyPr/>
        <a:lstStyle/>
        <a:p>
          <a:r>
            <a:rPr lang="en-GB" dirty="0"/>
            <a:t>The wait time in A&amp;E is now longer. </a:t>
          </a:r>
          <a:endParaRPr lang="en-US" dirty="0"/>
        </a:p>
      </dgm:t>
    </dgm:pt>
    <dgm:pt modelId="{5FFFBB2F-ECC1-4A63-850A-EFA79FF06CA0}" type="parTrans" cxnId="{531CCB60-6BD1-4049-AEA0-B3C87366DABC}">
      <dgm:prSet/>
      <dgm:spPr/>
      <dgm:t>
        <a:bodyPr/>
        <a:lstStyle/>
        <a:p>
          <a:endParaRPr lang="en-US"/>
        </a:p>
      </dgm:t>
    </dgm:pt>
    <dgm:pt modelId="{DEAB293B-99B0-496C-8E18-A4E089258DB8}" type="sibTrans" cxnId="{531CCB60-6BD1-4049-AEA0-B3C87366DABC}">
      <dgm:prSet/>
      <dgm:spPr/>
      <dgm:t>
        <a:bodyPr/>
        <a:lstStyle/>
        <a:p>
          <a:endParaRPr lang="en-US"/>
        </a:p>
      </dgm:t>
    </dgm:pt>
    <dgm:pt modelId="{B32E80BC-E860-4F8C-8627-5DCF5CE81E88}">
      <dgm:prSet/>
      <dgm:spPr/>
      <dgm:t>
        <a:bodyPr/>
        <a:lstStyle/>
        <a:p>
          <a:r>
            <a:rPr lang="en-GB"/>
            <a:t>The wait time for ambulances has also increased. </a:t>
          </a:r>
          <a:endParaRPr lang="en-US"/>
        </a:p>
      </dgm:t>
    </dgm:pt>
    <dgm:pt modelId="{4CCEE973-45CB-464B-BEB9-FE811FD05766}" type="parTrans" cxnId="{FCAB5F6E-6DD5-45C3-9D5A-8A666B7C0758}">
      <dgm:prSet/>
      <dgm:spPr/>
      <dgm:t>
        <a:bodyPr/>
        <a:lstStyle/>
        <a:p>
          <a:endParaRPr lang="en-US"/>
        </a:p>
      </dgm:t>
    </dgm:pt>
    <dgm:pt modelId="{603B3666-BBD4-4D30-A318-F5B652DE045A}" type="sibTrans" cxnId="{FCAB5F6E-6DD5-45C3-9D5A-8A666B7C0758}">
      <dgm:prSet/>
      <dgm:spPr/>
      <dgm:t>
        <a:bodyPr/>
        <a:lstStyle/>
        <a:p>
          <a:endParaRPr lang="en-US"/>
        </a:p>
      </dgm:t>
    </dgm:pt>
    <dgm:pt modelId="{9E903FE3-4799-4FB9-BA11-A7F62F8C35B8}" type="pres">
      <dgm:prSet presAssocID="{CC15630D-B131-43DA-ABE7-E9FD9DB232B7}" presName="linear" presStyleCnt="0">
        <dgm:presLayoutVars>
          <dgm:animLvl val="lvl"/>
          <dgm:resizeHandles val="exact"/>
        </dgm:presLayoutVars>
      </dgm:prSet>
      <dgm:spPr/>
    </dgm:pt>
    <dgm:pt modelId="{992751B2-74B2-46B8-81D5-124EBDF2A33F}" type="pres">
      <dgm:prSet presAssocID="{59EE8636-1649-4314-9FF5-591D5E50315F}" presName="parentText" presStyleLbl="node1" presStyleIdx="0" presStyleCnt="3">
        <dgm:presLayoutVars>
          <dgm:chMax val="0"/>
          <dgm:bulletEnabled val="1"/>
        </dgm:presLayoutVars>
      </dgm:prSet>
      <dgm:spPr/>
    </dgm:pt>
    <dgm:pt modelId="{A3BE09C3-EAF7-404A-8FEA-CB59AB73EB3A}" type="pres">
      <dgm:prSet presAssocID="{4A00BDD7-742D-480D-9FD1-38619B213A09}" presName="spacer" presStyleCnt="0"/>
      <dgm:spPr/>
    </dgm:pt>
    <dgm:pt modelId="{5F7C55C6-5E10-4034-9334-44FB45C000C0}" type="pres">
      <dgm:prSet presAssocID="{6181EC7B-590B-4B36-9C83-14FE7ACE4FEC}" presName="parentText" presStyleLbl="node1" presStyleIdx="1" presStyleCnt="3">
        <dgm:presLayoutVars>
          <dgm:chMax val="0"/>
          <dgm:bulletEnabled val="1"/>
        </dgm:presLayoutVars>
      </dgm:prSet>
      <dgm:spPr/>
    </dgm:pt>
    <dgm:pt modelId="{A686FA12-9B9E-4ED8-ADAD-75F6611FB5A7}" type="pres">
      <dgm:prSet presAssocID="{DEAB293B-99B0-496C-8E18-A4E089258DB8}" presName="spacer" presStyleCnt="0"/>
      <dgm:spPr/>
    </dgm:pt>
    <dgm:pt modelId="{DD7250D2-94F3-467A-8F0D-BDAA65E107D0}" type="pres">
      <dgm:prSet presAssocID="{B32E80BC-E860-4F8C-8627-5DCF5CE81E88}" presName="parentText" presStyleLbl="node1" presStyleIdx="2" presStyleCnt="3">
        <dgm:presLayoutVars>
          <dgm:chMax val="0"/>
          <dgm:bulletEnabled val="1"/>
        </dgm:presLayoutVars>
      </dgm:prSet>
      <dgm:spPr/>
    </dgm:pt>
  </dgm:ptLst>
  <dgm:cxnLst>
    <dgm:cxn modelId="{84A10417-E89E-434A-B5E2-806A5F9B6F86}" type="presOf" srcId="{B32E80BC-E860-4F8C-8627-5DCF5CE81E88}" destId="{DD7250D2-94F3-467A-8F0D-BDAA65E107D0}" srcOrd="0" destOrd="0" presId="urn:microsoft.com/office/officeart/2005/8/layout/vList2"/>
    <dgm:cxn modelId="{62D73D20-9886-4576-95F5-37788FAF37BB}" type="presOf" srcId="{59EE8636-1649-4314-9FF5-591D5E50315F}" destId="{992751B2-74B2-46B8-81D5-124EBDF2A33F}" srcOrd="0" destOrd="0" presId="urn:microsoft.com/office/officeart/2005/8/layout/vList2"/>
    <dgm:cxn modelId="{B1570330-E754-415E-84C0-E2C80DD9671E}" srcId="{CC15630D-B131-43DA-ABE7-E9FD9DB232B7}" destId="{59EE8636-1649-4314-9FF5-591D5E50315F}" srcOrd="0" destOrd="0" parTransId="{5C36967C-3A9E-484F-B9CC-17460A873F56}" sibTransId="{4A00BDD7-742D-480D-9FD1-38619B213A09}"/>
    <dgm:cxn modelId="{F351B23F-3B45-467A-9A44-E5B0901AE717}" type="presOf" srcId="{6181EC7B-590B-4B36-9C83-14FE7ACE4FEC}" destId="{5F7C55C6-5E10-4034-9334-44FB45C000C0}" srcOrd="0" destOrd="0" presId="urn:microsoft.com/office/officeart/2005/8/layout/vList2"/>
    <dgm:cxn modelId="{531CCB60-6BD1-4049-AEA0-B3C87366DABC}" srcId="{CC15630D-B131-43DA-ABE7-E9FD9DB232B7}" destId="{6181EC7B-590B-4B36-9C83-14FE7ACE4FEC}" srcOrd="1" destOrd="0" parTransId="{5FFFBB2F-ECC1-4A63-850A-EFA79FF06CA0}" sibTransId="{DEAB293B-99B0-496C-8E18-A4E089258DB8}"/>
    <dgm:cxn modelId="{6CCE6546-37DE-4D8D-9AB3-CC926B4C00A8}" type="presOf" srcId="{CC15630D-B131-43DA-ABE7-E9FD9DB232B7}" destId="{9E903FE3-4799-4FB9-BA11-A7F62F8C35B8}" srcOrd="0" destOrd="0" presId="urn:microsoft.com/office/officeart/2005/8/layout/vList2"/>
    <dgm:cxn modelId="{FCAB5F6E-6DD5-45C3-9D5A-8A666B7C0758}" srcId="{CC15630D-B131-43DA-ABE7-E9FD9DB232B7}" destId="{B32E80BC-E860-4F8C-8627-5DCF5CE81E88}" srcOrd="2" destOrd="0" parTransId="{4CCEE973-45CB-464B-BEB9-FE811FD05766}" sibTransId="{603B3666-BBD4-4D30-A318-F5B652DE045A}"/>
    <dgm:cxn modelId="{79B601A2-CCA3-49D2-97B6-8F0A4C5EC681}" type="presParOf" srcId="{9E903FE3-4799-4FB9-BA11-A7F62F8C35B8}" destId="{992751B2-74B2-46B8-81D5-124EBDF2A33F}" srcOrd="0" destOrd="0" presId="urn:microsoft.com/office/officeart/2005/8/layout/vList2"/>
    <dgm:cxn modelId="{29517069-CBF9-4FF9-B2D0-1F517052AE7D}" type="presParOf" srcId="{9E903FE3-4799-4FB9-BA11-A7F62F8C35B8}" destId="{A3BE09C3-EAF7-404A-8FEA-CB59AB73EB3A}" srcOrd="1" destOrd="0" presId="urn:microsoft.com/office/officeart/2005/8/layout/vList2"/>
    <dgm:cxn modelId="{CC375CB0-2490-4C87-B2C8-59A4ABF38865}" type="presParOf" srcId="{9E903FE3-4799-4FB9-BA11-A7F62F8C35B8}" destId="{5F7C55C6-5E10-4034-9334-44FB45C000C0}" srcOrd="2" destOrd="0" presId="urn:microsoft.com/office/officeart/2005/8/layout/vList2"/>
    <dgm:cxn modelId="{5211E3E4-4995-4F78-9999-76B5F22F2CC4}" type="presParOf" srcId="{9E903FE3-4799-4FB9-BA11-A7F62F8C35B8}" destId="{A686FA12-9B9E-4ED8-ADAD-75F6611FB5A7}" srcOrd="3" destOrd="0" presId="urn:microsoft.com/office/officeart/2005/8/layout/vList2"/>
    <dgm:cxn modelId="{D9B0B045-5F00-4B2D-A88E-0F170E9A316D}" type="presParOf" srcId="{9E903FE3-4799-4FB9-BA11-A7F62F8C35B8}" destId="{DD7250D2-94F3-467A-8F0D-BDAA65E107D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99DA95-8152-4567-9192-D74079FB6483}"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AE6186C7-8F52-466A-BDB0-4006D763A2E3}">
      <dgm:prSet/>
      <dgm:spPr/>
      <dgm:t>
        <a:bodyPr/>
        <a:lstStyle/>
        <a:p>
          <a:r>
            <a:rPr lang="en-GB" dirty="0"/>
            <a:t>Peoples’ conditions can worsen due to the delay in treatment.</a:t>
          </a:r>
          <a:endParaRPr lang="en-US" dirty="0"/>
        </a:p>
      </dgm:t>
    </dgm:pt>
    <dgm:pt modelId="{F713442B-C94B-46D5-BA93-4DF3D4CDCE77}" type="parTrans" cxnId="{9679BC37-4F9B-440C-8220-263D12FBC4DF}">
      <dgm:prSet/>
      <dgm:spPr/>
      <dgm:t>
        <a:bodyPr/>
        <a:lstStyle/>
        <a:p>
          <a:endParaRPr lang="en-US"/>
        </a:p>
      </dgm:t>
    </dgm:pt>
    <dgm:pt modelId="{4948A499-000A-4567-BC96-FB6565BC43B6}" type="sibTrans" cxnId="{9679BC37-4F9B-440C-8220-263D12FBC4DF}">
      <dgm:prSet/>
      <dgm:spPr/>
      <dgm:t>
        <a:bodyPr/>
        <a:lstStyle/>
        <a:p>
          <a:endParaRPr lang="en-US"/>
        </a:p>
      </dgm:t>
    </dgm:pt>
    <dgm:pt modelId="{40E4C461-6803-444F-BEBA-05C7BC49B629}">
      <dgm:prSet/>
      <dgm:spPr/>
      <dgm:t>
        <a:bodyPr/>
        <a:lstStyle/>
        <a:p>
          <a:r>
            <a:rPr lang="en-GB" dirty="0"/>
            <a:t>Ambulances are being held up at A&amp;E due to the wait times.</a:t>
          </a:r>
          <a:endParaRPr lang="en-US" dirty="0"/>
        </a:p>
      </dgm:t>
    </dgm:pt>
    <dgm:pt modelId="{1FE94889-2892-4B93-836B-29BE9B918090}" type="parTrans" cxnId="{905A3844-E078-4CBC-B8AC-15771E897052}">
      <dgm:prSet/>
      <dgm:spPr/>
      <dgm:t>
        <a:bodyPr/>
        <a:lstStyle/>
        <a:p>
          <a:endParaRPr lang="en-US"/>
        </a:p>
      </dgm:t>
    </dgm:pt>
    <dgm:pt modelId="{49F47507-3353-423D-AD25-719A68A9EA63}" type="sibTrans" cxnId="{905A3844-E078-4CBC-B8AC-15771E897052}">
      <dgm:prSet/>
      <dgm:spPr/>
      <dgm:t>
        <a:bodyPr/>
        <a:lstStyle/>
        <a:p>
          <a:endParaRPr lang="en-US"/>
        </a:p>
      </dgm:t>
    </dgm:pt>
    <dgm:pt modelId="{12F09AEC-F528-4816-835F-320CCE4350AD}">
      <dgm:prSet/>
      <dgm:spPr/>
      <dgm:t>
        <a:bodyPr/>
        <a:lstStyle/>
        <a:p>
          <a:r>
            <a:rPr lang="en-GB"/>
            <a:t>Response times for ambulances are therefore delayed. </a:t>
          </a:r>
          <a:endParaRPr lang="en-US"/>
        </a:p>
      </dgm:t>
    </dgm:pt>
    <dgm:pt modelId="{2A5BF0BD-1867-4267-9D9A-F8965E540A5E}" type="parTrans" cxnId="{C06230FD-AE1B-43A4-BBB9-4F35664FCB7F}">
      <dgm:prSet/>
      <dgm:spPr/>
      <dgm:t>
        <a:bodyPr/>
        <a:lstStyle/>
        <a:p>
          <a:endParaRPr lang="en-US"/>
        </a:p>
      </dgm:t>
    </dgm:pt>
    <dgm:pt modelId="{10A0A835-873D-4984-B15D-2932777AD075}" type="sibTrans" cxnId="{C06230FD-AE1B-43A4-BBB9-4F35664FCB7F}">
      <dgm:prSet/>
      <dgm:spPr/>
      <dgm:t>
        <a:bodyPr/>
        <a:lstStyle/>
        <a:p>
          <a:endParaRPr lang="en-US"/>
        </a:p>
      </dgm:t>
    </dgm:pt>
    <dgm:pt modelId="{BC240C5D-5D2A-495A-B27B-730D544DBF5B}">
      <dgm:prSet/>
      <dgm:spPr/>
      <dgm:t>
        <a:bodyPr/>
        <a:lstStyle/>
        <a:p>
          <a:r>
            <a:rPr lang="en-GB" dirty="0"/>
            <a:t>People are dying in the back of ambulances along with people dying at home, as no beds or ambulances are available at that time. </a:t>
          </a:r>
          <a:endParaRPr lang="en-US" dirty="0"/>
        </a:p>
      </dgm:t>
    </dgm:pt>
    <dgm:pt modelId="{7BF698ED-4D1D-4877-BA73-BAF20ED84455}" type="parTrans" cxnId="{68AE8EED-B019-47A3-BDEB-698D1878A7C1}">
      <dgm:prSet/>
      <dgm:spPr/>
      <dgm:t>
        <a:bodyPr/>
        <a:lstStyle/>
        <a:p>
          <a:endParaRPr lang="en-US"/>
        </a:p>
      </dgm:t>
    </dgm:pt>
    <dgm:pt modelId="{C564BB4D-4875-4193-81AC-1BD2A0C32FE1}" type="sibTrans" cxnId="{68AE8EED-B019-47A3-BDEB-698D1878A7C1}">
      <dgm:prSet/>
      <dgm:spPr/>
      <dgm:t>
        <a:bodyPr/>
        <a:lstStyle/>
        <a:p>
          <a:endParaRPr lang="en-US"/>
        </a:p>
      </dgm:t>
    </dgm:pt>
    <dgm:pt modelId="{E8FB1F9D-BCE7-4EA3-B686-10E2633EEA5C}" type="pres">
      <dgm:prSet presAssocID="{0599DA95-8152-4567-9192-D74079FB6483}" presName="diagram" presStyleCnt="0">
        <dgm:presLayoutVars>
          <dgm:dir/>
          <dgm:resizeHandles val="exact"/>
        </dgm:presLayoutVars>
      </dgm:prSet>
      <dgm:spPr/>
    </dgm:pt>
    <dgm:pt modelId="{5B5F5381-C20B-4F28-A0B0-D9596F919396}" type="pres">
      <dgm:prSet presAssocID="{AE6186C7-8F52-466A-BDB0-4006D763A2E3}" presName="node" presStyleLbl="node1" presStyleIdx="0" presStyleCnt="4">
        <dgm:presLayoutVars>
          <dgm:bulletEnabled val="1"/>
        </dgm:presLayoutVars>
      </dgm:prSet>
      <dgm:spPr/>
    </dgm:pt>
    <dgm:pt modelId="{E2E51A65-99C4-4025-9C8B-842397BBF412}" type="pres">
      <dgm:prSet presAssocID="{4948A499-000A-4567-BC96-FB6565BC43B6}" presName="sibTrans" presStyleCnt="0"/>
      <dgm:spPr/>
    </dgm:pt>
    <dgm:pt modelId="{C14085C6-5E5E-499A-A1FD-7247D02BEBEF}" type="pres">
      <dgm:prSet presAssocID="{40E4C461-6803-444F-BEBA-05C7BC49B629}" presName="node" presStyleLbl="node1" presStyleIdx="1" presStyleCnt="4">
        <dgm:presLayoutVars>
          <dgm:bulletEnabled val="1"/>
        </dgm:presLayoutVars>
      </dgm:prSet>
      <dgm:spPr/>
    </dgm:pt>
    <dgm:pt modelId="{7557F592-4DEF-47CA-94BE-6E97C1526E4F}" type="pres">
      <dgm:prSet presAssocID="{49F47507-3353-423D-AD25-719A68A9EA63}" presName="sibTrans" presStyleCnt="0"/>
      <dgm:spPr/>
    </dgm:pt>
    <dgm:pt modelId="{E899FA09-482A-4C8B-A9CE-D9E5DEBAB785}" type="pres">
      <dgm:prSet presAssocID="{12F09AEC-F528-4816-835F-320CCE4350AD}" presName="node" presStyleLbl="node1" presStyleIdx="2" presStyleCnt="4">
        <dgm:presLayoutVars>
          <dgm:bulletEnabled val="1"/>
        </dgm:presLayoutVars>
      </dgm:prSet>
      <dgm:spPr/>
    </dgm:pt>
    <dgm:pt modelId="{9064CC5E-4ADD-457D-AA55-59D544BFF08B}" type="pres">
      <dgm:prSet presAssocID="{10A0A835-873D-4984-B15D-2932777AD075}" presName="sibTrans" presStyleCnt="0"/>
      <dgm:spPr/>
    </dgm:pt>
    <dgm:pt modelId="{C65858BB-0A6C-44E2-8CF7-18E65210BB34}" type="pres">
      <dgm:prSet presAssocID="{BC240C5D-5D2A-495A-B27B-730D544DBF5B}" presName="node" presStyleLbl="node1" presStyleIdx="3" presStyleCnt="4">
        <dgm:presLayoutVars>
          <dgm:bulletEnabled val="1"/>
        </dgm:presLayoutVars>
      </dgm:prSet>
      <dgm:spPr/>
    </dgm:pt>
  </dgm:ptLst>
  <dgm:cxnLst>
    <dgm:cxn modelId="{9679BC37-4F9B-440C-8220-263D12FBC4DF}" srcId="{0599DA95-8152-4567-9192-D74079FB6483}" destId="{AE6186C7-8F52-466A-BDB0-4006D763A2E3}" srcOrd="0" destOrd="0" parTransId="{F713442B-C94B-46D5-BA93-4DF3D4CDCE77}" sibTransId="{4948A499-000A-4567-BC96-FB6565BC43B6}"/>
    <dgm:cxn modelId="{54806D3A-8BB5-41E2-B50E-2D11EC523024}" type="presOf" srcId="{AE6186C7-8F52-466A-BDB0-4006D763A2E3}" destId="{5B5F5381-C20B-4F28-A0B0-D9596F919396}" srcOrd="0" destOrd="0" presId="urn:microsoft.com/office/officeart/2005/8/layout/default"/>
    <dgm:cxn modelId="{905A3844-E078-4CBC-B8AC-15771E897052}" srcId="{0599DA95-8152-4567-9192-D74079FB6483}" destId="{40E4C461-6803-444F-BEBA-05C7BC49B629}" srcOrd="1" destOrd="0" parTransId="{1FE94889-2892-4B93-836B-29BE9B918090}" sibTransId="{49F47507-3353-423D-AD25-719A68A9EA63}"/>
    <dgm:cxn modelId="{8C4F004B-7A83-4E71-9A99-08FCD22C5124}" type="presOf" srcId="{0599DA95-8152-4567-9192-D74079FB6483}" destId="{E8FB1F9D-BCE7-4EA3-B686-10E2633EEA5C}" srcOrd="0" destOrd="0" presId="urn:microsoft.com/office/officeart/2005/8/layout/default"/>
    <dgm:cxn modelId="{FFA1A780-662D-4B95-80FF-ACB6ED3D23B7}" type="presOf" srcId="{12F09AEC-F528-4816-835F-320CCE4350AD}" destId="{E899FA09-482A-4C8B-A9CE-D9E5DEBAB785}" srcOrd="0" destOrd="0" presId="urn:microsoft.com/office/officeart/2005/8/layout/default"/>
    <dgm:cxn modelId="{4F14ED83-0433-42B7-96AA-56F3E156AFCD}" type="presOf" srcId="{BC240C5D-5D2A-495A-B27B-730D544DBF5B}" destId="{C65858BB-0A6C-44E2-8CF7-18E65210BB34}" srcOrd="0" destOrd="0" presId="urn:microsoft.com/office/officeart/2005/8/layout/default"/>
    <dgm:cxn modelId="{0701C3A7-9E7C-4728-9F76-D925658BFBA7}" type="presOf" srcId="{40E4C461-6803-444F-BEBA-05C7BC49B629}" destId="{C14085C6-5E5E-499A-A1FD-7247D02BEBEF}" srcOrd="0" destOrd="0" presId="urn:microsoft.com/office/officeart/2005/8/layout/default"/>
    <dgm:cxn modelId="{68AE8EED-B019-47A3-BDEB-698D1878A7C1}" srcId="{0599DA95-8152-4567-9192-D74079FB6483}" destId="{BC240C5D-5D2A-495A-B27B-730D544DBF5B}" srcOrd="3" destOrd="0" parTransId="{7BF698ED-4D1D-4877-BA73-BAF20ED84455}" sibTransId="{C564BB4D-4875-4193-81AC-1BD2A0C32FE1}"/>
    <dgm:cxn modelId="{C06230FD-AE1B-43A4-BBB9-4F35664FCB7F}" srcId="{0599DA95-8152-4567-9192-D74079FB6483}" destId="{12F09AEC-F528-4816-835F-320CCE4350AD}" srcOrd="2" destOrd="0" parTransId="{2A5BF0BD-1867-4267-9D9A-F8965E540A5E}" sibTransId="{10A0A835-873D-4984-B15D-2932777AD075}"/>
    <dgm:cxn modelId="{0C8FA26D-69F6-410A-93CD-EA9D5825132E}" type="presParOf" srcId="{E8FB1F9D-BCE7-4EA3-B686-10E2633EEA5C}" destId="{5B5F5381-C20B-4F28-A0B0-D9596F919396}" srcOrd="0" destOrd="0" presId="urn:microsoft.com/office/officeart/2005/8/layout/default"/>
    <dgm:cxn modelId="{6609503B-43CA-4DEB-B9D0-C422BD9B3A88}" type="presParOf" srcId="{E8FB1F9D-BCE7-4EA3-B686-10E2633EEA5C}" destId="{E2E51A65-99C4-4025-9C8B-842397BBF412}" srcOrd="1" destOrd="0" presId="urn:microsoft.com/office/officeart/2005/8/layout/default"/>
    <dgm:cxn modelId="{29C121B8-6CEC-4CB4-8C91-CFF6F6BAB352}" type="presParOf" srcId="{E8FB1F9D-BCE7-4EA3-B686-10E2633EEA5C}" destId="{C14085C6-5E5E-499A-A1FD-7247D02BEBEF}" srcOrd="2" destOrd="0" presId="urn:microsoft.com/office/officeart/2005/8/layout/default"/>
    <dgm:cxn modelId="{492BE76D-0DD3-4AAA-A1A1-0C756173C24A}" type="presParOf" srcId="{E8FB1F9D-BCE7-4EA3-B686-10E2633EEA5C}" destId="{7557F592-4DEF-47CA-94BE-6E97C1526E4F}" srcOrd="3" destOrd="0" presId="urn:microsoft.com/office/officeart/2005/8/layout/default"/>
    <dgm:cxn modelId="{540720FC-CBEB-41CB-AE0F-8B36E97E89D6}" type="presParOf" srcId="{E8FB1F9D-BCE7-4EA3-B686-10E2633EEA5C}" destId="{E899FA09-482A-4C8B-A9CE-D9E5DEBAB785}" srcOrd="4" destOrd="0" presId="urn:microsoft.com/office/officeart/2005/8/layout/default"/>
    <dgm:cxn modelId="{6FD248C7-825D-4A45-864B-3955F06C4FED}" type="presParOf" srcId="{E8FB1F9D-BCE7-4EA3-B686-10E2633EEA5C}" destId="{9064CC5E-4ADD-457D-AA55-59D544BFF08B}" srcOrd="5" destOrd="0" presId="urn:microsoft.com/office/officeart/2005/8/layout/default"/>
    <dgm:cxn modelId="{E4E1FC5C-FB37-4A76-81DC-28FE11F6FA3A}" type="presParOf" srcId="{E8FB1F9D-BCE7-4EA3-B686-10E2633EEA5C}" destId="{C65858BB-0A6C-44E2-8CF7-18E65210BB34}"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5996034-B8B4-46AF-940C-DA7250211BD0}"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03C29649-BF78-4347-9881-64EDD2031398}">
      <dgm:prSet/>
      <dgm:spPr/>
      <dgm:t>
        <a:bodyPr/>
        <a:lstStyle/>
        <a:p>
          <a:pPr>
            <a:lnSpc>
              <a:spcPct val="100000"/>
            </a:lnSpc>
          </a:pPr>
          <a:r>
            <a:rPr lang="en-GB" baseline="0" dirty="0"/>
            <a:t>Pay rise for NHS Staff </a:t>
          </a:r>
          <a:endParaRPr lang="en-US" dirty="0"/>
        </a:p>
      </dgm:t>
    </dgm:pt>
    <dgm:pt modelId="{35D89022-2EFD-4DC1-A192-FA87ED5825BC}" type="parTrans" cxnId="{7F31F95B-3649-43BF-9331-0E5F45A51712}">
      <dgm:prSet/>
      <dgm:spPr/>
      <dgm:t>
        <a:bodyPr/>
        <a:lstStyle/>
        <a:p>
          <a:endParaRPr lang="en-US"/>
        </a:p>
      </dgm:t>
    </dgm:pt>
    <dgm:pt modelId="{9FFEF6DE-3CFC-40FB-B700-8F8331D0D28A}" type="sibTrans" cxnId="{7F31F95B-3649-43BF-9331-0E5F45A51712}">
      <dgm:prSet/>
      <dgm:spPr/>
      <dgm:t>
        <a:bodyPr/>
        <a:lstStyle/>
        <a:p>
          <a:pPr>
            <a:lnSpc>
              <a:spcPct val="100000"/>
            </a:lnSpc>
          </a:pPr>
          <a:endParaRPr lang="en-US"/>
        </a:p>
      </dgm:t>
    </dgm:pt>
    <dgm:pt modelId="{8ACDA1B8-CFA4-453C-A93F-73A6A8C3601A}">
      <dgm:prSet/>
      <dgm:spPr/>
      <dgm:t>
        <a:bodyPr/>
        <a:lstStyle/>
        <a:p>
          <a:pPr>
            <a:lnSpc>
              <a:spcPct val="100000"/>
            </a:lnSpc>
          </a:pPr>
          <a:r>
            <a:rPr lang="en-GB" baseline="0" dirty="0"/>
            <a:t>More ambulances</a:t>
          </a:r>
          <a:endParaRPr lang="en-US" dirty="0"/>
        </a:p>
      </dgm:t>
    </dgm:pt>
    <dgm:pt modelId="{BF58BA74-5ECC-4A10-A17B-304D0B7AF5A8}" type="parTrans" cxnId="{5AEA9700-04A2-43BB-9E08-41B2B21BF5CC}">
      <dgm:prSet/>
      <dgm:spPr/>
      <dgm:t>
        <a:bodyPr/>
        <a:lstStyle/>
        <a:p>
          <a:endParaRPr lang="en-US"/>
        </a:p>
      </dgm:t>
    </dgm:pt>
    <dgm:pt modelId="{93ADFE70-015F-4357-82E6-3A56E2BFD56D}" type="sibTrans" cxnId="{5AEA9700-04A2-43BB-9E08-41B2B21BF5CC}">
      <dgm:prSet/>
      <dgm:spPr/>
      <dgm:t>
        <a:bodyPr/>
        <a:lstStyle/>
        <a:p>
          <a:pPr>
            <a:lnSpc>
              <a:spcPct val="100000"/>
            </a:lnSpc>
          </a:pPr>
          <a:endParaRPr lang="en-US"/>
        </a:p>
      </dgm:t>
    </dgm:pt>
    <dgm:pt modelId="{DF7B90DB-76CB-4B67-9808-83ACEA28D213}">
      <dgm:prSet/>
      <dgm:spPr/>
      <dgm:t>
        <a:bodyPr/>
        <a:lstStyle/>
        <a:p>
          <a:pPr>
            <a:lnSpc>
              <a:spcPct val="100000"/>
            </a:lnSpc>
          </a:pPr>
          <a:r>
            <a:rPr lang="en-GB" baseline="0" dirty="0"/>
            <a:t>Increase in bed numbers</a:t>
          </a:r>
          <a:endParaRPr lang="en-US" dirty="0"/>
        </a:p>
      </dgm:t>
    </dgm:pt>
    <dgm:pt modelId="{E13F618F-0160-4D54-B781-453C12320DDF}" type="parTrans" cxnId="{68986DD4-5A5B-441F-9CCF-3CCD6782DC33}">
      <dgm:prSet/>
      <dgm:spPr/>
      <dgm:t>
        <a:bodyPr/>
        <a:lstStyle/>
        <a:p>
          <a:endParaRPr lang="en-US"/>
        </a:p>
      </dgm:t>
    </dgm:pt>
    <dgm:pt modelId="{487DE915-2298-4A9C-B884-1F879BBA1BE2}" type="sibTrans" cxnId="{68986DD4-5A5B-441F-9CCF-3CCD6782DC33}">
      <dgm:prSet/>
      <dgm:spPr/>
      <dgm:t>
        <a:bodyPr/>
        <a:lstStyle/>
        <a:p>
          <a:endParaRPr lang="en-US"/>
        </a:p>
      </dgm:t>
    </dgm:pt>
    <dgm:pt modelId="{933F149B-C11A-4E1C-8777-F418FB513B4C}" type="pres">
      <dgm:prSet presAssocID="{F5996034-B8B4-46AF-940C-DA7250211BD0}" presName="root" presStyleCnt="0">
        <dgm:presLayoutVars>
          <dgm:dir/>
          <dgm:resizeHandles val="exact"/>
        </dgm:presLayoutVars>
      </dgm:prSet>
      <dgm:spPr/>
    </dgm:pt>
    <dgm:pt modelId="{8D1E1511-5C74-4800-89DF-83FBB4ABCE42}" type="pres">
      <dgm:prSet presAssocID="{F5996034-B8B4-46AF-940C-DA7250211BD0}" presName="container" presStyleCnt="0">
        <dgm:presLayoutVars>
          <dgm:dir/>
          <dgm:resizeHandles val="exact"/>
        </dgm:presLayoutVars>
      </dgm:prSet>
      <dgm:spPr/>
    </dgm:pt>
    <dgm:pt modelId="{63A95B6E-7555-4A7A-A9E6-78F5AAC4BDDF}" type="pres">
      <dgm:prSet presAssocID="{03C29649-BF78-4347-9881-64EDD2031398}" presName="compNode" presStyleCnt="0"/>
      <dgm:spPr/>
    </dgm:pt>
    <dgm:pt modelId="{53AD23CF-B099-4E12-BDA6-AAC52F97524E}" type="pres">
      <dgm:prSet presAssocID="{03C29649-BF78-4347-9881-64EDD2031398}" presName="iconBgRect" presStyleLbl="bgShp" presStyleIdx="0" presStyleCnt="3" custLinFactY="-25033" custLinFactNeighborX="8852" custLinFactNeighborY="-100000"/>
      <dgm:spPr/>
    </dgm:pt>
    <dgm:pt modelId="{7E204487-35E2-4D79-A323-A2377E5C33C4}" type="pres">
      <dgm:prSet presAssocID="{03C29649-BF78-4347-9881-64EDD2031398}" presName="iconRect" presStyleLbl="node1" presStyleIdx="0" presStyleCnt="3" custLinFactY="-100000" custLinFactNeighborX="11446" custLinFactNeighborY="-12363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oney"/>
        </a:ext>
      </dgm:extLst>
    </dgm:pt>
    <dgm:pt modelId="{62D6B33F-6B0C-4F35-8175-6A5B48F6DB66}" type="pres">
      <dgm:prSet presAssocID="{03C29649-BF78-4347-9881-64EDD2031398}" presName="spaceRect" presStyleCnt="0"/>
      <dgm:spPr/>
    </dgm:pt>
    <dgm:pt modelId="{2200B197-F10B-48E4-9091-C3177AEBB068}" type="pres">
      <dgm:prSet presAssocID="{03C29649-BF78-4347-9881-64EDD2031398}" presName="textRect" presStyleLbl="revTx" presStyleIdx="0" presStyleCnt="3" custLinFactY="-23926" custLinFactNeighborX="-4694" custLinFactNeighborY="-100000">
        <dgm:presLayoutVars>
          <dgm:chMax val="1"/>
          <dgm:chPref val="1"/>
        </dgm:presLayoutVars>
      </dgm:prSet>
      <dgm:spPr/>
    </dgm:pt>
    <dgm:pt modelId="{6C8886EA-031D-4776-B55D-3C9014A2C501}" type="pres">
      <dgm:prSet presAssocID="{9FFEF6DE-3CFC-40FB-B700-8F8331D0D28A}" presName="sibTrans" presStyleLbl="sibTrans2D1" presStyleIdx="0" presStyleCnt="0"/>
      <dgm:spPr/>
    </dgm:pt>
    <dgm:pt modelId="{5FD138D8-1FBE-4F2B-B8A1-37902214D73E}" type="pres">
      <dgm:prSet presAssocID="{8ACDA1B8-CFA4-453C-A93F-73A6A8C3601A}" presName="compNode" presStyleCnt="0"/>
      <dgm:spPr/>
    </dgm:pt>
    <dgm:pt modelId="{7C118647-9612-419F-B33D-4547B56927A6}" type="pres">
      <dgm:prSet presAssocID="{8ACDA1B8-CFA4-453C-A93F-73A6A8C3601A}" presName="iconBgRect" presStyleLbl="bgShp" presStyleIdx="1" presStyleCnt="3" custLinFactX="156287" custLinFactY="-32606" custLinFactNeighborX="200000" custLinFactNeighborY="-100000"/>
      <dgm:spPr/>
    </dgm:pt>
    <dgm:pt modelId="{94A847A2-CB02-4F24-BC9B-CDF1325892B8}" type="pres">
      <dgm:prSet presAssocID="{8ACDA1B8-CFA4-453C-A93F-73A6A8C3601A}" presName="iconRect" presStyleLbl="node1" presStyleIdx="1" presStyleCnt="3" custLinFactX="300000" custLinFactY="-100000" custLinFactNeighborX="308575" custLinFactNeighborY="-1366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dical"/>
        </a:ext>
      </dgm:extLst>
    </dgm:pt>
    <dgm:pt modelId="{680CB511-4C5D-47BB-83C0-A6907BA5EFA7}" type="pres">
      <dgm:prSet presAssocID="{8ACDA1B8-CFA4-453C-A93F-73A6A8C3601A}" presName="spaceRect" presStyleCnt="0"/>
      <dgm:spPr/>
    </dgm:pt>
    <dgm:pt modelId="{CCE8A0FE-4245-414F-AF17-7DD530913AED}" type="pres">
      <dgm:prSet presAssocID="{8ACDA1B8-CFA4-453C-A93F-73A6A8C3601A}" presName="textRect" presStyleLbl="revTx" presStyleIdx="1" presStyleCnt="3" custLinFactX="50119" custLinFactY="-42633" custLinFactNeighborX="100000" custLinFactNeighborY="-100000">
        <dgm:presLayoutVars>
          <dgm:chMax val="1"/>
          <dgm:chPref val="1"/>
        </dgm:presLayoutVars>
      </dgm:prSet>
      <dgm:spPr/>
    </dgm:pt>
    <dgm:pt modelId="{0DDDB1F7-991E-4138-AC6A-D2EF942A59D2}" type="pres">
      <dgm:prSet presAssocID="{93ADFE70-015F-4357-82E6-3A56E2BFD56D}" presName="sibTrans" presStyleLbl="sibTrans2D1" presStyleIdx="0" presStyleCnt="0"/>
      <dgm:spPr/>
    </dgm:pt>
    <dgm:pt modelId="{59C3F01D-7222-48CB-A5B9-572444F6CE5B}" type="pres">
      <dgm:prSet presAssocID="{DF7B90DB-76CB-4B67-9808-83ACEA28D213}" presName="compNode" presStyleCnt="0"/>
      <dgm:spPr/>
    </dgm:pt>
    <dgm:pt modelId="{3DE10C1A-A764-48C9-82AB-D90A6CBCB15B}" type="pres">
      <dgm:prSet presAssocID="{DF7B90DB-76CB-4B67-9808-83ACEA28D213}" presName="iconBgRect" presStyleLbl="bgShp" presStyleIdx="2" presStyleCnt="3" custLinFactX="-200000" custLinFactY="-34837" custLinFactNeighborX="-245611" custLinFactNeighborY="-100000"/>
      <dgm:spPr/>
    </dgm:pt>
    <dgm:pt modelId="{63E948C1-E098-4F9A-9D90-22BED1778123}" type="pres">
      <dgm:prSet presAssocID="{DF7B90DB-76CB-4B67-9808-83ACEA28D213}" presName="iconRect" presStyleLbl="node1" presStyleIdx="2" presStyleCnt="3" custLinFactX="-371351" custLinFactY="-100000" custLinFactNeighborX="-400000" custLinFactNeighborY="-128312"/>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pward trend"/>
        </a:ext>
      </dgm:extLst>
    </dgm:pt>
    <dgm:pt modelId="{F183111E-6695-4ACE-8DA0-AE9C437F78A4}" type="pres">
      <dgm:prSet presAssocID="{DF7B90DB-76CB-4B67-9808-83ACEA28D213}" presName="spaceRect" presStyleCnt="0"/>
      <dgm:spPr/>
    </dgm:pt>
    <dgm:pt modelId="{887BE02D-13A5-4A90-872C-4104D392B7BC}" type="pres">
      <dgm:prSet presAssocID="{DF7B90DB-76CB-4B67-9808-83ACEA28D213}" presName="textRect" presStyleLbl="revTx" presStyleIdx="2" presStyleCnt="3" custLinFactX="-94697" custLinFactY="-30827" custLinFactNeighborX="-100000" custLinFactNeighborY="-100000">
        <dgm:presLayoutVars>
          <dgm:chMax val="1"/>
          <dgm:chPref val="1"/>
        </dgm:presLayoutVars>
      </dgm:prSet>
      <dgm:spPr/>
    </dgm:pt>
  </dgm:ptLst>
  <dgm:cxnLst>
    <dgm:cxn modelId="{5AEA9700-04A2-43BB-9E08-41B2B21BF5CC}" srcId="{F5996034-B8B4-46AF-940C-DA7250211BD0}" destId="{8ACDA1B8-CFA4-453C-A93F-73A6A8C3601A}" srcOrd="1" destOrd="0" parTransId="{BF58BA74-5ECC-4A10-A17B-304D0B7AF5A8}" sibTransId="{93ADFE70-015F-4357-82E6-3A56E2BFD56D}"/>
    <dgm:cxn modelId="{B3161230-E096-4CFC-A2DD-0EB172267F74}" type="presOf" srcId="{DF7B90DB-76CB-4B67-9808-83ACEA28D213}" destId="{887BE02D-13A5-4A90-872C-4104D392B7BC}" srcOrd="0" destOrd="0" presId="urn:microsoft.com/office/officeart/2018/2/layout/IconCircleList"/>
    <dgm:cxn modelId="{7F31F95B-3649-43BF-9331-0E5F45A51712}" srcId="{F5996034-B8B4-46AF-940C-DA7250211BD0}" destId="{03C29649-BF78-4347-9881-64EDD2031398}" srcOrd="0" destOrd="0" parTransId="{35D89022-2EFD-4DC1-A192-FA87ED5825BC}" sibTransId="{9FFEF6DE-3CFC-40FB-B700-8F8331D0D28A}"/>
    <dgm:cxn modelId="{5141CBCF-5FD5-4E4D-BA06-C9B28E9279C5}" type="presOf" srcId="{03C29649-BF78-4347-9881-64EDD2031398}" destId="{2200B197-F10B-48E4-9091-C3177AEBB068}" srcOrd="0" destOrd="0" presId="urn:microsoft.com/office/officeart/2018/2/layout/IconCircleList"/>
    <dgm:cxn modelId="{BB202CD4-F8AE-418F-BD5B-F0FD0B06C11B}" type="presOf" srcId="{93ADFE70-015F-4357-82E6-3A56E2BFD56D}" destId="{0DDDB1F7-991E-4138-AC6A-D2EF942A59D2}" srcOrd="0" destOrd="0" presId="urn:microsoft.com/office/officeart/2018/2/layout/IconCircleList"/>
    <dgm:cxn modelId="{68986DD4-5A5B-441F-9CCF-3CCD6782DC33}" srcId="{F5996034-B8B4-46AF-940C-DA7250211BD0}" destId="{DF7B90DB-76CB-4B67-9808-83ACEA28D213}" srcOrd="2" destOrd="0" parTransId="{E13F618F-0160-4D54-B781-453C12320DDF}" sibTransId="{487DE915-2298-4A9C-B884-1F879BBA1BE2}"/>
    <dgm:cxn modelId="{DD843FE0-5A53-47B1-A1C5-00F02DAB4A05}" type="presOf" srcId="{F5996034-B8B4-46AF-940C-DA7250211BD0}" destId="{933F149B-C11A-4E1C-8777-F418FB513B4C}" srcOrd="0" destOrd="0" presId="urn:microsoft.com/office/officeart/2018/2/layout/IconCircleList"/>
    <dgm:cxn modelId="{82C047E1-7A59-4C15-9D7B-CF8C87645770}" type="presOf" srcId="{9FFEF6DE-3CFC-40FB-B700-8F8331D0D28A}" destId="{6C8886EA-031D-4776-B55D-3C9014A2C501}" srcOrd="0" destOrd="0" presId="urn:microsoft.com/office/officeart/2018/2/layout/IconCircleList"/>
    <dgm:cxn modelId="{8A9550F4-64BC-467E-8BAD-006124FB38E4}" type="presOf" srcId="{8ACDA1B8-CFA4-453C-A93F-73A6A8C3601A}" destId="{CCE8A0FE-4245-414F-AF17-7DD530913AED}" srcOrd="0" destOrd="0" presId="urn:microsoft.com/office/officeart/2018/2/layout/IconCircleList"/>
    <dgm:cxn modelId="{EC80F152-9933-44F6-BF38-ACEA7B2AC462}" type="presParOf" srcId="{933F149B-C11A-4E1C-8777-F418FB513B4C}" destId="{8D1E1511-5C74-4800-89DF-83FBB4ABCE42}" srcOrd="0" destOrd="0" presId="urn:microsoft.com/office/officeart/2018/2/layout/IconCircleList"/>
    <dgm:cxn modelId="{4BFBFA41-8586-44CE-8F51-2361F0BBDDC9}" type="presParOf" srcId="{8D1E1511-5C74-4800-89DF-83FBB4ABCE42}" destId="{63A95B6E-7555-4A7A-A9E6-78F5AAC4BDDF}" srcOrd="0" destOrd="0" presId="urn:microsoft.com/office/officeart/2018/2/layout/IconCircleList"/>
    <dgm:cxn modelId="{B99CD87D-A35A-4B64-9A48-F9C67F68A598}" type="presParOf" srcId="{63A95B6E-7555-4A7A-A9E6-78F5AAC4BDDF}" destId="{53AD23CF-B099-4E12-BDA6-AAC52F97524E}" srcOrd="0" destOrd="0" presId="urn:microsoft.com/office/officeart/2018/2/layout/IconCircleList"/>
    <dgm:cxn modelId="{913DA5A4-0B81-4A04-B6CB-DC29E9DCA101}" type="presParOf" srcId="{63A95B6E-7555-4A7A-A9E6-78F5AAC4BDDF}" destId="{7E204487-35E2-4D79-A323-A2377E5C33C4}" srcOrd="1" destOrd="0" presId="urn:microsoft.com/office/officeart/2018/2/layout/IconCircleList"/>
    <dgm:cxn modelId="{76D1D29C-5611-4725-9BA6-C70BEE749CE2}" type="presParOf" srcId="{63A95B6E-7555-4A7A-A9E6-78F5AAC4BDDF}" destId="{62D6B33F-6B0C-4F35-8175-6A5B48F6DB66}" srcOrd="2" destOrd="0" presId="urn:microsoft.com/office/officeart/2018/2/layout/IconCircleList"/>
    <dgm:cxn modelId="{87C7886F-DF58-4FBB-9EA0-36E512183AB2}" type="presParOf" srcId="{63A95B6E-7555-4A7A-A9E6-78F5AAC4BDDF}" destId="{2200B197-F10B-48E4-9091-C3177AEBB068}" srcOrd="3" destOrd="0" presId="urn:microsoft.com/office/officeart/2018/2/layout/IconCircleList"/>
    <dgm:cxn modelId="{B9AD1476-26A5-43C3-A50E-89311EE7F92C}" type="presParOf" srcId="{8D1E1511-5C74-4800-89DF-83FBB4ABCE42}" destId="{6C8886EA-031D-4776-B55D-3C9014A2C501}" srcOrd="1" destOrd="0" presId="urn:microsoft.com/office/officeart/2018/2/layout/IconCircleList"/>
    <dgm:cxn modelId="{F396FEC4-47BB-451D-8CB3-06777189F2DC}" type="presParOf" srcId="{8D1E1511-5C74-4800-89DF-83FBB4ABCE42}" destId="{5FD138D8-1FBE-4F2B-B8A1-37902214D73E}" srcOrd="2" destOrd="0" presId="urn:microsoft.com/office/officeart/2018/2/layout/IconCircleList"/>
    <dgm:cxn modelId="{938C0ECE-7228-458C-B8F1-28A7E0C736A6}" type="presParOf" srcId="{5FD138D8-1FBE-4F2B-B8A1-37902214D73E}" destId="{7C118647-9612-419F-B33D-4547B56927A6}" srcOrd="0" destOrd="0" presId="urn:microsoft.com/office/officeart/2018/2/layout/IconCircleList"/>
    <dgm:cxn modelId="{8A540020-DB3A-46E6-A9F3-7079409FB622}" type="presParOf" srcId="{5FD138D8-1FBE-4F2B-B8A1-37902214D73E}" destId="{94A847A2-CB02-4F24-BC9B-CDF1325892B8}" srcOrd="1" destOrd="0" presId="urn:microsoft.com/office/officeart/2018/2/layout/IconCircleList"/>
    <dgm:cxn modelId="{8807FD0F-07E5-45F8-9BFA-AC22EA8F8BA4}" type="presParOf" srcId="{5FD138D8-1FBE-4F2B-B8A1-37902214D73E}" destId="{680CB511-4C5D-47BB-83C0-A6907BA5EFA7}" srcOrd="2" destOrd="0" presId="urn:microsoft.com/office/officeart/2018/2/layout/IconCircleList"/>
    <dgm:cxn modelId="{991C4F40-B545-4718-A3E7-1F4F77874C1C}" type="presParOf" srcId="{5FD138D8-1FBE-4F2B-B8A1-37902214D73E}" destId="{CCE8A0FE-4245-414F-AF17-7DD530913AED}" srcOrd="3" destOrd="0" presId="urn:microsoft.com/office/officeart/2018/2/layout/IconCircleList"/>
    <dgm:cxn modelId="{4D6A2015-3B5B-4255-B323-0DC8F5FA6B2D}" type="presParOf" srcId="{8D1E1511-5C74-4800-89DF-83FBB4ABCE42}" destId="{0DDDB1F7-991E-4138-AC6A-D2EF942A59D2}" srcOrd="3" destOrd="0" presId="urn:microsoft.com/office/officeart/2018/2/layout/IconCircleList"/>
    <dgm:cxn modelId="{BA5E7255-A951-48F7-B20C-B544B798ACE3}" type="presParOf" srcId="{8D1E1511-5C74-4800-89DF-83FBB4ABCE42}" destId="{59C3F01D-7222-48CB-A5B9-572444F6CE5B}" srcOrd="4" destOrd="0" presId="urn:microsoft.com/office/officeart/2018/2/layout/IconCircleList"/>
    <dgm:cxn modelId="{97DD0694-C400-41B0-BC24-8DC1F036A4EC}" type="presParOf" srcId="{59C3F01D-7222-48CB-A5B9-572444F6CE5B}" destId="{3DE10C1A-A764-48C9-82AB-D90A6CBCB15B}" srcOrd="0" destOrd="0" presId="urn:microsoft.com/office/officeart/2018/2/layout/IconCircleList"/>
    <dgm:cxn modelId="{5043C9C2-9F4B-4D84-8D7D-BA7D455536C6}" type="presParOf" srcId="{59C3F01D-7222-48CB-A5B9-572444F6CE5B}" destId="{63E948C1-E098-4F9A-9D90-22BED1778123}" srcOrd="1" destOrd="0" presId="urn:microsoft.com/office/officeart/2018/2/layout/IconCircleList"/>
    <dgm:cxn modelId="{25F32EAB-227C-4B0B-BD67-98149D384560}" type="presParOf" srcId="{59C3F01D-7222-48CB-A5B9-572444F6CE5B}" destId="{F183111E-6695-4ACE-8DA0-AE9C437F78A4}" srcOrd="2" destOrd="0" presId="urn:microsoft.com/office/officeart/2018/2/layout/IconCircleList"/>
    <dgm:cxn modelId="{BC084E9F-D6BD-4CBC-B4C9-D4E443CC9E27}" type="presParOf" srcId="{59C3F01D-7222-48CB-A5B9-572444F6CE5B}" destId="{887BE02D-13A5-4A90-872C-4104D392B7B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33D7768-6D48-4DF1-A041-51DDB0DE07AB}" type="doc">
      <dgm:prSet loTypeId="urn:microsoft.com/office/officeart/2008/layout/LinedList" loCatId="list" qsTypeId="urn:microsoft.com/office/officeart/2005/8/quickstyle/simple1" qsCatId="simple" csTypeId="urn:microsoft.com/office/officeart/2005/8/colors/accent6_2" csCatId="accent6"/>
      <dgm:spPr/>
      <dgm:t>
        <a:bodyPr/>
        <a:lstStyle/>
        <a:p>
          <a:endParaRPr lang="en-US"/>
        </a:p>
      </dgm:t>
    </dgm:pt>
    <dgm:pt modelId="{4F38FF29-55D9-4E4A-B2C6-D85F75397BF6}">
      <dgm:prSet/>
      <dgm:spPr/>
      <dgm:t>
        <a:bodyPr/>
        <a:lstStyle/>
        <a:p>
          <a:r>
            <a:rPr lang="en-GB" dirty="0"/>
            <a:t>The Equality Act 2010 is in place to ensure there is no discrimination. </a:t>
          </a:r>
          <a:endParaRPr lang="en-US" dirty="0"/>
        </a:p>
      </dgm:t>
    </dgm:pt>
    <dgm:pt modelId="{DFC83F47-E62B-4784-9A20-E5C0CDA59112}" type="parTrans" cxnId="{3EBCE0EF-A4DA-49D2-96E3-4FE2DFBF2EC1}">
      <dgm:prSet/>
      <dgm:spPr/>
      <dgm:t>
        <a:bodyPr/>
        <a:lstStyle/>
        <a:p>
          <a:endParaRPr lang="en-US"/>
        </a:p>
      </dgm:t>
    </dgm:pt>
    <dgm:pt modelId="{533CC6F2-C5D8-46BF-AC97-A65ECDCDEAEB}" type="sibTrans" cxnId="{3EBCE0EF-A4DA-49D2-96E3-4FE2DFBF2EC1}">
      <dgm:prSet/>
      <dgm:spPr/>
      <dgm:t>
        <a:bodyPr/>
        <a:lstStyle/>
        <a:p>
          <a:endParaRPr lang="en-US"/>
        </a:p>
      </dgm:t>
    </dgm:pt>
    <dgm:pt modelId="{7A1081F5-C176-455E-97A1-1D7699087CE2}">
      <dgm:prSet/>
      <dgm:spPr/>
      <dgm:t>
        <a:bodyPr/>
        <a:lstStyle/>
        <a:p>
          <a:r>
            <a:rPr lang="en-GB"/>
            <a:t>Improving access to medicines for NHS patients (2008), this is in place to make sure no one can deny you NHS services based on age, race, gender and so on. </a:t>
          </a:r>
          <a:endParaRPr lang="en-US"/>
        </a:p>
      </dgm:t>
    </dgm:pt>
    <dgm:pt modelId="{50612C31-CF34-4EA2-AB85-859EF748B8FB}" type="parTrans" cxnId="{D1F1560E-21ED-4962-BB9C-FEEF55533331}">
      <dgm:prSet/>
      <dgm:spPr/>
      <dgm:t>
        <a:bodyPr/>
        <a:lstStyle/>
        <a:p>
          <a:endParaRPr lang="en-US"/>
        </a:p>
      </dgm:t>
    </dgm:pt>
    <dgm:pt modelId="{5B2D465B-181C-4DCA-926B-114DE02E2B7B}" type="sibTrans" cxnId="{D1F1560E-21ED-4962-BB9C-FEEF55533331}">
      <dgm:prSet/>
      <dgm:spPr/>
      <dgm:t>
        <a:bodyPr/>
        <a:lstStyle/>
        <a:p>
          <a:endParaRPr lang="en-US"/>
        </a:p>
      </dgm:t>
    </dgm:pt>
    <dgm:pt modelId="{AFF405F4-0A6F-4AEF-9F4C-CFEF05497D49}" type="pres">
      <dgm:prSet presAssocID="{233D7768-6D48-4DF1-A041-51DDB0DE07AB}" presName="vert0" presStyleCnt="0">
        <dgm:presLayoutVars>
          <dgm:dir/>
          <dgm:animOne val="branch"/>
          <dgm:animLvl val="lvl"/>
        </dgm:presLayoutVars>
      </dgm:prSet>
      <dgm:spPr/>
    </dgm:pt>
    <dgm:pt modelId="{8020928C-1644-468C-86D3-F7226D5B16A4}" type="pres">
      <dgm:prSet presAssocID="{4F38FF29-55D9-4E4A-B2C6-D85F75397BF6}" presName="thickLine" presStyleLbl="alignNode1" presStyleIdx="0" presStyleCnt="2"/>
      <dgm:spPr/>
    </dgm:pt>
    <dgm:pt modelId="{9712832D-D5C9-4697-89E8-12DBB80A3DE5}" type="pres">
      <dgm:prSet presAssocID="{4F38FF29-55D9-4E4A-B2C6-D85F75397BF6}" presName="horz1" presStyleCnt="0"/>
      <dgm:spPr/>
    </dgm:pt>
    <dgm:pt modelId="{A79E0D80-E0A1-4AF7-B931-35218F713E00}" type="pres">
      <dgm:prSet presAssocID="{4F38FF29-55D9-4E4A-B2C6-D85F75397BF6}" presName="tx1" presStyleLbl="revTx" presStyleIdx="0" presStyleCnt="2"/>
      <dgm:spPr/>
    </dgm:pt>
    <dgm:pt modelId="{6045BE3A-39D4-4DA2-86D4-C4AD6294FDF2}" type="pres">
      <dgm:prSet presAssocID="{4F38FF29-55D9-4E4A-B2C6-D85F75397BF6}" presName="vert1" presStyleCnt="0"/>
      <dgm:spPr/>
    </dgm:pt>
    <dgm:pt modelId="{16C717D9-C35B-401B-A94A-82740E66C90D}" type="pres">
      <dgm:prSet presAssocID="{7A1081F5-C176-455E-97A1-1D7699087CE2}" presName="thickLine" presStyleLbl="alignNode1" presStyleIdx="1" presStyleCnt="2"/>
      <dgm:spPr/>
    </dgm:pt>
    <dgm:pt modelId="{8CF28369-75F9-402E-BDA6-638D7CBB32F9}" type="pres">
      <dgm:prSet presAssocID="{7A1081F5-C176-455E-97A1-1D7699087CE2}" presName="horz1" presStyleCnt="0"/>
      <dgm:spPr/>
    </dgm:pt>
    <dgm:pt modelId="{EE8F2190-C4EE-4FC9-99BE-56A30D96C6B4}" type="pres">
      <dgm:prSet presAssocID="{7A1081F5-C176-455E-97A1-1D7699087CE2}" presName="tx1" presStyleLbl="revTx" presStyleIdx="1" presStyleCnt="2"/>
      <dgm:spPr/>
    </dgm:pt>
    <dgm:pt modelId="{48E7E703-81EB-43AE-9000-680B825249AB}" type="pres">
      <dgm:prSet presAssocID="{7A1081F5-C176-455E-97A1-1D7699087CE2}" presName="vert1" presStyleCnt="0"/>
      <dgm:spPr/>
    </dgm:pt>
  </dgm:ptLst>
  <dgm:cxnLst>
    <dgm:cxn modelId="{D1F1560E-21ED-4962-BB9C-FEEF55533331}" srcId="{233D7768-6D48-4DF1-A041-51DDB0DE07AB}" destId="{7A1081F5-C176-455E-97A1-1D7699087CE2}" srcOrd="1" destOrd="0" parTransId="{50612C31-CF34-4EA2-AB85-859EF748B8FB}" sibTransId="{5B2D465B-181C-4DCA-926B-114DE02E2B7B}"/>
    <dgm:cxn modelId="{9B4D925F-5D5D-4BD0-9546-75A9A2254D62}" type="presOf" srcId="{7A1081F5-C176-455E-97A1-1D7699087CE2}" destId="{EE8F2190-C4EE-4FC9-99BE-56A30D96C6B4}" srcOrd="0" destOrd="0" presId="urn:microsoft.com/office/officeart/2008/layout/LinedList"/>
    <dgm:cxn modelId="{00F44E6C-3604-4073-9BAD-1F1C73249011}" type="presOf" srcId="{4F38FF29-55D9-4E4A-B2C6-D85F75397BF6}" destId="{A79E0D80-E0A1-4AF7-B931-35218F713E00}" srcOrd="0" destOrd="0" presId="urn:microsoft.com/office/officeart/2008/layout/LinedList"/>
    <dgm:cxn modelId="{93A4DAAA-0B4C-4246-A978-FA6FF0C5E0A6}" type="presOf" srcId="{233D7768-6D48-4DF1-A041-51DDB0DE07AB}" destId="{AFF405F4-0A6F-4AEF-9F4C-CFEF05497D49}" srcOrd="0" destOrd="0" presId="urn:microsoft.com/office/officeart/2008/layout/LinedList"/>
    <dgm:cxn modelId="{3EBCE0EF-A4DA-49D2-96E3-4FE2DFBF2EC1}" srcId="{233D7768-6D48-4DF1-A041-51DDB0DE07AB}" destId="{4F38FF29-55D9-4E4A-B2C6-D85F75397BF6}" srcOrd="0" destOrd="0" parTransId="{DFC83F47-E62B-4784-9A20-E5C0CDA59112}" sibTransId="{533CC6F2-C5D8-46BF-AC97-A65ECDCDEAEB}"/>
    <dgm:cxn modelId="{EEE7B2A0-8165-4719-84BA-A2B4EAF94749}" type="presParOf" srcId="{AFF405F4-0A6F-4AEF-9F4C-CFEF05497D49}" destId="{8020928C-1644-468C-86D3-F7226D5B16A4}" srcOrd="0" destOrd="0" presId="urn:microsoft.com/office/officeart/2008/layout/LinedList"/>
    <dgm:cxn modelId="{045A0B13-918C-4DB8-BB99-A3EA0EA1CB8C}" type="presParOf" srcId="{AFF405F4-0A6F-4AEF-9F4C-CFEF05497D49}" destId="{9712832D-D5C9-4697-89E8-12DBB80A3DE5}" srcOrd="1" destOrd="0" presId="urn:microsoft.com/office/officeart/2008/layout/LinedList"/>
    <dgm:cxn modelId="{5637D400-869B-464C-AE01-98EF0C06F741}" type="presParOf" srcId="{9712832D-D5C9-4697-89E8-12DBB80A3DE5}" destId="{A79E0D80-E0A1-4AF7-B931-35218F713E00}" srcOrd="0" destOrd="0" presId="urn:microsoft.com/office/officeart/2008/layout/LinedList"/>
    <dgm:cxn modelId="{8197F740-19DD-4F41-8FB3-0A594F4DE302}" type="presParOf" srcId="{9712832D-D5C9-4697-89E8-12DBB80A3DE5}" destId="{6045BE3A-39D4-4DA2-86D4-C4AD6294FDF2}" srcOrd="1" destOrd="0" presId="urn:microsoft.com/office/officeart/2008/layout/LinedList"/>
    <dgm:cxn modelId="{1ECDB177-855B-4A19-BA8D-7FFBA543F7F2}" type="presParOf" srcId="{AFF405F4-0A6F-4AEF-9F4C-CFEF05497D49}" destId="{16C717D9-C35B-401B-A94A-82740E66C90D}" srcOrd="2" destOrd="0" presId="urn:microsoft.com/office/officeart/2008/layout/LinedList"/>
    <dgm:cxn modelId="{C7721EAB-F30A-480F-8682-5E24ED182AE4}" type="presParOf" srcId="{AFF405F4-0A6F-4AEF-9F4C-CFEF05497D49}" destId="{8CF28369-75F9-402E-BDA6-638D7CBB32F9}" srcOrd="3" destOrd="0" presId="urn:microsoft.com/office/officeart/2008/layout/LinedList"/>
    <dgm:cxn modelId="{174F8AEB-61FF-4B76-862E-0971FAE081D0}" type="presParOf" srcId="{8CF28369-75F9-402E-BDA6-638D7CBB32F9}" destId="{EE8F2190-C4EE-4FC9-99BE-56A30D96C6B4}" srcOrd="0" destOrd="0" presId="urn:microsoft.com/office/officeart/2008/layout/LinedList"/>
    <dgm:cxn modelId="{EFC6C472-2B75-4456-BF30-B468BD073874}" type="presParOf" srcId="{8CF28369-75F9-402E-BDA6-638D7CBB32F9}" destId="{48E7E703-81EB-43AE-9000-680B825249A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0E9DC5-F0EE-4BFF-A608-C2589142CFAF}">
      <dsp:nvSpPr>
        <dsp:cNvPr id="0" name=""/>
        <dsp:cNvSpPr/>
      </dsp:nvSpPr>
      <dsp:spPr>
        <a:xfrm>
          <a:off x="1132083" y="501921"/>
          <a:ext cx="1286322" cy="12863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CD126B-712C-44E7-AC9C-164153E664B5}">
      <dsp:nvSpPr>
        <dsp:cNvPr id="0" name=""/>
        <dsp:cNvSpPr/>
      </dsp:nvSpPr>
      <dsp:spPr>
        <a:xfrm>
          <a:off x="345997" y="2142492"/>
          <a:ext cx="285849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To get an insight into why the NHS wait times are at a record high.</a:t>
          </a:r>
          <a:endParaRPr lang="en-US" sz="1800" kern="1200"/>
        </a:p>
      </dsp:txBody>
      <dsp:txXfrm>
        <a:off x="345997" y="2142492"/>
        <a:ext cx="2858493" cy="720000"/>
      </dsp:txXfrm>
    </dsp:sp>
    <dsp:sp modelId="{CC0E6B82-3925-44BF-97A7-DA32BB9F9337}">
      <dsp:nvSpPr>
        <dsp:cNvPr id="0" name=""/>
        <dsp:cNvSpPr/>
      </dsp:nvSpPr>
      <dsp:spPr>
        <a:xfrm>
          <a:off x="4490813" y="501921"/>
          <a:ext cx="1286322" cy="12863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ECEB92-D8A9-4149-B0E9-8B26145F4EF2}">
      <dsp:nvSpPr>
        <dsp:cNvPr id="0" name=""/>
        <dsp:cNvSpPr/>
      </dsp:nvSpPr>
      <dsp:spPr>
        <a:xfrm>
          <a:off x="3704728" y="2142492"/>
          <a:ext cx="285849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dirty="0"/>
            <a:t>To look at the effect this is having on patients and what it means for their care. </a:t>
          </a:r>
          <a:endParaRPr lang="en-US" sz="1800" kern="1200" dirty="0"/>
        </a:p>
      </dsp:txBody>
      <dsp:txXfrm>
        <a:off x="3704728" y="2142492"/>
        <a:ext cx="2858493" cy="720000"/>
      </dsp:txXfrm>
    </dsp:sp>
    <dsp:sp modelId="{47F42738-5B7B-4AFF-8C5F-F17002C134D5}">
      <dsp:nvSpPr>
        <dsp:cNvPr id="0" name=""/>
        <dsp:cNvSpPr/>
      </dsp:nvSpPr>
      <dsp:spPr>
        <a:xfrm>
          <a:off x="7849544" y="501921"/>
          <a:ext cx="1286322" cy="128632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88BF8A-CECD-487A-A0D7-A31093147065}">
      <dsp:nvSpPr>
        <dsp:cNvPr id="0" name=""/>
        <dsp:cNvSpPr/>
      </dsp:nvSpPr>
      <dsp:spPr>
        <a:xfrm>
          <a:off x="7063458" y="2142492"/>
          <a:ext cx="285849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To look at how these situations are going to be overcome going forward. </a:t>
          </a:r>
          <a:endParaRPr lang="en-US" sz="1800" kern="1200"/>
        </a:p>
      </dsp:txBody>
      <dsp:txXfrm>
        <a:off x="7063458" y="2142492"/>
        <a:ext cx="2858493"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2751B2-74B2-46B8-81D5-124EBDF2A33F}">
      <dsp:nvSpPr>
        <dsp:cNvPr id="0" name=""/>
        <dsp:cNvSpPr/>
      </dsp:nvSpPr>
      <dsp:spPr>
        <a:xfrm>
          <a:off x="0" y="411738"/>
          <a:ext cx="5816750" cy="15268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The wait time for operations has increased, along with the time for cancer patients to have treatment. </a:t>
          </a:r>
          <a:endParaRPr lang="en-US" sz="2900" kern="1200" dirty="0"/>
        </a:p>
      </dsp:txBody>
      <dsp:txXfrm>
        <a:off x="74535" y="486273"/>
        <a:ext cx="5667680" cy="1377780"/>
      </dsp:txXfrm>
    </dsp:sp>
    <dsp:sp modelId="{5F7C55C6-5E10-4034-9334-44FB45C000C0}">
      <dsp:nvSpPr>
        <dsp:cNvPr id="0" name=""/>
        <dsp:cNvSpPr/>
      </dsp:nvSpPr>
      <dsp:spPr>
        <a:xfrm>
          <a:off x="0" y="2022108"/>
          <a:ext cx="5816750" cy="1526850"/>
        </a:xfrm>
        <a:prstGeom prst="roundRect">
          <a:avLst/>
        </a:prstGeom>
        <a:solidFill>
          <a:schemeClr val="accent2">
            <a:hueOff val="-764682"/>
            <a:satOff val="-271"/>
            <a:lumOff val="33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The wait time in A&amp;E is now longer. </a:t>
          </a:r>
          <a:endParaRPr lang="en-US" sz="2900" kern="1200" dirty="0"/>
        </a:p>
      </dsp:txBody>
      <dsp:txXfrm>
        <a:off x="74535" y="2096643"/>
        <a:ext cx="5667680" cy="1377780"/>
      </dsp:txXfrm>
    </dsp:sp>
    <dsp:sp modelId="{DD7250D2-94F3-467A-8F0D-BDAA65E107D0}">
      <dsp:nvSpPr>
        <dsp:cNvPr id="0" name=""/>
        <dsp:cNvSpPr/>
      </dsp:nvSpPr>
      <dsp:spPr>
        <a:xfrm>
          <a:off x="0" y="3632478"/>
          <a:ext cx="5816750" cy="1526850"/>
        </a:xfrm>
        <a:prstGeom prst="roundRect">
          <a:avLst/>
        </a:prstGeom>
        <a:solidFill>
          <a:schemeClr val="accent2">
            <a:hueOff val="-1529365"/>
            <a:satOff val="-543"/>
            <a:lumOff val="66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The wait time for ambulances has also increased. </a:t>
          </a:r>
          <a:endParaRPr lang="en-US" sz="2900" kern="1200"/>
        </a:p>
      </dsp:txBody>
      <dsp:txXfrm>
        <a:off x="74535" y="3707013"/>
        <a:ext cx="5667680" cy="13777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5F5381-C20B-4F28-A0B0-D9596F919396}">
      <dsp:nvSpPr>
        <dsp:cNvPr id="0" name=""/>
        <dsp:cNvSpPr/>
      </dsp:nvSpPr>
      <dsp:spPr>
        <a:xfrm>
          <a:off x="994707" y="629"/>
          <a:ext cx="2587042" cy="155222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Peoples’ conditions can worsen due to the delay in treatment.</a:t>
          </a:r>
          <a:endParaRPr lang="en-US" sz="1800" kern="1200" dirty="0"/>
        </a:p>
      </dsp:txBody>
      <dsp:txXfrm>
        <a:off x="994707" y="629"/>
        <a:ext cx="2587042" cy="1552225"/>
      </dsp:txXfrm>
    </dsp:sp>
    <dsp:sp modelId="{C14085C6-5E5E-499A-A1FD-7247D02BEBEF}">
      <dsp:nvSpPr>
        <dsp:cNvPr id="0" name=""/>
        <dsp:cNvSpPr/>
      </dsp:nvSpPr>
      <dsp:spPr>
        <a:xfrm>
          <a:off x="3840453" y="629"/>
          <a:ext cx="2587042" cy="155222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Ambulances are being held up at A&amp;E due to the wait times.</a:t>
          </a:r>
          <a:endParaRPr lang="en-US" sz="1800" kern="1200" dirty="0"/>
        </a:p>
      </dsp:txBody>
      <dsp:txXfrm>
        <a:off x="3840453" y="629"/>
        <a:ext cx="2587042" cy="1552225"/>
      </dsp:txXfrm>
    </dsp:sp>
    <dsp:sp modelId="{E899FA09-482A-4C8B-A9CE-D9E5DEBAB785}">
      <dsp:nvSpPr>
        <dsp:cNvPr id="0" name=""/>
        <dsp:cNvSpPr/>
      </dsp:nvSpPr>
      <dsp:spPr>
        <a:xfrm>
          <a:off x="6686200" y="629"/>
          <a:ext cx="2587042" cy="1552225"/>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Response times for ambulances are therefore delayed. </a:t>
          </a:r>
          <a:endParaRPr lang="en-US" sz="1800" kern="1200"/>
        </a:p>
      </dsp:txBody>
      <dsp:txXfrm>
        <a:off x="6686200" y="629"/>
        <a:ext cx="2587042" cy="1552225"/>
      </dsp:txXfrm>
    </dsp:sp>
    <dsp:sp modelId="{C65858BB-0A6C-44E2-8CF7-18E65210BB34}">
      <dsp:nvSpPr>
        <dsp:cNvPr id="0" name=""/>
        <dsp:cNvSpPr/>
      </dsp:nvSpPr>
      <dsp:spPr>
        <a:xfrm>
          <a:off x="3840453" y="1811559"/>
          <a:ext cx="2587042" cy="1552225"/>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People are dying in the back of ambulances along with people dying at home, as no beds or ambulances are available at that time. </a:t>
          </a:r>
          <a:endParaRPr lang="en-US" sz="1800" kern="1200" dirty="0"/>
        </a:p>
      </dsp:txBody>
      <dsp:txXfrm>
        <a:off x="3840453" y="1811559"/>
        <a:ext cx="2587042" cy="15522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AD23CF-B099-4E12-BDA6-AAC52F97524E}">
      <dsp:nvSpPr>
        <dsp:cNvPr id="0" name=""/>
        <dsp:cNvSpPr/>
      </dsp:nvSpPr>
      <dsp:spPr>
        <a:xfrm>
          <a:off x="87669" y="336423"/>
          <a:ext cx="888604" cy="88860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204487-35E2-4D79-A323-A2377E5C33C4}">
      <dsp:nvSpPr>
        <dsp:cNvPr id="0" name=""/>
        <dsp:cNvSpPr/>
      </dsp:nvSpPr>
      <dsp:spPr>
        <a:xfrm>
          <a:off x="254608" y="481501"/>
          <a:ext cx="515390" cy="5153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00B197-F10B-48E4-9091-C3177AEBB068}">
      <dsp:nvSpPr>
        <dsp:cNvPr id="0" name=""/>
        <dsp:cNvSpPr/>
      </dsp:nvSpPr>
      <dsp:spPr>
        <a:xfrm>
          <a:off x="989710" y="346260"/>
          <a:ext cx="2094568" cy="888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baseline="0" dirty="0"/>
            <a:t>Pay rise for NHS Staff </a:t>
          </a:r>
          <a:endParaRPr lang="en-US" sz="2400" kern="1200" dirty="0"/>
        </a:p>
      </dsp:txBody>
      <dsp:txXfrm>
        <a:off x="989710" y="346260"/>
        <a:ext cx="2094568" cy="888604"/>
      </dsp:txXfrm>
    </dsp:sp>
    <dsp:sp modelId="{7C118647-9612-419F-B33D-4547B56927A6}">
      <dsp:nvSpPr>
        <dsp:cNvPr id="0" name=""/>
        <dsp:cNvSpPr/>
      </dsp:nvSpPr>
      <dsp:spPr>
        <a:xfrm>
          <a:off x="6713545" y="269129"/>
          <a:ext cx="888604" cy="88860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A847A2-CB02-4F24-BC9B-CDF1325892B8}">
      <dsp:nvSpPr>
        <dsp:cNvPr id="0" name=""/>
        <dsp:cNvSpPr/>
      </dsp:nvSpPr>
      <dsp:spPr>
        <a:xfrm>
          <a:off x="6870708" y="414350"/>
          <a:ext cx="515390" cy="5153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E8A0FE-4245-414F-AF17-7DD530913AED}">
      <dsp:nvSpPr>
        <dsp:cNvPr id="0" name=""/>
        <dsp:cNvSpPr/>
      </dsp:nvSpPr>
      <dsp:spPr>
        <a:xfrm>
          <a:off x="7770927" y="180029"/>
          <a:ext cx="2094568" cy="888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baseline="0" dirty="0"/>
            <a:t>More ambulances</a:t>
          </a:r>
          <a:endParaRPr lang="en-US" sz="2400" kern="1200" dirty="0"/>
        </a:p>
      </dsp:txBody>
      <dsp:txXfrm>
        <a:off x="7770927" y="180029"/>
        <a:ext cx="2094568" cy="888604"/>
      </dsp:txXfrm>
    </dsp:sp>
    <dsp:sp modelId="{3DE10C1A-A764-48C9-82AB-D90A6CBCB15B}">
      <dsp:nvSpPr>
        <dsp:cNvPr id="0" name=""/>
        <dsp:cNvSpPr/>
      </dsp:nvSpPr>
      <dsp:spPr>
        <a:xfrm>
          <a:off x="3126391" y="249304"/>
          <a:ext cx="888604" cy="88860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E948C1-E098-4F9A-9D90-22BED1778123}">
      <dsp:nvSpPr>
        <dsp:cNvPr id="0" name=""/>
        <dsp:cNvSpPr/>
      </dsp:nvSpPr>
      <dsp:spPr>
        <a:xfrm>
          <a:off x="3297247" y="457380"/>
          <a:ext cx="515390" cy="5153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7BE02D-13A5-4A90-872C-4104D392B7BC}">
      <dsp:nvSpPr>
        <dsp:cNvPr id="0" name=""/>
        <dsp:cNvSpPr/>
      </dsp:nvSpPr>
      <dsp:spPr>
        <a:xfrm>
          <a:off x="4087070" y="284937"/>
          <a:ext cx="2094568" cy="888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baseline="0" dirty="0"/>
            <a:t>Increase in bed numbers</a:t>
          </a:r>
          <a:endParaRPr lang="en-US" sz="2400" kern="1200" dirty="0"/>
        </a:p>
      </dsp:txBody>
      <dsp:txXfrm>
        <a:off x="4087070" y="284937"/>
        <a:ext cx="2094568" cy="88860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20928C-1644-468C-86D3-F7226D5B16A4}">
      <dsp:nvSpPr>
        <dsp:cNvPr id="0" name=""/>
        <dsp:cNvSpPr/>
      </dsp:nvSpPr>
      <dsp:spPr>
        <a:xfrm>
          <a:off x="0" y="0"/>
          <a:ext cx="513435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9E0D80-E0A1-4AF7-B931-35218F713E00}">
      <dsp:nvSpPr>
        <dsp:cNvPr id="0" name=""/>
        <dsp:cNvSpPr/>
      </dsp:nvSpPr>
      <dsp:spPr>
        <a:xfrm>
          <a:off x="0" y="0"/>
          <a:ext cx="5134353" cy="1637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The Equality Act 2010 is in place to ensure there is no discrimination. </a:t>
          </a:r>
          <a:endParaRPr lang="en-US" sz="2200" kern="1200" dirty="0"/>
        </a:p>
      </dsp:txBody>
      <dsp:txXfrm>
        <a:off x="0" y="0"/>
        <a:ext cx="5134353" cy="1637091"/>
      </dsp:txXfrm>
    </dsp:sp>
    <dsp:sp modelId="{16C717D9-C35B-401B-A94A-82740E66C90D}">
      <dsp:nvSpPr>
        <dsp:cNvPr id="0" name=""/>
        <dsp:cNvSpPr/>
      </dsp:nvSpPr>
      <dsp:spPr>
        <a:xfrm>
          <a:off x="0" y="1637091"/>
          <a:ext cx="513435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8F2190-C4EE-4FC9-99BE-56A30D96C6B4}">
      <dsp:nvSpPr>
        <dsp:cNvPr id="0" name=""/>
        <dsp:cNvSpPr/>
      </dsp:nvSpPr>
      <dsp:spPr>
        <a:xfrm>
          <a:off x="0" y="1637091"/>
          <a:ext cx="5134353" cy="1637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Improving access to medicines for NHS patients (2008), this is in place to make sure no one can deny you NHS services based on age, race, gender and so on. </a:t>
          </a:r>
          <a:endParaRPr lang="en-US" sz="2200" kern="1200"/>
        </a:p>
      </dsp:txBody>
      <dsp:txXfrm>
        <a:off x="0" y="1637091"/>
        <a:ext cx="5134353" cy="163709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3/5/2022</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4999173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3/5/2022</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7031526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3/5/2022</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8102811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3/5/2022</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151006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3/5/2022</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606253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3/5/2022</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653934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3/5/2022</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3895917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3/5/2022</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0850512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3/5/2022</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728538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3/5/2022</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84021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3/5/2022</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1324155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3/5/2022</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624165374"/>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m.youtube.com/watch?v=Kel-RP8Be1k"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8" Type="http://schemas.openxmlformats.org/officeDocument/2006/relationships/hyperlink" Target="https://amp.theguardian.com/society/2021/nov/14/patients-are-dying-from-being-stuck-in-ambulances-outside-ae-report" TargetMode="External"/><Relationship Id="rId3" Type="http://schemas.openxmlformats.org/officeDocument/2006/relationships/hyperlink" Target="https://www.gov.uk/government/news/innovation-and-new-technology-to-help-reduce-nhs-waiting-lists" TargetMode="External"/><Relationship Id="rId7" Type="http://schemas.openxmlformats.org/officeDocument/2006/relationships/hyperlink" Target="https://amp.theguardian.com/society/2021/dec/01/up-to-12m-people-could-be-on-nhs-waiting-list-in-England-by-2025" TargetMode="External"/><Relationship Id="rId2" Type="http://schemas.openxmlformats.org/officeDocument/2006/relationships/hyperlink" Target="https://commonslibrary.parliament.uk/research-briefings/cbp-7281/" TargetMode="External"/><Relationship Id="rId1" Type="http://schemas.openxmlformats.org/officeDocument/2006/relationships/slideLayout" Target="../slideLayouts/slideLayout2.xml"/><Relationship Id="rId6" Type="http://schemas.openxmlformats.org/officeDocument/2006/relationships/hyperlink" Target="https://amp.theguardian.com/society/2022/feb/08/englands-hospital-waiting-list-will-keep-growing-says-sajid-javid" TargetMode="External"/><Relationship Id="rId5" Type="http://schemas.openxmlformats.org/officeDocument/2006/relationships/hyperlink" Target="https://m.youtube.com/watch?v=Kel-RP8Be1k" TargetMode="External"/><Relationship Id="rId10" Type="http://schemas.openxmlformats.org/officeDocument/2006/relationships/hyperlink" Target="https://www.health.org.uk/publications/long-reads/nhs-performance-and-waiting-times" TargetMode="External"/><Relationship Id="rId4" Type="http://schemas.openxmlformats.org/officeDocument/2006/relationships/hyperlink" Target="https://www.gov.uk/government/publications/supplements-to-the-nhs-constitution-for-England/the-handbook-to-the-nhs-constitution-for-england/#patients-and-the-public-your-rights-and-the-nhs-pledges-to-you" TargetMode="External"/><Relationship Id="rId9" Type="http://schemas.openxmlformats.org/officeDocument/2006/relationships/hyperlink" Target="https://amp.theguardian.com/society/2021/nov/24/call-cobra-meeting-over-englands-ambulance-crisis-urge-lib-de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2395761-9578-4D6E-BEEA-A51BBE01CC95}"/>
              </a:ext>
            </a:extLst>
          </p:cNvPr>
          <p:cNvPicPr>
            <a:picLocks noChangeAspect="1"/>
          </p:cNvPicPr>
          <p:nvPr/>
        </p:nvPicPr>
        <p:blipFill rotWithShape="1">
          <a:blip r:embed="rId2"/>
          <a:srcRect t="4989" r="-1" b="4988"/>
          <a:stretch/>
        </p:blipFill>
        <p:spPr>
          <a:xfrm>
            <a:off x="1524" y="10"/>
            <a:ext cx="12188952" cy="6857990"/>
          </a:xfrm>
          <a:prstGeom prst="rect">
            <a:avLst/>
          </a:prstGeom>
        </p:spPr>
      </p:pic>
      <p:sp>
        <p:nvSpPr>
          <p:cNvPr id="25" name="Rectangle 17">
            <a:extLst>
              <a:ext uri="{FF2B5EF4-FFF2-40B4-BE49-F238E27FC236}">
                <a16:creationId xmlns:a16="http://schemas.microsoft.com/office/drawing/2014/main" id="{365A786E-9028-443F-8713-B9552D9A2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779221"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F69D0D-B49A-4D14-8D06-8E872D9FB2DB}"/>
              </a:ext>
            </a:extLst>
          </p:cNvPr>
          <p:cNvSpPr>
            <a:spLocks noGrp="1"/>
          </p:cNvSpPr>
          <p:nvPr>
            <p:ph type="ctrTitle"/>
          </p:nvPr>
        </p:nvSpPr>
        <p:spPr>
          <a:xfrm>
            <a:off x="960119" y="954156"/>
            <a:ext cx="6858000" cy="3657600"/>
          </a:xfrm>
        </p:spPr>
        <p:txBody>
          <a:bodyPr anchor="ctr">
            <a:normAutofit/>
          </a:bodyPr>
          <a:lstStyle/>
          <a:p>
            <a:pPr algn="l"/>
            <a:r>
              <a:rPr lang="en-GB" sz="8100" dirty="0">
                <a:solidFill>
                  <a:schemeClr val="bg1"/>
                </a:solidFill>
              </a:rPr>
              <a:t>NHS WAITING LISTS HIT RECORD HIGH</a:t>
            </a:r>
          </a:p>
        </p:txBody>
      </p:sp>
      <p:sp>
        <p:nvSpPr>
          <p:cNvPr id="3" name="Subtitle 2">
            <a:extLst>
              <a:ext uri="{FF2B5EF4-FFF2-40B4-BE49-F238E27FC236}">
                <a16:creationId xmlns:a16="http://schemas.microsoft.com/office/drawing/2014/main" id="{4A988D18-C6D4-4673-BBE4-FCF8D2D58C56}"/>
              </a:ext>
            </a:extLst>
          </p:cNvPr>
          <p:cNvSpPr>
            <a:spLocks noGrp="1"/>
          </p:cNvSpPr>
          <p:nvPr>
            <p:ph type="subTitle" idx="1"/>
          </p:nvPr>
        </p:nvSpPr>
        <p:spPr>
          <a:xfrm>
            <a:off x="960119" y="4728679"/>
            <a:ext cx="6858000" cy="1097280"/>
          </a:xfrm>
        </p:spPr>
        <p:txBody>
          <a:bodyPr>
            <a:normAutofit/>
          </a:bodyPr>
          <a:lstStyle/>
          <a:p>
            <a:pPr algn="l">
              <a:lnSpc>
                <a:spcPct val="91000"/>
              </a:lnSpc>
            </a:pPr>
            <a:r>
              <a:rPr lang="en-GB" sz="2800">
                <a:solidFill>
                  <a:srgbClr val="FFFFFF"/>
                </a:solidFill>
              </a:rPr>
              <a:t>By Samantha Jones </a:t>
            </a:r>
          </a:p>
          <a:p>
            <a:pPr algn="l">
              <a:lnSpc>
                <a:spcPct val="91000"/>
              </a:lnSpc>
            </a:pPr>
            <a:r>
              <a:rPr lang="en-GB" sz="2800">
                <a:solidFill>
                  <a:srgbClr val="FFFFFF"/>
                </a:solidFill>
              </a:rPr>
              <a:t>2010718</a:t>
            </a:r>
          </a:p>
        </p:txBody>
      </p:sp>
    </p:spTree>
    <p:extLst>
      <p:ext uri="{BB962C8B-B14F-4D97-AF65-F5344CB8AC3E}">
        <p14:creationId xmlns:p14="http://schemas.microsoft.com/office/powerpoint/2010/main" val="25193713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7">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9">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96FCA8-4F2B-471A-9A89-BF0284A06C03}"/>
              </a:ext>
            </a:extLst>
          </p:cNvPr>
          <p:cNvSpPr>
            <a:spLocks noGrp="1"/>
          </p:cNvSpPr>
          <p:nvPr>
            <p:ph type="title"/>
          </p:nvPr>
        </p:nvSpPr>
        <p:spPr>
          <a:xfrm>
            <a:off x="960120" y="643467"/>
            <a:ext cx="3212593" cy="5571066"/>
          </a:xfrm>
        </p:spPr>
        <p:txBody>
          <a:bodyPr>
            <a:normAutofit/>
          </a:bodyPr>
          <a:lstStyle/>
          <a:p>
            <a:r>
              <a:rPr lang="en-GB" sz="5600"/>
              <a:t>contents</a:t>
            </a:r>
          </a:p>
        </p:txBody>
      </p:sp>
      <p:sp>
        <p:nvSpPr>
          <p:cNvPr id="25" name="Content Placeholder 2">
            <a:extLst>
              <a:ext uri="{FF2B5EF4-FFF2-40B4-BE49-F238E27FC236}">
                <a16:creationId xmlns:a16="http://schemas.microsoft.com/office/drawing/2014/main" id="{FBAAFFC4-CCB3-4D60-950E-3DB48B99693A}"/>
              </a:ext>
            </a:extLst>
          </p:cNvPr>
          <p:cNvSpPr>
            <a:spLocks noGrp="1"/>
          </p:cNvSpPr>
          <p:nvPr>
            <p:ph idx="1"/>
          </p:nvPr>
        </p:nvSpPr>
        <p:spPr>
          <a:xfrm>
            <a:off x="5302336" y="643467"/>
            <a:ext cx="5926496" cy="5571066"/>
          </a:xfrm>
        </p:spPr>
        <p:txBody>
          <a:bodyPr anchor="ctr">
            <a:normAutofit/>
          </a:bodyPr>
          <a:lstStyle/>
          <a:p>
            <a:pPr marL="457200" indent="-457200">
              <a:lnSpc>
                <a:spcPct val="91000"/>
              </a:lnSpc>
              <a:buFont typeface="Arial" panose="020B0604020202020204" pitchFamily="34" charset="0"/>
              <a:buChar char="•"/>
            </a:pPr>
            <a:endParaRPr lang="en-GB" sz="2000"/>
          </a:p>
          <a:p>
            <a:pPr marL="457200" indent="-457200">
              <a:lnSpc>
                <a:spcPct val="91000"/>
              </a:lnSpc>
              <a:buFont typeface="Arial" panose="020B0604020202020204" pitchFamily="34" charset="0"/>
              <a:buChar char="•"/>
            </a:pPr>
            <a:r>
              <a:rPr lang="en-GB" sz="2000"/>
              <a:t>Introduction</a:t>
            </a:r>
          </a:p>
          <a:p>
            <a:pPr marL="457200" indent="-457200">
              <a:lnSpc>
                <a:spcPct val="91000"/>
              </a:lnSpc>
              <a:buFont typeface="Arial" panose="020B0604020202020204" pitchFamily="34" charset="0"/>
              <a:buChar char="•"/>
            </a:pPr>
            <a:r>
              <a:rPr lang="en-GB" sz="2000"/>
              <a:t>Aim of presentation</a:t>
            </a:r>
          </a:p>
          <a:p>
            <a:pPr marL="457200" indent="-457200">
              <a:lnSpc>
                <a:spcPct val="91000"/>
              </a:lnSpc>
              <a:buFont typeface="Arial" panose="020B0604020202020204" pitchFamily="34" charset="0"/>
              <a:buChar char="•"/>
            </a:pPr>
            <a:r>
              <a:rPr lang="en-GB" sz="2000"/>
              <a:t>The reasons behind the wait</a:t>
            </a:r>
          </a:p>
          <a:p>
            <a:pPr marL="457200" indent="-457200">
              <a:lnSpc>
                <a:spcPct val="91000"/>
              </a:lnSpc>
              <a:buFont typeface="Arial" panose="020B0604020202020204" pitchFamily="34" charset="0"/>
              <a:buChar char="•"/>
            </a:pPr>
            <a:r>
              <a:rPr lang="en-GB" sz="2000"/>
              <a:t>The effects</a:t>
            </a:r>
          </a:p>
          <a:p>
            <a:pPr marL="457200" indent="-457200">
              <a:lnSpc>
                <a:spcPct val="91000"/>
              </a:lnSpc>
              <a:buFont typeface="Arial" panose="020B0604020202020204" pitchFamily="34" charset="0"/>
              <a:buChar char="•"/>
            </a:pPr>
            <a:r>
              <a:rPr lang="en-GB" sz="2000"/>
              <a:t>What this means</a:t>
            </a:r>
          </a:p>
          <a:p>
            <a:pPr marL="457200" indent="-457200">
              <a:lnSpc>
                <a:spcPct val="91000"/>
              </a:lnSpc>
              <a:buFont typeface="Arial" panose="020B0604020202020204" pitchFamily="34" charset="0"/>
              <a:buChar char="•"/>
            </a:pPr>
            <a:r>
              <a:rPr lang="en-GB" sz="2000"/>
              <a:t>The statistics </a:t>
            </a:r>
          </a:p>
          <a:p>
            <a:pPr marL="457200" indent="-457200">
              <a:lnSpc>
                <a:spcPct val="91000"/>
              </a:lnSpc>
              <a:buFont typeface="Arial" panose="020B0604020202020204" pitchFamily="34" charset="0"/>
              <a:buChar char="•"/>
            </a:pPr>
            <a:r>
              <a:rPr lang="en-GB" sz="2000"/>
              <a:t>Recovery plan</a:t>
            </a:r>
          </a:p>
          <a:p>
            <a:pPr marL="457200" indent="-457200">
              <a:lnSpc>
                <a:spcPct val="91000"/>
              </a:lnSpc>
              <a:buFont typeface="Arial" panose="020B0604020202020204" pitchFamily="34" charset="0"/>
              <a:buChar char="•"/>
            </a:pPr>
            <a:r>
              <a:rPr lang="en-GB" sz="2000"/>
              <a:t>YouTube ITV Video</a:t>
            </a:r>
          </a:p>
          <a:p>
            <a:pPr marL="457200" indent="-457200">
              <a:lnSpc>
                <a:spcPct val="91000"/>
              </a:lnSpc>
              <a:buFont typeface="Arial" panose="020B0604020202020204" pitchFamily="34" charset="0"/>
              <a:buChar char="•"/>
            </a:pPr>
            <a:r>
              <a:rPr lang="en-GB" sz="2000"/>
              <a:t>Recommendations</a:t>
            </a:r>
          </a:p>
          <a:p>
            <a:pPr marL="457200" indent="-457200">
              <a:lnSpc>
                <a:spcPct val="91000"/>
              </a:lnSpc>
              <a:buFont typeface="Arial" panose="020B0604020202020204" pitchFamily="34" charset="0"/>
              <a:buChar char="•"/>
            </a:pPr>
            <a:r>
              <a:rPr lang="en-GB" sz="2000"/>
              <a:t>Legislations</a:t>
            </a:r>
          </a:p>
          <a:p>
            <a:pPr marL="457200" indent="-457200">
              <a:lnSpc>
                <a:spcPct val="91000"/>
              </a:lnSpc>
              <a:buFont typeface="Arial" panose="020B0604020202020204" pitchFamily="34" charset="0"/>
              <a:buChar char="•"/>
            </a:pPr>
            <a:r>
              <a:rPr lang="en-GB" sz="2000"/>
              <a:t>Reference list </a:t>
            </a:r>
          </a:p>
          <a:p>
            <a:pPr marL="457200" indent="-457200">
              <a:lnSpc>
                <a:spcPct val="91000"/>
              </a:lnSpc>
              <a:buFont typeface="Arial" panose="020B0604020202020204" pitchFamily="34" charset="0"/>
              <a:buChar char="•"/>
            </a:pPr>
            <a:endParaRPr lang="en-GB" sz="2000"/>
          </a:p>
        </p:txBody>
      </p:sp>
    </p:spTree>
    <p:extLst>
      <p:ext uri="{BB962C8B-B14F-4D97-AF65-F5344CB8AC3E}">
        <p14:creationId xmlns:p14="http://schemas.microsoft.com/office/powerpoint/2010/main" val="22864940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7AEFB7-8DA5-4AAF-9D1A-2B90423F19B6}"/>
              </a:ext>
            </a:extLst>
          </p:cNvPr>
          <p:cNvSpPr>
            <a:spLocks noGrp="1"/>
          </p:cNvSpPr>
          <p:nvPr>
            <p:ph type="title"/>
          </p:nvPr>
        </p:nvSpPr>
        <p:spPr>
          <a:xfrm>
            <a:off x="960120" y="643467"/>
            <a:ext cx="4628638" cy="5571066"/>
          </a:xfrm>
        </p:spPr>
        <p:txBody>
          <a:bodyPr>
            <a:normAutofit/>
          </a:bodyPr>
          <a:lstStyle/>
          <a:p>
            <a:r>
              <a:rPr lang="en-GB" sz="5600"/>
              <a:t>introduction</a:t>
            </a:r>
          </a:p>
        </p:txBody>
      </p:sp>
      <p:sp>
        <p:nvSpPr>
          <p:cNvPr id="3" name="Content Placeholder 2">
            <a:extLst>
              <a:ext uri="{FF2B5EF4-FFF2-40B4-BE49-F238E27FC236}">
                <a16:creationId xmlns:a16="http://schemas.microsoft.com/office/drawing/2014/main" id="{1E5660E7-80B7-488C-8CF6-20E64B932443}"/>
              </a:ext>
            </a:extLst>
          </p:cNvPr>
          <p:cNvSpPr>
            <a:spLocks noGrp="1"/>
          </p:cNvSpPr>
          <p:nvPr>
            <p:ph idx="1"/>
          </p:nvPr>
        </p:nvSpPr>
        <p:spPr>
          <a:xfrm>
            <a:off x="6575296" y="643467"/>
            <a:ext cx="4653536" cy="5571066"/>
          </a:xfrm>
        </p:spPr>
        <p:txBody>
          <a:bodyPr anchor="ctr">
            <a:normAutofit/>
          </a:bodyPr>
          <a:lstStyle/>
          <a:p>
            <a:r>
              <a:rPr lang="en-GB" dirty="0"/>
              <a:t>This presentation will be looking at the problem within the NHS that is causing the record high waiting lists. </a:t>
            </a:r>
          </a:p>
        </p:txBody>
      </p:sp>
    </p:spTree>
    <p:extLst>
      <p:ext uri="{BB962C8B-B14F-4D97-AF65-F5344CB8AC3E}">
        <p14:creationId xmlns:p14="http://schemas.microsoft.com/office/powerpoint/2010/main" val="42927544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8757F5-BF7A-48D0-BDCD-F16DB76C81E1}"/>
              </a:ext>
            </a:extLst>
          </p:cNvPr>
          <p:cNvSpPr>
            <a:spLocks noGrp="1"/>
          </p:cNvSpPr>
          <p:nvPr>
            <p:ph type="title"/>
          </p:nvPr>
        </p:nvSpPr>
        <p:spPr>
          <a:xfrm>
            <a:off x="960120" y="317814"/>
            <a:ext cx="10268712" cy="1700784"/>
          </a:xfrm>
        </p:spPr>
        <p:txBody>
          <a:bodyPr>
            <a:normAutofit/>
          </a:bodyPr>
          <a:lstStyle/>
          <a:p>
            <a:r>
              <a:rPr lang="en-GB" dirty="0"/>
              <a:t>Aim of presentation </a:t>
            </a:r>
          </a:p>
        </p:txBody>
      </p:sp>
      <p:graphicFrame>
        <p:nvGraphicFramePr>
          <p:cNvPr id="5" name="Content Placeholder 2">
            <a:extLst>
              <a:ext uri="{FF2B5EF4-FFF2-40B4-BE49-F238E27FC236}">
                <a16:creationId xmlns:a16="http://schemas.microsoft.com/office/drawing/2014/main" id="{13A3536F-2130-4BFA-838C-894C0EE4F8E2}"/>
              </a:ext>
            </a:extLst>
          </p:cNvPr>
          <p:cNvGraphicFramePr>
            <a:graphicFrameLocks noGrp="1"/>
          </p:cNvGraphicFramePr>
          <p:nvPr>
            <p:ph idx="1"/>
            <p:extLst>
              <p:ext uri="{D42A27DB-BD31-4B8C-83A1-F6EECF244321}">
                <p14:modId xmlns:p14="http://schemas.microsoft.com/office/powerpoint/2010/main" val="452498286"/>
              </p:ext>
            </p:extLst>
          </p:nvPr>
        </p:nvGraphicFramePr>
        <p:xfrm>
          <a:off x="960438" y="2745545"/>
          <a:ext cx="10267950" cy="33644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1095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7">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9">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770833-63F2-4588-B99C-37EDD365FE85}"/>
              </a:ext>
            </a:extLst>
          </p:cNvPr>
          <p:cNvSpPr>
            <a:spLocks noGrp="1"/>
          </p:cNvSpPr>
          <p:nvPr>
            <p:ph type="title"/>
          </p:nvPr>
        </p:nvSpPr>
        <p:spPr>
          <a:xfrm>
            <a:off x="960120" y="643467"/>
            <a:ext cx="3212593" cy="5571066"/>
          </a:xfrm>
        </p:spPr>
        <p:txBody>
          <a:bodyPr>
            <a:normAutofit/>
          </a:bodyPr>
          <a:lstStyle/>
          <a:p>
            <a:r>
              <a:rPr lang="en-GB" sz="6100"/>
              <a:t>The Reasons behind the wait</a:t>
            </a:r>
          </a:p>
        </p:txBody>
      </p:sp>
      <p:sp>
        <p:nvSpPr>
          <p:cNvPr id="13" name="Content Placeholder 2">
            <a:extLst>
              <a:ext uri="{FF2B5EF4-FFF2-40B4-BE49-F238E27FC236}">
                <a16:creationId xmlns:a16="http://schemas.microsoft.com/office/drawing/2014/main" id="{B68C38E3-3777-48D2-A19D-B1802D1591B5}"/>
              </a:ext>
            </a:extLst>
          </p:cNvPr>
          <p:cNvSpPr>
            <a:spLocks noGrp="1"/>
          </p:cNvSpPr>
          <p:nvPr>
            <p:ph idx="1"/>
          </p:nvPr>
        </p:nvSpPr>
        <p:spPr>
          <a:xfrm>
            <a:off x="5302336" y="643467"/>
            <a:ext cx="5926496" cy="5571066"/>
          </a:xfrm>
        </p:spPr>
        <p:txBody>
          <a:bodyPr anchor="ctr">
            <a:normAutofit fontScale="92500" lnSpcReduction="10000"/>
          </a:bodyPr>
          <a:lstStyle/>
          <a:p>
            <a:pPr marL="457200" indent="-457200">
              <a:buFont typeface="Arial" panose="020B0604020202020204" pitchFamily="34" charset="0"/>
              <a:buChar char="•"/>
            </a:pPr>
            <a:r>
              <a:rPr lang="en-GB" dirty="0"/>
              <a:t>The NHS does not have enough staff for the demand of the healthcare needs of the population.</a:t>
            </a:r>
          </a:p>
          <a:p>
            <a:r>
              <a:rPr lang="en-GB" dirty="0"/>
              <a:t> </a:t>
            </a:r>
          </a:p>
          <a:p>
            <a:pPr marL="457200" indent="-457200">
              <a:buFont typeface="Arial" panose="020B0604020202020204" pitchFamily="34" charset="0"/>
              <a:buChar char="•"/>
            </a:pPr>
            <a:r>
              <a:rPr lang="en-GB" dirty="0"/>
              <a:t>Years of underfunding of the NHS (Guardian,2022a). </a:t>
            </a:r>
          </a:p>
          <a:p>
            <a:endParaRPr lang="en-GB" dirty="0"/>
          </a:p>
          <a:p>
            <a:pPr marL="457200" indent="-457200">
              <a:buFont typeface="Arial" panose="020B0604020202020204" pitchFamily="34" charset="0"/>
              <a:buChar char="•"/>
            </a:pPr>
            <a:r>
              <a:rPr lang="en-GB" dirty="0"/>
              <a:t>A lot of people did not seek medical help during the pandemic causing there to be greater numbers now, which is increasing the demand for NHS care (Guardian,2021b). </a:t>
            </a:r>
          </a:p>
          <a:p>
            <a:r>
              <a:rPr lang="en-GB" dirty="0"/>
              <a:t> </a:t>
            </a:r>
          </a:p>
        </p:txBody>
      </p:sp>
    </p:spTree>
    <p:extLst>
      <p:ext uri="{BB962C8B-B14F-4D97-AF65-F5344CB8AC3E}">
        <p14:creationId xmlns:p14="http://schemas.microsoft.com/office/powerpoint/2010/main" val="381141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998629-87A0-4F45-B474-570CAA35F298}"/>
              </a:ext>
            </a:extLst>
          </p:cNvPr>
          <p:cNvSpPr>
            <a:spLocks noGrp="1"/>
          </p:cNvSpPr>
          <p:nvPr>
            <p:ph type="title"/>
          </p:nvPr>
        </p:nvSpPr>
        <p:spPr>
          <a:xfrm>
            <a:off x="960120" y="643467"/>
            <a:ext cx="3212593" cy="5571066"/>
          </a:xfrm>
        </p:spPr>
        <p:txBody>
          <a:bodyPr>
            <a:normAutofit/>
          </a:bodyPr>
          <a:lstStyle/>
          <a:p>
            <a:r>
              <a:rPr lang="en-GB" dirty="0"/>
              <a:t>The effects</a:t>
            </a:r>
          </a:p>
        </p:txBody>
      </p:sp>
      <p:graphicFrame>
        <p:nvGraphicFramePr>
          <p:cNvPr id="5" name="Content Placeholder 2">
            <a:extLst>
              <a:ext uri="{FF2B5EF4-FFF2-40B4-BE49-F238E27FC236}">
                <a16:creationId xmlns:a16="http://schemas.microsoft.com/office/drawing/2014/main" id="{6A60101E-023A-4722-B459-C291D304EFBE}"/>
              </a:ext>
            </a:extLst>
          </p:cNvPr>
          <p:cNvGraphicFramePr>
            <a:graphicFrameLocks noGrp="1"/>
          </p:cNvGraphicFramePr>
          <p:nvPr>
            <p:ph idx="1"/>
            <p:extLst>
              <p:ext uri="{D42A27DB-BD31-4B8C-83A1-F6EECF244321}">
                <p14:modId xmlns:p14="http://schemas.microsoft.com/office/powerpoint/2010/main" val="892597478"/>
              </p:ext>
            </p:extLst>
          </p:nvPr>
        </p:nvGraphicFramePr>
        <p:xfrm>
          <a:off x="5411638" y="643467"/>
          <a:ext cx="5816750" cy="55710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76349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BFD60B-8690-49BA-9AC1-28A9EFE7CF87}"/>
              </a:ext>
            </a:extLst>
          </p:cNvPr>
          <p:cNvSpPr>
            <a:spLocks noGrp="1"/>
          </p:cNvSpPr>
          <p:nvPr>
            <p:ph type="title"/>
          </p:nvPr>
        </p:nvSpPr>
        <p:spPr>
          <a:xfrm>
            <a:off x="960120" y="317814"/>
            <a:ext cx="10268712" cy="1700784"/>
          </a:xfrm>
        </p:spPr>
        <p:txBody>
          <a:bodyPr>
            <a:normAutofit/>
          </a:bodyPr>
          <a:lstStyle/>
          <a:p>
            <a:r>
              <a:rPr lang="en-GB" dirty="0"/>
              <a:t>What this means.. </a:t>
            </a:r>
          </a:p>
        </p:txBody>
      </p:sp>
      <p:graphicFrame>
        <p:nvGraphicFramePr>
          <p:cNvPr id="5" name="Content Placeholder 2">
            <a:extLst>
              <a:ext uri="{FF2B5EF4-FFF2-40B4-BE49-F238E27FC236}">
                <a16:creationId xmlns:a16="http://schemas.microsoft.com/office/drawing/2014/main" id="{2479D2B7-3EE0-4B3D-B498-11C0713DBABE}"/>
              </a:ext>
            </a:extLst>
          </p:cNvPr>
          <p:cNvGraphicFramePr>
            <a:graphicFrameLocks noGrp="1"/>
          </p:cNvGraphicFramePr>
          <p:nvPr>
            <p:ph idx="1"/>
            <p:extLst>
              <p:ext uri="{D42A27DB-BD31-4B8C-83A1-F6EECF244321}">
                <p14:modId xmlns:p14="http://schemas.microsoft.com/office/powerpoint/2010/main" val="389594653"/>
              </p:ext>
            </p:extLst>
          </p:nvPr>
        </p:nvGraphicFramePr>
        <p:xfrm>
          <a:off x="960438" y="2745545"/>
          <a:ext cx="10267950" cy="33644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2DFC9A73-9B40-457B-8401-20A45DC76DB2}"/>
              </a:ext>
            </a:extLst>
          </p:cNvPr>
          <p:cNvSpPr txBox="1"/>
          <p:nvPr/>
        </p:nvSpPr>
        <p:spPr>
          <a:xfrm>
            <a:off x="9060024" y="6298163"/>
            <a:ext cx="2789854" cy="369332"/>
          </a:xfrm>
          <a:prstGeom prst="rect">
            <a:avLst/>
          </a:prstGeom>
          <a:noFill/>
        </p:spPr>
        <p:txBody>
          <a:bodyPr wrap="square" rtlCol="0">
            <a:spAutoFit/>
          </a:bodyPr>
          <a:lstStyle/>
          <a:p>
            <a:r>
              <a:rPr lang="en-GB" dirty="0"/>
              <a:t>(Guardian,2021c).</a:t>
            </a:r>
          </a:p>
        </p:txBody>
      </p:sp>
    </p:spTree>
    <p:extLst>
      <p:ext uri="{BB962C8B-B14F-4D97-AF65-F5344CB8AC3E}">
        <p14:creationId xmlns:p14="http://schemas.microsoft.com/office/powerpoint/2010/main" val="30638353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AE928-D9E4-40A9-93AC-E5758DBB5984}"/>
              </a:ext>
            </a:extLst>
          </p:cNvPr>
          <p:cNvSpPr>
            <a:spLocks noGrp="1"/>
          </p:cNvSpPr>
          <p:nvPr>
            <p:ph type="title"/>
          </p:nvPr>
        </p:nvSpPr>
        <p:spPr/>
        <p:txBody>
          <a:bodyPr/>
          <a:lstStyle/>
          <a:p>
            <a:r>
              <a:rPr lang="en-GB" dirty="0"/>
              <a:t>The statistics</a:t>
            </a:r>
          </a:p>
        </p:txBody>
      </p:sp>
      <p:pic>
        <p:nvPicPr>
          <p:cNvPr id="9" name="Picture 8" descr="Graphical user interface, application&#10;&#10;Description automatically generated">
            <a:extLst>
              <a:ext uri="{FF2B5EF4-FFF2-40B4-BE49-F238E27FC236}">
                <a16:creationId xmlns:a16="http://schemas.microsoft.com/office/drawing/2014/main" id="{9175B588-FBEB-4637-9098-983D0EB363D5}"/>
              </a:ext>
            </a:extLst>
          </p:cNvPr>
          <p:cNvPicPr>
            <a:picLocks noChangeAspect="1"/>
          </p:cNvPicPr>
          <p:nvPr/>
        </p:nvPicPr>
        <p:blipFill rotWithShape="1">
          <a:blip r:embed="rId2">
            <a:extLst>
              <a:ext uri="{28A0092B-C50C-407E-A947-70E740481C1C}">
                <a14:useLocalDpi xmlns:a14="http://schemas.microsoft.com/office/drawing/2010/main" val="0"/>
              </a:ext>
            </a:extLst>
          </a:blip>
          <a:srcRect l="11301" t="24663" r="31040" b="29363"/>
          <a:stretch/>
        </p:blipFill>
        <p:spPr>
          <a:xfrm>
            <a:off x="4692461" y="2535250"/>
            <a:ext cx="3537139" cy="1901748"/>
          </a:xfrm>
          <a:prstGeom prst="rect">
            <a:avLst/>
          </a:prstGeom>
        </p:spPr>
      </p:pic>
      <p:pic>
        <p:nvPicPr>
          <p:cNvPr id="11" name="Picture 10" descr="Graphical user interface, application&#10;&#10;Description automatically generated">
            <a:extLst>
              <a:ext uri="{FF2B5EF4-FFF2-40B4-BE49-F238E27FC236}">
                <a16:creationId xmlns:a16="http://schemas.microsoft.com/office/drawing/2014/main" id="{8CCB1C60-B2FC-4B9A-BF4C-2E172CD2FAC3}"/>
              </a:ext>
            </a:extLst>
          </p:cNvPr>
          <p:cNvPicPr>
            <a:picLocks noChangeAspect="1"/>
          </p:cNvPicPr>
          <p:nvPr/>
        </p:nvPicPr>
        <p:blipFill rotWithShape="1">
          <a:blip r:embed="rId3">
            <a:extLst>
              <a:ext uri="{28A0092B-C50C-407E-A947-70E740481C1C}">
                <a14:useLocalDpi xmlns:a14="http://schemas.microsoft.com/office/drawing/2010/main" val="0"/>
              </a:ext>
            </a:extLst>
          </a:blip>
          <a:srcRect l="11410" t="20174" r="31299" b="31764"/>
          <a:stretch/>
        </p:blipFill>
        <p:spPr>
          <a:xfrm>
            <a:off x="647700" y="2500313"/>
            <a:ext cx="3688703" cy="1936685"/>
          </a:xfrm>
          <a:prstGeom prst="rect">
            <a:avLst/>
          </a:prstGeom>
        </p:spPr>
      </p:pic>
      <p:pic>
        <p:nvPicPr>
          <p:cNvPr id="13" name="Picture 12" descr="Graphical user interface, application&#10;&#10;Description automatically generated">
            <a:extLst>
              <a:ext uri="{FF2B5EF4-FFF2-40B4-BE49-F238E27FC236}">
                <a16:creationId xmlns:a16="http://schemas.microsoft.com/office/drawing/2014/main" id="{D33CBD9A-6CB1-42B3-8927-E6E320F32A0E}"/>
              </a:ext>
            </a:extLst>
          </p:cNvPr>
          <p:cNvPicPr>
            <a:picLocks noChangeAspect="1"/>
          </p:cNvPicPr>
          <p:nvPr/>
        </p:nvPicPr>
        <p:blipFill rotWithShape="1">
          <a:blip r:embed="rId4">
            <a:extLst>
              <a:ext uri="{28A0092B-C50C-407E-A947-70E740481C1C}">
                <a14:useLocalDpi xmlns:a14="http://schemas.microsoft.com/office/drawing/2010/main" val="0"/>
              </a:ext>
            </a:extLst>
          </a:blip>
          <a:srcRect l="10749" t="16559" r="29571" b="32539"/>
          <a:stretch/>
        </p:blipFill>
        <p:spPr>
          <a:xfrm>
            <a:off x="523876" y="4581494"/>
            <a:ext cx="3842851" cy="2076481"/>
          </a:xfrm>
          <a:prstGeom prst="rect">
            <a:avLst/>
          </a:prstGeom>
        </p:spPr>
      </p:pic>
      <p:pic>
        <p:nvPicPr>
          <p:cNvPr id="17" name="Content Placeholder 16" descr="Graphical user interface, application&#10;&#10;Description automatically generated">
            <a:extLst>
              <a:ext uri="{FF2B5EF4-FFF2-40B4-BE49-F238E27FC236}">
                <a16:creationId xmlns:a16="http://schemas.microsoft.com/office/drawing/2014/main" id="{29331D18-CB1D-4E94-94E0-EE6509D7B5BA}"/>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flipH="1" flipV="1">
            <a:off x="523875" y="5175349"/>
            <a:ext cx="123825" cy="69651"/>
          </a:xfrm>
        </p:spPr>
      </p:pic>
      <p:pic>
        <p:nvPicPr>
          <p:cNvPr id="19" name="Picture 18" descr="Graphical user interface, application&#10;&#10;Description automatically generated">
            <a:extLst>
              <a:ext uri="{FF2B5EF4-FFF2-40B4-BE49-F238E27FC236}">
                <a16:creationId xmlns:a16="http://schemas.microsoft.com/office/drawing/2014/main" id="{EDA95A12-371F-4A85-94EF-368B7A9C007F}"/>
              </a:ext>
            </a:extLst>
          </p:cNvPr>
          <p:cNvPicPr>
            <a:picLocks noChangeAspect="1"/>
          </p:cNvPicPr>
          <p:nvPr/>
        </p:nvPicPr>
        <p:blipFill rotWithShape="1">
          <a:blip r:embed="rId5">
            <a:extLst>
              <a:ext uri="{28A0092B-C50C-407E-A947-70E740481C1C}">
                <a14:useLocalDpi xmlns:a14="http://schemas.microsoft.com/office/drawing/2010/main" val="0"/>
              </a:ext>
            </a:extLst>
          </a:blip>
          <a:srcRect l="11279" t="19068" r="30953" b="32075"/>
          <a:stretch/>
        </p:blipFill>
        <p:spPr>
          <a:xfrm>
            <a:off x="4663559" y="4581494"/>
            <a:ext cx="3631392" cy="2076481"/>
          </a:xfrm>
          <a:prstGeom prst="rect">
            <a:avLst/>
          </a:prstGeom>
        </p:spPr>
      </p:pic>
      <p:sp>
        <p:nvSpPr>
          <p:cNvPr id="22" name="TextBox 21">
            <a:extLst>
              <a:ext uri="{FF2B5EF4-FFF2-40B4-BE49-F238E27FC236}">
                <a16:creationId xmlns:a16="http://schemas.microsoft.com/office/drawing/2014/main" id="{6FC89CE2-FBA3-48C2-9880-C47562B2B9F5}"/>
              </a:ext>
            </a:extLst>
          </p:cNvPr>
          <p:cNvSpPr txBox="1"/>
          <p:nvPr/>
        </p:nvSpPr>
        <p:spPr>
          <a:xfrm>
            <a:off x="615677" y="6473309"/>
            <a:ext cx="2123768" cy="369332"/>
          </a:xfrm>
          <a:prstGeom prst="rect">
            <a:avLst/>
          </a:prstGeom>
          <a:noFill/>
        </p:spPr>
        <p:txBody>
          <a:bodyPr wrap="square" rtlCol="0">
            <a:spAutoFit/>
          </a:bodyPr>
          <a:lstStyle/>
          <a:p>
            <a:r>
              <a:rPr lang="en-GB" dirty="0"/>
              <a:t>C, Baker. (2022). </a:t>
            </a:r>
          </a:p>
        </p:txBody>
      </p:sp>
      <p:sp>
        <p:nvSpPr>
          <p:cNvPr id="24" name="TextBox 23">
            <a:extLst>
              <a:ext uri="{FF2B5EF4-FFF2-40B4-BE49-F238E27FC236}">
                <a16:creationId xmlns:a16="http://schemas.microsoft.com/office/drawing/2014/main" id="{1F30F11B-9EA7-4104-95B9-08A281969259}"/>
              </a:ext>
            </a:extLst>
          </p:cNvPr>
          <p:cNvSpPr txBox="1"/>
          <p:nvPr/>
        </p:nvSpPr>
        <p:spPr>
          <a:xfrm>
            <a:off x="8229600" y="2459821"/>
            <a:ext cx="2773926" cy="523220"/>
          </a:xfrm>
          <a:prstGeom prst="rect">
            <a:avLst/>
          </a:prstGeom>
          <a:noFill/>
        </p:spPr>
        <p:txBody>
          <a:bodyPr wrap="square" rtlCol="0">
            <a:spAutoFit/>
          </a:bodyPr>
          <a:lstStyle/>
          <a:p>
            <a:r>
              <a:rPr lang="en-GB" sz="1400" dirty="0"/>
              <a:t>The figures shown are up until February 2022. </a:t>
            </a:r>
          </a:p>
        </p:txBody>
      </p:sp>
      <p:sp>
        <p:nvSpPr>
          <p:cNvPr id="3" name="TextBox 2">
            <a:extLst>
              <a:ext uri="{FF2B5EF4-FFF2-40B4-BE49-F238E27FC236}">
                <a16:creationId xmlns:a16="http://schemas.microsoft.com/office/drawing/2014/main" id="{B818B705-69C8-423E-9A0E-4D1F3FA8D910}"/>
              </a:ext>
            </a:extLst>
          </p:cNvPr>
          <p:cNvSpPr txBox="1"/>
          <p:nvPr/>
        </p:nvSpPr>
        <p:spPr>
          <a:xfrm>
            <a:off x="8229600" y="3151684"/>
            <a:ext cx="3392129" cy="3754874"/>
          </a:xfrm>
          <a:prstGeom prst="rect">
            <a:avLst/>
          </a:prstGeom>
          <a:noFill/>
        </p:spPr>
        <p:txBody>
          <a:bodyPr wrap="square" rtlCol="0">
            <a:spAutoFit/>
          </a:bodyPr>
          <a:lstStyle/>
          <a:p>
            <a:r>
              <a:rPr lang="en-GB" sz="1400" dirty="0"/>
              <a:t>The number of patients that had to wait in excess of 12 hours for admission in England this January, was averaging at 534 each day.</a:t>
            </a:r>
          </a:p>
          <a:p>
            <a:endParaRPr lang="en-GB" sz="1400" dirty="0"/>
          </a:p>
          <a:p>
            <a:r>
              <a:rPr lang="en-GB" sz="1400" dirty="0"/>
              <a:t>The number of doctors and nurses have increased but, due to the high demand for treatment more are needed. </a:t>
            </a:r>
          </a:p>
          <a:p>
            <a:endParaRPr lang="en-GB" sz="1400" dirty="0"/>
          </a:p>
          <a:p>
            <a:r>
              <a:rPr lang="en-GB" sz="1400" dirty="0"/>
              <a:t>Cancer wait times have not been met since 2013/2014, since the pandemic it has dropped even further. </a:t>
            </a:r>
          </a:p>
          <a:p>
            <a:endParaRPr lang="en-GB" sz="1400" dirty="0"/>
          </a:p>
          <a:p>
            <a:r>
              <a:rPr lang="en-GB" sz="1400" dirty="0"/>
              <a:t>Patients waiting over 4 hours in A&amp;E has also risen since the pandemic and has reached a new high. </a:t>
            </a:r>
          </a:p>
          <a:p>
            <a:endParaRPr lang="en-GB" sz="1400" dirty="0"/>
          </a:p>
        </p:txBody>
      </p:sp>
    </p:spTree>
    <p:extLst>
      <p:ext uri="{BB962C8B-B14F-4D97-AF65-F5344CB8AC3E}">
        <p14:creationId xmlns:p14="http://schemas.microsoft.com/office/powerpoint/2010/main" val="4893775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19">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1">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8DD848-E813-42A9-A69E-2654D5AB7BC5}"/>
              </a:ext>
            </a:extLst>
          </p:cNvPr>
          <p:cNvSpPr>
            <a:spLocks noGrp="1"/>
          </p:cNvSpPr>
          <p:nvPr>
            <p:ph type="title"/>
          </p:nvPr>
        </p:nvSpPr>
        <p:spPr>
          <a:xfrm>
            <a:off x="960120" y="643467"/>
            <a:ext cx="4628638" cy="5571066"/>
          </a:xfrm>
        </p:spPr>
        <p:txBody>
          <a:bodyPr>
            <a:normAutofit/>
          </a:bodyPr>
          <a:lstStyle/>
          <a:p>
            <a:r>
              <a:rPr lang="en-GB"/>
              <a:t>Recovery plan</a:t>
            </a:r>
            <a:endParaRPr lang="en-GB" dirty="0"/>
          </a:p>
        </p:txBody>
      </p:sp>
      <p:sp>
        <p:nvSpPr>
          <p:cNvPr id="15" name="Content Placeholder 2">
            <a:extLst>
              <a:ext uri="{FF2B5EF4-FFF2-40B4-BE49-F238E27FC236}">
                <a16:creationId xmlns:a16="http://schemas.microsoft.com/office/drawing/2014/main" id="{0ABFB670-27D7-49A7-9873-BD0B0A9A9D52}"/>
              </a:ext>
            </a:extLst>
          </p:cNvPr>
          <p:cNvSpPr>
            <a:spLocks noGrp="1"/>
          </p:cNvSpPr>
          <p:nvPr>
            <p:ph idx="1"/>
          </p:nvPr>
        </p:nvSpPr>
        <p:spPr>
          <a:xfrm>
            <a:off x="6575296" y="643467"/>
            <a:ext cx="4653536" cy="5571066"/>
          </a:xfrm>
        </p:spPr>
        <p:txBody>
          <a:bodyPr anchor="ctr">
            <a:normAutofit/>
          </a:bodyPr>
          <a:lstStyle/>
          <a:p>
            <a:pPr>
              <a:lnSpc>
                <a:spcPct val="91000"/>
              </a:lnSpc>
            </a:pPr>
            <a:r>
              <a:rPr lang="en-GB" sz="1600"/>
              <a:t>Trials are being carried out in England. This includes pop-up clinics and home assessments to treat patients quickly and free up beds.</a:t>
            </a:r>
          </a:p>
          <a:p>
            <a:pPr>
              <a:lnSpc>
                <a:spcPct val="91000"/>
              </a:lnSpc>
            </a:pPr>
            <a:r>
              <a:rPr lang="en-GB" sz="1600"/>
              <a:t>£36 billion investment across NHS and social care systems in England. NHS will receive an extra £5.4 billion to support its response to COVID-19. </a:t>
            </a:r>
          </a:p>
          <a:p>
            <a:pPr>
              <a:lnSpc>
                <a:spcPct val="91000"/>
              </a:lnSpc>
            </a:pPr>
            <a:r>
              <a:rPr lang="en-GB" sz="1600"/>
              <a:t>This funding will be used to: </a:t>
            </a:r>
          </a:p>
          <a:p>
            <a:pPr marL="457200" indent="-457200">
              <a:lnSpc>
                <a:spcPct val="91000"/>
              </a:lnSpc>
              <a:buFont typeface="Arial" panose="020B0604020202020204" pitchFamily="34" charset="0"/>
              <a:buChar char="•"/>
            </a:pPr>
            <a:r>
              <a:rPr lang="en-GB" sz="1600"/>
              <a:t>Support staff to deliver millions more vital checks, tests and operations. </a:t>
            </a:r>
          </a:p>
          <a:p>
            <a:pPr marL="457200" indent="-457200">
              <a:lnSpc>
                <a:spcPct val="91000"/>
              </a:lnSpc>
              <a:buFont typeface="Arial" panose="020B0604020202020204" pitchFamily="34" charset="0"/>
              <a:buChar char="•"/>
            </a:pPr>
            <a:r>
              <a:rPr lang="en-GB" sz="1600"/>
              <a:t>Buy new technology throughout the NHS to improve overall efficiency.</a:t>
            </a:r>
          </a:p>
          <a:p>
            <a:pPr marL="457200" indent="-457200">
              <a:lnSpc>
                <a:spcPct val="91000"/>
              </a:lnSpc>
              <a:buFont typeface="Arial" panose="020B0604020202020204" pitchFamily="34" charset="0"/>
              <a:buChar char="•"/>
            </a:pPr>
            <a:r>
              <a:rPr lang="en-GB" sz="1600"/>
              <a:t>Invest into surgical hubs. </a:t>
            </a:r>
          </a:p>
          <a:p>
            <a:pPr>
              <a:lnSpc>
                <a:spcPct val="91000"/>
              </a:lnSpc>
            </a:pPr>
            <a:endParaRPr lang="en-GB" sz="1600"/>
          </a:p>
          <a:p>
            <a:pPr>
              <a:lnSpc>
                <a:spcPct val="91000"/>
              </a:lnSpc>
            </a:pPr>
            <a:r>
              <a:rPr lang="en-GB" sz="1600"/>
              <a:t>(Department of Health and Social Care, 2021). </a:t>
            </a:r>
          </a:p>
        </p:txBody>
      </p:sp>
    </p:spTree>
    <p:extLst>
      <p:ext uri="{BB962C8B-B14F-4D97-AF65-F5344CB8AC3E}">
        <p14:creationId xmlns:p14="http://schemas.microsoft.com/office/powerpoint/2010/main" val="40414062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18AD0-FBC8-4350-A59A-8B556AE22450}"/>
              </a:ext>
            </a:extLst>
          </p:cNvPr>
          <p:cNvSpPr>
            <a:spLocks noGrp="1"/>
          </p:cNvSpPr>
          <p:nvPr>
            <p:ph type="title"/>
          </p:nvPr>
        </p:nvSpPr>
        <p:spPr/>
        <p:txBody>
          <a:bodyPr/>
          <a:lstStyle/>
          <a:p>
            <a:r>
              <a:rPr lang="en-GB" dirty="0"/>
              <a:t>YouTube ITV Video</a:t>
            </a:r>
          </a:p>
        </p:txBody>
      </p:sp>
      <p:sp>
        <p:nvSpPr>
          <p:cNvPr id="3" name="Content Placeholder 2">
            <a:extLst>
              <a:ext uri="{FF2B5EF4-FFF2-40B4-BE49-F238E27FC236}">
                <a16:creationId xmlns:a16="http://schemas.microsoft.com/office/drawing/2014/main" id="{72AA29DC-D548-4013-BC2B-180761378E21}"/>
              </a:ext>
            </a:extLst>
          </p:cNvPr>
          <p:cNvSpPr>
            <a:spLocks noGrp="1"/>
          </p:cNvSpPr>
          <p:nvPr>
            <p:ph idx="1"/>
          </p:nvPr>
        </p:nvSpPr>
        <p:spPr/>
        <p:txBody>
          <a:bodyPr/>
          <a:lstStyle/>
          <a:p>
            <a:r>
              <a:rPr lang="en-GB" dirty="0">
                <a:hlinkClick r:id="rId2"/>
              </a:rPr>
              <a:t>https://m.youtube.com/watch?v=Kel-RP8Be1k</a:t>
            </a:r>
            <a:r>
              <a:rPr lang="en-GB" dirty="0"/>
              <a:t> </a:t>
            </a:r>
          </a:p>
        </p:txBody>
      </p:sp>
      <p:sp>
        <p:nvSpPr>
          <p:cNvPr id="4" name="TextBox 3">
            <a:extLst>
              <a:ext uri="{FF2B5EF4-FFF2-40B4-BE49-F238E27FC236}">
                <a16:creationId xmlns:a16="http://schemas.microsoft.com/office/drawing/2014/main" id="{2541E349-1550-4695-A6C8-8D4F350DC7A8}"/>
              </a:ext>
            </a:extLst>
          </p:cNvPr>
          <p:cNvSpPr txBox="1"/>
          <p:nvPr/>
        </p:nvSpPr>
        <p:spPr>
          <a:xfrm>
            <a:off x="960120" y="3814916"/>
            <a:ext cx="6699209" cy="923330"/>
          </a:xfrm>
          <a:prstGeom prst="rect">
            <a:avLst/>
          </a:prstGeom>
          <a:noFill/>
        </p:spPr>
        <p:txBody>
          <a:bodyPr wrap="square" rtlCol="0">
            <a:spAutoFit/>
          </a:bodyPr>
          <a:lstStyle/>
          <a:p>
            <a:r>
              <a:rPr lang="en-GB" dirty="0"/>
              <a:t>This is a short video which shows the reality of how patients are feeling whilst waiting for treatments. It also shows the new surgical hubs in place to try and get the wait times under control. </a:t>
            </a:r>
          </a:p>
        </p:txBody>
      </p:sp>
      <p:sp>
        <p:nvSpPr>
          <p:cNvPr id="5" name="TextBox 4">
            <a:extLst>
              <a:ext uri="{FF2B5EF4-FFF2-40B4-BE49-F238E27FC236}">
                <a16:creationId xmlns:a16="http://schemas.microsoft.com/office/drawing/2014/main" id="{D4701956-73B8-4B49-ADEE-6D3243223E7B}"/>
              </a:ext>
            </a:extLst>
          </p:cNvPr>
          <p:cNvSpPr txBox="1"/>
          <p:nvPr/>
        </p:nvSpPr>
        <p:spPr>
          <a:xfrm>
            <a:off x="8465967" y="6002168"/>
            <a:ext cx="2762865" cy="369332"/>
          </a:xfrm>
          <a:prstGeom prst="rect">
            <a:avLst/>
          </a:prstGeom>
          <a:noFill/>
        </p:spPr>
        <p:txBody>
          <a:bodyPr wrap="square" rtlCol="0">
            <a:spAutoFit/>
          </a:bodyPr>
          <a:lstStyle/>
          <a:p>
            <a:r>
              <a:rPr lang="en-GB" dirty="0"/>
              <a:t>(ITV News, 2021). </a:t>
            </a:r>
          </a:p>
        </p:txBody>
      </p:sp>
    </p:spTree>
    <p:extLst>
      <p:ext uri="{BB962C8B-B14F-4D97-AF65-F5344CB8AC3E}">
        <p14:creationId xmlns:p14="http://schemas.microsoft.com/office/powerpoint/2010/main" val="26316519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1DF9F-2111-4F44-85F1-091E3D56FA66}"/>
              </a:ext>
            </a:extLst>
          </p:cNvPr>
          <p:cNvSpPr>
            <a:spLocks noGrp="1"/>
          </p:cNvSpPr>
          <p:nvPr>
            <p:ph type="title"/>
          </p:nvPr>
        </p:nvSpPr>
        <p:spPr/>
        <p:txBody>
          <a:bodyPr>
            <a:normAutofit/>
          </a:bodyPr>
          <a:lstStyle/>
          <a:p>
            <a:r>
              <a:rPr lang="en-GB" dirty="0"/>
              <a:t>recommendations</a:t>
            </a:r>
          </a:p>
        </p:txBody>
      </p:sp>
      <p:graphicFrame>
        <p:nvGraphicFramePr>
          <p:cNvPr id="19" name="Content Placeholder 2">
            <a:extLst>
              <a:ext uri="{FF2B5EF4-FFF2-40B4-BE49-F238E27FC236}">
                <a16:creationId xmlns:a16="http://schemas.microsoft.com/office/drawing/2014/main" id="{F04EBE93-769F-46D4-8CD4-4908F76B24A0}"/>
              </a:ext>
            </a:extLst>
          </p:cNvPr>
          <p:cNvGraphicFramePr>
            <a:graphicFrameLocks noGrp="1"/>
          </p:cNvGraphicFramePr>
          <p:nvPr>
            <p:ph idx="1"/>
            <p:extLst>
              <p:ext uri="{D42A27DB-BD31-4B8C-83A1-F6EECF244321}">
                <p14:modId xmlns:p14="http://schemas.microsoft.com/office/powerpoint/2010/main" val="1649184387"/>
              </p:ext>
            </p:extLst>
          </p:nvPr>
        </p:nvGraphicFramePr>
        <p:xfrm>
          <a:off x="960120" y="2587751"/>
          <a:ext cx="10268712" cy="37835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ED5B0F4E-D7AA-4D85-9B25-D7296E87C13A}"/>
              </a:ext>
            </a:extLst>
          </p:cNvPr>
          <p:cNvSpPr txBox="1"/>
          <p:nvPr/>
        </p:nvSpPr>
        <p:spPr>
          <a:xfrm>
            <a:off x="8731045" y="5919020"/>
            <a:ext cx="2192594" cy="369332"/>
          </a:xfrm>
          <a:prstGeom prst="rect">
            <a:avLst/>
          </a:prstGeom>
          <a:noFill/>
        </p:spPr>
        <p:txBody>
          <a:bodyPr wrap="square" rtlCol="0">
            <a:spAutoFit/>
          </a:bodyPr>
          <a:lstStyle/>
          <a:p>
            <a:r>
              <a:rPr lang="en-GB" dirty="0"/>
              <a:t>(Guardian, 2021d). </a:t>
            </a:r>
          </a:p>
        </p:txBody>
      </p:sp>
      <p:sp>
        <p:nvSpPr>
          <p:cNvPr id="6" name="TextBox 5">
            <a:extLst>
              <a:ext uri="{FF2B5EF4-FFF2-40B4-BE49-F238E27FC236}">
                <a16:creationId xmlns:a16="http://schemas.microsoft.com/office/drawing/2014/main" id="{232691B1-C732-470B-803E-BC452AA383F7}"/>
              </a:ext>
            </a:extLst>
          </p:cNvPr>
          <p:cNvSpPr txBox="1"/>
          <p:nvPr/>
        </p:nvSpPr>
        <p:spPr>
          <a:xfrm>
            <a:off x="1101213" y="4090219"/>
            <a:ext cx="2723535" cy="1477328"/>
          </a:xfrm>
          <a:prstGeom prst="rect">
            <a:avLst/>
          </a:prstGeom>
          <a:noFill/>
        </p:spPr>
        <p:txBody>
          <a:bodyPr wrap="square" rtlCol="0">
            <a:spAutoFit/>
          </a:bodyPr>
          <a:lstStyle/>
          <a:p>
            <a:r>
              <a:rPr lang="en-GB" dirty="0"/>
              <a:t>Shows staff that they are valued. Staff could have a more positive attitude, which will result in better experiences for patients.</a:t>
            </a:r>
          </a:p>
        </p:txBody>
      </p:sp>
      <p:sp>
        <p:nvSpPr>
          <p:cNvPr id="12" name="TextBox 11">
            <a:extLst>
              <a:ext uri="{FF2B5EF4-FFF2-40B4-BE49-F238E27FC236}">
                <a16:creationId xmlns:a16="http://schemas.microsoft.com/office/drawing/2014/main" id="{A2AD8894-547A-4634-ACD3-F3502D1C4FB4}"/>
              </a:ext>
            </a:extLst>
          </p:cNvPr>
          <p:cNvSpPr txBox="1"/>
          <p:nvPr/>
        </p:nvSpPr>
        <p:spPr>
          <a:xfrm>
            <a:off x="4196850" y="4090219"/>
            <a:ext cx="3313471" cy="1754326"/>
          </a:xfrm>
          <a:prstGeom prst="rect">
            <a:avLst/>
          </a:prstGeom>
          <a:noFill/>
        </p:spPr>
        <p:txBody>
          <a:bodyPr wrap="square" rtlCol="0">
            <a:spAutoFit/>
          </a:bodyPr>
          <a:lstStyle/>
          <a:p>
            <a:r>
              <a:rPr lang="en-GB" dirty="0"/>
              <a:t>More beds being available would take some pressure off the A&amp;E department. An increase in bed numbers would free up ambulances held up at A&amp;E. </a:t>
            </a:r>
          </a:p>
        </p:txBody>
      </p:sp>
      <p:sp>
        <p:nvSpPr>
          <p:cNvPr id="14" name="TextBox 13">
            <a:extLst>
              <a:ext uri="{FF2B5EF4-FFF2-40B4-BE49-F238E27FC236}">
                <a16:creationId xmlns:a16="http://schemas.microsoft.com/office/drawing/2014/main" id="{AB8D5E3E-7D28-469F-B4BC-BCF5B7AFAFC4}"/>
              </a:ext>
            </a:extLst>
          </p:cNvPr>
          <p:cNvSpPr txBox="1"/>
          <p:nvPr/>
        </p:nvSpPr>
        <p:spPr>
          <a:xfrm>
            <a:off x="7830828" y="4090219"/>
            <a:ext cx="3077497" cy="1754326"/>
          </a:xfrm>
          <a:prstGeom prst="rect">
            <a:avLst/>
          </a:prstGeom>
          <a:noFill/>
        </p:spPr>
        <p:txBody>
          <a:bodyPr wrap="square" rtlCol="0">
            <a:spAutoFit/>
          </a:bodyPr>
          <a:lstStyle/>
          <a:p>
            <a:r>
              <a:rPr lang="en-GB" dirty="0"/>
              <a:t>This would help the patients that are waiting in the ambulances in getting the care they need, along with responders being able to attend emergency calls. </a:t>
            </a:r>
          </a:p>
        </p:txBody>
      </p:sp>
    </p:spTree>
    <p:extLst>
      <p:ext uri="{BB962C8B-B14F-4D97-AF65-F5344CB8AC3E}">
        <p14:creationId xmlns:p14="http://schemas.microsoft.com/office/powerpoint/2010/main" val="19491713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2">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4">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4BBF67-2367-42E2-9D4F-62CFF63FF8DD}"/>
              </a:ext>
            </a:extLst>
          </p:cNvPr>
          <p:cNvSpPr>
            <a:spLocks noGrp="1"/>
          </p:cNvSpPr>
          <p:nvPr>
            <p:ph type="title"/>
          </p:nvPr>
        </p:nvSpPr>
        <p:spPr>
          <a:xfrm>
            <a:off x="960120" y="317814"/>
            <a:ext cx="10268712" cy="1700784"/>
          </a:xfrm>
        </p:spPr>
        <p:txBody>
          <a:bodyPr vert="horz" lIns="91440" tIns="45720" rIns="91440" bIns="45720" rtlCol="0" anchor="ctr">
            <a:normAutofit/>
          </a:bodyPr>
          <a:lstStyle/>
          <a:p>
            <a:r>
              <a:rPr lang="en-US" kern="1200" cap="all" spc="120" baseline="0">
                <a:solidFill>
                  <a:schemeClr val="bg1"/>
                </a:solidFill>
                <a:latin typeface="+mj-lt"/>
                <a:ea typeface="+mj-ea"/>
                <a:cs typeface="+mj-cs"/>
              </a:rPr>
              <a:t>legislations</a:t>
            </a:r>
          </a:p>
        </p:txBody>
      </p:sp>
      <p:sp>
        <p:nvSpPr>
          <p:cNvPr id="4" name="TextBox 3">
            <a:extLst>
              <a:ext uri="{FF2B5EF4-FFF2-40B4-BE49-F238E27FC236}">
                <a16:creationId xmlns:a16="http://schemas.microsoft.com/office/drawing/2014/main" id="{6F68FF68-962C-48A8-948A-2485E00C2BA2}"/>
              </a:ext>
            </a:extLst>
          </p:cNvPr>
          <p:cNvSpPr txBox="1"/>
          <p:nvPr/>
        </p:nvSpPr>
        <p:spPr>
          <a:xfrm>
            <a:off x="9060644" y="6221183"/>
            <a:ext cx="2403718" cy="369332"/>
          </a:xfrm>
          <a:prstGeom prst="rect">
            <a:avLst/>
          </a:prstGeom>
          <a:noFill/>
        </p:spPr>
        <p:txBody>
          <a:bodyPr wrap="square" rtlCol="0">
            <a:spAutoFit/>
          </a:bodyPr>
          <a:lstStyle/>
          <a:p>
            <a:pPr>
              <a:spcAft>
                <a:spcPts val="600"/>
              </a:spcAft>
            </a:pPr>
            <a:r>
              <a:rPr lang="en-GB"/>
              <a:t>(GOV.UK, 2022). </a:t>
            </a:r>
          </a:p>
        </p:txBody>
      </p:sp>
      <p:graphicFrame>
        <p:nvGraphicFramePr>
          <p:cNvPr id="5" name="Content Placeholder 2">
            <a:extLst>
              <a:ext uri="{FF2B5EF4-FFF2-40B4-BE49-F238E27FC236}">
                <a16:creationId xmlns:a16="http://schemas.microsoft.com/office/drawing/2014/main" id="{52EC999B-FC55-405D-B1F2-D39E03F101CC}"/>
              </a:ext>
            </a:extLst>
          </p:cNvPr>
          <p:cNvGraphicFramePr>
            <a:graphicFrameLocks noGrp="1"/>
          </p:cNvGraphicFramePr>
          <p:nvPr>
            <p:ph idx="1"/>
            <p:extLst>
              <p:ext uri="{D42A27DB-BD31-4B8C-83A1-F6EECF244321}">
                <p14:modId xmlns:p14="http://schemas.microsoft.com/office/powerpoint/2010/main" val="3686920113"/>
              </p:ext>
            </p:extLst>
          </p:nvPr>
        </p:nvGraphicFramePr>
        <p:xfrm>
          <a:off x="6094477" y="2835776"/>
          <a:ext cx="5134354" cy="32741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CA64C1AB-646D-4366-8E5A-6468AA01E276}"/>
              </a:ext>
            </a:extLst>
          </p:cNvPr>
          <p:cNvSpPr txBox="1"/>
          <p:nvPr/>
        </p:nvSpPr>
        <p:spPr>
          <a:xfrm>
            <a:off x="868238" y="3011979"/>
            <a:ext cx="4359525" cy="2462213"/>
          </a:xfrm>
          <a:prstGeom prst="rect">
            <a:avLst/>
          </a:prstGeom>
          <a:noFill/>
        </p:spPr>
        <p:txBody>
          <a:bodyPr wrap="square" rtlCol="0">
            <a:spAutoFit/>
          </a:bodyPr>
          <a:lstStyle/>
          <a:p>
            <a:pPr>
              <a:spcAft>
                <a:spcPts val="600"/>
              </a:spcAft>
            </a:pPr>
            <a:r>
              <a:rPr lang="en-GB" sz="2200" dirty="0"/>
              <a:t>Under the NHS Constitution, patients have a legal right to start treatment within 18 weeks of a GP referral unless the patient chooses otherwise, or if there is a clinical reason to do so. (The Health Foundation, 2019). </a:t>
            </a:r>
          </a:p>
        </p:txBody>
      </p:sp>
    </p:spTree>
    <p:extLst>
      <p:ext uri="{BB962C8B-B14F-4D97-AF65-F5344CB8AC3E}">
        <p14:creationId xmlns:p14="http://schemas.microsoft.com/office/powerpoint/2010/main" val="21648322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166D5-F7AD-4ABB-81DD-3B4F573074B1}"/>
              </a:ext>
            </a:extLst>
          </p:cNvPr>
          <p:cNvSpPr>
            <a:spLocks noGrp="1"/>
          </p:cNvSpPr>
          <p:nvPr>
            <p:ph type="title"/>
          </p:nvPr>
        </p:nvSpPr>
        <p:spPr>
          <a:xfrm>
            <a:off x="960120" y="435801"/>
            <a:ext cx="10268712" cy="1510986"/>
          </a:xfrm>
        </p:spPr>
        <p:txBody>
          <a:bodyPr>
            <a:normAutofit/>
          </a:bodyPr>
          <a:lstStyle/>
          <a:p>
            <a:r>
              <a:rPr lang="en-GB" dirty="0"/>
              <a:t>Reference list</a:t>
            </a:r>
          </a:p>
        </p:txBody>
      </p:sp>
      <p:sp>
        <p:nvSpPr>
          <p:cNvPr id="3" name="Content Placeholder 2">
            <a:extLst>
              <a:ext uri="{FF2B5EF4-FFF2-40B4-BE49-F238E27FC236}">
                <a16:creationId xmlns:a16="http://schemas.microsoft.com/office/drawing/2014/main" id="{32C281A7-3217-4368-8E66-FC5735B4E3DF}"/>
              </a:ext>
            </a:extLst>
          </p:cNvPr>
          <p:cNvSpPr>
            <a:spLocks noGrp="1"/>
          </p:cNvSpPr>
          <p:nvPr>
            <p:ph idx="1"/>
          </p:nvPr>
        </p:nvSpPr>
        <p:spPr>
          <a:xfrm>
            <a:off x="242365" y="2320413"/>
            <a:ext cx="10268712" cy="4798142"/>
          </a:xfrm>
        </p:spPr>
        <p:txBody>
          <a:bodyPr>
            <a:noAutofit/>
          </a:bodyPr>
          <a:lstStyle/>
          <a:p>
            <a:r>
              <a:rPr lang="en-GB" sz="1050" dirty="0"/>
              <a:t>Baker, C. (2022). </a:t>
            </a:r>
            <a:r>
              <a:rPr lang="en-GB" sz="1050" i="1" dirty="0"/>
              <a:t>NHS Key Statistics. </a:t>
            </a:r>
            <a:r>
              <a:rPr lang="en-GB" sz="1050" dirty="0"/>
              <a:t>Available at: </a:t>
            </a:r>
            <a:r>
              <a:rPr lang="en-GB" sz="1050" dirty="0">
                <a:hlinkClick r:id="rId2"/>
              </a:rPr>
              <a:t>https://commonslibrary.parliament.uk/research-briefings/cbp-7281/</a:t>
            </a:r>
            <a:r>
              <a:rPr lang="en-GB" sz="1050" dirty="0"/>
              <a:t> (Accessed: 21 February 2022). </a:t>
            </a:r>
          </a:p>
          <a:p>
            <a:r>
              <a:rPr lang="en-GB" sz="1050" dirty="0"/>
              <a:t>Department of Health and Social Care, (2021). </a:t>
            </a:r>
            <a:r>
              <a:rPr lang="en-GB" sz="1050" i="1" dirty="0"/>
              <a:t>Innovation and new technology to help reduce NHS waiting lists. </a:t>
            </a:r>
            <a:r>
              <a:rPr lang="en-GB" sz="1050" dirty="0"/>
              <a:t>Available at: </a:t>
            </a:r>
            <a:r>
              <a:rPr lang="en-GB" sz="1050" dirty="0">
                <a:hlinkClick r:id="rId3"/>
              </a:rPr>
              <a:t>https://www.gov.uk/government/news/innovation-and-new-technology-to-help-reduce-nhs-waiting-lists</a:t>
            </a:r>
            <a:r>
              <a:rPr lang="en-GB" sz="1050" dirty="0"/>
              <a:t> (Accessed: 28 February 2022). </a:t>
            </a:r>
          </a:p>
          <a:p>
            <a:r>
              <a:rPr lang="en-GB" sz="1050" dirty="0"/>
              <a:t>Gov.uk, (2022). </a:t>
            </a:r>
            <a:r>
              <a:rPr lang="en-GB" sz="1050" i="1" dirty="0"/>
              <a:t>Handbook to the NHS Constitution for England. </a:t>
            </a:r>
            <a:r>
              <a:rPr lang="en-GB" sz="1050" dirty="0"/>
              <a:t>Available at: </a:t>
            </a:r>
            <a:r>
              <a:rPr lang="en-GB" sz="1050" dirty="0">
                <a:hlinkClick r:id="rId4"/>
              </a:rPr>
              <a:t>https://www.gov.uk/government/publications/supplements-to-the-nhs-constitution-for-England/the-handbook-to-the-nhs-constitution-for-england/#patients-and-the-public-your-rights-and-the-nhs-pledges-to-you</a:t>
            </a:r>
            <a:r>
              <a:rPr lang="en-GB" sz="1050" dirty="0"/>
              <a:t> (Accessed: 03 March 2022). </a:t>
            </a:r>
          </a:p>
          <a:p>
            <a:r>
              <a:rPr lang="en-GB" sz="1050" dirty="0"/>
              <a:t>ITV News, (2021). </a:t>
            </a:r>
            <a:r>
              <a:rPr lang="en-GB" sz="1050" i="1" dirty="0"/>
              <a:t>NHS Waiting list: Number waiting for hospital treatment in England hits record high </a:t>
            </a:r>
            <a:r>
              <a:rPr lang="en-GB" sz="1050" dirty="0"/>
              <a:t>[video]. Available at: </a:t>
            </a:r>
            <a:r>
              <a:rPr lang="en-GB" sz="1050" dirty="0">
                <a:hlinkClick r:id="rId5"/>
              </a:rPr>
              <a:t>https://m.youtube.com/watch?v=Kel-RP8Be1k</a:t>
            </a:r>
            <a:r>
              <a:rPr lang="en-GB" sz="1050" dirty="0"/>
              <a:t> (Accessed: 01 March 2022).</a:t>
            </a:r>
            <a:endParaRPr lang="en-GB" sz="1050" i="1" dirty="0"/>
          </a:p>
          <a:p>
            <a:r>
              <a:rPr lang="en-GB" sz="1050" dirty="0"/>
              <a:t>The Guardian, (2022a). </a:t>
            </a:r>
            <a:r>
              <a:rPr lang="en-GB" sz="1050" i="1" dirty="0"/>
              <a:t>England’s hospital waiting list will keep growing. </a:t>
            </a:r>
            <a:r>
              <a:rPr lang="en-GB" sz="1050" dirty="0"/>
              <a:t>Available at: </a:t>
            </a:r>
            <a:r>
              <a:rPr lang="en-GB" sz="1050" dirty="0">
                <a:hlinkClick r:id="rId6"/>
              </a:rPr>
              <a:t>https://amp.theguardian.com/society/2022/feb/08/englands-hospital-waiting-list-will-keep-growing-says-sajid-javid</a:t>
            </a:r>
            <a:r>
              <a:rPr lang="en-GB" sz="1050" dirty="0"/>
              <a:t> (Accessed:20 February 2022). </a:t>
            </a:r>
            <a:endParaRPr lang="en-GB" sz="1050" i="1" dirty="0"/>
          </a:p>
          <a:p>
            <a:r>
              <a:rPr lang="en-GB" sz="1050" dirty="0"/>
              <a:t>The Guardian, (2021b). </a:t>
            </a:r>
            <a:r>
              <a:rPr lang="en-GB" sz="1050" i="1" dirty="0"/>
              <a:t>Up to 12m people could be on NHS waiting list in England by 2025. </a:t>
            </a:r>
            <a:r>
              <a:rPr lang="en-GB" sz="1050" dirty="0"/>
              <a:t>Available at: </a:t>
            </a:r>
            <a:r>
              <a:rPr lang="en-GB" sz="1050" dirty="0">
                <a:hlinkClick r:id="rId7"/>
              </a:rPr>
              <a:t>https://amp.theguardian.com/society/2021/dec/01/up-to-12m-people-could-be-on-nhs-waiting-list-in-England-by-2025</a:t>
            </a:r>
            <a:r>
              <a:rPr lang="en-GB" sz="1050" dirty="0"/>
              <a:t>  (Accessed: 20 February 2022). </a:t>
            </a:r>
          </a:p>
          <a:p>
            <a:r>
              <a:rPr lang="en-GB" sz="1050" dirty="0"/>
              <a:t>The Guardian, (2021c). </a:t>
            </a:r>
            <a:r>
              <a:rPr lang="en-GB" sz="1050" i="1" dirty="0"/>
              <a:t>NHS patients dying in the back of ambulances stuck outside A&amp;E, report says </a:t>
            </a:r>
            <a:r>
              <a:rPr lang="en-GB" sz="1050" dirty="0"/>
              <a:t>Available at: </a:t>
            </a:r>
            <a:r>
              <a:rPr lang="en-GB" sz="1050" dirty="0">
                <a:hlinkClick r:id="rId8"/>
              </a:rPr>
              <a:t>https://amp.theguardian.com/society/2021/nov/14/patients-are-dying-from-being-stuck-in-ambulances-outside-ae-report</a:t>
            </a:r>
            <a:r>
              <a:rPr lang="en-GB" sz="1050" dirty="0"/>
              <a:t> (Accessed: 21 February 2022).</a:t>
            </a:r>
          </a:p>
          <a:p>
            <a:r>
              <a:rPr lang="en-GB" sz="1050" dirty="0"/>
              <a:t>The Guardian, (2021d). </a:t>
            </a:r>
            <a:r>
              <a:rPr lang="en-GB" sz="1050" i="1" dirty="0"/>
              <a:t>Call Cobra meeting over England’s ambulance crisis, urge Lib Dems. </a:t>
            </a:r>
            <a:r>
              <a:rPr lang="en-GB" sz="1050" dirty="0"/>
              <a:t>Available at: </a:t>
            </a:r>
            <a:r>
              <a:rPr lang="en-GB" sz="1050" dirty="0">
                <a:hlinkClick r:id="rId9"/>
              </a:rPr>
              <a:t>https://amp.theguardian.com/society/2021/nov/24/call-cobra-meeting-over-englands-ambulance-crisis-urge-lib-dems</a:t>
            </a:r>
            <a:r>
              <a:rPr lang="en-GB" sz="1050" dirty="0"/>
              <a:t> (Accessed: 28 February 2022). </a:t>
            </a:r>
            <a:endParaRPr lang="en-GB" sz="1050" i="1" dirty="0"/>
          </a:p>
          <a:p>
            <a:r>
              <a:rPr lang="en-GB" sz="1050" dirty="0"/>
              <a:t>The Health Foundation, (2019). </a:t>
            </a:r>
            <a:r>
              <a:rPr lang="en-GB" sz="1050" i="1" dirty="0"/>
              <a:t>NHS Performance and waiting times. </a:t>
            </a:r>
            <a:r>
              <a:rPr lang="en-GB" sz="1050" dirty="0"/>
              <a:t>Available at: </a:t>
            </a:r>
            <a:r>
              <a:rPr lang="en-GB" sz="1050" dirty="0">
                <a:hlinkClick r:id="rId10"/>
              </a:rPr>
              <a:t>https://www.health.org.uk/publications/long-reads/nhs-performance-and-waiting-times</a:t>
            </a:r>
            <a:r>
              <a:rPr lang="en-GB" sz="1050" dirty="0"/>
              <a:t> (Accessed: 28 February 2022). </a:t>
            </a:r>
          </a:p>
        </p:txBody>
      </p:sp>
    </p:spTree>
    <p:extLst>
      <p:ext uri="{BB962C8B-B14F-4D97-AF65-F5344CB8AC3E}">
        <p14:creationId xmlns:p14="http://schemas.microsoft.com/office/powerpoint/2010/main" val="549623266"/>
      </p:ext>
    </p:extLst>
  </p:cSld>
  <p:clrMapOvr>
    <a:masterClrMapping/>
  </p:clrMapOvr>
</p:sld>
</file>

<file path=ppt/theme/theme1.xml><?xml version="1.0" encoding="utf-8"?>
<a:theme xmlns:a="http://schemas.openxmlformats.org/drawingml/2006/main" name="JuxtaposeVTI">
  <a:themeElements>
    <a:clrScheme name="AnalogousFromDarkSeedLeftStep">
      <a:dk1>
        <a:srgbClr val="000000"/>
      </a:dk1>
      <a:lt1>
        <a:srgbClr val="FFFFFF"/>
      </a:lt1>
      <a:dk2>
        <a:srgbClr val="301B27"/>
      </a:dk2>
      <a:lt2>
        <a:srgbClr val="F0F3F3"/>
      </a:lt2>
      <a:accent1>
        <a:srgbClr val="D43B4E"/>
      </a:accent1>
      <a:accent2>
        <a:srgbClr val="C32A7C"/>
      </a:accent2>
      <a:accent3>
        <a:srgbClr val="D43BCE"/>
      </a:accent3>
      <a:accent4>
        <a:srgbClr val="892AC3"/>
      </a:accent4>
      <a:accent5>
        <a:srgbClr val="5C3BD4"/>
      </a:accent5>
      <a:accent6>
        <a:srgbClr val="2A49C3"/>
      </a:accent6>
      <a:hlink>
        <a:srgbClr val="7F54C6"/>
      </a:hlink>
      <a:folHlink>
        <a:srgbClr val="7F7F7F"/>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7" ma:contentTypeDescription="Create a new document." ma:contentTypeScope="" ma:versionID="67899e27d6a30a1b0680042708aad820">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868ebffb0b35b0d1c6b48b017c9dca7c"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C9D41F8-F543-42F3-A3F3-76CF430874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FF2F0F2-3B36-45C2-8AB1-4116DDCD9C80}">
  <ds:schemaRefs>
    <ds:schemaRef ds:uri="http://schemas.openxmlformats.org/package/2006/metadata/core-properties"/>
    <ds:schemaRef ds:uri="http://schemas.microsoft.com/office/2006/documentManagement/types"/>
    <ds:schemaRef ds:uri="http://purl.org/dc/terms/"/>
    <ds:schemaRef ds:uri="http://schemas.microsoft.com/office/2006/metadata/properties"/>
    <ds:schemaRef ds:uri="http://www.w3.org/XML/1998/namespace"/>
    <ds:schemaRef ds:uri="http://schemas.microsoft.com/office/infopath/2007/PartnerControls"/>
    <ds:schemaRef ds:uri="http://purl.org/dc/elements/1.1/"/>
    <ds:schemaRef ds:uri="f54e4810-f1f5-4bce-aa8e-e4722dc561be"/>
    <ds:schemaRef ds:uri="7b23fa32-4003-4364-bee1-595462966394"/>
    <ds:schemaRef ds:uri="http://purl.org/dc/dcmitype/"/>
  </ds:schemaRefs>
</ds:datastoreItem>
</file>

<file path=customXml/itemProps3.xml><?xml version="1.0" encoding="utf-8"?>
<ds:datastoreItem xmlns:ds="http://schemas.openxmlformats.org/officeDocument/2006/customXml" ds:itemID="{36EF9A53-ABF2-40A9-84D1-37ED6FC5312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5271</TotalTime>
  <Words>1144</Words>
  <Application>Microsoft Office PowerPoint</Application>
  <PresentationFormat>Widescreen</PresentationFormat>
  <Paragraphs>85</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Franklin Gothic Demi Cond</vt:lpstr>
      <vt:lpstr>Franklin Gothic Medium</vt:lpstr>
      <vt:lpstr>Wingdings</vt:lpstr>
      <vt:lpstr>JuxtaposeVTI</vt:lpstr>
      <vt:lpstr>NHS WAITING LISTS HIT RECORD HIGH</vt:lpstr>
      <vt:lpstr>contents</vt:lpstr>
      <vt:lpstr>introduction</vt:lpstr>
      <vt:lpstr>Aim of presentation </vt:lpstr>
      <vt:lpstr>The Reasons behind the wait</vt:lpstr>
      <vt:lpstr>The effects</vt:lpstr>
      <vt:lpstr>What this means.. </vt:lpstr>
      <vt:lpstr>The statistics</vt:lpstr>
      <vt:lpstr>Recovery plan</vt:lpstr>
      <vt:lpstr>YouTube ITV Video</vt:lpstr>
      <vt:lpstr>recommendations</vt:lpstr>
      <vt:lpstr>legislations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NHS WAITING LISTS HIT RECORD HIGH</dc:title>
  <dc:creator>Samantha Jones (2010718)</dc:creator>
  <cp:lastModifiedBy>Samantha Jones (2010718)</cp:lastModifiedBy>
  <cp:revision>2</cp:revision>
  <dcterms:created xsi:type="dcterms:W3CDTF">2022-02-21T11:46:04Z</dcterms:created>
  <dcterms:modified xsi:type="dcterms:W3CDTF">2022-03-07T10:17:03Z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