
<file path=[Content_Types].xml><?xml version="1.0" encoding="utf-8"?>
<Types xmlns="http://schemas.openxmlformats.org/package/2006/content-types">
  <Default Extension="tmp"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4" r:id="rId3"/>
    <p:sldId id="257"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uren Davies (1805567)" initials="LD(" lastIdx="1" clrIdx="0">
    <p:extLst>
      <p:ext uri="{19B8F6BF-5375-455C-9EA6-DF929625EA0E}">
        <p15:presenceInfo xmlns:p15="http://schemas.microsoft.com/office/powerpoint/2012/main" userId="Lauren Davies (1805567)"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577" autoAdjust="0"/>
    <p:restoredTop sz="94660"/>
  </p:normalViewPr>
  <p:slideViewPr>
    <p:cSldViewPr snapToGrid="0">
      <p:cViewPr varScale="1">
        <p:scale>
          <a:sx n="114" d="100"/>
          <a:sy n="114" d="100"/>
        </p:scale>
        <p:origin x="498"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10-15T17:32:01.191" idx="1">
    <p:pos x="10" y="10"/>
    <p:text/>
    <p:extLst>
      <p:ext uri="{C676402C-5697-4E1C-873F-D02D1690AC5C}">
        <p15:threadingInfo xmlns:p15="http://schemas.microsoft.com/office/powerpoint/2012/main" timeZoneBias="-6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6D002AA-6A1B-4F2F-8354-C41139F32060}" type="datetimeFigureOut">
              <a:rPr lang="en-GB" smtClean="0"/>
              <a:t>19/11/2019</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D5D67294-79F5-4C5B-9787-252B4EB7BB6C}" type="slidenum">
              <a:rPr lang="en-GB" smtClean="0"/>
              <a:t>‹#›</a:t>
            </a:fld>
            <a:endParaRPr lang="en-GB"/>
          </a:p>
        </p:txBody>
      </p:sp>
    </p:spTree>
    <p:extLst>
      <p:ext uri="{BB962C8B-B14F-4D97-AF65-F5344CB8AC3E}">
        <p14:creationId xmlns:p14="http://schemas.microsoft.com/office/powerpoint/2010/main" val="31768971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D002AA-6A1B-4F2F-8354-C41139F32060}"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D5D67294-79F5-4C5B-9787-252B4EB7BB6C}" type="slidenum">
              <a:rPr lang="en-GB" smtClean="0"/>
              <a:t>‹#›</a:t>
            </a:fld>
            <a:endParaRPr lang="en-GB"/>
          </a:p>
        </p:txBody>
      </p:sp>
    </p:spTree>
    <p:extLst>
      <p:ext uri="{BB962C8B-B14F-4D97-AF65-F5344CB8AC3E}">
        <p14:creationId xmlns:p14="http://schemas.microsoft.com/office/powerpoint/2010/main" val="34603641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D002AA-6A1B-4F2F-8354-C41139F32060}"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D67294-79F5-4C5B-9787-252B4EB7BB6C}" type="slidenum">
              <a:rPr lang="en-GB" smtClean="0"/>
              <a:t>‹#›</a:t>
            </a:fld>
            <a:endParaRPr lang="en-GB"/>
          </a:p>
        </p:txBody>
      </p:sp>
    </p:spTree>
    <p:extLst>
      <p:ext uri="{BB962C8B-B14F-4D97-AF65-F5344CB8AC3E}">
        <p14:creationId xmlns:p14="http://schemas.microsoft.com/office/powerpoint/2010/main" val="2484253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6D002AA-6A1B-4F2F-8354-C41139F32060}" type="datetimeFigureOut">
              <a:rPr lang="en-GB" smtClean="0"/>
              <a:t>19/11/2019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D67294-79F5-4C5B-9787-252B4EB7BB6C}" type="slidenum">
              <a:rPr lang="en-GB" smtClean="0"/>
              <a:t>‹#›</a:t>
            </a:fld>
            <a:endParaRPr lang="en-GB"/>
          </a:p>
        </p:txBody>
      </p:sp>
    </p:spTree>
    <p:extLst>
      <p:ext uri="{BB962C8B-B14F-4D97-AF65-F5344CB8AC3E}">
        <p14:creationId xmlns:p14="http://schemas.microsoft.com/office/powerpoint/2010/main" val="2891666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D002AA-6A1B-4F2F-8354-C41139F32060}" type="datetimeFigureOut">
              <a:rPr lang="en-GB" smtClean="0"/>
              <a:t>19/11/2019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5D67294-79F5-4C5B-9787-252B4EB7BB6C}" type="slidenum">
              <a:rPr lang="en-GB" smtClean="0"/>
              <a:t>‹#›</a:t>
            </a:fld>
            <a:endParaRPr lang="en-GB"/>
          </a:p>
        </p:txBody>
      </p:sp>
    </p:spTree>
    <p:extLst>
      <p:ext uri="{BB962C8B-B14F-4D97-AF65-F5344CB8AC3E}">
        <p14:creationId xmlns:p14="http://schemas.microsoft.com/office/powerpoint/2010/main" val="30122129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D002AA-6A1B-4F2F-8354-C41139F32060}" type="datetimeFigureOut">
              <a:rPr lang="en-GB" smtClean="0"/>
              <a:t>19/11/2019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5D67294-79F5-4C5B-9787-252B4EB7BB6C}" type="slidenum">
              <a:rPr lang="en-GB" smtClean="0"/>
              <a:t>‹#›</a:t>
            </a:fld>
            <a:endParaRPr lang="en-GB"/>
          </a:p>
        </p:txBody>
      </p:sp>
    </p:spTree>
    <p:extLst>
      <p:ext uri="{BB962C8B-B14F-4D97-AF65-F5344CB8AC3E}">
        <p14:creationId xmlns:p14="http://schemas.microsoft.com/office/powerpoint/2010/main" val="39258997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D002AA-6A1B-4F2F-8354-C41139F32060}" type="datetimeFigureOut">
              <a:rPr lang="en-GB" smtClean="0"/>
              <a:t>19/11/2019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5D67294-79F5-4C5B-9787-252B4EB7BB6C}" type="slidenum">
              <a:rPr lang="en-GB" smtClean="0"/>
              <a:t>‹#›</a:t>
            </a:fld>
            <a:endParaRPr lang="en-GB"/>
          </a:p>
        </p:txBody>
      </p:sp>
    </p:spTree>
    <p:extLst>
      <p:ext uri="{BB962C8B-B14F-4D97-AF65-F5344CB8AC3E}">
        <p14:creationId xmlns:p14="http://schemas.microsoft.com/office/powerpoint/2010/main" val="23615303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D002AA-6A1B-4F2F-8354-C41139F32060}" type="datetimeFigureOut">
              <a:rPr lang="en-GB" smtClean="0"/>
              <a:t>19/11/2019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D67294-79F5-4C5B-9787-252B4EB7BB6C}" type="slidenum">
              <a:rPr lang="en-GB" smtClean="0"/>
              <a:t>‹#›</a:t>
            </a:fld>
            <a:endParaRPr lang="en-GB"/>
          </a:p>
        </p:txBody>
      </p:sp>
    </p:spTree>
    <p:extLst>
      <p:ext uri="{BB962C8B-B14F-4D97-AF65-F5344CB8AC3E}">
        <p14:creationId xmlns:p14="http://schemas.microsoft.com/office/powerpoint/2010/main" val="4806276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D002AA-6A1B-4F2F-8354-C41139F32060}" type="datetimeFigureOut">
              <a:rPr lang="en-GB" smtClean="0"/>
              <a:t>19/11/2019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D67294-79F5-4C5B-9787-252B4EB7BB6C}" type="slidenum">
              <a:rPr lang="en-GB" smtClean="0"/>
              <a:t>‹#›</a:t>
            </a:fld>
            <a:endParaRPr lang="en-GB"/>
          </a:p>
        </p:txBody>
      </p:sp>
    </p:spTree>
    <p:extLst>
      <p:ext uri="{BB962C8B-B14F-4D97-AF65-F5344CB8AC3E}">
        <p14:creationId xmlns:p14="http://schemas.microsoft.com/office/powerpoint/2010/main" val="18212006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D002AA-6A1B-4F2F-8354-C41139F32060}" type="datetimeFigureOut">
              <a:rPr lang="en-GB" smtClean="0"/>
              <a:t>19/11/2019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D67294-79F5-4C5B-9787-252B4EB7BB6C}" type="slidenum">
              <a:rPr lang="en-GB" smtClean="0"/>
              <a:t>‹#›</a:t>
            </a:fld>
            <a:endParaRPr lang="en-GB"/>
          </a:p>
        </p:txBody>
      </p:sp>
    </p:spTree>
    <p:extLst>
      <p:ext uri="{BB962C8B-B14F-4D97-AF65-F5344CB8AC3E}">
        <p14:creationId xmlns:p14="http://schemas.microsoft.com/office/powerpoint/2010/main" val="14285843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D002AA-6A1B-4F2F-8354-C41139F32060}"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D67294-79F5-4C5B-9787-252B4EB7BB6C}" type="slidenum">
              <a:rPr lang="en-GB" smtClean="0"/>
              <a:t>‹#›</a:t>
            </a:fld>
            <a:endParaRPr lang="en-GB"/>
          </a:p>
        </p:txBody>
      </p:sp>
    </p:spTree>
    <p:extLst>
      <p:ext uri="{BB962C8B-B14F-4D97-AF65-F5344CB8AC3E}">
        <p14:creationId xmlns:p14="http://schemas.microsoft.com/office/powerpoint/2010/main" val="38607041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D002AA-6A1B-4F2F-8354-C41139F32060}"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D67294-79F5-4C5B-9787-252B4EB7BB6C}" type="slidenum">
              <a:rPr lang="en-GB" smtClean="0"/>
              <a:t>‹#›</a:t>
            </a:fld>
            <a:endParaRPr lang="en-GB"/>
          </a:p>
        </p:txBody>
      </p:sp>
    </p:spTree>
    <p:extLst>
      <p:ext uri="{BB962C8B-B14F-4D97-AF65-F5344CB8AC3E}">
        <p14:creationId xmlns:p14="http://schemas.microsoft.com/office/powerpoint/2010/main" val="15721992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D002AA-6A1B-4F2F-8354-C41139F32060}"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D67294-79F5-4C5B-9787-252B4EB7BB6C}" type="slidenum">
              <a:rPr lang="en-GB" smtClean="0"/>
              <a:t>‹#›</a:t>
            </a:fld>
            <a:endParaRPr lang="en-GB"/>
          </a:p>
        </p:txBody>
      </p:sp>
    </p:spTree>
    <p:extLst>
      <p:ext uri="{BB962C8B-B14F-4D97-AF65-F5344CB8AC3E}">
        <p14:creationId xmlns:p14="http://schemas.microsoft.com/office/powerpoint/2010/main" val="8474301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D002AA-6A1B-4F2F-8354-C41139F32060}"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D67294-79F5-4C5B-9787-252B4EB7BB6C}" type="slidenum">
              <a:rPr lang="en-GB" smtClean="0"/>
              <a:t>‹#›</a:t>
            </a:fld>
            <a:endParaRPr lang="en-GB"/>
          </a:p>
        </p:txBody>
      </p:sp>
    </p:spTree>
    <p:extLst>
      <p:ext uri="{BB962C8B-B14F-4D97-AF65-F5344CB8AC3E}">
        <p14:creationId xmlns:p14="http://schemas.microsoft.com/office/powerpoint/2010/main" val="17481234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D002AA-6A1B-4F2F-8354-C41139F32060}"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D67294-79F5-4C5B-9787-252B4EB7BB6C}" type="slidenum">
              <a:rPr lang="en-GB" smtClean="0"/>
              <a:t>‹#›</a:t>
            </a:fld>
            <a:endParaRPr lang="en-GB"/>
          </a:p>
        </p:txBody>
      </p:sp>
    </p:spTree>
    <p:extLst>
      <p:ext uri="{BB962C8B-B14F-4D97-AF65-F5344CB8AC3E}">
        <p14:creationId xmlns:p14="http://schemas.microsoft.com/office/powerpoint/2010/main" val="42596316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D002AA-6A1B-4F2F-8354-C41139F32060}"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D67294-79F5-4C5B-9787-252B4EB7BB6C}" type="slidenum">
              <a:rPr lang="en-GB" smtClean="0"/>
              <a:t>‹#›</a:t>
            </a:fld>
            <a:endParaRPr lang="en-GB"/>
          </a:p>
        </p:txBody>
      </p:sp>
    </p:spTree>
    <p:extLst>
      <p:ext uri="{BB962C8B-B14F-4D97-AF65-F5344CB8AC3E}">
        <p14:creationId xmlns:p14="http://schemas.microsoft.com/office/powerpoint/2010/main" val="4585757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D002AA-6A1B-4F2F-8354-C41139F32060}"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D67294-79F5-4C5B-9787-252B4EB7BB6C}" type="slidenum">
              <a:rPr lang="en-GB" smtClean="0"/>
              <a:t>‹#›</a:t>
            </a:fld>
            <a:endParaRPr lang="en-GB"/>
          </a:p>
        </p:txBody>
      </p:sp>
    </p:spTree>
    <p:extLst>
      <p:ext uri="{BB962C8B-B14F-4D97-AF65-F5344CB8AC3E}">
        <p14:creationId xmlns:p14="http://schemas.microsoft.com/office/powerpoint/2010/main" val="19606374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6D002AA-6A1B-4F2F-8354-C41139F32060}" type="datetimeFigureOut">
              <a:rPr lang="en-GB" smtClean="0"/>
              <a:t>19/11/2019</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D67294-79F5-4C5B-9787-252B4EB7BB6C}" type="slidenum">
              <a:rPr lang="en-GB" smtClean="0"/>
              <a:t>‹#›</a:t>
            </a:fld>
            <a:endParaRPr lang="en-GB"/>
          </a:p>
        </p:txBody>
      </p:sp>
    </p:spTree>
    <p:extLst>
      <p:ext uri="{BB962C8B-B14F-4D97-AF65-F5344CB8AC3E}">
        <p14:creationId xmlns:p14="http://schemas.microsoft.com/office/powerpoint/2010/main" val="23477372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 Id="rId5" Type="http://schemas.openxmlformats.org/officeDocument/2006/relationships/hyperlink" Target="https://www.thelcswansea.com/" TargetMode="Externa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 Id="rId5" Type="http://schemas.openxmlformats.org/officeDocument/2006/relationships/hyperlink" Target="http://www.dylanthomas.com/dylan-thomas-centre/" TargetMode="External"/><Relationship Id="rId4" Type="http://schemas.openxmlformats.org/officeDocument/2006/relationships/image" Target="../media/image7.tmp"/></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 Id="rId5" Type="http://schemas.openxmlformats.org/officeDocument/2006/relationships/comments" Target="../comments/comment1.xml"/><Relationship Id="rId4" Type="http://schemas.openxmlformats.org/officeDocument/2006/relationships/hyperlink" Target="https://www.thelcswansea.com/"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walesonline.co.uk/news/local-news/scandalous-demise-old-swansea-leisure-15761985" TargetMode="External"/><Relationship Id="rId3" Type="http://schemas.openxmlformats.org/officeDocument/2006/relationships/hyperlink" Target="http://www.dylanthomas.com/dylan-thomas-centre/" TargetMode="External"/><Relationship Id="rId7" Type="http://schemas.openxmlformats.org/officeDocument/2006/relationships/hyperlink" Target="https://www.walesonline.co.uk/news/wales-news/queen-to-open-swanseas-lc-2197950" TargetMode="External"/><Relationship Id="rId2" Type="http://schemas.openxmlformats.org/officeDocument/2006/relationships/hyperlink" Target="https://www.allaboutcareers.com/careers-advice/work-placements/what-is-a-placement" TargetMode="External"/><Relationship Id="rId1" Type="http://schemas.openxmlformats.org/officeDocument/2006/relationships/slideLayout" Target="../slideLayouts/slideLayout2.xml"/><Relationship Id="rId6" Type="http://schemas.openxmlformats.org/officeDocument/2006/relationships/hyperlink" Target="https://www.daysoutguide.co.uk/national-waterfront-museum" TargetMode="External"/><Relationship Id="rId5" Type="http://schemas.openxmlformats.org/officeDocument/2006/relationships/hyperlink" Target="https://www.thelcswansea.com/health-fitness?gclid=Cj0KCQjw3JXtBRC8ARIsAEBHg4mp8fkXDdaT5DWxj4fhRbeyXe8QeoFzrNWLb5FHfILwJxeOosISTNEaAh37EALw_wcB" TargetMode="External"/><Relationship Id="rId4" Type="http://schemas.openxmlformats.org/officeDocument/2006/relationships/hyperlink" Target="https://www.walesonline.co.uk/incoming/gallery/twelve-dylan-thomas-most-famous-851895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E3D4922-3D1C-4679-9A86-15BFC1A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164E9BCF-1B67-4514-808C-A5DCBDEB4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1" name="Group 10">
            <a:extLst>
              <a:ext uri="{FF2B5EF4-FFF2-40B4-BE49-F238E27FC236}">
                <a16:creationId xmlns:a16="http://schemas.microsoft.com/office/drawing/2014/main" id="{32238778-9D1D-45F4-BB78-76F208A224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93667F4D-F2CD-4E50-BACC-24766910F7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20CAAE25-D2F2-493F-9569-EC552C1AD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4" name="Freeform 8">
              <a:extLst>
                <a:ext uri="{FF2B5EF4-FFF2-40B4-BE49-F238E27FC236}">
                  <a16:creationId xmlns:a16="http://schemas.microsoft.com/office/drawing/2014/main" id="{42D5E996-541D-42BA-8B22-F7E96752CE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5" name="Freeform 9">
              <a:extLst>
                <a:ext uri="{FF2B5EF4-FFF2-40B4-BE49-F238E27FC236}">
                  <a16:creationId xmlns:a16="http://schemas.microsoft.com/office/drawing/2014/main" id="{6BDB86F1-7C07-4D49-B9C9-7837A1FB2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92FDEA97-0861-44C0-9B26-4BB5F777A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A9F3AA02-C861-444A-9178-0BD3D3CE1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57E1EFEF-C5BF-4B48-B9D6-F68F76FDA274}"/>
              </a:ext>
            </a:extLst>
          </p:cNvPr>
          <p:cNvSpPr>
            <a:spLocks noGrp="1"/>
          </p:cNvSpPr>
          <p:nvPr>
            <p:ph type="ctrTitle"/>
          </p:nvPr>
        </p:nvSpPr>
        <p:spPr>
          <a:xfrm>
            <a:off x="4850405" y="1396180"/>
            <a:ext cx="6698127" cy="3842570"/>
          </a:xfrm>
        </p:spPr>
        <p:txBody>
          <a:bodyPr anchor="ctr">
            <a:normAutofit/>
          </a:bodyPr>
          <a:lstStyle/>
          <a:p>
            <a:pPr algn="l">
              <a:lnSpc>
                <a:spcPct val="90000"/>
              </a:lnSpc>
            </a:pPr>
            <a:br>
              <a:rPr lang="en-GB" sz="3800"/>
            </a:br>
            <a:r>
              <a:rPr lang="en-GB" sz="3800"/>
              <a:t>Lauren Davies </a:t>
            </a:r>
            <a:br>
              <a:rPr lang="en-GB" sz="3800"/>
            </a:br>
            <a:r>
              <a:rPr lang="en-GB" sz="3800"/>
              <a:t>Marie </a:t>
            </a:r>
            <a:r>
              <a:rPr lang="en-GB" sz="3800" err="1"/>
              <a:t>Pitson</a:t>
            </a:r>
            <a:br>
              <a:rPr lang="en-GB" sz="3800"/>
            </a:br>
            <a:r>
              <a:rPr lang="en-GB" sz="3800"/>
              <a:t>M5X02092 - Professional Development for placement </a:t>
            </a:r>
            <a:br>
              <a:rPr lang="en-GB" sz="3800"/>
            </a:br>
            <a:r>
              <a:rPr lang="en-GB" sz="3800"/>
              <a:t>Level 5 </a:t>
            </a:r>
            <a:br>
              <a:rPr lang="en-GB" sz="3800"/>
            </a:br>
            <a:endParaRPr lang="en-GB" sz="3800"/>
          </a:p>
        </p:txBody>
      </p:sp>
    </p:spTree>
    <p:extLst>
      <p:ext uri="{BB962C8B-B14F-4D97-AF65-F5344CB8AC3E}">
        <p14:creationId xmlns:p14="http://schemas.microsoft.com/office/powerpoint/2010/main" val="3428966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BAF85-2868-4482-A061-1E42BF7869A5}"/>
              </a:ext>
            </a:extLst>
          </p:cNvPr>
          <p:cNvSpPr>
            <a:spLocks noGrp="1"/>
          </p:cNvSpPr>
          <p:nvPr>
            <p:ph type="title"/>
          </p:nvPr>
        </p:nvSpPr>
        <p:spPr/>
        <p:txBody>
          <a:bodyPr/>
          <a:lstStyle/>
          <a:p>
            <a:r>
              <a:rPr lang="en-GB" dirty="0"/>
              <a:t>Placement Opportunities </a:t>
            </a:r>
          </a:p>
        </p:txBody>
      </p:sp>
      <p:sp>
        <p:nvSpPr>
          <p:cNvPr id="4" name="TextBox 3">
            <a:extLst>
              <a:ext uri="{FF2B5EF4-FFF2-40B4-BE49-F238E27FC236}">
                <a16:creationId xmlns:a16="http://schemas.microsoft.com/office/drawing/2014/main" id="{25FC22DB-4494-4FFA-B1D3-BA084C328085}"/>
              </a:ext>
            </a:extLst>
          </p:cNvPr>
          <p:cNvSpPr txBox="1"/>
          <p:nvPr/>
        </p:nvSpPr>
        <p:spPr>
          <a:xfrm>
            <a:off x="1484311" y="2235200"/>
            <a:ext cx="4760181" cy="1477328"/>
          </a:xfrm>
          <a:prstGeom prst="rect">
            <a:avLst/>
          </a:prstGeom>
          <a:noFill/>
        </p:spPr>
        <p:txBody>
          <a:bodyPr wrap="square" rtlCol="0">
            <a:spAutoFit/>
          </a:bodyPr>
          <a:lstStyle/>
          <a:p>
            <a:r>
              <a:rPr lang="en-GB" dirty="0"/>
              <a:t>What is Placement?</a:t>
            </a:r>
          </a:p>
          <a:p>
            <a:r>
              <a:rPr lang="en-GB" dirty="0"/>
              <a:t>Placement is for students who want to gain experience within a work place. This may be a required within a chosen or course or someone who wants to try something new.</a:t>
            </a:r>
          </a:p>
        </p:txBody>
      </p:sp>
      <p:sp>
        <p:nvSpPr>
          <p:cNvPr id="5" name="TextBox 4">
            <a:extLst>
              <a:ext uri="{FF2B5EF4-FFF2-40B4-BE49-F238E27FC236}">
                <a16:creationId xmlns:a16="http://schemas.microsoft.com/office/drawing/2014/main" id="{1172842D-0D47-43B6-8C6D-AA94098C6312}"/>
              </a:ext>
            </a:extLst>
          </p:cNvPr>
          <p:cNvSpPr txBox="1"/>
          <p:nvPr/>
        </p:nvSpPr>
        <p:spPr>
          <a:xfrm>
            <a:off x="6322646" y="2313354"/>
            <a:ext cx="4760181" cy="3416320"/>
          </a:xfrm>
          <a:prstGeom prst="rect">
            <a:avLst/>
          </a:prstGeom>
          <a:noFill/>
        </p:spPr>
        <p:txBody>
          <a:bodyPr wrap="square" rtlCol="0">
            <a:spAutoFit/>
          </a:bodyPr>
          <a:lstStyle/>
          <a:p>
            <a:r>
              <a:rPr lang="en-GB" dirty="0"/>
              <a:t>How does it benefit me ?</a:t>
            </a:r>
          </a:p>
          <a:p>
            <a:pPr marL="285750" indent="-285750">
              <a:buFont typeface="Arial" panose="020B0604020202020204" pitchFamily="34" charset="0"/>
              <a:buChar char="•"/>
            </a:pPr>
            <a:r>
              <a:rPr lang="en-GB" dirty="0"/>
              <a:t>Develop and gain new skills</a:t>
            </a:r>
          </a:p>
          <a:p>
            <a:pPr marL="285750" indent="-285750">
              <a:buFont typeface="Arial" panose="020B0604020202020204" pitchFamily="34" charset="0"/>
              <a:buChar char="•"/>
            </a:pPr>
            <a:r>
              <a:rPr lang="en-GB" dirty="0"/>
              <a:t>Get experience within that organisation  </a:t>
            </a:r>
          </a:p>
          <a:p>
            <a:pPr marL="285750" indent="-285750">
              <a:buFont typeface="Arial" panose="020B0604020202020204" pitchFamily="34" charset="0"/>
              <a:buChar char="•"/>
            </a:pPr>
            <a:r>
              <a:rPr lang="en-GB" dirty="0"/>
              <a:t>Become more confident </a:t>
            </a:r>
          </a:p>
          <a:p>
            <a:pPr marL="285750" indent="-285750">
              <a:buFont typeface="Arial" panose="020B0604020202020204" pitchFamily="34" charset="0"/>
              <a:buChar char="•"/>
            </a:pPr>
            <a:r>
              <a:rPr lang="en-GB" dirty="0"/>
              <a:t>Become independent </a:t>
            </a:r>
          </a:p>
          <a:p>
            <a:pPr marL="285750" indent="-285750">
              <a:buFont typeface="Arial" panose="020B0604020202020204" pitchFamily="34" charset="0"/>
              <a:buChar char="•"/>
            </a:pPr>
            <a:r>
              <a:rPr lang="en-GB" dirty="0"/>
              <a:t>Traveling (if necessary)</a:t>
            </a:r>
          </a:p>
          <a:p>
            <a:pPr marL="285750" indent="-285750">
              <a:buFont typeface="Arial" panose="020B0604020202020204" pitchFamily="34" charset="0"/>
              <a:buChar char="•"/>
            </a:pPr>
            <a:r>
              <a:rPr lang="en-GB" dirty="0"/>
              <a:t>Future Career </a:t>
            </a:r>
          </a:p>
          <a:p>
            <a:pPr marL="285750" indent="-285750">
              <a:buFont typeface="Arial" panose="020B0604020202020204" pitchFamily="34" charset="0"/>
              <a:buChar char="•"/>
            </a:pPr>
            <a:r>
              <a:rPr lang="en-GB" dirty="0"/>
              <a:t>Meet new people </a:t>
            </a:r>
          </a:p>
          <a:p>
            <a:pPr marL="285750" indent="-285750">
              <a:buFont typeface="Arial" panose="020B0604020202020204" pitchFamily="34" charset="0"/>
              <a:buChar char="•"/>
            </a:pPr>
            <a:r>
              <a:rPr lang="en-GB" dirty="0"/>
              <a:t>Learn about yourself </a:t>
            </a:r>
          </a:p>
          <a:p>
            <a:pPr marL="285750" indent="-285750">
              <a:buFont typeface="Arial" panose="020B0604020202020204" pitchFamily="34" charset="0"/>
              <a:buChar char="•"/>
            </a:pPr>
            <a:r>
              <a:rPr lang="en-GB" dirty="0"/>
              <a:t>May get paid …..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930363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045A7-A82E-4D0C-8C8C-0D20100D41DD}"/>
              </a:ext>
            </a:extLst>
          </p:cNvPr>
          <p:cNvSpPr>
            <a:spLocks noGrp="1"/>
          </p:cNvSpPr>
          <p:nvPr>
            <p:ph type="title"/>
          </p:nvPr>
        </p:nvSpPr>
        <p:spPr>
          <a:xfrm>
            <a:off x="1568206" y="295275"/>
            <a:ext cx="10018713" cy="1752599"/>
          </a:xfrm>
        </p:spPr>
        <p:txBody>
          <a:bodyPr>
            <a:normAutofit fontScale="90000"/>
          </a:bodyPr>
          <a:lstStyle/>
          <a:p>
            <a:r>
              <a:rPr lang="en-GB" sz="1800" b="1" u="sng" dirty="0">
                <a:latin typeface="+mn-lt"/>
              </a:rPr>
              <a:t>My chosen Placements </a:t>
            </a:r>
            <a:br>
              <a:rPr lang="en-GB" sz="1400" dirty="0"/>
            </a:br>
            <a:r>
              <a:rPr lang="en-GB" sz="2400" dirty="0"/>
              <a:t>LC Swansea </a:t>
            </a:r>
            <a:br>
              <a:rPr lang="en-GB" sz="2400" dirty="0"/>
            </a:br>
            <a:r>
              <a:rPr lang="en-GB" sz="2400" dirty="0"/>
              <a:t>Dylan Thomas </a:t>
            </a:r>
            <a:br>
              <a:rPr lang="en-GB" sz="2400" dirty="0"/>
            </a:br>
            <a:r>
              <a:rPr lang="en-GB" sz="2400" dirty="0"/>
              <a:t>Waterfront Museum </a:t>
            </a:r>
            <a:br>
              <a:rPr lang="en-GB" sz="2400" dirty="0"/>
            </a:br>
            <a:br>
              <a:rPr lang="en-GB" sz="2400" dirty="0"/>
            </a:br>
            <a:r>
              <a:rPr lang="en-GB" sz="1400" dirty="0"/>
              <a:t> </a:t>
            </a:r>
          </a:p>
        </p:txBody>
      </p:sp>
      <p:sp>
        <p:nvSpPr>
          <p:cNvPr id="3" name="Content Placeholder 2">
            <a:extLst>
              <a:ext uri="{FF2B5EF4-FFF2-40B4-BE49-F238E27FC236}">
                <a16:creationId xmlns:a16="http://schemas.microsoft.com/office/drawing/2014/main" id="{1249EE2F-CE3E-4178-A7B2-560568E424D6}"/>
              </a:ext>
            </a:extLst>
          </p:cNvPr>
          <p:cNvSpPr>
            <a:spLocks noGrp="1"/>
          </p:cNvSpPr>
          <p:nvPr>
            <p:ph idx="1"/>
          </p:nvPr>
        </p:nvSpPr>
        <p:spPr>
          <a:xfrm>
            <a:off x="1568205" y="1790700"/>
            <a:ext cx="10519019" cy="3876675"/>
          </a:xfrm>
        </p:spPr>
        <p:txBody>
          <a:bodyPr>
            <a:normAutofit/>
          </a:bodyPr>
          <a:lstStyle/>
          <a:p>
            <a:pPr marL="0" indent="0">
              <a:buNone/>
            </a:pPr>
            <a:r>
              <a:rPr lang="en-GB" sz="1800" b="1" u="sng" dirty="0"/>
              <a:t>Why I Picked these companies for placement?</a:t>
            </a:r>
          </a:p>
          <a:p>
            <a:pPr marL="0" indent="0">
              <a:buNone/>
            </a:pPr>
            <a:r>
              <a:rPr lang="en-GB" sz="1800" dirty="0"/>
              <a:t>I wanted to stay within Swansea and find a placement that I may have a future Career in. Going over seas is not suitable for me as I would get really home sick and I would struggle because I suffer with anxiety. If I am what the company are looking for and enjoy my experience in placement, I would like to work for them in the future.</a:t>
            </a:r>
          </a:p>
          <a:p>
            <a:pPr marL="0" indent="0">
              <a:buNone/>
            </a:pPr>
            <a:r>
              <a:rPr lang="en-GB" sz="1800" b="1" u="sng" dirty="0"/>
              <a:t>What is different about each placement?</a:t>
            </a:r>
          </a:p>
          <a:p>
            <a:pPr marL="0" indent="0">
              <a:buNone/>
            </a:pPr>
            <a:r>
              <a:rPr lang="en-GB" sz="1800" dirty="0"/>
              <a:t>Each placement has something different to offer, for example, a leisure centre, a museum and an art gallery. Each placement has different opportunities within their organisations. </a:t>
            </a:r>
            <a:endParaRPr lang="en-GB" sz="1800" b="1" u="sng" dirty="0"/>
          </a:p>
          <a:p>
            <a:pPr marL="0" indent="0">
              <a:buNone/>
            </a:pPr>
            <a:endParaRPr lang="en-GB" sz="1800" dirty="0"/>
          </a:p>
        </p:txBody>
      </p:sp>
    </p:spTree>
    <p:extLst>
      <p:ext uri="{BB962C8B-B14F-4D97-AF65-F5344CB8AC3E}">
        <p14:creationId xmlns:p14="http://schemas.microsoft.com/office/powerpoint/2010/main" val="1537490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6C4D0-5301-42FB-8A9E-7602AB639860}"/>
              </a:ext>
            </a:extLst>
          </p:cNvPr>
          <p:cNvSpPr>
            <a:spLocks noGrp="1"/>
          </p:cNvSpPr>
          <p:nvPr>
            <p:ph type="title"/>
          </p:nvPr>
        </p:nvSpPr>
        <p:spPr>
          <a:xfrm>
            <a:off x="4040553" y="422030"/>
            <a:ext cx="3976809" cy="507999"/>
          </a:xfrm>
        </p:spPr>
        <p:txBody>
          <a:bodyPr>
            <a:normAutofit fontScale="90000"/>
          </a:bodyPr>
          <a:lstStyle/>
          <a:p>
            <a:r>
              <a:rPr lang="en-GB" dirty="0"/>
              <a:t>	Leisure Centre Swansea</a:t>
            </a:r>
          </a:p>
        </p:txBody>
      </p:sp>
      <p:sp>
        <p:nvSpPr>
          <p:cNvPr id="4" name="TextBox 3">
            <a:extLst>
              <a:ext uri="{FF2B5EF4-FFF2-40B4-BE49-F238E27FC236}">
                <a16:creationId xmlns:a16="http://schemas.microsoft.com/office/drawing/2014/main" id="{C0FB765B-AC0F-4B08-8CEE-C79D633B7267}"/>
              </a:ext>
            </a:extLst>
          </p:cNvPr>
          <p:cNvSpPr txBox="1"/>
          <p:nvPr/>
        </p:nvSpPr>
        <p:spPr>
          <a:xfrm>
            <a:off x="1446353" y="1245639"/>
            <a:ext cx="9972431" cy="1477328"/>
          </a:xfrm>
          <a:prstGeom prst="rect">
            <a:avLst/>
          </a:prstGeom>
          <a:noFill/>
        </p:spPr>
        <p:txBody>
          <a:bodyPr wrap="square" rtlCol="0">
            <a:spAutoFit/>
          </a:bodyPr>
          <a:lstStyle/>
          <a:p>
            <a:r>
              <a:rPr lang="en-GB" dirty="0"/>
              <a:t>The Leisure Centre first opened in Swansea in 1977, In March 2008 it was refurbished and cost around £32 million pound. It was the queens second time around opening the Leisure Centre to the public. The LC has a Waterpark, gym, play area, rock climbing facilities, wet spa, Izone gym (11-17) , Eating faculties and Sports activities. On The LC website it states the opening time which is 9am but each facility closes for a different time. The LC is partnered with Freedom leisure.</a:t>
            </a:r>
          </a:p>
        </p:txBody>
      </p:sp>
      <p:sp>
        <p:nvSpPr>
          <p:cNvPr id="5" name="TextBox 4">
            <a:extLst>
              <a:ext uri="{FF2B5EF4-FFF2-40B4-BE49-F238E27FC236}">
                <a16:creationId xmlns:a16="http://schemas.microsoft.com/office/drawing/2014/main" id="{89E36982-E8CB-40BD-9C25-D6C3513BEBDA}"/>
              </a:ext>
            </a:extLst>
          </p:cNvPr>
          <p:cNvSpPr txBox="1"/>
          <p:nvPr/>
        </p:nvSpPr>
        <p:spPr>
          <a:xfrm>
            <a:off x="1446353" y="2722967"/>
            <a:ext cx="9870831" cy="1477328"/>
          </a:xfrm>
          <a:prstGeom prst="rect">
            <a:avLst/>
          </a:prstGeom>
          <a:noFill/>
        </p:spPr>
        <p:txBody>
          <a:bodyPr wrap="square" rtlCol="0">
            <a:spAutoFit/>
          </a:bodyPr>
          <a:lstStyle/>
          <a:p>
            <a:r>
              <a:rPr lang="en-GB" dirty="0"/>
              <a:t>The Leisure Centre is a great place for student to do their placements, they have different opportunities for every students. They have a marketing department, Organising events, The LC do educational talks and tours for schools. They offer courses to people even if their not in education, there is something different for everyone. As I student I would like to have a go at every department if possible, learn more about the business and what goes on behind the scenes.  </a:t>
            </a:r>
          </a:p>
        </p:txBody>
      </p:sp>
      <p:pic>
        <p:nvPicPr>
          <p:cNvPr id="7" name="Picture 6" descr="A couple of palm trees on the side of a building&#10;&#10;Description automatically generated">
            <a:extLst>
              <a:ext uri="{FF2B5EF4-FFF2-40B4-BE49-F238E27FC236}">
                <a16:creationId xmlns:a16="http://schemas.microsoft.com/office/drawing/2014/main" id="{CC3A32E2-2D6A-4FBB-BA96-C9377E141D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28051" y="4204218"/>
            <a:ext cx="4201824" cy="2097974"/>
          </a:xfrm>
          <a:prstGeom prst="rect">
            <a:avLst/>
          </a:prstGeom>
          <a:ln w="88900" cap="sq" cmpd="thickThin">
            <a:solidFill>
              <a:srgbClr val="000000"/>
            </a:solidFill>
            <a:prstDash val="solid"/>
            <a:miter lim="800000"/>
          </a:ln>
          <a:effectLst>
            <a:innerShdw blurRad="76200">
              <a:srgbClr val="000000"/>
            </a:innerShdw>
          </a:effectLst>
        </p:spPr>
      </p:pic>
      <p:pic>
        <p:nvPicPr>
          <p:cNvPr id="9" name="Picture 8" descr="A young person in a pool of water&#10;&#10;Description automatically generated">
            <a:extLst>
              <a:ext uri="{FF2B5EF4-FFF2-40B4-BE49-F238E27FC236}">
                <a16:creationId xmlns:a16="http://schemas.microsoft.com/office/drawing/2014/main" id="{ECE60E9F-E8A8-4A89-953E-9C05E72E81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25984" y="4824864"/>
            <a:ext cx="2362490" cy="1574993"/>
          </a:xfrm>
          <a:prstGeom prst="rect">
            <a:avLst/>
          </a:prstGeom>
          <a:ln w="88900" cap="sq" cmpd="thickThin">
            <a:solidFill>
              <a:srgbClr val="000000"/>
            </a:solidFill>
            <a:prstDash val="solid"/>
            <a:miter lim="800000"/>
          </a:ln>
          <a:effectLst>
            <a:innerShdw blurRad="76200">
              <a:srgbClr val="000000"/>
            </a:innerShdw>
          </a:effectLst>
        </p:spPr>
      </p:pic>
      <p:pic>
        <p:nvPicPr>
          <p:cNvPr id="11" name="Picture 10" descr="A picture containing ceiling, indoor, building, table&#10;&#10;Description automatically generated">
            <a:extLst>
              <a:ext uri="{FF2B5EF4-FFF2-40B4-BE49-F238E27FC236}">
                <a16:creationId xmlns:a16="http://schemas.microsoft.com/office/drawing/2014/main" id="{84AD8A5D-4884-4528-A56D-1590F9FACD1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68842" y="4322901"/>
            <a:ext cx="3593989" cy="2360929"/>
          </a:xfrm>
          <a:prstGeom prst="rect">
            <a:avLst/>
          </a:prstGeom>
          <a:ln w="88900" cap="sq" cmpd="thickThin">
            <a:solidFill>
              <a:srgbClr val="000000"/>
            </a:solidFill>
            <a:prstDash val="solid"/>
            <a:miter lim="800000"/>
          </a:ln>
          <a:effectLst>
            <a:innerShdw blurRad="76200">
              <a:srgbClr val="000000"/>
            </a:innerShdw>
          </a:effectLst>
        </p:spPr>
      </p:pic>
      <p:sp>
        <p:nvSpPr>
          <p:cNvPr id="12" name="TextBox 11">
            <a:extLst>
              <a:ext uri="{FF2B5EF4-FFF2-40B4-BE49-F238E27FC236}">
                <a16:creationId xmlns:a16="http://schemas.microsoft.com/office/drawing/2014/main" id="{EF34FCFD-778C-4C35-ADDF-7FF9D987F8E6}"/>
              </a:ext>
            </a:extLst>
          </p:cNvPr>
          <p:cNvSpPr txBox="1"/>
          <p:nvPr/>
        </p:nvSpPr>
        <p:spPr>
          <a:xfrm>
            <a:off x="3093058" y="6314498"/>
            <a:ext cx="1463040" cy="369332"/>
          </a:xfrm>
          <a:prstGeom prst="rect">
            <a:avLst/>
          </a:prstGeom>
          <a:noFill/>
        </p:spPr>
        <p:txBody>
          <a:bodyPr wrap="square" rtlCol="0">
            <a:spAutoFit/>
          </a:bodyPr>
          <a:lstStyle/>
          <a:p>
            <a:r>
              <a:rPr lang="en-GB" dirty="0"/>
              <a:t>(1977)Before </a:t>
            </a:r>
          </a:p>
        </p:txBody>
      </p:sp>
      <p:sp>
        <p:nvSpPr>
          <p:cNvPr id="13" name="TextBox 12">
            <a:extLst>
              <a:ext uri="{FF2B5EF4-FFF2-40B4-BE49-F238E27FC236}">
                <a16:creationId xmlns:a16="http://schemas.microsoft.com/office/drawing/2014/main" id="{A10A06FD-F942-4960-9110-84B1DCC7D59F}"/>
              </a:ext>
            </a:extLst>
          </p:cNvPr>
          <p:cNvSpPr txBox="1"/>
          <p:nvPr/>
        </p:nvSpPr>
        <p:spPr>
          <a:xfrm>
            <a:off x="6479153" y="5767875"/>
            <a:ext cx="1311965" cy="369332"/>
          </a:xfrm>
          <a:prstGeom prst="rect">
            <a:avLst/>
          </a:prstGeom>
          <a:noFill/>
        </p:spPr>
        <p:txBody>
          <a:bodyPr wrap="square" rtlCol="0">
            <a:spAutoFit/>
          </a:bodyPr>
          <a:lstStyle/>
          <a:p>
            <a:r>
              <a:rPr lang="en-GB" dirty="0"/>
              <a:t>(2008) After</a:t>
            </a:r>
          </a:p>
        </p:txBody>
      </p:sp>
      <p:sp>
        <p:nvSpPr>
          <p:cNvPr id="3" name="Rectangle 2">
            <a:extLst>
              <a:ext uri="{FF2B5EF4-FFF2-40B4-BE49-F238E27FC236}">
                <a16:creationId xmlns:a16="http://schemas.microsoft.com/office/drawing/2014/main" id="{000AE50B-F2F3-4947-80A0-A867E72DD899}"/>
              </a:ext>
            </a:extLst>
          </p:cNvPr>
          <p:cNvSpPr/>
          <p:nvPr/>
        </p:nvSpPr>
        <p:spPr>
          <a:xfrm>
            <a:off x="7854031" y="6399857"/>
            <a:ext cx="3437180" cy="1077218"/>
          </a:xfrm>
          <a:prstGeom prst="rect">
            <a:avLst/>
          </a:prstGeom>
        </p:spPr>
        <p:txBody>
          <a:bodyPr wrap="square">
            <a:spAutoFit/>
          </a:bodyPr>
          <a:lstStyle/>
          <a:p>
            <a:r>
              <a:rPr lang="en-GB" sz="1400" dirty="0"/>
              <a:t>Website: </a:t>
            </a:r>
          </a:p>
          <a:p>
            <a:r>
              <a:rPr lang="en-GB" sz="1400" dirty="0">
                <a:hlinkClick r:id="rId5"/>
              </a:rPr>
              <a:t>https://www.thelcswansea.com</a:t>
            </a:r>
            <a:endParaRPr lang="en-GB" sz="1400" dirty="0"/>
          </a:p>
          <a:p>
            <a:endParaRPr lang="en-GB" dirty="0"/>
          </a:p>
          <a:p>
            <a:endParaRPr lang="en-GB" dirty="0"/>
          </a:p>
        </p:txBody>
      </p:sp>
    </p:spTree>
    <p:extLst>
      <p:ext uri="{BB962C8B-B14F-4D97-AF65-F5344CB8AC3E}">
        <p14:creationId xmlns:p14="http://schemas.microsoft.com/office/powerpoint/2010/main" val="23685785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97F64-77A9-4143-B53D-CC489B7CEF48}"/>
              </a:ext>
            </a:extLst>
          </p:cNvPr>
          <p:cNvSpPr>
            <a:spLocks noGrp="1"/>
          </p:cNvSpPr>
          <p:nvPr>
            <p:ph type="title"/>
          </p:nvPr>
        </p:nvSpPr>
        <p:spPr>
          <a:xfrm>
            <a:off x="3446585" y="0"/>
            <a:ext cx="4094039" cy="1752599"/>
          </a:xfrm>
        </p:spPr>
        <p:txBody>
          <a:bodyPr/>
          <a:lstStyle/>
          <a:p>
            <a:r>
              <a:rPr lang="en-GB" dirty="0"/>
              <a:t>Dylan Thomas Centre  </a:t>
            </a:r>
          </a:p>
        </p:txBody>
      </p:sp>
      <p:sp>
        <p:nvSpPr>
          <p:cNvPr id="4" name="TextBox 3">
            <a:extLst>
              <a:ext uri="{FF2B5EF4-FFF2-40B4-BE49-F238E27FC236}">
                <a16:creationId xmlns:a16="http://schemas.microsoft.com/office/drawing/2014/main" id="{F4C2DDED-1CAF-47D1-BF2A-1CB179D34C3B}"/>
              </a:ext>
            </a:extLst>
          </p:cNvPr>
          <p:cNvSpPr txBox="1"/>
          <p:nvPr/>
        </p:nvSpPr>
        <p:spPr>
          <a:xfrm>
            <a:off x="1461477" y="1752599"/>
            <a:ext cx="10519508" cy="1200329"/>
          </a:xfrm>
          <a:prstGeom prst="rect">
            <a:avLst/>
          </a:prstGeom>
          <a:noFill/>
        </p:spPr>
        <p:txBody>
          <a:bodyPr wrap="square" rtlCol="0">
            <a:spAutoFit/>
          </a:bodyPr>
          <a:lstStyle/>
          <a:p>
            <a:r>
              <a:rPr lang="en-GB" dirty="0"/>
              <a:t>The Dylan Thomas first opened in Swansea on the 27</a:t>
            </a:r>
            <a:r>
              <a:rPr lang="en-GB" baseline="30000" dirty="0"/>
              <a:t>th</a:t>
            </a:r>
            <a:r>
              <a:rPr lang="en-GB" dirty="0"/>
              <a:t> October 2014, Dylan’s 100</a:t>
            </a:r>
            <a:r>
              <a:rPr lang="en-GB" baseline="30000" dirty="0"/>
              <a:t>th</a:t>
            </a:r>
            <a:r>
              <a:rPr lang="en-GB" dirty="0"/>
              <a:t> Birthday. The </a:t>
            </a:r>
            <a:r>
              <a:rPr lang="en-GB" dirty="0" err="1"/>
              <a:t>Dyan</a:t>
            </a:r>
            <a:r>
              <a:rPr lang="en-GB" dirty="0"/>
              <a:t> Thomas is an art gallery that has exceptional exhibitions. The centre has interactive displays that tell the story of Dylan Thomas, his life, culture and work. Dylan Thomas was known for his art and writing poems . </a:t>
            </a:r>
          </a:p>
          <a:p>
            <a:r>
              <a:rPr lang="en-GB" dirty="0"/>
              <a:t>The centre is open Tuesday – Sunday 10am – 4.30pm.</a:t>
            </a:r>
          </a:p>
        </p:txBody>
      </p:sp>
      <p:sp>
        <p:nvSpPr>
          <p:cNvPr id="5" name="TextBox 4">
            <a:extLst>
              <a:ext uri="{FF2B5EF4-FFF2-40B4-BE49-F238E27FC236}">
                <a16:creationId xmlns:a16="http://schemas.microsoft.com/office/drawing/2014/main" id="{383FA795-7045-44E4-89B6-30E1BFE869FA}"/>
              </a:ext>
            </a:extLst>
          </p:cNvPr>
          <p:cNvSpPr txBox="1"/>
          <p:nvPr/>
        </p:nvSpPr>
        <p:spPr>
          <a:xfrm>
            <a:off x="1531815" y="3141785"/>
            <a:ext cx="4845539" cy="2031325"/>
          </a:xfrm>
          <a:prstGeom prst="rect">
            <a:avLst/>
          </a:prstGeom>
          <a:noFill/>
        </p:spPr>
        <p:txBody>
          <a:bodyPr wrap="square" rtlCol="0">
            <a:spAutoFit/>
          </a:bodyPr>
          <a:lstStyle/>
          <a:p>
            <a:r>
              <a:rPr lang="en-GB" dirty="0"/>
              <a:t>The Dylan Thomas offers placement for students, they offer guides around the centre to groups, as a student I could help give tours and learn more about the centre. The centre has temporary exhibitions, offers learning and activities to children and gives educational talks within the centre to schools.</a:t>
            </a:r>
          </a:p>
        </p:txBody>
      </p:sp>
      <p:pic>
        <p:nvPicPr>
          <p:cNvPr id="7" name="Picture 6" descr="A palm tree in front of a building&#10;&#10;Description automatically generated">
            <a:extLst>
              <a:ext uri="{FF2B5EF4-FFF2-40B4-BE49-F238E27FC236}">
                <a16:creationId xmlns:a16="http://schemas.microsoft.com/office/drawing/2014/main" id="{8F89835C-4C62-49F4-98DC-973A12D22B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05223" y="2869345"/>
            <a:ext cx="3618832" cy="2507640"/>
          </a:xfrm>
          <a:prstGeom prst="rect">
            <a:avLst/>
          </a:prstGeom>
          <a:ln>
            <a:noFill/>
          </a:ln>
          <a:effectLst>
            <a:softEdge rad="112500"/>
          </a:effectLst>
        </p:spPr>
      </p:pic>
      <p:pic>
        <p:nvPicPr>
          <p:cNvPr id="9" name="Picture 8" descr="A group of people in a room&#10;&#10;Description automatically generated">
            <a:extLst>
              <a:ext uri="{FF2B5EF4-FFF2-40B4-BE49-F238E27FC236}">
                <a16:creationId xmlns:a16="http://schemas.microsoft.com/office/drawing/2014/main" id="{3DA50FA5-3018-420A-A976-AB2D3A1457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43555" y="4372034"/>
            <a:ext cx="3016738" cy="2009902"/>
          </a:xfrm>
          <a:prstGeom prst="rect">
            <a:avLst/>
          </a:prstGeom>
          <a:ln>
            <a:noFill/>
          </a:ln>
          <a:effectLst>
            <a:softEdge rad="112500"/>
          </a:effectLst>
        </p:spPr>
      </p:pic>
      <p:sp>
        <p:nvSpPr>
          <p:cNvPr id="10" name="TextBox 9">
            <a:extLst>
              <a:ext uri="{FF2B5EF4-FFF2-40B4-BE49-F238E27FC236}">
                <a16:creationId xmlns:a16="http://schemas.microsoft.com/office/drawing/2014/main" id="{7B97A923-E53B-4E0E-B5BA-B1773B958043}"/>
              </a:ext>
            </a:extLst>
          </p:cNvPr>
          <p:cNvSpPr txBox="1"/>
          <p:nvPr/>
        </p:nvSpPr>
        <p:spPr>
          <a:xfrm>
            <a:off x="9708852" y="4520861"/>
            <a:ext cx="2787337" cy="369332"/>
          </a:xfrm>
          <a:prstGeom prst="rect">
            <a:avLst/>
          </a:prstGeom>
          <a:noFill/>
        </p:spPr>
        <p:txBody>
          <a:bodyPr wrap="square" rtlCol="0">
            <a:spAutoFit/>
          </a:bodyPr>
          <a:lstStyle/>
          <a:p>
            <a:r>
              <a:rPr lang="en-GB" dirty="0">
                <a:solidFill>
                  <a:schemeClr val="bg1"/>
                </a:solidFill>
              </a:rPr>
              <a:t>World book day </a:t>
            </a:r>
          </a:p>
        </p:txBody>
      </p:sp>
      <p:pic>
        <p:nvPicPr>
          <p:cNvPr id="6" name="Picture 5" descr="A picture containing photo, building, man, black&#10;&#10;Description automatically generated">
            <a:extLst>
              <a:ext uri="{FF2B5EF4-FFF2-40B4-BE49-F238E27FC236}">
                <a16:creationId xmlns:a16="http://schemas.microsoft.com/office/drawing/2014/main" id="{7A7E7B28-7067-4361-AF0C-A0B182A5F23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4940539"/>
            <a:ext cx="2899134" cy="1678446"/>
          </a:xfrm>
          <a:prstGeom prst="rect">
            <a:avLst/>
          </a:prstGeom>
          <a:ln>
            <a:noFill/>
          </a:ln>
          <a:effectLst>
            <a:softEdge rad="112500"/>
          </a:effectLst>
        </p:spPr>
      </p:pic>
      <p:sp>
        <p:nvSpPr>
          <p:cNvPr id="8" name="Rectangle 7">
            <a:extLst>
              <a:ext uri="{FF2B5EF4-FFF2-40B4-BE49-F238E27FC236}">
                <a16:creationId xmlns:a16="http://schemas.microsoft.com/office/drawing/2014/main" id="{3B00656B-1498-47ED-9614-DD6A3FB9DF4E}"/>
              </a:ext>
            </a:extLst>
          </p:cNvPr>
          <p:cNvSpPr/>
          <p:nvPr/>
        </p:nvSpPr>
        <p:spPr>
          <a:xfrm>
            <a:off x="1825368" y="5141657"/>
            <a:ext cx="4156698" cy="1477328"/>
          </a:xfrm>
          <a:prstGeom prst="rect">
            <a:avLst/>
          </a:prstGeom>
        </p:spPr>
        <p:txBody>
          <a:bodyPr wrap="square">
            <a:spAutoFit/>
          </a:bodyPr>
          <a:lstStyle/>
          <a:p>
            <a:r>
              <a:rPr lang="en-GB" dirty="0"/>
              <a:t>Website: </a:t>
            </a:r>
            <a:r>
              <a:rPr lang="en-GB" dirty="0">
                <a:hlinkClick r:id="rId5"/>
              </a:rPr>
              <a:t>http://www.dylanthomas.com/dylan-thomas-centre/</a:t>
            </a:r>
            <a:endParaRPr lang="en-GB" dirty="0"/>
          </a:p>
          <a:p>
            <a:r>
              <a:rPr lang="pt-BR" dirty="0"/>
              <a:t>Tel: 01792 463980</a:t>
            </a:r>
          </a:p>
          <a:p>
            <a:r>
              <a:rPr lang="pt-BR" dirty="0"/>
              <a:t>E-mail: dylanthomas.lit@swansea.gov.uk</a:t>
            </a:r>
            <a:endParaRPr lang="en-GB" dirty="0"/>
          </a:p>
        </p:txBody>
      </p:sp>
    </p:spTree>
    <p:extLst>
      <p:ext uri="{BB962C8B-B14F-4D97-AF65-F5344CB8AC3E}">
        <p14:creationId xmlns:p14="http://schemas.microsoft.com/office/powerpoint/2010/main" val="1977137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87809-A258-4C02-8577-36040D05FD71}"/>
              </a:ext>
            </a:extLst>
          </p:cNvPr>
          <p:cNvSpPr>
            <a:spLocks noGrp="1"/>
          </p:cNvSpPr>
          <p:nvPr>
            <p:ph type="title"/>
          </p:nvPr>
        </p:nvSpPr>
        <p:spPr>
          <a:xfrm>
            <a:off x="3033457" y="202758"/>
            <a:ext cx="6125086" cy="665922"/>
          </a:xfrm>
        </p:spPr>
        <p:txBody>
          <a:bodyPr>
            <a:normAutofit fontScale="90000"/>
          </a:bodyPr>
          <a:lstStyle/>
          <a:p>
            <a:r>
              <a:rPr lang="en-GB" dirty="0"/>
              <a:t>National Waterfront Museum </a:t>
            </a:r>
          </a:p>
        </p:txBody>
      </p:sp>
      <p:sp>
        <p:nvSpPr>
          <p:cNvPr id="6" name="TextBox 5">
            <a:extLst>
              <a:ext uri="{FF2B5EF4-FFF2-40B4-BE49-F238E27FC236}">
                <a16:creationId xmlns:a16="http://schemas.microsoft.com/office/drawing/2014/main" id="{FFB0E44B-44EC-469F-82C3-F7B200DF545A}"/>
              </a:ext>
            </a:extLst>
          </p:cNvPr>
          <p:cNvSpPr txBox="1"/>
          <p:nvPr/>
        </p:nvSpPr>
        <p:spPr>
          <a:xfrm>
            <a:off x="1336430" y="984738"/>
            <a:ext cx="8440616" cy="1477328"/>
          </a:xfrm>
          <a:prstGeom prst="rect">
            <a:avLst/>
          </a:prstGeom>
          <a:noFill/>
        </p:spPr>
        <p:txBody>
          <a:bodyPr wrap="square" rtlCol="0">
            <a:spAutoFit/>
          </a:bodyPr>
          <a:lstStyle/>
          <a:p>
            <a:r>
              <a:rPr lang="en-GB" dirty="0"/>
              <a:t>The museum opened in 2005, and is located in Swansea. The National Museum invites you inside to see the exhibitions on Swansea history and the industry. The Museum offers cinema screenings; family events and craft activities .The Museum is free to entry and openers at 10am and closes at 5pm Monday to Friday. On the National Waterfront Museum website it shows you that they are partnered with </a:t>
            </a:r>
            <a:r>
              <a:rPr lang="en-GB" dirty="0" err="1"/>
              <a:t>Amgueddfa</a:t>
            </a:r>
            <a:r>
              <a:rPr lang="en-GB" dirty="0"/>
              <a:t> Cymru. </a:t>
            </a:r>
          </a:p>
        </p:txBody>
      </p:sp>
      <p:sp>
        <p:nvSpPr>
          <p:cNvPr id="8" name="TextBox 7">
            <a:extLst>
              <a:ext uri="{FF2B5EF4-FFF2-40B4-BE49-F238E27FC236}">
                <a16:creationId xmlns:a16="http://schemas.microsoft.com/office/drawing/2014/main" id="{064EB2E3-DBC7-4512-8FDC-CF3FE15AE144}"/>
              </a:ext>
            </a:extLst>
          </p:cNvPr>
          <p:cNvSpPr txBox="1"/>
          <p:nvPr/>
        </p:nvSpPr>
        <p:spPr>
          <a:xfrm>
            <a:off x="1336430" y="2805723"/>
            <a:ext cx="3556001" cy="2862322"/>
          </a:xfrm>
          <a:prstGeom prst="rect">
            <a:avLst/>
          </a:prstGeom>
          <a:noFill/>
        </p:spPr>
        <p:txBody>
          <a:bodyPr wrap="square" rtlCol="0">
            <a:spAutoFit/>
          </a:bodyPr>
          <a:lstStyle/>
          <a:p>
            <a:r>
              <a:rPr lang="en-GB" dirty="0"/>
              <a:t>The Museum offers work placements for Students, There are many opportunities that the museum offers.  As a tourism student I would be able to give educational tours, help with marketing, Learn more about how the National Waterfront Museum runs and learn more about how it helps the community. </a:t>
            </a:r>
          </a:p>
        </p:txBody>
      </p:sp>
      <p:pic>
        <p:nvPicPr>
          <p:cNvPr id="10" name="Picture 9" descr="A large building&#10;&#10;Description automatically generated">
            <a:extLst>
              <a:ext uri="{FF2B5EF4-FFF2-40B4-BE49-F238E27FC236}">
                <a16:creationId xmlns:a16="http://schemas.microsoft.com/office/drawing/2014/main" id="{36020FCB-20C4-4E41-8BDC-E3E8B40D15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06831" y="2751684"/>
            <a:ext cx="5842671" cy="308250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3" name="Picture 12" descr="A store inside of a building&#10;&#10;Description automatically generated">
            <a:extLst>
              <a:ext uri="{FF2B5EF4-FFF2-40B4-BE49-F238E27FC236}">
                <a16:creationId xmlns:a16="http://schemas.microsoft.com/office/drawing/2014/main" id="{19F4A262-EDE9-4F28-98C4-34F6F824670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06816" y="4059829"/>
            <a:ext cx="3787287" cy="214490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3" name="Rectangle 2">
            <a:extLst>
              <a:ext uri="{FF2B5EF4-FFF2-40B4-BE49-F238E27FC236}">
                <a16:creationId xmlns:a16="http://schemas.microsoft.com/office/drawing/2014/main" id="{B4B7934F-6CF7-41F7-93C4-1D45432DD545}"/>
              </a:ext>
            </a:extLst>
          </p:cNvPr>
          <p:cNvSpPr/>
          <p:nvPr/>
        </p:nvSpPr>
        <p:spPr>
          <a:xfrm>
            <a:off x="8504001" y="6216554"/>
            <a:ext cx="3241272" cy="646331"/>
          </a:xfrm>
          <a:prstGeom prst="rect">
            <a:avLst/>
          </a:prstGeom>
        </p:spPr>
        <p:txBody>
          <a:bodyPr wrap="none">
            <a:spAutoFit/>
          </a:bodyPr>
          <a:lstStyle/>
          <a:p>
            <a:r>
              <a:rPr lang="en-GB" dirty="0"/>
              <a:t>Website :</a:t>
            </a:r>
          </a:p>
          <a:p>
            <a:r>
              <a:rPr lang="en-GB" dirty="0">
                <a:hlinkClick r:id="rId4"/>
              </a:rPr>
              <a:t>https://museum.wales/swansea/</a:t>
            </a:r>
            <a:endParaRPr lang="en-GB" dirty="0"/>
          </a:p>
        </p:txBody>
      </p:sp>
    </p:spTree>
    <p:extLst>
      <p:ext uri="{BB962C8B-B14F-4D97-AF65-F5344CB8AC3E}">
        <p14:creationId xmlns:p14="http://schemas.microsoft.com/office/powerpoint/2010/main" val="38246183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C39B5C-EAFF-402B-8CFD-0019CA549C69}"/>
              </a:ext>
            </a:extLst>
          </p:cNvPr>
          <p:cNvSpPr>
            <a:spLocks noGrp="1"/>
          </p:cNvSpPr>
          <p:nvPr>
            <p:ph idx="1"/>
          </p:nvPr>
        </p:nvSpPr>
        <p:spPr>
          <a:xfrm>
            <a:off x="1428750" y="2084314"/>
            <a:ext cx="10018713" cy="3124201"/>
          </a:xfrm>
        </p:spPr>
        <p:txBody>
          <a:bodyPr>
            <a:normAutofit fontScale="77500" lnSpcReduction="20000"/>
          </a:bodyPr>
          <a:lstStyle/>
          <a:p>
            <a:pPr marL="0" indent="0">
              <a:buNone/>
            </a:pPr>
            <a:r>
              <a:rPr lang="en-GB" u="sng" dirty="0"/>
              <a:t>Why I chose the LC ?</a:t>
            </a:r>
          </a:p>
          <a:p>
            <a:pPr marL="0" indent="0">
              <a:buNone/>
            </a:pPr>
            <a:r>
              <a:rPr lang="en-GB" dirty="0"/>
              <a:t>The LC has so many opportunities for students, I think It would be suitable for me because It offers learning that I would like to be involved in. Marketing and tourism within the LC would be a great opportunity because I would learn more about the company and help come up with Idea’s if necessary. I would like to know more what they offer customers and how they get them to come back.</a:t>
            </a:r>
          </a:p>
          <a:p>
            <a:pPr marL="0" indent="0">
              <a:buNone/>
            </a:pPr>
            <a:r>
              <a:rPr lang="en-GB" u="sng" dirty="0"/>
              <a:t>Why I decide not to choose the other two placement?</a:t>
            </a:r>
          </a:p>
          <a:p>
            <a:pPr marL="0" indent="0">
              <a:buNone/>
            </a:pPr>
            <a:r>
              <a:rPr lang="en-GB" dirty="0"/>
              <a:t>The Dylan Thomas Centre and Waterfront Museum have a lot to offer for students to gain experience but I do not think it is ideal for me. I want to work somewhere that I think I will enjoy and like to learn more about that industry. I want to work somewhere that I may get a future career within that industry.</a:t>
            </a:r>
          </a:p>
          <a:p>
            <a:endParaRPr lang="en-GB" dirty="0"/>
          </a:p>
        </p:txBody>
      </p:sp>
      <p:sp>
        <p:nvSpPr>
          <p:cNvPr id="2" name="TextBox 1">
            <a:extLst>
              <a:ext uri="{FF2B5EF4-FFF2-40B4-BE49-F238E27FC236}">
                <a16:creationId xmlns:a16="http://schemas.microsoft.com/office/drawing/2014/main" id="{0D7661A4-C45E-4298-9186-0D5226FEA32F}"/>
              </a:ext>
            </a:extLst>
          </p:cNvPr>
          <p:cNvSpPr txBox="1"/>
          <p:nvPr/>
        </p:nvSpPr>
        <p:spPr>
          <a:xfrm>
            <a:off x="2028825" y="952500"/>
            <a:ext cx="4953000" cy="769441"/>
          </a:xfrm>
          <a:prstGeom prst="rect">
            <a:avLst/>
          </a:prstGeom>
          <a:noFill/>
        </p:spPr>
        <p:txBody>
          <a:bodyPr wrap="square" rtlCol="0">
            <a:spAutoFit/>
          </a:bodyPr>
          <a:lstStyle/>
          <a:p>
            <a:r>
              <a:rPr lang="en-GB" sz="4400" dirty="0"/>
              <a:t>Conclusion</a:t>
            </a:r>
            <a:r>
              <a:rPr lang="en-GB" dirty="0"/>
              <a:t> </a:t>
            </a:r>
          </a:p>
        </p:txBody>
      </p:sp>
    </p:spTree>
    <p:extLst>
      <p:ext uri="{BB962C8B-B14F-4D97-AF65-F5344CB8AC3E}">
        <p14:creationId xmlns:p14="http://schemas.microsoft.com/office/powerpoint/2010/main" val="37690947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E685F-BCD0-4CCD-9812-E40A73961B38}"/>
              </a:ext>
            </a:extLst>
          </p:cNvPr>
          <p:cNvSpPr>
            <a:spLocks noGrp="1"/>
          </p:cNvSpPr>
          <p:nvPr>
            <p:ph type="title"/>
          </p:nvPr>
        </p:nvSpPr>
        <p:spPr/>
        <p:txBody>
          <a:bodyPr/>
          <a:lstStyle/>
          <a:p>
            <a:r>
              <a:rPr lang="en-GB" dirty="0"/>
              <a:t>Thank You for Listening</a:t>
            </a:r>
            <a:br>
              <a:rPr lang="en-GB" dirty="0"/>
            </a:br>
            <a:r>
              <a:rPr lang="en-GB" dirty="0"/>
              <a:t>Any Questions?  </a:t>
            </a:r>
          </a:p>
        </p:txBody>
      </p:sp>
      <p:sp>
        <p:nvSpPr>
          <p:cNvPr id="4" name="Rectangle 3">
            <a:extLst>
              <a:ext uri="{FF2B5EF4-FFF2-40B4-BE49-F238E27FC236}">
                <a16:creationId xmlns:a16="http://schemas.microsoft.com/office/drawing/2014/main" id="{0AEAF7BD-1315-4FE1-9685-69AC4853884A}"/>
              </a:ext>
            </a:extLst>
          </p:cNvPr>
          <p:cNvSpPr/>
          <p:nvPr/>
        </p:nvSpPr>
        <p:spPr>
          <a:xfrm>
            <a:off x="1070709" y="4679483"/>
            <a:ext cx="6096000" cy="923330"/>
          </a:xfrm>
          <a:prstGeom prst="rect">
            <a:avLst/>
          </a:prstGeom>
        </p:spPr>
        <p:txBody>
          <a:bodyPr>
            <a:spAutoFit/>
          </a:bodyPr>
          <a:lstStyle/>
          <a:p>
            <a:endParaRPr lang="en-GB" dirty="0"/>
          </a:p>
          <a:p>
            <a:endParaRPr lang="en-GB" dirty="0"/>
          </a:p>
          <a:p>
            <a:endParaRPr lang="en-GB" dirty="0"/>
          </a:p>
        </p:txBody>
      </p:sp>
      <p:sp>
        <p:nvSpPr>
          <p:cNvPr id="5" name="Rectangle 4">
            <a:extLst>
              <a:ext uri="{FF2B5EF4-FFF2-40B4-BE49-F238E27FC236}">
                <a16:creationId xmlns:a16="http://schemas.microsoft.com/office/drawing/2014/main" id="{A050547E-A33A-4445-9615-F3EA2C5275A1}"/>
              </a:ext>
            </a:extLst>
          </p:cNvPr>
          <p:cNvSpPr/>
          <p:nvPr/>
        </p:nvSpPr>
        <p:spPr>
          <a:xfrm>
            <a:off x="1937468" y="2438398"/>
            <a:ext cx="8317064" cy="584775"/>
          </a:xfrm>
          <a:prstGeom prst="rect">
            <a:avLst/>
          </a:prstGeom>
        </p:spPr>
        <p:txBody>
          <a:bodyPr wrap="square">
            <a:spAutoFit/>
          </a:bodyPr>
          <a:lstStyle/>
          <a:p>
            <a:endParaRPr lang="en-GB" sz="1400" dirty="0"/>
          </a:p>
          <a:p>
            <a:endParaRPr lang="en-GB" dirty="0"/>
          </a:p>
        </p:txBody>
      </p:sp>
    </p:spTree>
    <p:extLst>
      <p:ext uri="{BB962C8B-B14F-4D97-AF65-F5344CB8AC3E}">
        <p14:creationId xmlns:p14="http://schemas.microsoft.com/office/powerpoint/2010/main" val="1870994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F937F0EF-EDC5-42DF-8655-6A753D7A9158}"/>
              </a:ext>
            </a:extLst>
          </p:cNvPr>
          <p:cNvSpPr txBox="1">
            <a:spLocks/>
          </p:cNvSpPr>
          <p:nvPr/>
        </p:nvSpPr>
        <p:spPr>
          <a:xfrm>
            <a:off x="1117600" y="656493"/>
            <a:ext cx="10537823" cy="5287108"/>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endParaRPr lang="en-GB" b="1" dirty="0"/>
          </a:p>
        </p:txBody>
      </p:sp>
      <p:sp>
        <p:nvSpPr>
          <p:cNvPr id="7" name="Rectangle 6">
            <a:extLst>
              <a:ext uri="{FF2B5EF4-FFF2-40B4-BE49-F238E27FC236}">
                <a16:creationId xmlns:a16="http://schemas.microsoft.com/office/drawing/2014/main" id="{BBF84554-A18D-4F87-BE37-05A086175C6B}"/>
              </a:ext>
            </a:extLst>
          </p:cNvPr>
          <p:cNvSpPr/>
          <p:nvPr/>
        </p:nvSpPr>
        <p:spPr>
          <a:xfrm>
            <a:off x="1405156" y="1095374"/>
            <a:ext cx="9529637" cy="5232202"/>
          </a:xfrm>
          <a:prstGeom prst="rect">
            <a:avLst/>
          </a:prstGeom>
        </p:spPr>
        <p:txBody>
          <a:bodyPr wrap="square">
            <a:spAutoFit/>
          </a:bodyPr>
          <a:lstStyle/>
          <a:p>
            <a:endParaRPr lang="en-GB" sz="1200" dirty="0"/>
          </a:p>
          <a:p>
            <a:r>
              <a:rPr lang="en-GB" sz="1400" dirty="0" err="1"/>
              <a:t>Allabout</a:t>
            </a:r>
            <a:r>
              <a:rPr lang="en-GB" sz="1400" dirty="0"/>
              <a:t> Career (2019)“What is Placement ”[Online] Available: </a:t>
            </a:r>
          </a:p>
          <a:p>
            <a:r>
              <a:rPr lang="en-GB" sz="1400" dirty="0">
                <a:hlinkClick r:id="rId2"/>
              </a:rPr>
              <a:t>https://www.allaboutcareers.com/careers-advice/work-placements/what-is-a-placement</a:t>
            </a:r>
            <a:r>
              <a:rPr lang="en-GB" sz="1400" dirty="0"/>
              <a:t> Accessed [2019,11,11]</a:t>
            </a:r>
          </a:p>
          <a:p>
            <a:endParaRPr lang="en-GB" sz="1400" dirty="0"/>
          </a:p>
          <a:p>
            <a:r>
              <a:rPr lang="en-GB" sz="1400" dirty="0"/>
              <a:t>Dylan Thomas (2019)”Dylan Thomas”.[online] </a:t>
            </a:r>
            <a:r>
              <a:rPr lang="en-GB" sz="1400" dirty="0">
                <a:hlinkClick r:id="rId3"/>
              </a:rPr>
              <a:t>http://www.dylanthomas.com/dylan-thomas-centre/</a:t>
            </a:r>
            <a:r>
              <a:rPr lang="en-GB" sz="1400" dirty="0"/>
              <a:t>Accessed 2019,October, 15.</a:t>
            </a:r>
          </a:p>
          <a:p>
            <a:endParaRPr lang="en-GB" sz="1400" dirty="0"/>
          </a:p>
          <a:p>
            <a:r>
              <a:rPr lang="en-GB" sz="1400" dirty="0" err="1"/>
              <a:t>James.D</a:t>
            </a:r>
            <a:r>
              <a:rPr lang="en-GB" sz="1400" dirty="0"/>
              <a:t> (2015) “Twelve of Dylan Thomas' most famous </a:t>
            </a:r>
            <a:r>
              <a:rPr lang="en-GB" sz="1400" dirty="0" err="1"/>
              <a:t>quotes”Available</a:t>
            </a:r>
            <a:r>
              <a:rPr lang="en-GB" sz="1400" dirty="0"/>
              <a:t>: </a:t>
            </a:r>
            <a:r>
              <a:rPr lang="en-GB" sz="1400" dirty="0">
                <a:hlinkClick r:id="rId4"/>
              </a:rPr>
              <a:t>https://www.walesonline.co.uk/incoming/gallery/twelve-dylan-thomas-most-famous-8518959</a:t>
            </a:r>
            <a:endParaRPr lang="en-GB" sz="1400" dirty="0"/>
          </a:p>
          <a:p>
            <a:r>
              <a:rPr lang="en-GB" sz="1400" dirty="0"/>
              <a:t> Accessed [2019.11.11]</a:t>
            </a:r>
          </a:p>
          <a:p>
            <a:endParaRPr lang="en-GB" sz="1400" dirty="0"/>
          </a:p>
          <a:p>
            <a:r>
              <a:rPr lang="en-GB" sz="1400"/>
              <a:t>LC </a:t>
            </a:r>
            <a:r>
              <a:rPr lang="en-GB" sz="1400" dirty="0"/>
              <a:t>(2019) “Home” [online] </a:t>
            </a:r>
            <a:r>
              <a:rPr lang="en-GB" sz="1400" u="sng" dirty="0"/>
              <a:t> </a:t>
            </a:r>
            <a:r>
              <a:rPr lang="en-GB" sz="1400" dirty="0">
                <a:hlinkClick r:id="rId5"/>
              </a:rPr>
              <a:t>https://www.thelcswansea.com/health-fitness?gclid=Cj0KCQjw3JXtBRC8ARIsAEBHg4mp8fkXDdaT5DWxj4fhRbeyXe8QeoFzrNWLb5FHfILwJxeOosISTNEaAh37EALw_wcB</a:t>
            </a:r>
            <a:endParaRPr lang="en-GB" sz="1400" dirty="0"/>
          </a:p>
          <a:p>
            <a:r>
              <a:rPr lang="en-GB" sz="1400" dirty="0"/>
              <a:t>Accessed 2019,October, 15.</a:t>
            </a:r>
          </a:p>
          <a:p>
            <a:r>
              <a:rPr lang="en-GB" sz="1400" dirty="0"/>
              <a:t>National Waterfront Museum (2019)“</a:t>
            </a:r>
            <a:r>
              <a:rPr lang="en-GB" sz="1400" dirty="0" err="1"/>
              <a:t>Dayoutguide</a:t>
            </a:r>
            <a:r>
              <a:rPr lang="en-GB" sz="1400" dirty="0"/>
              <a:t>” [online] </a:t>
            </a:r>
            <a:r>
              <a:rPr lang="en-GB" sz="1400" dirty="0">
                <a:hlinkClick r:id="rId6"/>
              </a:rPr>
              <a:t>https://www.daysoutguide.co.uk/national-waterfront-museum</a:t>
            </a:r>
            <a:endParaRPr lang="en-GB" sz="1400" dirty="0"/>
          </a:p>
          <a:p>
            <a:r>
              <a:rPr lang="en-GB" sz="1400" dirty="0"/>
              <a:t>Accessed 2019,October, 15. </a:t>
            </a:r>
          </a:p>
          <a:p>
            <a:endParaRPr lang="en-GB" sz="1400" dirty="0"/>
          </a:p>
          <a:p>
            <a:r>
              <a:rPr lang="en-GB" sz="1400" dirty="0" err="1"/>
              <a:t>Turner.R</a:t>
            </a:r>
            <a:r>
              <a:rPr lang="en-GB" sz="1400" dirty="0"/>
              <a:t> (2008) “Queen to open Swansea’s  LC” [Online] , Available: </a:t>
            </a:r>
            <a:r>
              <a:rPr lang="en-GB" sz="1400" dirty="0">
                <a:hlinkClick r:id="rId7"/>
              </a:rPr>
              <a:t>https://www.walesonline.co.uk/news/wales-news/queen-to-open-swanseas-lc-2197950</a:t>
            </a:r>
            <a:r>
              <a:rPr lang="en-GB" sz="1400" dirty="0"/>
              <a:t> Accessed 2019,October, 15.</a:t>
            </a:r>
          </a:p>
          <a:p>
            <a:endParaRPr lang="en-GB" sz="1400" dirty="0"/>
          </a:p>
          <a:p>
            <a:r>
              <a:rPr lang="en-GB" sz="1400" dirty="0" err="1"/>
              <a:t>William.N</a:t>
            </a:r>
            <a:r>
              <a:rPr lang="en-GB" sz="1400" dirty="0"/>
              <a:t>  (2019)The scandalous demise of the old Swansea Leisure Centre which helped bring down a Labour Government” [online] , Available: </a:t>
            </a:r>
            <a:r>
              <a:rPr lang="en-GB" sz="1400" dirty="0">
                <a:hlinkClick r:id="rId8"/>
              </a:rPr>
              <a:t>https://www.walesonline.co.uk/news/local-news/scandalous-demise-old-swansea-leisure-15761985</a:t>
            </a:r>
            <a:r>
              <a:rPr lang="en-GB" sz="1400" dirty="0"/>
              <a:t> Accessed 2019,11,10</a:t>
            </a:r>
          </a:p>
          <a:p>
            <a:r>
              <a:rPr lang="en-GB" sz="1400" dirty="0"/>
              <a:t> October, 20.</a:t>
            </a:r>
          </a:p>
        </p:txBody>
      </p:sp>
      <p:sp>
        <p:nvSpPr>
          <p:cNvPr id="3" name="TextBox 2">
            <a:extLst>
              <a:ext uri="{FF2B5EF4-FFF2-40B4-BE49-F238E27FC236}">
                <a16:creationId xmlns:a16="http://schemas.microsoft.com/office/drawing/2014/main" id="{32A92D5A-9F33-4EA4-9DA8-31E8BE5A3479}"/>
              </a:ext>
            </a:extLst>
          </p:cNvPr>
          <p:cNvSpPr txBox="1"/>
          <p:nvPr/>
        </p:nvSpPr>
        <p:spPr>
          <a:xfrm>
            <a:off x="1600200" y="209550"/>
            <a:ext cx="7858125" cy="369332"/>
          </a:xfrm>
          <a:prstGeom prst="rect">
            <a:avLst/>
          </a:prstGeom>
          <a:noFill/>
        </p:spPr>
        <p:txBody>
          <a:bodyPr wrap="square" rtlCol="0">
            <a:spAutoFit/>
          </a:bodyPr>
          <a:lstStyle/>
          <a:p>
            <a:r>
              <a:rPr lang="en-GB" dirty="0"/>
              <a:t>Reference List </a:t>
            </a:r>
          </a:p>
        </p:txBody>
      </p:sp>
    </p:spTree>
    <p:extLst>
      <p:ext uri="{BB962C8B-B14F-4D97-AF65-F5344CB8AC3E}">
        <p14:creationId xmlns:p14="http://schemas.microsoft.com/office/powerpoint/2010/main" val="1028672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otalTime>158</TotalTime>
  <Words>1114</Words>
  <Application>Microsoft Office PowerPoint</Application>
  <PresentationFormat>Widescreen</PresentationFormat>
  <Paragraphs>65</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Corbel</vt:lpstr>
      <vt:lpstr>Parallax</vt:lpstr>
      <vt:lpstr> Lauren Davies  Marie Pitson M5X02092 - Professional Development for placement  Level 5  </vt:lpstr>
      <vt:lpstr>Placement Opportunities </vt:lpstr>
      <vt:lpstr>My chosen Placements  LC Swansea  Dylan Thomas  Waterfront Museum    </vt:lpstr>
      <vt:lpstr> Leisure Centre Swansea</vt:lpstr>
      <vt:lpstr>Dylan Thomas Centre  </vt:lpstr>
      <vt:lpstr>National Waterfront Museum </vt:lpstr>
      <vt:lpstr>PowerPoint Presentation</vt:lpstr>
      <vt:lpstr>Thank You for Listening Any Questions?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Lauren Davies  Marie Pitson M5X02092 - Professional Development for placement  Level 5</dc:title>
  <dc:creator>Lauren Davies (1805567)</dc:creator>
  <cp:lastModifiedBy>Tamara Leaity (1801480)</cp:lastModifiedBy>
  <cp:revision>72</cp:revision>
  <dcterms:created xsi:type="dcterms:W3CDTF">2019-10-15T16:15:13Z</dcterms:created>
  <dcterms:modified xsi:type="dcterms:W3CDTF">2019-11-19T09:38:34Z</dcterms:modified>
</cp:coreProperties>
</file>